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WGPoA6JRivZnLWMPxvugBcpsf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DF6555-8AF5-4A49-AAF3-9F93F798169B}">
  <a:tblStyle styleId="{E8DF6555-8AF5-4A49-AAF3-9F93F798169B}" styleName="Table_0">
    <a:wholeTbl>
      <a:tcTxStyle b="off" i="off">
        <a:font>
          <a:latin typeface="나눔스퀘어라운드OTF Regular"/>
          <a:ea typeface="나눔스퀘어라운드OTF Regular"/>
          <a:cs typeface="나눔스퀘어라운드OTF Regular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C2B2A11-535C-4216-B792-917AF94A7B12}" styleName="Table_1">
    <a:wholeTbl>
      <a:tcTxStyle b="off" i="off">
        <a:font>
          <a:latin typeface="나눔스퀘어라운드OTF Regular"/>
          <a:ea typeface="나눔스퀘어라운드OTF Regular"/>
          <a:cs typeface="나눔스퀘어라운드OTF Regular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16"/>
              <a:buFont typeface="Arial"/>
              <a:buNone/>
              <a:defRPr b="1" i="0" sz="54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88"/>
              </a:spcBef>
              <a:spcAft>
                <a:spcPts val="0"/>
              </a:spcAft>
              <a:buClr>
                <a:srgbClr val="888888"/>
              </a:buClr>
              <a:buSzPts val="3939"/>
              <a:buFont typeface="Arial"/>
              <a:buNone/>
              <a:defRPr b="1" i="0" sz="393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89"/>
              </a:spcBef>
              <a:spcAft>
                <a:spcPts val="0"/>
              </a:spcAft>
              <a:buClr>
                <a:srgbClr val="888888"/>
              </a:buClr>
              <a:buSzPts val="3446"/>
              <a:buFont typeface="Arial"/>
              <a:buNone/>
              <a:defRPr b="0" i="0" sz="3446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954"/>
              <a:buFont typeface="Arial"/>
              <a:buNone/>
              <a:defRPr b="0" i="0" sz="2954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b="0" i="0" sz="24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b="0" i="0" sz="24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b="0" i="0" sz="24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b="0" i="0" sz="24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b="0" i="0" sz="24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b="0" i="0" sz="24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idx="10" type="dt"/>
          </p:nvPr>
        </p:nvSpPr>
        <p:spPr>
          <a:xfrm>
            <a:off x="-528736" y="832554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10272464" y="7409209"/>
            <a:ext cx="1412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88288" y="1077381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530"/>
            <a:ext cx="12192001" cy="686253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3"/>
          <p:cNvSpPr/>
          <p:nvPr/>
        </p:nvSpPr>
        <p:spPr>
          <a:xfrm>
            <a:off x="156000" y="186735"/>
            <a:ext cx="11880000" cy="64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/>
          <p:nvPr/>
        </p:nvSpPr>
        <p:spPr>
          <a:xfrm>
            <a:off x="6096000" y="6597352"/>
            <a:ext cx="611408" cy="331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7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77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16"/>
              <a:buFont typeface="Arial"/>
              <a:buNone/>
              <a:defRPr b="1" i="0" sz="54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8726" lvl="0" marL="457200" marR="0" rtl="0" algn="l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939"/>
              <a:buFont typeface="Arial"/>
              <a:buChar char="•"/>
              <a:defRPr b="1" i="0" sz="3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7421" lvl="1" marL="914400" marR="0" rtl="0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Font typeface="Arial"/>
              <a:buChar char="–"/>
              <a:defRPr b="1" i="0" sz="34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6179" lvl="2" marL="1371600" marR="0" rtl="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Char char="•"/>
              <a:defRPr b="1" i="0" sz="29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4936" lvl="3" marL="18288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–"/>
              <a:defRPr b="1" i="0" sz="24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4936" lvl="4" marL="22860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»"/>
              <a:defRPr b="1" i="0" sz="24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4936" lvl="5" marL="27432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b="0" i="0" sz="24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4936" lvl="6" marL="32004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b="0" i="0" sz="24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4936" lvl="7" marL="36576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b="0" i="0" sz="24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4936" lvl="8" marL="41148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b="0" i="0" sz="24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165600" y="717341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9165041" y="77494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4165600" y="717341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9165041" y="77494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7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56000" y="189000"/>
            <a:ext cx="11880000" cy="64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35;p1"/>
          <p:cNvGraphicFramePr/>
          <p:nvPr/>
        </p:nvGraphicFramePr>
        <p:xfrm>
          <a:off x="3503303" y="4527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{E8DF6555-8AF5-4A49-AAF3-9F93F798169B}</a:tableStyleId>
              </a:tblPr>
              <a:tblGrid>
                <a:gridCol w="2808725"/>
                <a:gridCol w="2880325"/>
              </a:tblGrid>
              <a:tr h="39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/>
                    </a:p>
                  </a:txBody>
                  <a:tcPr marT="56275" marB="56275" marR="112550" marL="112550" anchor="ctr">
                    <a:lnL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b="1" i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/>
                    </a:p>
                  </a:txBody>
                  <a:tcPr marT="56275" marB="56275" marR="112550" marL="112550" anchor="ctr">
                    <a:lnL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2021.10.05</a:t>
                      </a:r>
                      <a:endParaRPr b="1" i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소속</a:t>
                      </a:r>
                      <a:endParaRPr/>
                    </a:p>
                  </a:txBody>
                  <a:tcPr marT="56275" marB="56275" marR="112550" marL="112550" anchor="ctr">
                    <a:lnL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멀티캠퍼스 </a:t>
                      </a:r>
                      <a:endParaRPr/>
                    </a:p>
                  </a:txBody>
                  <a:tcPr marT="56275" marB="56275" marR="112550" marL="112550" anchor="ctr">
                    <a:lnL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/>
                    </a:p>
                  </a:txBody>
                  <a:tcPr marT="56275" marB="56275" marR="112550" marL="112550" anchor="ctr">
                    <a:lnL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박경빈, 김윤희, 노명철,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안지해, 유화영</a:t>
                      </a:r>
                      <a:endParaRPr b="1" i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7979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688" y="836712"/>
            <a:ext cx="576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4835432" y="1542868"/>
            <a:ext cx="3000512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MANITO</a:t>
            </a:r>
            <a:endParaRPr b="1" i="0" sz="5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4499484" y="2332916"/>
            <a:ext cx="36724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주린이를 위한 데이터 분석 기반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주식 어시스턴스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31" y="1337355"/>
            <a:ext cx="7593750" cy="50112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10"/>
          <p:cNvGraphicFramePr/>
          <p:nvPr/>
        </p:nvGraphicFramePr>
        <p:xfrm>
          <a:off x="8898456" y="1417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{5C2B2A11-535C-4216-B792-917AF94A7B12}</a:tableStyleId>
              </a:tblPr>
              <a:tblGrid>
                <a:gridCol w="509900"/>
                <a:gridCol w="2586425"/>
              </a:tblGrid>
              <a:tr h="401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[종목 분석] 탭을 클릭하면 종목 분석 창으로 변환됨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[당기 순이익] 탭을 클릭하면 경쟁사 비교 당기순이익 그래프로 변환됨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[매출액] 탭을 클릭하면 경쟁사 비교 매출액 그래프로 변환됨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[ROE] 탭을 클릭하면 경쟁사 비교 ROE 그래프로 변환됨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[PER] 탭을 클릭하면 경쟁사 비교 PER 그래프로 변환됨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10"/>
          <p:cNvGraphicFramePr/>
          <p:nvPr/>
        </p:nvGraphicFramePr>
        <p:xfrm>
          <a:off x="191344" y="228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{5C2B2A11-535C-4216-B792-917AF94A7B12}</a:tableStyleId>
              </a:tblPr>
              <a:tblGrid>
                <a:gridCol w="2223075"/>
                <a:gridCol w="4041600"/>
                <a:gridCol w="1152125"/>
                <a:gridCol w="1872200"/>
              </a:tblGrid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Stock_report_경쟁사비교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유화영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 &gt; Menu_bar &gt; Stock_report_경쟁사비교 </a:t>
                      </a:r>
                      <a:endParaRPr/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2021.10.06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816" y="1178179"/>
            <a:ext cx="9408368" cy="4501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191344" y="188640"/>
            <a:ext cx="5140263" cy="77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/>
        </p:nvSpPr>
        <p:spPr>
          <a:xfrm>
            <a:off x="191344" y="188640"/>
            <a:ext cx="5140263" cy="77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Structure</a:t>
            </a:r>
            <a:endParaRPr/>
          </a:p>
        </p:txBody>
      </p:sp>
      <p:sp>
        <p:nvSpPr>
          <p:cNvPr id="54" name="Google Shape;54;p3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444" y="967952"/>
            <a:ext cx="6929736" cy="538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4"/>
          <p:cNvGraphicFramePr/>
          <p:nvPr/>
        </p:nvGraphicFramePr>
        <p:xfrm>
          <a:off x="1199456" y="961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{E8DF6555-8AF5-4A49-AAF3-9F93F798169B}</a:tableStyleId>
              </a:tblPr>
              <a:tblGrid>
                <a:gridCol w="1440150"/>
                <a:gridCol w="1368150"/>
                <a:gridCol w="2160250"/>
                <a:gridCol w="4824525"/>
              </a:tblGrid>
              <a:tr h="33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대메뉴</a:t>
                      </a:r>
                      <a:endParaRPr b="1" i="0" sz="17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B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중메뉴</a:t>
                      </a:r>
                      <a:endParaRPr b="1" i="0" sz="17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B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i="0" sz="17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B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7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B3E6"/>
                    </a:solidFill>
                  </a:tcPr>
                </a:tc>
              </a:tr>
              <a:tr h="1069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 및 시간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주가 지수 노출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메뉴바 확장 기능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상승/ 하락 종목 리스트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인기 업종 리스트 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Nav - bar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Menu_bar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 이동 버튼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코스피 200 이동 버튼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종목 레포트 이동 버튼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코스피 200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코스피 200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Kospi200_list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코스피 200 지수 정보 ( 그래프 및 실시간 지수)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코스피 200 종목 실시간 정보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25">
                <a:tc row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종목 레포트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종목 분석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Stock_report_종목분석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포괄손익계산서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재무상태표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마니또 의견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기타 창 (5개)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75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경쟁사 비교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Stock_report_경쟁사분석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매출액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당기순이익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ROE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4"/>
          <p:cNvSpPr txBox="1"/>
          <p:nvPr/>
        </p:nvSpPr>
        <p:spPr>
          <a:xfrm>
            <a:off x="191344" y="187200"/>
            <a:ext cx="5140263" cy="77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of Screen</a:t>
            </a:r>
            <a:endParaRPr/>
          </a:p>
        </p:txBody>
      </p:sp>
      <p:sp>
        <p:nvSpPr>
          <p:cNvPr id="63" name="Google Shape;63;p4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000" y="1809000"/>
            <a:ext cx="576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5"/>
          <p:cNvSpPr txBox="1"/>
          <p:nvPr/>
        </p:nvSpPr>
        <p:spPr>
          <a:xfrm>
            <a:off x="4656000" y="2966117"/>
            <a:ext cx="2880000" cy="92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설계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6"/>
          <p:cNvGraphicFramePr/>
          <p:nvPr/>
        </p:nvGraphicFramePr>
        <p:xfrm>
          <a:off x="191344" y="228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{5C2B2A11-535C-4216-B792-917AF94A7B12}</a:tableStyleId>
              </a:tblPr>
              <a:tblGrid>
                <a:gridCol w="2223075"/>
                <a:gridCol w="4041600"/>
                <a:gridCol w="1152125"/>
                <a:gridCol w="1872200"/>
              </a:tblGrid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/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유화영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2021.10.06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p6"/>
          <p:cNvGraphicFramePr/>
          <p:nvPr/>
        </p:nvGraphicFramePr>
        <p:xfrm>
          <a:off x="8898456" y="12023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{5C2B2A11-535C-4216-B792-917AF94A7B12}</a:tableStyleId>
              </a:tblPr>
              <a:tblGrid>
                <a:gridCol w="581925"/>
                <a:gridCol w="2514425"/>
              </a:tblGrid>
              <a:tr h="401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햄버거바 클릭시 nav-bar 실행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관심 종목 검색 기능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6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30" y="1143000"/>
            <a:ext cx="7593751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000" y="1143000"/>
            <a:ext cx="7635938" cy="54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7"/>
          <p:cNvGraphicFramePr/>
          <p:nvPr/>
        </p:nvGraphicFramePr>
        <p:xfrm>
          <a:off x="8898456" y="1225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{5C2B2A11-535C-4216-B792-917AF94A7B12}</a:tableStyleId>
              </a:tblPr>
              <a:tblGrid>
                <a:gridCol w="509900"/>
                <a:gridCol w="2586425"/>
              </a:tblGrid>
              <a:tr h="401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페이지로 이동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코스피 200 페이지로 이동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 레포트 페이지로 이동</a:t>
                      </a:r>
                      <a:endParaRPr/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7"/>
          <p:cNvGraphicFramePr/>
          <p:nvPr/>
        </p:nvGraphicFramePr>
        <p:xfrm>
          <a:off x="191344" y="228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{5C2B2A11-535C-4216-B792-917AF94A7B12}</a:tableStyleId>
              </a:tblPr>
              <a:tblGrid>
                <a:gridCol w="2223075"/>
                <a:gridCol w="4041600"/>
                <a:gridCol w="1152125"/>
                <a:gridCol w="1872200"/>
              </a:tblGrid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Menu_bar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유화영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 &gt; Menu_bar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2021.10.06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31" y="1143000"/>
            <a:ext cx="7593750" cy="54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8"/>
          <p:cNvGraphicFramePr/>
          <p:nvPr/>
        </p:nvGraphicFramePr>
        <p:xfrm>
          <a:off x="8898456" y="1178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{E8DF6555-8AF5-4A49-AAF3-9F93F798169B}</a:tableStyleId>
              </a:tblPr>
              <a:tblGrid>
                <a:gridCol w="509900"/>
                <a:gridCol w="2586425"/>
              </a:tblGrid>
              <a:tr h="401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관심 기업 검색 기능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8"/>
          <p:cNvGraphicFramePr/>
          <p:nvPr/>
        </p:nvGraphicFramePr>
        <p:xfrm>
          <a:off x="191344" y="228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{5C2B2A11-535C-4216-B792-917AF94A7B12}</a:tableStyleId>
              </a:tblPr>
              <a:tblGrid>
                <a:gridCol w="2223075"/>
                <a:gridCol w="4041600"/>
                <a:gridCol w="1152125"/>
                <a:gridCol w="1872200"/>
              </a:tblGrid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Kospi200_list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유화영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 &gt; Menu_bar &gt; Kospi200_list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2021.10.06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1" type="ftr"/>
          </p:nvPr>
        </p:nvSpPr>
        <p:spPr>
          <a:xfrm>
            <a:off x="11388155" y="6561000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Juju</a:t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5856312" y="6608297"/>
            <a:ext cx="479376" cy="34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702" y="1143000"/>
            <a:ext cx="7532408" cy="54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9"/>
          <p:cNvGraphicFramePr/>
          <p:nvPr/>
        </p:nvGraphicFramePr>
        <p:xfrm>
          <a:off x="8898456" y="11906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{5C2B2A11-535C-4216-B792-917AF94A7B12}</a:tableStyleId>
              </a:tblPr>
              <a:tblGrid>
                <a:gridCol w="509900"/>
                <a:gridCol w="2586425"/>
              </a:tblGrid>
              <a:tr h="401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관심 기업 검색 기능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[1일], [1주일], [1개월], [3개월], [1년]  탭을 클릭하면 그에 맞게 그래프와 해당 기간, 평균주가가 바뀜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[재무상태표] 탭을 클릭하면 재무상태표 그래프로 변환됨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[포괄손익계산서] 탭을 클릭하면 포괄손익 계산서 그래프로 변환됨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[경쟁사 비교] 탭을 클릭하면 종목 비교 창으로 변환됨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 anchor="ctr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9"/>
          <p:cNvGraphicFramePr/>
          <p:nvPr/>
        </p:nvGraphicFramePr>
        <p:xfrm>
          <a:off x="191344" y="228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{5C2B2A11-535C-4216-B792-917AF94A7B12}</a:tableStyleId>
              </a:tblPr>
              <a:tblGrid>
                <a:gridCol w="2223075"/>
                <a:gridCol w="4041600"/>
                <a:gridCol w="1152125"/>
                <a:gridCol w="1872200"/>
              </a:tblGrid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Stock_report_종목분석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유화영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Home &gt; Menu_bar &gt; Stock_report_종목분석 </a:t>
                      </a:r>
                      <a:endParaRPr/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2021.10.06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275" marB="56275" marR="112550" marL="112550">
                    <a:lnL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B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2021-10-05T01:19:42Z</dcterms:created>
  <dc:creator>Lenovo</dc:creator>
</cp:coreProperties>
</file>