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0" r:id="rId7"/>
    <p:sldId id="262" r:id="rId8"/>
    <p:sldId id="271" r:id="rId9"/>
    <p:sldId id="267" r:id="rId10"/>
    <p:sldId id="272" r:id="rId11"/>
    <p:sldId id="263" r:id="rId12"/>
    <p:sldId id="273" r:id="rId13"/>
    <p:sldId id="269" r:id="rId14"/>
    <p:sldId id="264" r:id="rId15"/>
    <p:sldId id="274" r:id="rId16"/>
    <p:sldId id="275" r:id="rId17"/>
    <p:sldId id="266" r:id="rId18"/>
    <p:sldId id="265" r:id="rId19"/>
    <p:sldId id="276" r:id="rId20"/>
    <p:sldId id="277" r:id="rId21"/>
    <p:sldId id="2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17" autoAdjust="0"/>
  </p:normalViewPr>
  <p:slideViewPr>
    <p:cSldViewPr snapToGrid="0">
      <p:cViewPr>
        <p:scale>
          <a:sx n="75" d="100"/>
          <a:sy n="75" d="100"/>
        </p:scale>
        <p:origin x="115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4E7-FD19-42C4-8248-F4C34883B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5152-258E-482F-951D-F9502D9B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C4DE5-1BBB-4BD3-A09D-D70B2C0A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70B2-DF3C-4B3D-8A6F-F74EAC6B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2495-36B4-4C41-AB39-46C8A3D4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FFC9-613A-4C7E-AE3A-727DFFF8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255C6-696D-40F9-920A-543C08E55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27AA-1905-48FB-9080-8407A0A5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7811-DF3C-4E5A-8D09-565CBD7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A26D-3A38-4525-B147-F90136D3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E0C44-36E8-4710-BD34-3185C3B45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585D0-18A0-4728-92CC-DB6927CC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7D2B-9FBE-4AF4-AF76-3F22AF44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E881-04AC-4EDC-937E-AEA9B1AF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352F-73DC-4AFC-8D7D-FAB5F4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4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02AB-E50C-48CD-B876-0D4FD9C5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3079-EADF-4D8F-9FA7-B1D8094B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A2E2-2A0A-4ABB-91C2-CDF48833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1849-7604-4221-819D-95AED6CB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D290-ABCA-4F94-8EEA-E7F748ED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1523-F415-4DE9-AE40-D459851A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89D7D-B586-4131-9575-9FE1E923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C868-0166-4149-8E12-6C33A79E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65F8-83FF-4A4B-B680-FAAD4A4D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EF9B9-C036-45B0-85E5-0B035325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0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71D5-15A8-4AB1-BBBD-EAD907C3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D63B-EFE3-46AF-9766-B2A71768C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6BD20-33B9-4AF3-A826-D988B4B78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8D225-F98A-45A4-8792-962AD4DB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B8008-D7D9-4DA7-B5DE-43D50CD5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115BB-81FC-462C-8D2E-9D412906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70BE-A2A7-468A-9B63-6D697E9B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14B9-7691-435B-A0A2-E0DA61F8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C669-95DF-4E36-8AF6-2D631E08F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5F77C-E462-4C86-89E5-E995014ED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C6494-1B7B-4584-954A-D2551DDF4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A4237-97F5-4564-9385-CF718CFC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86EF-FEC0-4C3F-A312-484A0F0F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86B92-9D6B-4E7A-B795-B74AE6A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9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77AB-C005-4D11-AC62-89836372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B6792-02E0-48AE-86D5-039FFFB3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1F0B0-3F06-498F-9A01-833D55EF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8C518-EF66-4172-9A55-260FA1A9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9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ABC91-4D9E-468A-B432-29185816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7FCB2-2CC7-4ECF-B4EA-489105F3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13A1-D8CD-4DAA-9086-7444A8E6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6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C6D5-A47E-43BD-B220-CBF34687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7FA-0B41-4D49-8ADC-AE680609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D7CC1-0FBD-45E3-87E1-283F3B57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95835-07FA-4694-83EE-105CC083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1328-7B08-4675-8807-8F76CAD2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EEA81-A6B1-4764-BD18-7BE4CFF0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3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4D00-E837-4EB9-A86F-5D951B4B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3F97-28F4-4838-813E-03ED87BB7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C7398-204F-4BED-81F3-67EEF9704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FF800-6844-4D0C-ACA2-5756D1D7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CE90-6972-4A53-9694-16BAFADC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13D74-2E2F-4F80-AA8A-CEF92DF2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E5570-2A4B-402F-8F41-4672B2EF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2E6D-4A83-45AD-8CCF-22977F34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079C-AFEB-429A-BE86-B6CAE48F1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B93-412E-47EF-B295-701D5698D7A1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4296-7437-4B24-969C-39AF581A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497A-77BD-4156-B0D7-57CDB7EA4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AC13-BBE6-4D3D-82F4-7C02CDB64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67C9-CA5C-4303-872C-55A9D6DB3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Simulating Physics with</a:t>
            </a:r>
            <a:br>
              <a:rPr lang="en-US" altLang="ko-KR" b="1" dirty="0"/>
            </a:br>
            <a:r>
              <a:rPr lang="en-US" altLang="ko-KR" b="1" dirty="0"/>
              <a:t>Quantum Computers</a:t>
            </a:r>
            <a:endParaRPr lang="ko-KR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C3B37-238B-4337-90FA-EAC819DC0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4262438"/>
            <a:ext cx="10845800" cy="1655762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Quantum is Better!!</a:t>
            </a:r>
          </a:p>
          <a:p>
            <a:pPr algn="r"/>
            <a:r>
              <a:rPr lang="en-US" altLang="ko-KR" dirty="0" err="1">
                <a:latin typeface="+mn-ea"/>
              </a:rPr>
              <a:t>SungBin</a:t>
            </a:r>
            <a:r>
              <a:rPr lang="en-US" altLang="ko-KR" dirty="0">
                <a:latin typeface="+mn-ea"/>
              </a:rPr>
              <a:t> Lee, Gyunghun Kim, </a:t>
            </a:r>
            <a:r>
              <a:rPr lang="en-US" altLang="ko-KR" dirty="0" err="1">
                <a:latin typeface="+mn-ea"/>
              </a:rPr>
              <a:t>Kihyeon</a:t>
            </a:r>
            <a:r>
              <a:rPr lang="en-US" altLang="ko-KR" dirty="0">
                <a:latin typeface="+mn-ea"/>
              </a:rPr>
              <a:t> Kim, </a:t>
            </a:r>
            <a:r>
              <a:rPr lang="en-US" altLang="ko-KR" dirty="0" err="1">
                <a:latin typeface="+mn-ea"/>
              </a:rPr>
              <a:t>Hosung</a:t>
            </a:r>
            <a:r>
              <a:rPr lang="en-US" altLang="ko-KR" dirty="0">
                <a:latin typeface="+mn-ea"/>
              </a:rPr>
              <a:t> Lee, </a:t>
            </a:r>
            <a:r>
              <a:rPr lang="en-US" altLang="ko-KR" dirty="0" err="1">
                <a:latin typeface="+mn-ea"/>
              </a:rPr>
              <a:t>Dohwon</a:t>
            </a:r>
            <a:r>
              <a:rPr lang="en-US" altLang="ko-KR" dirty="0">
                <a:latin typeface="+mn-ea"/>
              </a:rPr>
              <a:t> Lee</a:t>
            </a:r>
            <a:endParaRPr lang="ko-KR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69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C72A35E8-5E22-48DB-9F5F-F61E09C2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2310"/>
            <a:ext cx="6250781" cy="4167187"/>
          </a:xfrm>
          <a:prstGeom prst="rect">
            <a:avLst/>
          </a:prstGeom>
        </p:spPr>
      </p:pic>
      <p:pic>
        <p:nvPicPr>
          <p:cNvPr id="5" name="Content Placeholder 14" descr="A picture containing shape&#10;&#10;Description automatically generated">
            <a:extLst>
              <a:ext uri="{FF2B5EF4-FFF2-40B4-BE49-F238E27FC236}">
                <a16:creationId xmlns:a16="http://schemas.microsoft.com/office/drawing/2014/main" id="{1BEC431A-40CF-4DFD-8F3E-9A35C8304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2309"/>
            <a:ext cx="6250782" cy="41671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7F3C65-53F5-41CA-929D-C3690C8BD02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Local Magnetization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821BA3-5D34-453F-8F27-30A4A5F54AE1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3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3">
            <a:extLst>
              <a:ext uri="{FF2B5EF4-FFF2-40B4-BE49-F238E27FC236}">
                <a16:creationId xmlns:a16="http://schemas.microsoft.com/office/drawing/2014/main" id="{EE48D2ED-4BE6-413B-89F7-80D5E01140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0" y="1822360"/>
            <a:ext cx="5765800" cy="3783962"/>
          </a:xfrm>
          <a:prstGeom prst="rect">
            <a:avLst/>
          </a:prstGeom>
        </p:spPr>
      </p:pic>
      <p:pic>
        <p:nvPicPr>
          <p:cNvPr id="5" name="그림 12">
            <a:extLst>
              <a:ext uri="{FF2B5EF4-FFF2-40B4-BE49-F238E27FC236}">
                <a16:creationId xmlns:a16="http://schemas.microsoft.com/office/drawing/2014/main" id="{85977FAB-15B1-4888-9B3F-6250BCBFEE7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18" y="1822360"/>
            <a:ext cx="5770582" cy="3783963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016EC85E-1F30-4418-BEFA-1A160371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4FACF4-34D8-434C-9C51-1B8A7DC5722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/>
              <a:t>Nhalf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51596D-83C1-486B-9D34-A6F91BD2F848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8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B82-86DD-4BCD-BEBC-36CF174C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79FB-B81F-487B-BEDA-E09C72CF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9EE6B-B8E0-4AEF-A8D6-92E7D6316A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2" y="2031592"/>
            <a:ext cx="5469874" cy="3740278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2529D235-F733-4F72-AC17-D3C53DDC0A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1592"/>
            <a:ext cx="5731526" cy="37402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67CE45-0A7B-4EC7-AAFE-18BF3FF6275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/>
              <a:t>Nhalf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E7D399-C089-4FDD-84A8-2FB44D7E5EEE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3884-72F4-4C1F-B8FE-379441EC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5CB4-E094-4B19-86FD-DC3E9C77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5961F-1986-4EEB-9679-060FF5277AB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" r="8480"/>
          <a:stretch/>
        </p:blipFill>
        <p:spPr bwMode="auto">
          <a:xfrm>
            <a:off x="5985918" y="1447596"/>
            <a:ext cx="5736181" cy="42039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27E7F528-214C-416B-A807-DB4B7C143C5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/>
          <a:stretch/>
        </p:blipFill>
        <p:spPr>
          <a:xfrm>
            <a:off x="356017" y="1460500"/>
            <a:ext cx="5431173" cy="43263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CF9570-09BA-41C3-93E1-F2147ACBAC5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/>
              <a:t>Nhalf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F273ED2-7E3B-4237-9EC5-5BE0BAD48A24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6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D5D2-5171-499A-92AD-08D872CC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12">
            <a:extLst>
              <a:ext uri="{FF2B5EF4-FFF2-40B4-BE49-F238E27FC236}">
                <a16:creationId xmlns:a16="http://schemas.microsoft.com/office/drawing/2014/main" id="{7757A19A-F3CB-485C-86AC-F18FA2F93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" y="1600201"/>
            <a:ext cx="11754185" cy="4444999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87D97F99-0614-4A98-9B2C-B51E7932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C333C9-4461-4283-A286-17A6BEAC9AC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Correlation Function</a:t>
            </a:r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579AFF-C685-4665-A122-79BBA06146D7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8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929D-E3C4-41C2-AE3E-0B16FD5C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3D98-D9B9-4E69-A95A-118012F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13">
            <a:extLst>
              <a:ext uri="{FF2B5EF4-FFF2-40B4-BE49-F238E27FC236}">
                <a16:creationId xmlns:a16="http://schemas.microsoft.com/office/drawing/2014/main" id="{9A6428EB-6618-43A8-87A4-CFA3EDD3E3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33373" y="1690688"/>
            <a:ext cx="12284864" cy="40096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23459A-63F2-4842-9FD2-B3197CDB6AA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Correlation Function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A9D97E-73FC-4A13-AA30-F5755700FBBE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4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>
            <a:extLst>
              <a:ext uri="{FF2B5EF4-FFF2-40B4-BE49-F238E27FC236}">
                <a16:creationId xmlns:a16="http://schemas.microsoft.com/office/drawing/2014/main" id="{4C4CA669-A5DE-4EE1-BD22-52433BE98C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1069" y="1841409"/>
            <a:ext cx="11509862" cy="39454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F442A0-B43B-49D0-8A4E-CEC4DB77A98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Correlation </a:t>
            </a:r>
            <a:r>
              <a:rPr lang="en-US" altLang="ko-KR" b="1" dirty="0" err="1"/>
              <a:t>Fucntion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B185F8-ED1F-47DA-93E6-7B2A43CBE5AD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6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B769DBD-CF98-4760-AC15-E0847AFF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9" y="1960157"/>
            <a:ext cx="5740034" cy="3826689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B9FCBF7C-ADDA-43C3-AF37-E02D8DE9D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43" y="1960157"/>
            <a:ext cx="6203756" cy="413583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83DE7F-A68D-430F-AC44-A7235B3725A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Correlation </a:t>
            </a:r>
            <a:r>
              <a:rPr lang="en-US" altLang="ko-KR" b="1" dirty="0" err="1"/>
              <a:t>Fucntion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518D7F-B8D9-42F8-AB98-E384732DA74F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0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>
            <a:extLst>
              <a:ext uri="{FF2B5EF4-FFF2-40B4-BE49-F238E27FC236}">
                <a16:creationId xmlns:a16="http://schemas.microsoft.com/office/drawing/2014/main" id="{CC7895DF-A6BF-4409-BD8B-15DF1CD4720C}"/>
              </a:ext>
            </a:extLst>
          </p:cNvPr>
          <p:cNvPicPr/>
          <p:nvPr/>
        </p:nvPicPr>
        <p:blipFill rotWithShape="1">
          <a:blip r:embed="rId2"/>
          <a:srcRect l="1868" t="3460" r="7655"/>
          <a:stretch/>
        </p:blipFill>
        <p:spPr bwMode="auto">
          <a:xfrm>
            <a:off x="401001" y="1981199"/>
            <a:ext cx="5553607" cy="3555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706ADE-EC31-41E5-A33A-32726840B5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Limitations of Noisy Quantum Backend</a:t>
            </a:r>
            <a:endParaRPr lang="ko-KR" altLang="en-US" sz="40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29D4B0-2041-4990-B6E7-CF8AA410BEC8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8">
            <a:extLst>
              <a:ext uri="{FF2B5EF4-FFF2-40B4-BE49-F238E27FC236}">
                <a16:creationId xmlns:a16="http://schemas.microsoft.com/office/drawing/2014/main" id="{A47DE6C5-F4CB-4303-B295-A1DEA0067D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5084" y="1875569"/>
            <a:ext cx="5866916" cy="39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5037520B-46FD-46E3-BF84-4132B29CEE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0693"/>
            <a:ext cx="11977366" cy="25544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706ADE-EC31-41E5-A33A-32726840B5F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Solution: Variational Fast Forwarding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29D4B0-2041-4990-B6E7-CF8AA410BEC8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02FBDB-14A6-41BC-B8B3-60025BE009EE}"/>
                  </a:ext>
                </a:extLst>
              </p:cNvPr>
              <p:cNvSpPr txBox="1"/>
              <p:nvPr/>
            </p:nvSpPr>
            <p:spPr>
              <a:xfrm>
                <a:off x="6473825" y="2025839"/>
                <a:ext cx="2101850" cy="723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ko-KR" altLang="ko-KR" sz="4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40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40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40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ko-KR" sz="4000" b="1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altLang="ko-KR" sz="40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ko-KR" altLang="ko-KR" sz="4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ko-KR" altLang="ko-KR" sz="40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ko-KR" altLang="ko-KR" sz="4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1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02FBDB-14A6-41BC-B8B3-60025BE00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25" y="2025839"/>
                <a:ext cx="2101850" cy="723788"/>
              </a:xfrm>
              <a:prstGeom prst="rect">
                <a:avLst/>
              </a:prstGeom>
              <a:blipFill>
                <a:blip r:embed="rId3"/>
                <a:stretch>
                  <a:fillRect r="-10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27D43B-1222-48AB-A784-8000E8B62AD0}"/>
                  </a:ext>
                </a:extLst>
              </p:cNvPr>
              <p:cNvSpPr txBox="1"/>
              <p:nvPr/>
            </p:nvSpPr>
            <p:spPr>
              <a:xfrm>
                <a:off x="1365250" y="1974534"/>
                <a:ext cx="226695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ko-KR" alt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4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ko-KR" altLang="en-US" sz="4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27D43B-1222-48AB-A784-8000E8B6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0" y="1974534"/>
                <a:ext cx="226695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495AB0-B397-418D-9395-A4C48AB74268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3632200" y="2387733"/>
            <a:ext cx="2841625" cy="2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4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6540-79E5-4001-8270-216CC8D8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DA53-98B7-4E41-8DF7-D91E0D79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2842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Classical Computation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Quantum Circuit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Local Magnetization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N half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Correlation Function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Discussion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3CEC43-10E8-467A-B427-884138D45941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5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3EB6DC-18B0-4D2B-8FBA-0CF36311483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Simulation of the Diagonalized Circuit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EE598F-40F7-4B4B-812E-23A53CA3A0B7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4">
            <a:extLst>
              <a:ext uri="{FF2B5EF4-FFF2-40B4-BE49-F238E27FC236}">
                <a16:creationId xmlns:a16="http://schemas.microsoft.com/office/drawing/2014/main" id="{B4783CEF-8029-49C3-BBF6-98A962F0A6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04" y="1555137"/>
            <a:ext cx="6115792" cy="457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4B6DDC-8932-4F52-AB9B-9A5FEC7E0CD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References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D5BFB9D-6E4F-4E14-9794-678E37EF263C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C40245-F6F0-4AEA-9E8F-30AFFD1A92EB}"/>
              </a:ext>
            </a:extLst>
          </p:cNvPr>
          <p:cNvSpPr txBox="1"/>
          <p:nvPr/>
        </p:nvSpPr>
        <p:spPr>
          <a:xfrm>
            <a:off x="838200" y="1777508"/>
            <a:ext cx="10515600" cy="384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[1] https://www.tensors.net/exact-diagonalization, Retrieved on July 1, 2021.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[2] Phillip Weinberg, Marin </a:t>
            </a:r>
            <a:r>
              <a:rPr lang="en-US" altLang="ko-KR" sz="18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Bukov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QuSpin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a Python Package for Dynamics and Exact </a:t>
            </a:r>
            <a:r>
              <a:rPr lang="en-US" altLang="ko-KR" sz="18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Diagonalisation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of Quantum Many Body Systems part I: spin chains. (2016). arXiv:1610.03042 [</a:t>
            </a:r>
            <a:r>
              <a:rPr lang="en-US" altLang="ko-KR" sz="18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physics.comp-ph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en-US" altLang="ko-KR" sz="1800" kern="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Vatan</a:t>
            </a:r>
            <a:r>
              <a:rPr lang="en-US" altLang="ko-KR" sz="1800" kern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F. &amp; Williams, C. Optimal quantum circuits for general two-qubit gates. Phys. Rev. A 69, 032315 (2004).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en-US" altLang="ko-KR" sz="1800" kern="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Smith, A., Kim, M. S., </a:t>
            </a:r>
            <a:r>
              <a:rPr lang="en-US" altLang="ko-KR" sz="1800" kern="0" dirty="0" err="1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Pollmann</a:t>
            </a:r>
            <a:r>
              <a:rPr lang="en-US" altLang="ko-KR" sz="1800" kern="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F., &amp; </a:t>
            </a:r>
            <a:r>
              <a:rPr lang="en-US" altLang="ko-KR" sz="1800" kern="0" dirty="0" err="1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Knolle</a:t>
            </a:r>
            <a:r>
              <a:rPr lang="en-US" altLang="ko-KR" sz="1800" kern="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J. (2019). Simulating quantum many-body dynamics on a current digital quantum computer. </a:t>
            </a:r>
            <a:r>
              <a:rPr lang="en-US" altLang="ko-KR" sz="1800" kern="0" dirty="0" err="1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npj</a:t>
            </a:r>
            <a:r>
              <a:rPr lang="en-US" altLang="ko-KR" sz="1800" kern="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Quantum Information, 5(1), 1-13.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[5] </a:t>
            </a:r>
            <a:r>
              <a:rPr lang="en-US" altLang="ko-KR" sz="18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Cîrstoiu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C., Holmes, Z., </a:t>
            </a:r>
            <a:r>
              <a:rPr lang="en-US" altLang="ko-KR" sz="18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Iosue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J. et al. Variational fast forwarding for quantum simulation beyond the coherence time. </a:t>
            </a:r>
            <a:r>
              <a:rPr lang="en-US" altLang="ko-KR" sz="18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npj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Quantum Inf 6, 82 (2020). https://doi.org/10.1038/s41534-020-00302-0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[6] Geller, Michael &amp; Holmes, Zoe &amp; Coles, Patrick &amp; </a:t>
            </a:r>
            <a:r>
              <a:rPr lang="en-US" altLang="ko-KR" sz="18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Sornborger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Andrew. Experimental Quantum Learning of a Spectral Decomposition. (2021).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5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2AB68-C3C0-4E4D-AA5A-F88B6F9B7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𝑇𝑜𝑜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𝑒𝑖𝑔𝑒𝑛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Direct computation with quantum algorithms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2AB68-C3C0-4E4D-AA5A-F88B6F9B7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17028F9-D722-4964-ADF0-E32CFE889EA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218B81-B545-4862-BE6C-9D748E99C9C9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FB895338-BAEE-47FD-9E90-A23B6C691D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83563" y="1569584"/>
            <a:ext cx="6829585" cy="45525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14A5A7-932A-4E28-8617-DDBB89F51F0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Classical Computation</a:t>
            </a:r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98B1F5-CBAE-40A2-B758-140F7403C3EE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F171006-3043-4BE5-A1F6-3AC7C5755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45402"/>
              </p:ext>
            </p:extLst>
          </p:nvPr>
        </p:nvGraphicFramePr>
        <p:xfrm>
          <a:off x="1520327" y="1487329"/>
          <a:ext cx="202465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400" imgH="203040" progId="Equation.DSMT4">
                  <p:embed/>
                </p:oleObj>
              </mc:Choice>
              <mc:Fallback>
                <p:oleObj name="Equation" r:id="rId3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327" y="1487329"/>
                        <a:ext cx="2024657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01BB13A1-9DCB-4E27-B17D-4259786FF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64958"/>
              </p:ext>
            </p:extLst>
          </p:nvPr>
        </p:nvGraphicFramePr>
        <p:xfrm>
          <a:off x="746719" y="4405177"/>
          <a:ext cx="35718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53800" progId="Equation.DSMT4">
                  <p:embed/>
                </p:oleObj>
              </mc:Choice>
              <mc:Fallback>
                <p:oleObj name="Equation" r:id="rId5" imgW="850680" imgH="2538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F171006-3043-4BE5-A1F6-3AC7C5755C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719" y="4405177"/>
                        <a:ext cx="35718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2D43C-4559-48C8-B319-FA5AE5A2A964}"/>
              </a:ext>
            </a:extLst>
          </p:cNvPr>
          <p:cNvCxnSpPr>
            <a:cxnSpLocks/>
          </p:cNvCxnSpPr>
          <p:nvPr/>
        </p:nvCxnSpPr>
        <p:spPr>
          <a:xfrm flipH="1">
            <a:off x="2532655" y="2361656"/>
            <a:ext cx="1" cy="1917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E93EB-4E78-4D45-806D-6B43B0342246}"/>
              </a:ext>
            </a:extLst>
          </p:cNvPr>
          <p:cNvSpPr txBox="1"/>
          <p:nvPr/>
        </p:nvSpPr>
        <p:spPr>
          <a:xfrm>
            <a:off x="2788966" y="2596561"/>
            <a:ext cx="2920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Lanczos</a:t>
            </a:r>
            <a:r>
              <a:rPr lang="en-US" altLang="ko-KR" sz="2400" b="1" dirty="0"/>
              <a:t> Algorithm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DIM = 50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4816EE-9781-4BA9-9B85-DC7187997625}"/>
              </a:ext>
            </a:extLst>
          </p:cNvPr>
          <p:cNvSpPr txBox="1"/>
          <p:nvPr/>
        </p:nvSpPr>
        <p:spPr>
          <a:xfrm>
            <a:off x="335693" y="2973467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 huge </a:t>
            </a:r>
            <a:endParaRPr lang="ko-KR" altLang="en-US" sz="2400" b="1" i="1" dirty="0"/>
          </a:p>
        </p:txBody>
      </p:sp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BD50F6CA-E07A-47A8-81B9-D4B20E54C6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88526"/>
              </p:ext>
            </p:extLst>
          </p:nvPr>
        </p:nvGraphicFramePr>
        <p:xfrm>
          <a:off x="1531754" y="2948103"/>
          <a:ext cx="602341" cy="559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164880" progId="Equation.DSMT4">
                  <p:embed/>
                </p:oleObj>
              </mc:Choice>
              <mc:Fallback>
                <p:oleObj name="Equation" r:id="rId7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1754" y="2948103"/>
                        <a:ext cx="602341" cy="559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6CC6A690-03C3-47DB-B9DE-2AD765E95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123743"/>
              </p:ext>
            </p:extLst>
          </p:nvPr>
        </p:nvGraphicFramePr>
        <p:xfrm>
          <a:off x="1084263" y="5597525"/>
          <a:ext cx="34099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F171006-3043-4BE5-A1F6-3AC7C5755C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4263" y="5597525"/>
                        <a:ext cx="340995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F1B01-76EE-4DD7-B943-6ACB83080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 latinLnBrk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𝑜𝑑𝑑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MS Gothic" panose="020B0609070205080204" pitchFamily="49" charset="-128"/>
                                            <a:cs typeface="Times New Roman" panose="02020603050405020304" pitchFamily="18" charset="0"/>
                                          </a:rPr>
                                          <m:t>⊗</m:t>
                                        </m:r>
                                        <m:sSubSup>
                                          <m:sSubSup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MS Gothic" panose="020B0609070205080204" pitchFamily="49" charset="-128"/>
                                            <a:cs typeface="Times New Roman" panose="02020603050405020304" pitchFamily="18" charset="0"/>
                                          </a:rPr>
                                          <m:t>⊗</m:t>
                                        </m:r>
                                        <m:sSubSup>
                                          <m:sSubSup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𝒥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𝑜𝑑𝑑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MS Gothic" panose="020B0609070205080204" pitchFamily="49" charset="-128"/>
                                        <a:cs typeface="Times New Roman" panose="02020603050405020304" pitchFamily="18" charset="0"/>
                                      </a:rPr>
                                      <m:t>⊗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#</m:t>
                        </m:r>
                      </m:e>
                    </m:eqAr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𝑒𝑣𝑒𝑛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MS Gothic" panose="020B0609070205080204" pitchFamily="49" charset="-128"/>
                                            <a:cs typeface="Times New Roman" panose="02020603050405020304" pitchFamily="18" charset="0"/>
                                          </a:rPr>
                                          <m:t>⊗</m:t>
                                        </m:r>
                                        <m:sSubSup>
                                          <m:sSubSup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MS Gothic" panose="020B0609070205080204" pitchFamily="49" charset="-128"/>
                                            <a:cs typeface="Times New Roman" panose="02020603050405020304" pitchFamily="18" charset="0"/>
                                          </a:rPr>
                                          <m:t>⊗</m:t>
                                        </m:r>
                                        <m:sSubSup>
                                          <m:sSubSup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𝒥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Times New Roman" panose="02020603050405020304" pitchFamily="18" charset="0"/>
                                      </a:rPr>
                                      <m:t>𝑒𝑣𝑒𝑛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MS Gothic" panose="020B0609070205080204" pitchFamily="49" charset="-128"/>
                                        <a:cs typeface="Times New Roman" panose="02020603050405020304" pitchFamily="18" charset="0"/>
                                      </a:rPr>
                                      <m:t>⊗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sup>
                        </m:sSup>
                      </m:e>
                    </m:eqAr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𝒥</m:t>
                                        </m:r>
                                      </m:den>
                                    </m:f>
                                  </m:e>
                                </m:nary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</m:e>
                            </m:d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#</m:t>
                        </m:r>
                      </m:e>
                    </m:eqAr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F1B01-76EE-4DD7-B943-6ACB83080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5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C66CE8-D81F-4D80-BFD3-4C54F5A729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50034" y="4633895"/>
            <a:ext cx="5731510" cy="1969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1D8B3-CEEA-4D70-B063-BD78DC6433B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03" y="3154663"/>
            <a:ext cx="5731510" cy="1344295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143C2F-DF4D-449B-B941-F5D955D89E5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Quantum Circuit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737439-8932-4AFC-AF2F-5BEDCE2685A9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AD37-0EA2-4F26-A53E-14B9ABAE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D9F8A-72A1-4CD4-9FD5-768D0446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6" y="1690688"/>
            <a:ext cx="5468784" cy="3160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FB442-F334-4ECF-A324-B6637EE5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1" y="2890157"/>
            <a:ext cx="6283098" cy="36985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8A80A5-C055-4E32-9D37-192664229A8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Quantum Circuit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4A1B6FA-F218-420E-9FCB-5F7CD44BA5B3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5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1">
            <a:extLst>
              <a:ext uri="{FF2B5EF4-FFF2-40B4-BE49-F238E27FC236}">
                <a16:creationId xmlns:a16="http://schemas.microsoft.com/office/drawing/2014/main" id="{20F7C952-0B32-4BA3-BF11-5A4DC44EC5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75220" y="1814830"/>
            <a:ext cx="6620027" cy="3972016"/>
          </a:xfrm>
          <a:prstGeom prst="rect">
            <a:avLst/>
          </a:prstGeom>
        </p:spPr>
      </p:pic>
      <p:pic>
        <p:nvPicPr>
          <p:cNvPr id="5" name="그림 12">
            <a:extLst>
              <a:ext uri="{FF2B5EF4-FFF2-40B4-BE49-F238E27FC236}">
                <a16:creationId xmlns:a16="http://schemas.microsoft.com/office/drawing/2014/main" id="{ED534C90-CB82-45C5-A311-D3086F0E52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9200" y="1820228"/>
            <a:ext cx="6604035" cy="39612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6A7656-A8C2-4005-ACB2-F0B3AEA072C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Local Magnetization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3B67DD-62B8-492E-B8BF-F5FE315981CE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7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0D3B-3036-41C5-94AA-57481B29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13">
            <a:extLst>
              <a:ext uri="{FF2B5EF4-FFF2-40B4-BE49-F238E27FC236}">
                <a16:creationId xmlns:a16="http://schemas.microsoft.com/office/drawing/2014/main" id="{76BC5E16-737D-4284-B9C6-05DB9FFF65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77" y="2142309"/>
            <a:ext cx="6306506" cy="3783330"/>
          </a:xfrm>
          <a:prstGeom prst="rect">
            <a:avLst/>
          </a:prstGeom>
        </p:spPr>
      </p:pic>
      <p:pic>
        <p:nvPicPr>
          <p:cNvPr id="5" name="그림 14">
            <a:extLst>
              <a:ext uri="{FF2B5EF4-FFF2-40B4-BE49-F238E27FC236}">
                <a16:creationId xmlns:a16="http://schemas.microsoft.com/office/drawing/2014/main" id="{14850741-3F5C-47D4-B0EA-F0C06C083C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2283" y="2142309"/>
            <a:ext cx="6306506" cy="37833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9D730C-DD53-4F61-BA0F-AFE247F93C0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Local Magnetization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F54506-F638-4318-8AE1-9136AA0893B9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45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9">
            <a:extLst>
              <a:ext uri="{FF2B5EF4-FFF2-40B4-BE49-F238E27FC236}">
                <a16:creationId xmlns:a16="http://schemas.microsoft.com/office/drawing/2014/main" id="{6922FFF8-1CA6-4967-A22F-5F9302998B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76644" y="2053390"/>
            <a:ext cx="6215356" cy="3733456"/>
          </a:xfrm>
          <a:prstGeom prst="rect">
            <a:avLst/>
          </a:prstGeom>
        </p:spPr>
      </p:pic>
      <p:pic>
        <p:nvPicPr>
          <p:cNvPr id="17" name="그림 10">
            <a:extLst>
              <a:ext uri="{FF2B5EF4-FFF2-40B4-BE49-F238E27FC236}">
                <a16:creationId xmlns:a16="http://schemas.microsoft.com/office/drawing/2014/main" id="{A336CDE7-F0E9-4FA2-9473-9567A04481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690" y="2053391"/>
            <a:ext cx="6224310" cy="37334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711DF-6521-4A12-8C2C-EFA89698762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Local Magnetization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CAB44C-F6F2-4114-83E0-643735EEE282}"/>
              </a:ext>
            </a:extLst>
          </p:cNvPr>
          <p:cNvCxnSpPr>
            <a:cxnSpLocks/>
          </p:cNvCxnSpPr>
          <p:nvPr/>
        </p:nvCxnSpPr>
        <p:spPr>
          <a:xfrm>
            <a:off x="0" y="107115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349</Words>
  <Application>Microsoft Office PowerPoint</Application>
  <PresentationFormat>와이드스크린</PresentationFormat>
  <Paragraphs>53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Cambria Math</vt:lpstr>
      <vt:lpstr>Times New Roman</vt:lpstr>
      <vt:lpstr>Wingdings</vt:lpstr>
      <vt:lpstr>Office Theme</vt:lpstr>
      <vt:lpstr>MathType 6.0 Equation</vt:lpstr>
      <vt:lpstr>Simulating Physics with Quantum Computers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Physics with Quantum Computers</dc:title>
  <dc:creator>이성빈</dc:creator>
  <cp:lastModifiedBy>김경훈</cp:lastModifiedBy>
  <cp:revision>14</cp:revision>
  <dcterms:created xsi:type="dcterms:W3CDTF">2021-06-30T13:45:16Z</dcterms:created>
  <dcterms:modified xsi:type="dcterms:W3CDTF">2021-07-01T08:23:34Z</dcterms:modified>
</cp:coreProperties>
</file>