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5CD486-825A-4A36-8768-3211152210D9}" type="datetimeFigureOut">
              <a:rPr lang="ko-KR" altLang="en-US" smtClean="0"/>
              <a:t>2017-09-30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3AECDF-2C48-49CC-8AA5-5FEA1B25AA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2935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3AECDF-2C48-49CC-8AA5-5FEA1B25AA6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46241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9/30/2017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9/30/2017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9/30/2017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9/30/2017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9/30/2017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9/30/2017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9/30/2017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9/30/2017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769897-0085-415F-97F3-BFAECB70D1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ML</a:t>
            </a:r>
            <a:r>
              <a:rPr lang="ko-KR" altLang="en-US" dirty="0"/>
              <a:t>팀 스터디 발표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EE315A3-CE13-4AB6-B3B0-E33E725872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en-US" altLang="ko-KR" sz="2400" dirty="0"/>
              <a:t>11</a:t>
            </a:r>
            <a:r>
              <a:rPr lang="ko-KR" altLang="en-US" sz="2400" dirty="0"/>
              <a:t>기 변종훈</a:t>
            </a:r>
          </a:p>
        </p:txBody>
      </p:sp>
    </p:spTree>
    <p:extLst>
      <p:ext uri="{BB962C8B-B14F-4D97-AF65-F5344CB8AC3E}">
        <p14:creationId xmlns:p14="http://schemas.microsoft.com/office/powerpoint/2010/main" val="39427053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7982D5-2B43-4AF9-99DC-88E9E0B01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dirty="0" err="1"/>
              <a:t>베이즈</a:t>
            </a:r>
            <a:r>
              <a:rPr lang="ko-KR" altLang="en-US" sz="3200" dirty="0"/>
              <a:t> 분류기</a:t>
            </a:r>
            <a:r>
              <a:rPr lang="en-US" altLang="ko-KR" sz="3200" dirty="0"/>
              <a:t>(Bayes Classifier)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9AF2B5-6645-4DDA-ACAF-207B2FE173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경계선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ko-KR" altLang="en-US" dirty="0" err="1">
                <a:solidFill>
                  <a:srgbClr val="FF0000"/>
                </a:solidFill>
                <a:sym typeface="Wingdings" panose="05000000000000000000" pitchFamily="2" charset="2"/>
              </a:rPr>
              <a:t>베이즈</a:t>
            </a:r>
            <a:r>
              <a:rPr lang="ko-KR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 결정경계</a:t>
            </a:r>
            <a:r>
              <a:rPr lang="en-US" altLang="ko-KR" dirty="0">
                <a:sym typeface="Wingdings" panose="05000000000000000000" pitchFamily="2" charset="2"/>
              </a:rPr>
              <a:t>(Bayes decision boundary)</a:t>
            </a:r>
          </a:p>
          <a:p>
            <a:r>
              <a:rPr lang="ko-KR" altLang="en-US" dirty="0" err="1">
                <a:sym typeface="Wingdings" panose="05000000000000000000" pitchFamily="2" charset="2"/>
              </a:rPr>
              <a:t>베이즈</a:t>
            </a:r>
            <a:r>
              <a:rPr lang="ko-KR" altLang="en-US" dirty="0">
                <a:sym typeface="Wingdings" panose="05000000000000000000" pitchFamily="2" charset="2"/>
              </a:rPr>
              <a:t> 오차율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>
                <a:sym typeface="Wingdings" panose="05000000000000000000" pitchFamily="2" charset="2"/>
              </a:rPr>
              <a:t>가장 낮은 </a:t>
            </a:r>
            <a:r>
              <a:rPr lang="ko-KR" altLang="en-US" dirty="0" err="1">
                <a:sym typeface="Wingdings" panose="05000000000000000000" pitchFamily="2" charset="2"/>
              </a:rPr>
              <a:t>검정오차율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01641CE-BF79-4D40-B7C9-6A749001E0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2318" y="858308"/>
            <a:ext cx="5250730" cy="3144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1775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7982D5-2B43-4AF9-99DC-88E9E0B01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dirty="0" err="1"/>
              <a:t>베이즈</a:t>
            </a:r>
            <a:r>
              <a:rPr lang="ko-KR" altLang="en-US" sz="3200" dirty="0"/>
              <a:t> 분류기</a:t>
            </a:r>
            <a:r>
              <a:rPr lang="en-US" altLang="ko-KR" sz="3200" dirty="0"/>
              <a:t>(Bayes Classifier)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9AF2B5-6645-4DDA-ACAF-207B2FE173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err="1">
                <a:sym typeface="Wingdings" panose="05000000000000000000" pitchFamily="2" charset="2"/>
              </a:rPr>
              <a:t>베이즈</a:t>
            </a:r>
            <a:r>
              <a:rPr lang="ko-KR" altLang="en-US" dirty="0">
                <a:sym typeface="Wingdings" panose="05000000000000000000" pitchFamily="2" charset="2"/>
              </a:rPr>
              <a:t> 분류기는 </a:t>
            </a:r>
            <a:r>
              <a:rPr lang="en-US" altLang="ko-KR" dirty="0" err="1">
                <a:sym typeface="Wingdings" panose="05000000000000000000" pitchFamily="2" charset="2"/>
              </a:rPr>
              <a:t>max</a:t>
            </a:r>
            <a:r>
              <a:rPr lang="en-US" altLang="ko-KR" dirty="0" err="1"/>
              <a:t>Pr</a:t>
            </a:r>
            <a:r>
              <a:rPr lang="en-US" altLang="ko-KR" dirty="0"/>
              <a:t>(Y=j | X= x</a:t>
            </a:r>
            <a:r>
              <a:rPr lang="en-US" altLang="ko-KR" baseline="-25000" dirty="0"/>
              <a:t>0</a:t>
            </a:r>
            <a:r>
              <a:rPr lang="en-US" altLang="ko-KR" dirty="0"/>
              <a:t>)</a:t>
            </a:r>
            <a:r>
              <a:rPr lang="ko-KR" altLang="en-US" dirty="0"/>
              <a:t>을</a:t>
            </a:r>
            <a:r>
              <a:rPr lang="en-US" altLang="ko-KR" dirty="0"/>
              <a:t> </a:t>
            </a:r>
            <a:r>
              <a:rPr lang="ko-KR" altLang="en-US" dirty="0"/>
              <a:t>선택</a:t>
            </a:r>
            <a:r>
              <a:rPr lang="en-US" altLang="ko-KR" dirty="0"/>
              <a:t>.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 X=</a:t>
            </a:r>
            <a:r>
              <a:rPr lang="en-US" altLang="ko-KR" dirty="0"/>
              <a:t>x</a:t>
            </a:r>
            <a:r>
              <a:rPr lang="en-US" altLang="ko-KR" baseline="-25000" dirty="0"/>
              <a:t>0</a:t>
            </a:r>
            <a:r>
              <a:rPr lang="ko-KR" altLang="en-US" dirty="0"/>
              <a:t>에서의 오차율은</a:t>
            </a:r>
            <a:r>
              <a:rPr lang="en-US" altLang="ko-KR" dirty="0"/>
              <a:t> 1-max</a:t>
            </a:r>
            <a:r>
              <a:rPr lang="en-US" altLang="ko-KR" baseline="-25000" dirty="0"/>
              <a:t>j</a:t>
            </a:r>
            <a:r>
              <a:rPr lang="en-US" altLang="ko-KR" dirty="0"/>
              <a:t>Pr(Y=j | X).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>
                <a:sym typeface="Wingdings" panose="05000000000000000000" pitchFamily="2" charset="2"/>
              </a:rPr>
              <a:t>전체 </a:t>
            </a:r>
            <a:r>
              <a:rPr lang="ko-KR" altLang="en-US" dirty="0" err="1">
                <a:sym typeface="Wingdings" panose="05000000000000000000" pitchFamily="2" charset="2"/>
              </a:rPr>
              <a:t>베이즈</a:t>
            </a:r>
            <a:r>
              <a:rPr lang="ko-KR" altLang="en-US" dirty="0">
                <a:sym typeface="Wingdings" panose="05000000000000000000" pitchFamily="2" charset="2"/>
              </a:rPr>
              <a:t> 오차율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=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49DDC0C-E3BD-4EF7-8E87-0940733941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9852" y="3953367"/>
            <a:ext cx="3267075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6173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B893E8-6656-4283-BB7C-53975B735E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8" y="770539"/>
            <a:ext cx="7315200" cy="3255264"/>
          </a:xfrm>
        </p:spPr>
        <p:txBody>
          <a:bodyPr/>
          <a:lstStyle/>
          <a:p>
            <a:pPr algn="ctr"/>
            <a:r>
              <a:rPr lang="ko-KR" altLang="en-US" dirty="0"/>
              <a:t>감사합니다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450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ACFBE8-E083-43AD-9D78-3A15A9001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 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E183DC-8E71-4BFB-B194-2330FF0F58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/>
              <a:t>모델의 정확도 평가</a:t>
            </a:r>
            <a:endParaRPr lang="en-US" altLang="ko-KR" sz="2800" dirty="0"/>
          </a:p>
          <a:p>
            <a:pPr lvl="1"/>
            <a:r>
              <a:rPr lang="en-US" altLang="ko-KR" sz="2400" dirty="0"/>
              <a:t>1) </a:t>
            </a:r>
            <a:r>
              <a:rPr lang="ko-KR" altLang="en-US" sz="2400" dirty="0"/>
              <a:t>기호 설명</a:t>
            </a:r>
            <a:endParaRPr lang="en-US" altLang="ko-KR" sz="2400" dirty="0"/>
          </a:p>
          <a:p>
            <a:pPr lvl="1"/>
            <a:r>
              <a:rPr lang="en-US" altLang="ko-KR" sz="2400" dirty="0"/>
              <a:t>2)</a:t>
            </a:r>
            <a:r>
              <a:rPr lang="ko-KR" altLang="en-US" sz="2400" dirty="0" err="1"/>
              <a:t>평균제곱오차</a:t>
            </a:r>
            <a:endParaRPr lang="en-US" altLang="ko-KR" sz="2400" dirty="0"/>
          </a:p>
          <a:p>
            <a:pPr lvl="1"/>
            <a:r>
              <a:rPr lang="en-US" altLang="ko-KR" sz="2400" dirty="0"/>
              <a:t>3)</a:t>
            </a:r>
            <a:r>
              <a:rPr lang="ko-KR" altLang="en-US" sz="2400" dirty="0"/>
              <a:t>편향</a:t>
            </a:r>
            <a:r>
              <a:rPr lang="en-US" altLang="ko-KR" sz="2400" dirty="0"/>
              <a:t>-</a:t>
            </a:r>
            <a:r>
              <a:rPr lang="ko-KR" altLang="en-US" sz="2400" dirty="0"/>
              <a:t>분산 절충</a:t>
            </a:r>
            <a:endParaRPr lang="en-US" altLang="ko-KR" sz="2400" dirty="0"/>
          </a:p>
          <a:p>
            <a:pPr lvl="1"/>
            <a:r>
              <a:rPr lang="en-US" altLang="ko-KR" sz="2400" dirty="0"/>
              <a:t>4)</a:t>
            </a:r>
            <a:r>
              <a:rPr lang="ko-KR" altLang="en-US" sz="2400" dirty="0" err="1"/>
              <a:t>베이즈</a:t>
            </a:r>
            <a:r>
              <a:rPr lang="ko-KR" altLang="en-US" sz="2400" dirty="0"/>
              <a:t> 분류기</a:t>
            </a:r>
            <a:endParaRPr lang="en-US" altLang="ko-KR" sz="2400" dirty="0"/>
          </a:p>
          <a:p>
            <a:pPr marL="502920" lvl="1" indent="0">
              <a:buNone/>
            </a:pP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51009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D767ED-0F73-4061-AED7-BCA26F61C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기호 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A17E36-3A4D-4090-BC9F-E4722931FE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2635" y="864108"/>
            <a:ext cx="7315200" cy="5120640"/>
          </a:xfrm>
        </p:spPr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X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설명변수</a:t>
            </a:r>
            <a:r>
              <a:rPr lang="en-US" altLang="ko-KR" dirty="0">
                <a:sym typeface="Wingdings" panose="05000000000000000000" pitchFamily="2" charset="2"/>
              </a:rPr>
              <a:t>,  Y  </a:t>
            </a:r>
            <a:r>
              <a:rPr lang="ko-KR" altLang="en-US" dirty="0">
                <a:sym typeface="Wingdings" panose="05000000000000000000" pitchFamily="2" charset="2"/>
              </a:rPr>
              <a:t>반응변수</a:t>
            </a:r>
            <a:r>
              <a:rPr lang="en-US" altLang="ko-KR" dirty="0">
                <a:sym typeface="Wingdings" panose="05000000000000000000" pitchFamily="2" charset="2"/>
              </a:rPr>
              <a:t>. e  </a:t>
            </a:r>
            <a:r>
              <a:rPr lang="ko-KR" altLang="en-US" dirty="0">
                <a:sym typeface="Wingdings" panose="05000000000000000000" pitchFamily="2" charset="2"/>
              </a:rPr>
              <a:t>랜덤 </a:t>
            </a:r>
            <a:r>
              <a:rPr lang="ko-KR" altLang="en-US" dirty="0" err="1">
                <a:sym typeface="Wingdings" panose="05000000000000000000" pitchFamily="2" charset="2"/>
              </a:rPr>
              <a:t>오차항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/>
              <a:t>(</a:t>
            </a:r>
            <a:r>
              <a:rPr lang="ko-KR" altLang="en-US" dirty="0"/>
              <a:t>이 때</a:t>
            </a:r>
            <a:r>
              <a:rPr lang="en-US" altLang="ko-KR" dirty="0"/>
              <a:t>, e</a:t>
            </a:r>
            <a:r>
              <a:rPr lang="ko-KR" altLang="en-US" dirty="0"/>
              <a:t>는</a:t>
            </a:r>
            <a:r>
              <a:rPr lang="en-US" altLang="ko-KR" dirty="0"/>
              <a:t> X</a:t>
            </a:r>
            <a:r>
              <a:rPr lang="ko-KR" altLang="en-US" dirty="0"/>
              <a:t>와는 독립이며</a:t>
            </a:r>
            <a:r>
              <a:rPr lang="en-US" altLang="ko-KR" dirty="0"/>
              <a:t>, </a:t>
            </a:r>
            <a:r>
              <a:rPr lang="ko-KR" altLang="en-US" dirty="0"/>
              <a:t>평균이 </a:t>
            </a:r>
            <a:r>
              <a:rPr lang="en-US" altLang="ko-KR" dirty="0"/>
              <a:t>0</a:t>
            </a:r>
            <a:r>
              <a:rPr lang="ko-KR" altLang="en-US" dirty="0"/>
              <a:t>이다</a:t>
            </a:r>
            <a:r>
              <a:rPr lang="en-US" altLang="ko-KR" dirty="0"/>
              <a:t>.)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22A9647-D2AC-4AA1-A5F2-3009C2C1BB0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235807" y="1766666"/>
            <a:ext cx="2706534" cy="83122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3777FFC-4900-4931-88C4-8CCF4E2D725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486092" y="1775544"/>
            <a:ext cx="2217203" cy="868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484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C7170B-9904-4460-BF91-2168AB281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평균제곱오차</a:t>
            </a:r>
            <a:br>
              <a:rPr lang="en-US" altLang="ko-KR" dirty="0"/>
            </a:br>
            <a:r>
              <a:rPr lang="en-US" altLang="ko-KR" dirty="0"/>
              <a:t>(MSE, Mean Squared Error)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FBB8C0-FAD3-4AE0-84B7-8AE42127FE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2635" y="864108"/>
            <a:ext cx="7315200" cy="5120640"/>
          </a:xfrm>
        </p:spPr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평균제곱오차는</a:t>
            </a:r>
            <a:r>
              <a:rPr lang="ko-KR" altLang="en-US" dirty="0"/>
              <a:t> </a:t>
            </a:r>
            <a:r>
              <a:rPr lang="ko-KR" altLang="en-US" dirty="0" err="1"/>
              <a:t>실제값과</a:t>
            </a:r>
            <a:r>
              <a:rPr lang="ko-KR" altLang="en-US" dirty="0"/>
              <a:t> </a:t>
            </a:r>
            <a:r>
              <a:rPr lang="ko-KR" altLang="en-US" dirty="0" err="1"/>
              <a:t>예측값의</a:t>
            </a:r>
            <a:r>
              <a:rPr lang="ko-KR" altLang="en-US" dirty="0"/>
              <a:t> 차를 제곱한 것의 평균을 구해서 값을 구한다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엄밀히 하면</a:t>
            </a:r>
            <a:r>
              <a:rPr lang="en-US" altLang="ko-KR" dirty="0"/>
              <a:t>, </a:t>
            </a:r>
            <a:r>
              <a:rPr lang="ko-KR" altLang="en-US" dirty="0"/>
              <a:t>위의 식은 훈련</a:t>
            </a:r>
            <a:r>
              <a:rPr lang="en-US" altLang="ko-KR" dirty="0"/>
              <a:t>MSE</a:t>
            </a:r>
            <a:r>
              <a:rPr lang="ko-KR" altLang="en-US" dirty="0"/>
              <a:t>이고</a:t>
            </a:r>
            <a:r>
              <a:rPr lang="en-US" altLang="ko-KR" dirty="0"/>
              <a:t>, </a:t>
            </a:r>
            <a:r>
              <a:rPr lang="ko-KR" altLang="en-US" dirty="0"/>
              <a:t>아래의 식은 검정</a:t>
            </a:r>
            <a:r>
              <a:rPr lang="en-US" altLang="ko-KR" dirty="0"/>
              <a:t>MSE</a:t>
            </a:r>
            <a:r>
              <a:rPr lang="ko-KR" altLang="en-US" dirty="0"/>
              <a:t>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4035350-5864-4FD2-8927-EF658082729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900473" y="1810057"/>
            <a:ext cx="4474345" cy="9652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C2EE2E3-4736-4211-BA41-04EEBEAE9D2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890559" y="3835153"/>
            <a:ext cx="2494171" cy="812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046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C9D2A4-57DD-44BA-9B52-44F2C34B3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평균제곱오차</a:t>
            </a:r>
            <a:br>
              <a:rPr lang="en-US" altLang="ko-KR" dirty="0"/>
            </a:br>
            <a:r>
              <a:rPr lang="en-US" altLang="ko-KR" dirty="0"/>
              <a:t>(MSE, Mean Squared Error)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1135D4-69CD-4DB8-837D-D8DEA6BCE5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ko-KR" sz="1900" dirty="0"/>
              <a:t>훈련</a:t>
            </a:r>
            <a:r>
              <a:rPr lang="en-US" altLang="ko-KR" sz="1900" dirty="0"/>
              <a:t>MSE</a:t>
            </a:r>
            <a:r>
              <a:rPr lang="ko-KR" altLang="ko-KR" sz="1900" dirty="0"/>
              <a:t>는 검정</a:t>
            </a:r>
            <a:r>
              <a:rPr lang="en-US" altLang="ko-KR" sz="1900" dirty="0"/>
              <a:t>MSE</a:t>
            </a:r>
            <a:r>
              <a:rPr lang="ko-KR" altLang="ko-KR" sz="1900" dirty="0"/>
              <a:t>보다 작은 값을 가진다</a:t>
            </a:r>
            <a:r>
              <a:rPr lang="en-US" altLang="ko-KR" sz="1900" dirty="0"/>
              <a:t>. </a:t>
            </a:r>
          </a:p>
          <a:p>
            <a:r>
              <a:rPr lang="ko-KR" altLang="en-US" sz="1900" dirty="0"/>
              <a:t>훈련</a:t>
            </a:r>
            <a:r>
              <a:rPr lang="en-US" altLang="ko-KR" sz="1900" dirty="0"/>
              <a:t>MSE</a:t>
            </a:r>
            <a:r>
              <a:rPr lang="ko-KR" altLang="en-US" sz="1900" dirty="0"/>
              <a:t>가 낮아짐에도 검정</a:t>
            </a:r>
            <a:r>
              <a:rPr lang="en-US" altLang="ko-KR" sz="1900" dirty="0"/>
              <a:t>MSE</a:t>
            </a:r>
            <a:r>
              <a:rPr lang="ko-KR" altLang="en-US" sz="1900" dirty="0"/>
              <a:t>가 높아지기도 한다</a:t>
            </a:r>
            <a:r>
              <a:rPr lang="en-US" altLang="ko-KR" sz="1900" dirty="0"/>
              <a:t>.</a:t>
            </a:r>
            <a:r>
              <a:rPr lang="en-US" altLang="ko-KR" sz="1900" dirty="0">
                <a:sym typeface="Wingdings" panose="05000000000000000000" pitchFamily="2" charset="2"/>
              </a:rPr>
              <a:t></a:t>
            </a:r>
            <a:r>
              <a:rPr lang="en-US" altLang="ko-KR" sz="1900" dirty="0">
                <a:solidFill>
                  <a:srgbClr val="FF0000"/>
                </a:solidFill>
                <a:sym typeface="Wingdings" panose="05000000000000000000" pitchFamily="2" charset="2"/>
              </a:rPr>
              <a:t>Overfitting</a:t>
            </a:r>
            <a:endParaRPr lang="en-US" altLang="ko-KR" sz="1900" dirty="0">
              <a:solidFill>
                <a:srgbClr val="FF0000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557FE3C-BA55-41F3-9A28-5014DB59C60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613212" y="1123836"/>
            <a:ext cx="3915052" cy="334163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3B9CE23-BD32-412B-BEA1-D1AADDE9E46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784320" y="1103968"/>
            <a:ext cx="3546385" cy="3361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367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A395EC-4DDC-4B74-A9E8-C551E9A8C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편향</a:t>
            </a:r>
            <a:r>
              <a:rPr lang="en-US" altLang="ko-KR" sz="3200" dirty="0"/>
              <a:t>-</a:t>
            </a:r>
            <a:r>
              <a:rPr lang="ko-KR" altLang="en-US" sz="3200" dirty="0"/>
              <a:t>분산 절충</a:t>
            </a:r>
            <a:r>
              <a:rPr lang="en-US" altLang="ko-KR" sz="3200" dirty="0"/>
              <a:t>(trade-off)</a:t>
            </a:r>
            <a:endParaRPr lang="ko-KR" altLang="en-US" sz="32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B90E71-BA7C-4867-A5C3-B133861F5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ko-KR" dirty="0"/>
              <a:t>기대 검정 </a:t>
            </a:r>
            <a:r>
              <a:rPr lang="en-US" altLang="ko-KR" dirty="0"/>
              <a:t>MSE</a:t>
            </a:r>
            <a:r>
              <a:rPr lang="ko-KR" altLang="ko-KR" dirty="0"/>
              <a:t>는 </a:t>
            </a:r>
            <a:r>
              <a:rPr lang="ko-KR" altLang="ko-KR" dirty="0">
                <a:solidFill>
                  <a:srgbClr val="FF0000"/>
                </a:solidFill>
              </a:rPr>
              <a:t>분산</a:t>
            </a:r>
            <a:r>
              <a:rPr lang="ko-KR" altLang="ko-KR" dirty="0"/>
              <a:t> 값과 </a:t>
            </a:r>
            <a:r>
              <a:rPr lang="ko-KR" altLang="ko-KR" dirty="0">
                <a:solidFill>
                  <a:srgbClr val="FF0000"/>
                </a:solidFill>
              </a:rPr>
              <a:t>편향</a:t>
            </a:r>
            <a:r>
              <a:rPr lang="ko-KR" altLang="ko-KR" dirty="0">
                <a:solidFill>
                  <a:schemeClr val="tx1"/>
                </a:solidFill>
              </a:rPr>
              <a:t>의</a:t>
            </a:r>
            <a:r>
              <a:rPr lang="ko-KR" altLang="ko-KR" dirty="0"/>
              <a:t> 값으로 표현된다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ko-KR" dirty="0"/>
              <a:t>기대 검정 오차를 최소화</a:t>
            </a:r>
            <a:r>
              <a:rPr lang="ko-KR" altLang="en-US" dirty="0"/>
              <a:t>해주기</a:t>
            </a:r>
            <a:r>
              <a:rPr lang="ko-KR" altLang="ko-KR" dirty="0"/>
              <a:t> 위해서는 분산과 편향 값을 둘다 낮게 </a:t>
            </a:r>
            <a:r>
              <a:rPr lang="ko-KR" altLang="ko-KR" dirty="0" err="1"/>
              <a:t>해야한다</a:t>
            </a:r>
            <a:r>
              <a:rPr lang="en-US" altLang="ko-KR" dirty="0"/>
              <a:t>.</a:t>
            </a:r>
            <a:endParaRPr lang="ko-KR" altLang="ko-KR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6C2D04D-AB9D-4205-8C16-794FDDA4B12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136994" y="1624614"/>
            <a:ext cx="6462943" cy="896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456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521E0B-8F06-4FB5-A1E4-87CEBACD8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편향</a:t>
            </a:r>
            <a:r>
              <a:rPr lang="en-US" altLang="ko-KR" sz="3200" dirty="0"/>
              <a:t>-</a:t>
            </a:r>
            <a:r>
              <a:rPr lang="ko-KR" altLang="en-US" sz="3200" dirty="0"/>
              <a:t>분산 절충</a:t>
            </a:r>
            <a:r>
              <a:rPr lang="en-US" altLang="ko-KR" sz="3200" dirty="0"/>
              <a:t>(trade-off)</a:t>
            </a:r>
            <a:endParaRPr lang="ko-KR" altLang="en-US" sz="32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89D4CB-FCF4-4AD6-9CDA-5807980F82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ko-KR" dirty="0"/>
              <a:t>편향</a:t>
            </a:r>
            <a:r>
              <a:rPr lang="en-US" altLang="ko-KR" dirty="0"/>
              <a:t>, </a:t>
            </a:r>
            <a:r>
              <a:rPr lang="ko-KR" altLang="ko-KR" dirty="0"/>
              <a:t>분산</a:t>
            </a:r>
            <a:r>
              <a:rPr lang="en-US" altLang="ko-KR" dirty="0"/>
              <a:t>, </a:t>
            </a:r>
            <a:r>
              <a:rPr lang="ko-KR" altLang="ko-KR" dirty="0"/>
              <a:t>검정</a:t>
            </a:r>
            <a:r>
              <a:rPr lang="en-US" altLang="ko-KR" dirty="0"/>
              <a:t>MSE</a:t>
            </a:r>
            <a:r>
              <a:rPr lang="ko-KR" altLang="ko-KR" dirty="0"/>
              <a:t>사이의 관계를 편향</a:t>
            </a:r>
            <a:r>
              <a:rPr lang="en-US" altLang="ko-KR" dirty="0"/>
              <a:t>-</a:t>
            </a:r>
            <a:r>
              <a:rPr lang="ko-KR" altLang="ko-KR" dirty="0"/>
              <a:t>분산 절충이라고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편향과 분산의 관계는 </a:t>
            </a:r>
            <a:r>
              <a:rPr lang="ko-KR" altLang="en-US" dirty="0">
                <a:solidFill>
                  <a:srgbClr val="FF0000"/>
                </a:solidFill>
              </a:rPr>
              <a:t>반대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F1B699C-749E-45C9-BA5C-BF0D2593B86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136994" y="976544"/>
            <a:ext cx="6516210" cy="2628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987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756565-9592-469F-A6EF-6B766A8B9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 err="1"/>
              <a:t>베이즈</a:t>
            </a:r>
            <a:r>
              <a:rPr lang="ko-KR" altLang="en-US" sz="3200" dirty="0"/>
              <a:t> 분류기</a:t>
            </a:r>
            <a:r>
              <a:rPr lang="en-US" altLang="ko-KR" sz="3200" dirty="0"/>
              <a:t>(Bayes Classifier)</a:t>
            </a:r>
            <a:endParaRPr lang="ko-KR" altLang="en-US" sz="32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743553-63B4-4440-9863-EBC956583C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“</a:t>
            </a:r>
            <a:r>
              <a:rPr lang="ko-KR" altLang="en-US" dirty="0">
                <a:solidFill>
                  <a:srgbClr val="FF0000"/>
                </a:solidFill>
              </a:rPr>
              <a:t>검정 오차율</a:t>
            </a:r>
            <a:r>
              <a:rPr lang="ko-KR" altLang="en-US" dirty="0"/>
              <a:t>에 따르면 주어진 설명변수 값에 대해 가장 가능성이 높은 클래스에 각 관측치를 할당하는 매우 단순한 분류기에 의해 그 값이 최소가 된다는 것을 보여줄 수 있다</a:t>
            </a:r>
            <a:r>
              <a:rPr lang="en-US" altLang="ko-KR" dirty="0"/>
              <a:t>.”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D833256-B80F-4510-9445-EE0F26D639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4078" y="2043308"/>
            <a:ext cx="2409825" cy="9048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123A1CC-7B78-4110-BDD0-80FEE4B728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200" y="2175482"/>
            <a:ext cx="2548527" cy="572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737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4B857A-1F3D-4EDA-A1C6-7E61FE32B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 err="1"/>
              <a:t>베이즈</a:t>
            </a:r>
            <a:r>
              <a:rPr lang="ko-KR" altLang="en-US" sz="3200" dirty="0"/>
              <a:t> 분류기</a:t>
            </a:r>
            <a:r>
              <a:rPr lang="en-US" altLang="ko-KR" sz="3200" dirty="0"/>
              <a:t>(Bayes Classifier)</a:t>
            </a:r>
            <a:endParaRPr lang="ko-KR" altLang="en-US" sz="32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22DB0A-7A81-4B2F-A60B-9AA5A31117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설명변수 </a:t>
            </a:r>
            <a:r>
              <a:rPr lang="en-US" altLang="ko-KR" dirty="0"/>
              <a:t>x</a:t>
            </a:r>
            <a:r>
              <a:rPr lang="en-US" altLang="ko-KR" baseline="-25000" dirty="0"/>
              <a:t>0</a:t>
            </a:r>
            <a:r>
              <a:rPr lang="ko-KR" altLang="en-US" dirty="0"/>
              <a:t>를 가지는 검정관측치는 아래의 식이 가장 큰</a:t>
            </a:r>
            <a:r>
              <a:rPr lang="en-US" altLang="ko-KR" dirty="0"/>
              <a:t>, </a:t>
            </a:r>
            <a:r>
              <a:rPr lang="ko-KR" altLang="en-US" dirty="0"/>
              <a:t>클래스 </a:t>
            </a:r>
            <a:r>
              <a:rPr lang="en-US" altLang="ko-KR" dirty="0"/>
              <a:t>j</a:t>
            </a:r>
            <a:r>
              <a:rPr lang="ko-KR" altLang="en-US" dirty="0"/>
              <a:t>에 </a:t>
            </a:r>
            <a:r>
              <a:rPr lang="ko-KR" altLang="en-US" dirty="0" err="1"/>
              <a:t>할당되어야한다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예를 들어</a:t>
            </a:r>
            <a:r>
              <a:rPr lang="en-US" altLang="ko-KR" dirty="0"/>
              <a:t>, 2=class </a:t>
            </a:r>
            <a:r>
              <a:rPr lang="ko-KR" altLang="en-US" dirty="0"/>
              <a:t>문제에서는 </a:t>
            </a:r>
            <a:r>
              <a:rPr lang="en-US" altLang="ko-KR" dirty="0" err="1"/>
              <a:t>Pr</a:t>
            </a:r>
            <a:r>
              <a:rPr lang="en-US" altLang="ko-KR" dirty="0"/>
              <a:t>(Y=1 | X= x</a:t>
            </a:r>
            <a:r>
              <a:rPr lang="en-US" altLang="ko-KR" baseline="-25000" dirty="0"/>
              <a:t>0</a:t>
            </a:r>
            <a:r>
              <a:rPr lang="en-US" altLang="ko-KR" dirty="0"/>
              <a:t>)&gt;0.5</a:t>
            </a:r>
            <a:r>
              <a:rPr lang="ko-KR" altLang="en-US" dirty="0"/>
              <a:t>이면</a:t>
            </a:r>
            <a:r>
              <a:rPr lang="en-US" altLang="ko-KR" dirty="0"/>
              <a:t>, </a:t>
            </a:r>
            <a:r>
              <a:rPr lang="ko-KR" altLang="en-US" dirty="0"/>
              <a:t>클래스 </a:t>
            </a:r>
            <a:r>
              <a:rPr lang="en-US" altLang="ko-KR" dirty="0"/>
              <a:t>1, </a:t>
            </a:r>
            <a:r>
              <a:rPr lang="ko-KR" altLang="en-US" dirty="0"/>
              <a:t>아니면 클래스 </a:t>
            </a:r>
            <a:r>
              <a:rPr lang="en-US" altLang="ko-KR" dirty="0"/>
              <a:t>2</a:t>
            </a:r>
            <a:r>
              <a:rPr lang="ko-KR" altLang="en-US" dirty="0"/>
              <a:t>를 예측하는 것이다</a:t>
            </a:r>
            <a:r>
              <a:rPr lang="en-US" altLang="ko-KR" dirty="0"/>
              <a:t>.</a:t>
            </a:r>
            <a:endParaRPr lang="en-US" altLang="ko-KR" baseline="-25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483E528-E5CA-49F7-892C-7267C69171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6912" y="3157728"/>
            <a:ext cx="2668178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507496"/>
      </p:ext>
    </p:extLst>
  </p:cSld>
  <p:clrMapOvr>
    <a:masterClrMapping/>
  </p:clrMapOvr>
</p:sld>
</file>

<file path=ppt/theme/theme1.xml><?xml version="1.0" encoding="utf-8"?>
<a:theme xmlns:a="http://schemas.openxmlformats.org/drawingml/2006/main" name="틀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TM03457475[[fn=틀]]</Template>
  <TotalTime>121</TotalTime>
  <Words>312</Words>
  <Application>Microsoft Office PowerPoint</Application>
  <PresentationFormat>와이드스크린</PresentationFormat>
  <Paragraphs>95</Paragraphs>
  <Slides>12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HY중고딕</vt:lpstr>
      <vt:lpstr>맑은 고딕</vt:lpstr>
      <vt:lpstr>Corbel</vt:lpstr>
      <vt:lpstr>Wingdings</vt:lpstr>
      <vt:lpstr>Wingdings 2</vt:lpstr>
      <vt:lpstr>틀</vt:lpstr>
      <vt:lpstr>ML팀 스터디 발표</vt:lpstr>
      <vt:lpstr>목 차</vt:lpstr>
      <vt:lpstr>기호 설명</vt:lpstr>
      <vt:lpstr>평균제곱오차 (MSE, Mean Squared Error)</vt:lpstr>
      <vt:lpstr>평균제곱오차 (MSE, Mean Squared Error)</vt:lpstr>
      <vt:lpstr>편향-분산 절충(trade-off)</vt:lpstr>
      <vt:lpstr>편향-분산 절충(trade-off)</vt:lpstr>
      <vt:lpstr>베이즈 분류기(Bayes Classifier)</vt:lpstr>
      <vt:lpstr>베이즈 분류기(Bayes Classifier)</vt:lpstr>
      <vt:lpstr>베이즈 분류기(Bayes Classifier)</vt:lpstr>
      <vt:lpstr>베이즈 분류기(Bayes Classifier)</vt:lpstr>
      <vt:lpstr>감사합니다.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ML팀 스터디 발표</dc:title>
  <dc:creator>변종훈</dc:creator>
  <cp:lastModifiedBy>변종훈</cp:lastModifiedBy>
  <cp:revision>16</cp:revision>
  <dcterms:created xsi:type="dcterms:W3CDTF">2017-09-29T17:06:17Z</dcterms:created>
  <dcterms:modified xsi:type="dcterms:W3CDTF">2017-09-29T19:08:13Z</dcterms:modified>
</cp:coreProperties>
</file>