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73" r:id="rId4"/>
    <p:sldId id="270" r:id="rId5"/>
    <p:sldId id="271" r:id="rId6"/>
    <p:sldId id="272" r:id="rId7"/>
    <p:sldId id="279" r:id="rId8"/>
    <p:sldId id="280" r:id="rId9"/>
    <p:sldId id="274" r:id="rId10"/>
    <p:sldId id="275" r:id="rId11"/>
    <p:sldId id="276" r:id="rId12"/>
    <p:sldId id="278" r:id="rId13"/>
    <p:sldId id="269" r:id="rId1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Bradley Hand ITC" panose="03070402050302030203" pitchFamily="66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3"/>
    <a:srgbClr val="E6E6E6"/>
    <a:srgbClr val="FFCC00"/>
    <a:srgbClr val="000000"/>
    <a:srgbClr val="003876"/>
    <a:srgbClr val="FFC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8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9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9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A3DF-BB97-4C0E-BC9E-CD535BD32309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072-6AFE-4560-8DFE-55C0C301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s.ladbrokes.com/en-gb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58104" y="0"/>
            <a:ext cx="5019869" cy="5382405"/>
          </a:xfrm>
          <a:prstGeom prst="triangle">
            <a:avLst>
              <a:gd name="adj" fmla="val 100000"/>
            </a:avLst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-1000201" y="-1012962"/>
            <a:ext cx="5951944" cy="5476872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rot="574624">
            <a:off x="-430267" y="1772911"/>
            <a:ext cx="5539608" cy="4459843"/>
          </a:xfrm>
          <a:prstGeom prst="triangle">
            <a:avLst/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181268" y="1926517"/>
            <a:ext cx="5019869" cy="5382405"/>
          </a:xfrm>
          <a:prstGeom prst="triangle">
            <a:avLst>
              <a:gd name="adj" fmla="val 100000"/>
            </a:avLst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89320" y="2473544"/>
            <a:ext cx="5327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8922" y="3541167"/>
            <a:ext cx="287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YBIGTA 11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변종훈</a:t>
            </a:r>
          </a:p>
        </p:txBody>
      </p:sp>
    </p:spTree>
    <p:extLst>
      <p:ext uri="{BB962C8B-B14F-4D97-AF65-F5344CB8AC3E}">
        <p14:creationId xmlns:p14="http://schemas.microsoft.com/office/powerpoint/2010/main" val="309634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1" y="1978096"/>
            <a:ext cx="111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함수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0" y="3897297"/>
            <a:ext cx="105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2DC96-5727-4A35-8127-5DCEF7BE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87" y="2989406"/>
            <a:ext cx="3164088" cy="777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52B99-D6FA-421F-B336-2DE3417EA813}"/>
              </a:ext>
            </a:extLst>
          </p:cNvPr>
          <p:cNvSpPr txBox="1"/>
          <p:nvPr/>
        </p:nvSpPr>
        <p:spPr>
          <a:xfrm>
            <a:off x="1083076" y="4136994"/>
            <a:ext cx="917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의미</a:t>
            </a:r>
            <a:r>
              <a:rPr lang="en-US" altLang="ko-KR" dirty="0"/>
              <a:t>: </a:t>
            </a:r>
            <a:r>
              <a:rPr lang="ko-KR" altLang="en-US" dirty="0"/>
              <a:t>독립변수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주어졌을때</a:t>
            </a:r>
            <a:r>
              <a:rPr lang="en-US" altLang="ko-KR" dirty="0"/>
              <a:t>, 1</a:t>
            </a:r>
            <a:r>
              <a:rPr lang="ko-KR" altLang="en-US" dirty="0"/>
              <a:t>의 범주에 속할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기준설정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(threshold)</a:t>
            </a:r>
            <a:r>
              <a:rPr lang="ko-KR" altLang="en-US" dirty="0"/>
              <a:t>을 어떻게 </a:t>
            </a:r>
            <a:r>
              <a:rPr lang="ko-KR" altLang="en-US" dirty="0" err="1"/>
              <a:t>하느냐에</a:t>
            </a:r>
            <a:r>
              <a:rPr lang="ko-KR" altLang="en-US" dirty="0"/>
              <a:t> 따라 해석을 달리할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2920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0" y="3897297"/>
            <a:ext cx="105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94C4A-E7C6-419F-A28A-8D62C92D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218801"/>
            <a:ext cx="4256341" cy="3613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AF7A7A-1F00-48BA-8DCF-EA15E6ADFAC4}"/>
              </a:ext>
            </a:extLst>
          </p:cNvPr>
          <p:cNvSpPr txBox="1"/>
          <p:nvPr/>
        </p:nvSpPr>
        <p:spPr>
          <a:xfrm>
            <a:off x="896112" y="1691640"/>
            <a:ext cx="8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ROC curve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04A51-F62B-4CAE-ABA3-E2C76423432C}"/>
              </a:ext>
            </a:extLst>
          </p:cNvPr>
          <p:cNvSpPr txBox="1"/>
          <p:nvPr/>
        </p:nvSpPr>
        <p:spPr>
          <a:xfrm>
            <a:off x="5458968" y="2286000"/>
            <a:ext cx="4498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틀린 것을 맞다고 할 확률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맞는 것을 맞다고 할 확률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그래프가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왼쪽 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부분에 가까울수록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좋은 모델이라고 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수치적으로는 </a:t>
            </a:r>
            <a:r>
              <a:rPr lang="en-US" altLang="ko-KR" dirty="0">
                <a:sym typeface="Wingdings" panose="05000000000000000000" pitchFamily="2" charset="2"/>
              </a:rPr>
              <a:t>AUC</a:t>
            </a:r>
            <a:r>
              <a:rPr lang="ko-KR" altLang="en-US" dirty="0">
                <a:sym typeface="Wingdings" panose="05000000000000000000" pitchFamily="2" charset="2"/>
              </a:rPr>
              <a:t>해석을 사용한다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그래프의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아랫부분의 면적이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에 가까울수록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그래프가 왼쪽 위 부분과 가깝다고 판단한다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9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0" y="3897297"/>
            <a:ext cx="105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F7A7A-1F00-48BA-8DCF-EA15E6ADFAC4}"/>
              </a:ext>
            </a:extLst>
          </p:cNvPr>
          <p:cNvSpPr txBox="1"/>
          <p:nvPr/>
        </p:nvSpPr>
        <p:spPr>
          <a:xfrm>
            <a:off x="896112" y="1691640"/>
            <a:ext cx="8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AIC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04A51-F62B-4CAE-ABA3-E2C76423432C}"/>
              </a:ext>
            </a:extLst>
          </p:cNvPr>
          <p:cNvSpPr txBox="1"/>
          <p:nvPr/>
        </p:nvSpPr>
        <p:spPr>
          <a:xfrm>
            <a:off x="5796332" y="2623364"/>
            <a:ext cx="4498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K: </a:t>
            </a:r>
            <a:r>
              <a:rPr lang="ko-KR" altLang="en-US" dirty="0"/>
              <a:t>모델에 있는 </a:t>
            </a:r>
            <a:r>
              <a:rPr lang="ko-KR" altLang="en-US" dirty="0" err="1"/>
              <a:t>모수의</a:t>
            </a:r>
            <a:r>
              <a:rPr lang="ko-KR" altLang="en-US" dirty="0"/>
              <a:t>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모델의 </a:t>
            </a:r>
            <a:r>
              <a:rPr lang="en-US" altLang="ko-KR" dirty="0"/>
              <a:t>likelihood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K</a:t>
            </a:r>
            <a:r>
              <a:rPr lang="ko-KR" altLang="en-US" dirty="0">
                <a:sym typeface="Wingdings" panose="05000000000000000000" pitchFamily="2" charset="2"/>
              </a:rPr>
              <a:t>가 작고</a:t>
            </a:r>
            <a:r>
              <a:rPr lang="en-US" altLang="ko-KR" dirty="0">
                <a:sym typeface="Wingdings" panose="05000000000000000000" pitchFamily="2" charset="2"/>
              </a:rPr>
              <a:t> L</a:t>
            </a:r>
            <a:r>
              <a:rPr lang="ko-KR" altLang="en-US" dirty="0">
                <a:sym typeface="Wingdings" panose="05000000000000000000" pitchFamily="2" charset="2"/>
              </a:rPr>
              <a:t>이 큰 모델일수록 좋기 때문   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AIC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값이 작을수록 좋은 모델이다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0E0A8-C8D3-4B24-A671-B3C7DA1E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6" y="2988470"/>
            <a:ext cx="3888419" cy="7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6909151" y="-1250498"/>
            <a:ext cx="6145070" cy="8378152"/>
            <a:chOff x="-762665" y="-1250498"/>
            <a:chExt cx="6145070" cy="8378152"/>
          </a:xfrm>
        </p:grpSpPr>
        <p:sp>
          <p:nvSpPr>
            <p:cNvPr id="13" name="이등변 삼각형 12"/>
            <p:cNvSpPr/>
            <p:nvPr/>
          </p:nvSpPr>
          <p:spPr>
            <a:xfrm rot="10800000">
              <a:off x="58104" y="0"/>
              <a:ext cx="5019869" cy="5382405"/>
            </a:xfrm>
            <a:prstGeom prst="triangle">
              <a:avLst>
                <a:gd name="adj" fmla="val 100000"/>
              </a:avLst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-1000201" y="-1012962"/>
              <a:ext cx="5951944" cy="5476872"/>
            </a:xfrm>
            <a:prstGeom prst="triangl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74624">
              <a:off x="-430267" y="1772911"/>
              <a:ext cx="5539608" cy="4459843"/>
            </a:xfrm>
            <a:prstGeom prst="triangle">
              <a:avLst/>
            </a:prstGeom>
            <a:solidFill>
              <a:srgbClr val="FFC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5400000">
              <a:off x="181268" y="1926517"/>
              <a:ext cx="5019869" cy="5382405"/>
            </a:xfrm>
            <a:prstGeom prst="triangle">
              <a:avLst>
                <a:gd name="adj" fmla="val 100000"/>
              </a:avLst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96064" y="3044279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71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When?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언제 쓰는가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292393" y="2716566"/>
            <a:ext cx="116125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회귀 분석과는 달리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종속 변수가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(categorical)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문제를 맞을지 틀릴지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내일 비가 올지 안 올지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학점이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3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When?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언제 쓰는가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656394" y="2459112"/>
            <a:ext cx="64013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선형회귀분석과의 차이점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종속변수가 연속형이 아닌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(categorical)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종속변수 </a:t>
            </a:r>
            <a:r>
              <a:rPr lang="en-US" altLang="ko-KR" dirty="0"/>
              <a:t>y</a:t>
            </a:r>
            <a:r>
              <a:rPr lang="ko-KR" altLang="en-US" dirty="0"/>
              <a:t>의 값이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[0,1]</a:t>
            </a:r>
            <a:r>
              <a:rPr lang="ko-KR" altLang="en-US" dirty="0"/>
              <a:t>로 제한된다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종속변수가 정규분포가 아닌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이항분포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67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When?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언제 쓰는가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5575-D691-45C6-9BA1-B352DCC594BF}"/>
              </a:ext>
            </a:extLst>
          </p:cNvPr>
          <p:cNvSpPr txBox="1"/>
          <p:nvPr/>
        </p:nvSpPr>
        <p:spPr>
          <a:xfrm>
            <a:off x="692458" y="1722275"/>
            <a:ext cx="104756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20" dirty="0"/>
              <a:t>잠깐</a:t>
            </a:r>
            <a:r>
              <a:rPr lang="en-US" altLang="ko-KR" spc="20" dirty="0"/>
              <a:t>… </a:t>
            </a:r>
            <a:r>
              <a:rPr lang="ko-KR" altLang="en-US" spc="20" dirty="0"/>
              <a:t>로지스틱 </a:t>
            </a:r>
            <a:r>
              <a:rPr lang="ko-KR" altLang="en-US" sz="2000" spc="2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</a:t>
            </a:r>
            <a:r>
              <a:rPr lang="en-US" altLang="ko-KR" sz="2000" spc="2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sz="2000" spc="2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2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2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독립변수의 선형결합으로 종속변수를 설명한다는</a:t>
            </a:r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관점에서는 선형회귀분석과 유사하다</a:t>
            </a:r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하지만 로지스틱 회귀는 선형 회귀 분석과는 달리</a:t>
            </a:r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pc="13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종속 변수가 범주형 데이터를 대상으로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하며 입력</a:t>
            </a:r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데이터가 주어졌을 때</a:t>
            </a:r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pc="13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해당 데이터의 결과가 특정</a:t>
            </a:r>
            <a:endParaRPr lang="en-US" altLang="ko-KR" spc="130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pc="13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   분류로 </a:t>
            </a:r>
            <a:r>
              <a:rPr lang="ko-KR" altLang="en-US" spc="13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나눠지기</a:t>
            </a:r>
            <a:r>
              <a:rPr lang="ko-KR" altLang="en-US" spc="13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때문에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일종의 분류기법으로도</a:t>
            </a:r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볼 수 있다</a:t>
            </a:r>
            <a:r>
              <a:rPr lang="en-US" altLang="ko-KR" spc="13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pc="13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9A384A-FAB9-4D1E-8C8F-913A3E42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09" y="2097471"/>
            <a:ext cx="4648200" cy="34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C3A90-E2E2-4BD1-BB9C-EAA24D101D63}"/>
              </a:ext>
            </a:extLst>
          </p:cNvPr>
          <p:cNvSpPr txBox="1"/>
          <p:nvPr/>
        </p:nvSpPr>
        <p:spPr>
          <a:xfrm>
            <a:off x="769398" y="1575706"/>
            <a:ext cx="1065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 = w*x + b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Y</a:t>
            </a:r>
            <a:r>
              <a:rPr lang="ko-KR" altLang="en-US" dirty="0"/>
              <a:t>부분을 확률에 관한 식으로 만들고</a:t>
            </a:r>
            <a:r>
              <a:rPr lang="en-US" altLang="ko-KR" dirty="0"/>
              <a:t>, </a:t>
            </a:r>
            <a:r>
              <a:rPr lang="ko-KR" altLang="en-US" dirty="0"/>
              <a:t>이항 정리를 하여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함수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FD625-9948-456C-B0E0-7B3EFF53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38" y="2713814"/>
            <a:ext cx="3857625" cy="267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A6A9D-081E-4FB8-9262-5C714A4764B8}"/>
              </a:ext>
            </a:extLst>
          </p:cNvPr>
          <p:cNvSpPr txBox="1"/>
          <p:nvPr/>
        </p:nvSpPr>
        <p:spPr>
          <a:xfrm>
            <a:off x="1713390" y="5921405"/>
            <a:ext cx="860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확률 값이기 때문에 확률의 정리에 의해</a:t>
            </a:r>
            <a:r>
              <a:rPr lang="en-US" altLang="ko-KR" dirty="0"/>
              <a:t>, 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80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1" y="1978096"/>
            <a:ext cx="1112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1.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오즈비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(odds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ratio)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8B25B-D903-4900-ABF8-71E0F755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11" y="2542177"/>
            <a:ext cx="3864837" cy="110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0" y="3897297"/>
            <a:ext cx="1051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 err="1"/>
              <a:t>오즈비</a:t>
            </a:r>
            <a:r>
              <a:rPr lang="en-US" altLang="ko-KR" dirty="0"/>
              <a:t>: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성공할 확률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실패할 확률 </a:t>
            </a:r>
            <a:r>
              <a:rPr lang="en-US" altLang="ko-KR" dirty="0"/>
              <a:t>(p( y=1|x): </a:t>
            </a:r>
            <a:r>
              <a:rPr lang="ko-KR" altLang="en-US" dirty="0"/>
              <a:t>성공할 확률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y</a:t>
            </a:r>
            <a:r>
              <a:rPr lang="ko-KR" altLang="en-US" dirty="0"/>
              <a:t>범위</a:t>
            </a:r>
            <a:r>
              <a:rPr lang="en-US" altLang="ko-KR" dirty="0"/>
              <a:t>: 0 ~ </a:t>
            </a:r>
            <a:r>
              <a:rPr lang="ko-KR" altLang="en-US" dirty="0"/>
              <a:t>무한대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1" y="1978096"/>
            <a:ext cx="111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976544" y="2224907"/>
            <a:ext cx="105111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Bradley Hand ITC" panose="03070402050302030203" pitchFamily="66" charset="0"/>
              </a:rPr>
              <a:t>“Odds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are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traditionally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used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instead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of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probabilities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latin typeface="Bradley Hand ITC" panose="03070402050302030203" pitchFamily="66" charset="0"/>
              </a:rPr>
              <a:t>in</a:t>
            </a:r>
            <a:r>
              <a:rPr lang="ko-KR" altLang="en-US" sz="4000" b="1" dirty="0">
                <a:latin typeface="Bradley Hand ITC" panose="03070402050302030203" pitchFamily="66" charset="0"/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horse-racing</a:t>
            </a:r>
            <a:r>
              <a:rPr lang="en-US" altLang="ko-KR" sz="4000" dirty="0">
                <a:latin typeface="Bradley Hand ITC" panose="03070402050302030203" pitchFamily="66" charset="0"/>
              </a:rPr>
              <a:t>,</a:t>
            </a:r>
            <a:r>
              <a:rPr lang="en-US" altLang="ko-KR" sz="4000" b="1" dirty="0">
                <a:latin typeface="Bradley Hand ITC" panose="03070402050302030203" pitchFamily="66" charset="0"/>
              </a:rPr>
              <a:t> since they relate more naturally to the correct betting strategy”	</a:t>
            </a:r>
          </a:p>
          <a:p>
            <a:endParaRPr lang="en-US" altLang="ko-KR" sz="4400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05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1" y="1978096"/>
            <a:ext cx="111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1186271" y="2162762"/>
            <a:ext cx="105111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…??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한국이 </a:t>
            </a:r>
            <a:r>
              <a:rPr lang="en-US" altLang="ko-KR" dirty="0"/>
              <a:t>2018 </a:t>
            </a:r>
            <a:r>
              <a:rPr lang="ko-KR" altLang="en-US" dirty="0"/>
              <a:t>러시아 월드컵 </a:t>
            </a:r>
            <a:r>
              <a:rPr lang="en-US" altLang="ko-KR" dirty="0"/>
              <a:t>16</a:t>
            </a:r>
            <a:r>
              <a:rPr lang="ko-KR" altLang="en-US" dirty="0"/>
              <a:t>강에 진출할 확률이 </a:t>
            </a:r>
            <a:r>
              <a:rPr lang="en-US" altLang="ko-KR" dirty="0"/>
              <a:t>0.1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이때의 </a:t>
            </a:r>
            <a:r>
              <a:rPr lang="ko-KR" altLang="en-US" dirty="0" err="1"/>
              <a:t>오즈비는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진출에 </a:t>
            </a:r>
            <a:r>
              <a:rPr lang="en-US" altLang="ko-KR" dirty="0"/>
              <a:t>100</a:t>
            </a:r>
            <a:r>
              <a:rPr lang="ko-KR" altLang="en-US" dirty="0"/>
              <a:t>달러를 베팅했다면</a:t>
            </a:r>
            <a:r>
              <a:rPr lang="en-US" altLang="ko-KR" dirty="0"/>
              <a:t>, 16</a:t>
            </a:r>
            <a:r>
              <a:rPr lang="ko-KR" altLang="en-US" dirty="0"/>
              <a:t>강 진출 시에 </a:t>
            </a:r>
            <a:r>
              <a:rPr lang="en-US" altLang="ko-KR" dirty="0"/>
              <a:t>900</a:t>
            </a:r>
            <a:r>
              <a:rPr lang="ko-KR" altLang="en-US" dirty="0"/>
              <a:t>달러를 받을 수 있다</a:t>
            </a:r>
            <a:r>
              <a:rPr lang="en-US" altLang="ko-KR" dirty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hlinkClick r:id="rId2"/>
              </a:rPr>
              <a:t>https://sports.ladbrokes.com/en-gb/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55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47472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8211312" y="347472"/>
            <a:ext cx="4965192" cy="813816"/>
          </a:xfrm>
          <a:prstGeom prst="parallelogram">
            <a:avLst>
              <a:gd name="adj" fmla="val 86404"/>
            </a:avLst>
          </a:prstGeom>
          <a:solidFill>
            <a:srgbClr val="FFC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-647535" y="1152144"/>
            <a:ext cx="13239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2393" y="-21860"/>
            <a:ext cx="22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2701" y="-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456" y="529905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회귀는 무엇인가</a:t>
            </a:r>
            <a:r>
              <a:rPr lang="en-US" altLang="ko-KR" sz="2400" dirty="0">
                <a:solidFill>
                  <a:srgbClr val="00387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00387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3D7F-0CF4-4E31-87E6-B45FA96EC547}"/>
              </a:ext>
            </a:extLst>
          </p:cNvPr>
          <p:cNvSpPr txBox="1"/>
          <p:nvPr/>
        </p:nvSpPr>
        <p:spPr>
          <a:xfrm>
            <a:off x="1" y="1978096"/>
            <a:ext cx="1112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2. </a:t>
            </a:r>
            <a:r>
              <a:rPr lang="ko-KR" altLang="en-US" dirty="0" err="1"/>
              <a:t>오즈비를</a:t>
            </a:r>
            <a:r>
              <a:rPr lang="ko-KR" altLang="en-US" dirty="0"/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로짓변환</a:t>
            </a:r>
            <a:r>
              <a:rPr lang="ko-KR" altLang="en-US" dirty="0" err="1"/>
              <a:t>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4073-D7D0-4E3C-913D-2251E1E29122}"/>
              </a:ext>
            </a:extLst>
          </p:cNvPr>
          <p:cNvSpPr txBox="1"/>
          <p:nvPr/>
        </p:nvSpPr>
        <p:spPr>
          <a:xfrm>
            <a:off x="0" y="3897297"/>
            <a:ext cx="10511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이를 통해 범위를 </a:t>
            </a:r>
            <a:r>
              <a:rPr lang="en-US" altLang="ko-KR" dirty="0"/>
              <a:t>-</a:t>
            </a:r>
            <a:r>
              <a:rPr lang="ko-KR" altLang="en-US" dirty="0"/>
              <a:t>무한대 </a:t>
            </a:r>
            <a:r>
              <a:rPr lang="en-US" altLang="ko-KR" dirty="0"/>
              <a:t>~ +</a:t>
            </a:r>
            <a:r>
              <a:rPr lang="ko-KR" altLang="en-US" dirty="0"/>
              <a:t>무한대로 맞춘다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로짓변환을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하는 이유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위의 로지스틱 모형에서 오차항이 표준정규분포를 따른다는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오차항의 회귀분석가정</a:t>
            </a:r>
            <a:r>
              <a:rPr lang="ko-KR" altLang="en-US" dirty="0"/>
              <a:t>에 문제</a:t>
            </a:r>
            <a:r>
              <a:rPr lang="en-US" altLang="ko-KR" dirty="0"/>
              <a:t>	</a:t>
            </a:r>
            <a:r>
              <a:rPr lang="ko-KR" altLang="en-US" dirty="0"/>
              <a:t>가 </a:t>
            </a:r>
            <a:r>
              <a:rPr lang="en-US" altLang="ko-KR" dirty="0"/>
              <a:t>	</a:t>
            </a:r>
            <a:r>
              <a:rPr lang="ko-KR" altLang="en-US" dirty="0"/>
              <a:t>없게 만들기 위해서이다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D5A588-E2C1-42FD-A7D9-54620A5C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52" y="2574543"/>
            <a:ext cx="2515286" cy="8877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13CE2-E588-4298-A4A4-32ED22E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58" y="4944862"/>
            <a:ext cx="6026792" cy="5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442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 ExtraBold</vt:lpstr>
      <vt:lpstr>나눔스퀘어 Bold</vt:lpstr>
      <vt:lpstr>Arial</vt:lpstr>
      <vt:lpstr>맑은 고딕</vt:lpstr>
      <vt:lpstr>Wingdings</vt:lpstr>
      <vt:lpstr>나눔스퀘어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최예슬</dc:creator>
  <cp:lastModifiedBy>변종훈</cp:lastModifiedBy>
  <cp:revision>47</cp:revision>
  <dcterms:created xsi:type="dcterms:W3CDTF">2017-09-02T07:12:33Z</dcterms:created>
  <dcterms:modified xsi:type="dcterms:W3CDTF">2017-10-27T20:05:31Z</dcterms:modified>
</cp:coreProperties>
</file>