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71" r:id="rId4"/>
    <p:sldId id="263" r:id="rId5"/>
    <p:sldId id="27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Hoon" initials="J" lastIdx="10" clrIdx="0">
    <p:extLst>
      <p:ext uri="{19B8F6BF-5375-455C-9EA6-DF929625EA0E}">
        <p15:presenceInfo xmlns:p15="http://schemas.microsoft.com/office/powerpoint/2012/main" userId="c1a45b94dd17a0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>
        <p:scale>
          <a:sx n="66" d="100"/>
          <a:sy n="66" d="100"/>
        </p:scale>
        <p:origin x="1315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9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1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55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9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1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7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5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4338-E880-4029-84DB-0015D479456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79FC-9A6F-47C2-B309-F58A8DC92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1C7BC-F806-42B4-B8BB-79F77F89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79175"/>
            <a:ext cx="9448800" cy="1503866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Named entity Recognition</a:t>
            </a:r>
            <a:r>
              <a:rPr lang="ko-KR" altLang="en-US" sz="4800" dirty="0"/>
              <a:t> </a:t>
            </a:r>
            <a:r>
              <a:rPr lang="en-US" altLang="ko-KR" sz="4800" dirty="0"/>
              <a:t>Transformation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E89B6-2078-4939-95F5-E3CB77166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37754"/>
            <a:ext cx="9448800" cy="1755587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dirty="0"/>
              <a:t>Viva Pro.</a:t>
            </a:r>
          </a:p>
          <a:p>
            <a:pPr algn="ctr"/>
            <a:r>
              <a:rPr lang="ko-KR" altLang="en-US" sz="1800" dirty="0" err="1"/>
              <a:t>이혁준</a:t>
            </a:r>
            <a:r>
              <a:rPr lang="ko-KR" altLang="en-US" sz="1800" dirty="0"/>
              <a:t> 교수님</a:t>
            </a:r>
            <a:endParaRPr lang="en-US" altLang="ko-KR" sz="1800" dirty="0"/>
          </a:p>
          <a:p>
            <a:pPr algn="ctr"/>
            <a:r>
              <a:rPr lang="ko-KR" altLang="en-US" sz="1800" dirty="0"/>
              <a:t>이원재</a:t>
            </a:r>
            <a:r>
              <a:rPr lang="en-US" altLang="ko-KR" sz="1800" dirty="0"/>
              <a:t>(</a:t>
            </a:r>
            <a:r>
              <a:rPr lang="ko-KR" altLang="en-US" sz="1800" dirty="0"/>
              <a:t>팀장</a:t>
            </a:r>
            <a:r>
              <a:rPr lang="en-US" altLang="ko-KR" sz="1800" dirty="0"/>
              <a:t>), </a:t>
            </a:r>
            <a:r>
              <a:rPr lang="ko-KR" altLang="en-US" sz="1800" dirty="0"/>
              <a:t>조우진</a:t>
            </a:r>
            <a:r>
              <a:rPr lang="en-US" altLang="ko-KR" sz="1800" dirty="0"/>
              <a:t>, </a:t>
            </a:r>
            <a:r>
              <a:rPr lang="ko-KR" altLang="en-US" sz="1800" dirty="0"/>
              <a:t>송현우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신규표</a:t>
            </a:r>
            <a:r>
              <a:rPr lang="en-US" altLang="ko-KR" sz="1800" dirty="0"/>
              <a:t>, </a:t>
            </a:r>
            <a:r>
              <a:rPr lang="ko-KR" altLang="en-US" sz="1800" dirty="0"/>
              <a:t>손승현</a:t>
            </a:r>
            <a:endParaRPr lang="en-US" altLang="ko-KR" sz="1800" dirty="0"/>
          </a:p>
          <a:p>
            <a:pPr algn="ctr"/>
            <a:r>
              <a:rPr lang="ko-KR" altLang="en-US" sz="1800" dirty="0"/>
              <a:t>발표날짜 </a:t>
            </a:r>
            <a:r>
              <a:rPr lang="en-US" altLang="ko-KR" sz="1800" dirty="0"/>
              <a:t>: 2020/07/29</a:t>
            </a:r>
          </a:p>
        </p:txBody>
      </p:sp>
    </p:spTree>
    <p:extLst>
      <p:ext uri="{BB962C8B-B14F-4D97-AF65-F5344CB8AC3E}">
        <p14:creationId xmlns:p14="http://schemas.microsoft.com/office/powerpoint/2010/main" val="401956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31766-3F07-4436-B848-F529A17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8346E-8541-4BB8-802E-9C695905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고도화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32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6702D-8B13-4AAC-A7E9-41D9E5EE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pic>
        <p:nvPicPr>
          <p:cNvPr id="5" name="그림 4" descr="사람, 넥타이, 정장, 의류이(가) 표시된 사진&#10;&#10;자동 생성된 설명">
            <a:extLst>
              <a:ext uri="{FF2B5EF4-FFF2-40B4-BE49-F238E27FC236}">
                <a16:creationId xmlns:a16="http://schemas.microsoft.com/office/drawing/2014/main" id="{BA34B481-694C-43F2-8988-967466214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47" y="2439896"/>
            <a:ext cx="1562100" cy="2082800"/>
          </a:xfrm>
          <a:prstGeom prst="rect">
            <a:avLst/>
          </a:prstGeom>
        </p:spPr>
      </p:pic>
      <p:pic>
        <p:nvPicPr>
          <p:cNvPr id="7" name="그림 6" descr="사람, 의류, 남자, 쥐고있는이(가) 표시된 사진&#10;&#10;자동 생성된 설명">
            <a:extLst>
              <a:ext uri="{FF2B5EF4-FFF2-40B4-BE49-F238E27FC236}">
                <a16:creationId xmlns:a16="http://schemas.microsoft.com/office/drawing/2014/main" id="{B8BC6AE9-8AEA-4F6A-A6E5-3B8665D0D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24" y="2439896"/>
            <a:ext cx="1566708" cy="2082800"/>
          </a:xfrm>
          <a:prstGeom prst="rect">
            <a:avLst/>
          </a:prstGeom>
        </p:spPr>
      </p:pic>
      <p:pic>
        <p:nvPicPr>
          <p:cNvPr id="9" name="그림 8" descr="사람, 소년, 넥타이, 의류이(가) 표시된 사진&#10;&#10;자동 생성된 설명">
            <a:extLst>
              <a:ext uri="{FF2B5EF4-FFF2-40B4-BE49-F238E27FC236}">
                <a16:creationId xmlns:a16="http://schemas.microsoft.com/office/drawing/2014/main" id="{8F149FF8-2033-4001-B8A5-EA29A711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09" y="2411507"/>
            <a:ext cx="1523570" cy="2082800"/>
          </a:xfrm>
          <a:prstGeom prst="rect">
            <a:avLst/>
          </a:prstGeom>
        </p:spPr>
      </p:pic>
      <p:pic>
        <p:nvPicPr>
          <p:cNvPr id="11" name="그림 10" descr="사람, 넥타이, 의류, 실내이(가) 표시된 사진&#10;&#10;자동 생성된 설명">
            <a:extLst>
              <a:ext uri="{FF2B5EF4-FFF2-40B4-BE49-F238E27FC236}">
                <a16:creationId xmlns:a16="http://schemas.microsoft.com/office/drawing/2014/main" id="{DCC2A1AD-D907-4513-AE66-9BF05689A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6" y="2411507"/>
            <a:ext cx="1619955" cy="2082800"/>
          </a:xfrm>
          <a:prstGeom prst="rect">
            <a:avLst/>
          </a:prstGeom>
        </p:spPr>
      </p:pic>
      <p:pic>
        <p:nvPicPr>
          <p:cNvPr id="13" name="그림 12" descr="실내, 사람, 앉아있는, 보는이(가) 표시된 사진&#10;&#10;자동 생성된 설명">
            <a:extLst>
              <a:ext uri="{FF2B5EF4-FFF2-40B4-BE49-F238E27FC236}">
                <a16:creationId xmlns:a16="http://schemas.microsoft.com/office/drawing/2014/main" id="{36D89EA2-733F-4C36-B4D6-257A0250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88" y="2411507"/>
            <a:ext cx="1551357" cy="2069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F57A97-60DC-48F7-8689-ACE7068DA432}"/>
              </a:ext>
            </a:extLst>
          </p:cNvPr>
          <p:cNvSpPr txBox="1"/>
          <p:nvPr/>
        </p:nvSpPr>
        <p:spPr>
          <a:xfrm>
            <a:off x="1512467" y="4724398"/>
            <a:ext cx="101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이원재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02B89-89A8-4595-812A-EC499009EBC3}"/>
              </a:ext>
            </a:extLst>
          </p:cNvPr>
          <p:cNvSpPr txBox="1"/>
          <p:nvPr/>
        </p:nvSpPr>
        <p:spPr>
          <a:xfrm>
            <a:off x="3457948" y="4724398"/>
            <a:ext cx="101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조우진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102A5-C749-432F-84BB-61117370E983}"/>
              </a:ext>
            </a:extLst>
          </p:cNvPr>
          <p:cNvSpPr txBox="1"/>
          <p:nvPr/>
        </p:nvSpPr>
        <p:spPr>
          <a:xfrm>
            <a:off x="5384164" y="4724398"/>
            <a:ext cx="101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송현우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B614E-031F-4ED7-B4CF-DD6CE838B53C}"/>
              </a:ext>
            </a:extLst>
          </p:cNvPr>
          <p:cNvSpPr txBox="1"/>
          <p:nvPr/>
        </p:nvSpPr>
        <p:spPr>
          <a:xfrm>
            <a:off x="7337003" y="4724398"/>
            <a:ext cx="101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신규표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5DD5-2B2E-499A-A84D-80AFC9A3E9D1}"/>
              </a:ext>
            </a:extLst>
          </p:cNvPr>
          <p:cNvSpPr txBox="1"/>
          <p:nvPr/>
        </p:nvSpPr>
        <p:spPr>
          <a:xfrm>
            <a:off x="9303736" y="4724398"/>
            <a:ext cx="101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손승현</a:t>
            </a:r>
          </a:p>
        </p:txBody>
      </p:sp>
    </p:spTree>
    <p:extLst>
      <p:ext uri="{BB962C8B-B14F-4D97-AF65-F5344CB8AC3E}">
        <p14:creationId xmlns:p14="http://schemas.microsoft.com/office/powerpoint/2010/main" val="149083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FAA56-FB4B-486C-8E5A-E8F621F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고도화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F43D3-E418-44CE-9E77-0C49F887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발전 방향 및 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KWBERT</a:t>
            </a:r>
            <a:r>
              <a:rPr lang="ko-KR" altLang="en-US" dirty="0"/>
              <a:t>와 다른 점 </a:t>
            </a:r>
            <a:r>
              <a:rPr lang="en-US" altLang="ko-KR" dirty="0"/>
              <a:t>(</a:t>
            </a:r>
            <a:r>
              <a:rPr lang="ko-KR" altLang="en-US" dirty="0"/>
              <a:t>개선점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218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E176D9-88F8-EC4C-9336-3CD43D5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발전</a:t>
            </a:r>
            <a:r>
              <a:rPr lang="ko-KR" altLang="en-US" dirty="0"/>
              <a:t> 방향 및 계획</a:t>
            </a:r>
            <a:endParaRPr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623E27-9127-4B47-BA1F-9A0E1A641F35}"/>
              </a:ext>
            </a:extLst>
          </p:cNvPr>
          <p:cNvGrpSpPr/>
          <p:nvPr/>
        </p:nvGrpSpPr>
        <p:grpSpPr>
          <a:xfrm>
            <a:off x="1759339" y="2373466"/>
            <a:ext cx="9529520" cy="3720161"/>
            <a:chOff x="2082896" y="2702148"/>
            <a:chExt cx="9529520" cy="37201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5A64B3B-63A7-714B-8FF4-34170BE448CD}"/>
                </a:ext>
              </a:extLst>
            </p:cNvPr>
            <p:cNvGrpSpPr/>
            <p:nvPr/>
          </p:nvGrpSpPr>
          <p:grpSpPr>
            <a:xfrm>
              <a:off x="2675643" y="4179890"/>
              <a:ext cx="6836819" cy="605554"/>
              <a:chOff x="683615" y="2276872"/>
              <a:chExt cx="6836819" cy="605554"/>
            </a:xfrm>
          </p:grpSpPr>
          <p:sp>
            <p:nvSpPr>
              <p:cNvPr id="6" name="순서도: 수행의 시작/종료 9">
                <a:extLst>
                  <a:ext uri="{FF2B5EF4-FFF2-40B4-BE49-F238E27FC236}">
                    <a16:creationId xmlns:a16="http://schemas.microsoft.com/office/drawing/2014/main" id="{BABACD1E-2B51-F94B-A95A-E8DD4339F2D3}"/>
                  </a:ext>
                </a:extLst>
              </p:cNvPr>
              <p:cNvSpPr/>
              <p:nvPr/>
            </p:nvSpPr>
            <p:spPr>
              <a:xfrm rot="21083532">
                <a:off x="3707904" y="2276872"/>
                <a:ext cx="2232201" cy="576064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rgbClr val="880174">
                      <a:alpha val="70000"/>
                    </a:srgb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수행의 시작/종료 18">
                <a:extLst>
                  <a:ext uri="{FF2B5EF4-FFF2-40B4-BE49-F238E27FC236}">
                    <a16:creationId xmlns:a16="http://schemas.microsoft.com/office/drawing/2014/main" id="{73842632-10C9-814A-80EA-99D66A2A2B07}"/>
                  </a:ext>
                </a:extLst>
              </p:cNvPr>
              <p:cNvSpPr/>
              <p:nvPr/>
            </p:nvSpPr>
            <p:spPr>
              <a:xfrm rot="528445">
                <a:off x="2195736" y="2276872"/>
                <a:ext cx="2232201" cy="576064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70000"/>
                    </a:schemeClr>
                  </a:gs>
                  <a:gs pos="50000">
                    <a:srgbClr val="FF3392">
                      <a:alpha val="70000"/>
                    </a:srgb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수행의 시작/종료 19">
                <a:extLst>
                  <a:ext uri="{FF2B5EF4-FFF2-40B4-BE49-F238E27FC236}">
                    <a16:creationId xmlns:a16="http://schemas.microsoft.com/office/drawing/2014/main" id="{8E1410D9-8F36-7845-A07C-4A6592D868CF}"/>
                  </a:ext>
                </a:extLst>
              </p:cNvPr>
              <p:cNvSpPr/>
              <p:nvPr/>
            </p:nvSpPr>
            <p:spPr>
              <a:xfrm rot="21102739">
                <a:off x="683615" y="2276872"/>
                <a:ext cx="2232201" cy="576064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rgbClr val="E63444">
                      <a:alpha val="70000"/>
                    </a:srgb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수행의 시작/종료 20">
                <a:extLst>
                  <a:ext uri="{FF2B5EF4-FFF2-40B4-BE49-F238E27FC236}">
                    <a16:creationId xmlns:a16="http://schemas.microsoft.com/office/drawing/2014/main" id="{7B1CC4CA-46A4-CC42-AE54-6AF9F62DA02D}"/>
                  </a:ext>
                </a:extLst>
              </p:cNvPr>
              <p:cNvSpPr/>
              <p:nvPr/>
            </p:nvSpPr>
            <p:spPr>
              <a:xfrm rot="628207">
                <a:off x="5288233" y="2306362"/>
                <a:ext cx="2232201" cy="576064"/>
              </a:xfrm>
              <a:prstGeom prst="flowChartTerminator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rgbClr val="000B7B">
                      <a:alpha val="70000"/>
                    </a:srgb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DE0E048-5F02-6540-856D-F37E3D90EE98}"/>
                </a:ext>
              </a:extLst>
            </p:cNvPr>
            <p:cNvGrpSpPr/>
            <p:nvPr/>
          </p:nvGrpSpPr>
          <p:grpSpPr>
            <a:xfrm>
              <a:off x="2082896" y="2730278"/>
              <a:ext cx="2299384" cy="1026696"/>
              <a:chOff x="764316" y="1332926"/>
              <a:chExt cx="4896497" cy="10266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2637FF-910F-1048-9050-5CC0E1691856}"/>
                  </a:ext>
                </a:extLst>
              </p:cNvPr>
              <p:cNvSpPr txBox="1"/>
              <p:nvPr/>
            </p:nvSpPr>
            <p:spPr>
              <a:xfrm>
                <a:off x="764316" y="1713291"/>
                <a:ext cx="4896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ea typeface="Sandoll 고딕Neo1 05 Medium" pitchFamily="34" charset="-127"/>
                  </a:rPr>
                  <a:t>Mecab</a:t>
                </a:r>
                <a:r>
                  <a:rPr lang="en-US" altLang="ko-KR" dirty="0">
                    <a:ea typeface="Sandoll 고딕Neo1 05 Medium" pitchFamily="34" charset="-127"/>
                  </a:rPr>
                  <a:t>, KOMORAN, </a:t>
                </a:r>
                <a:r>
                  <a:rPr lang="en-US" altLang="ko-KR" dirty="0" err="1">
                    <a:ea typeface="Sandoll 고딕Neo1 05 Medium" pitchFamily="34" charset="-127"/>
                  </a:rPr>
                  <a:t>kahiii</a:t>
                </a:r>
                <a:endParaRPr lang="en-US" altLang="ko-KR" dirty="0">
                  <a:ea typeface="Sandoll 고딕Neo1 05 Medium" pitchFamily="34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3C67CE-5722-6C44-82A4-64E262B12BDD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64316" y="1332926"/>
                <a:ext cx="4599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Sandoll 고딕Neo1 07 Bold" pitchFamily="34" charset="-127"/>
                  </a:rPr>
                  <a:t>Tokenizing</a:t>
                </a:r>
                <a:endParaRPr lang="en-US" altLang="ko-KR" sz="2000" dirty="0">
                  <a:ea typeface="Sandoll 고딕Neo1 07 Bold" pitchFamily="34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086777F-8BBB-0048-8DA7-15377BC4AFA0}"/>
                </a:ext>
              </a:extLst>
            </p:cNvPr>
            <p:cNvGrpSpPr/>
            <p:nvPr/>
          </p:nvGrpSpPr>
          <p:grpSpPr>
            <a:xfrm>
              <a:off x="3503072" y="5395613"/>
              <a:ext cx="2299384" cy="1026696"/>
              <a:chOff x="764316" y="1332926"/>
              <a:chExt cx="4896497" cy="102669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5ACBAF-25CD-BA4C-A74D-16F69A8A64B6}"/>
                  </a:ext>
                </a:extLst>
              </p:cNvPr>
              <p:cNvSpPr txBox="1"/>
              <p:nvPr/>
            </p:nvSpPr>
            <p:spPr>
              <a:xfrm>
                <a:off x="764316" y="1713291"/>
                <a:ext cx="4896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KoBERT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OpenAI</a:t>
                </a:r>
                <a:r>
                  <a:rPr lang="en-US" altLang="ko-KR" dirty="0"/>
                  <a:t> GPT, </a:t>
                </a:r>
                <a:r>
                  <a:rPr lang="en-US" altLang="ko-KR" dirty="0" err="1"/>
                  <a:t>ELMo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Opt</a:t>
                </a:r>
                <a:endParaRPr lang="en-US" altLang="ko-KR" dirty="0">
                  <a:ea typeface="Sandoll 고딕Neo1 05 Medium" pitchFamily="34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A19751-4CC2-414B-AF78-DA62BE7CFD2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64316" y="1332926"/>
                <a:ext cx="4599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Sandoll 고딕Neo1 07 Bold" pitchFamily="34" charset="-127"/>
                  </a:rPr>
                  <a:t>Modeling</a:t>
                </a:r>
                <a:endParaRPr lang="en-US" altLang="ko-KR" sz="2000" dirty="0">
                  <a:ea typeface="Sandoll 고딕Neo1 07 Bold" pitchFamily="34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D68799F-5A41-AA4A-B455-65B9345E4CBE}"/>
                </a:ext>
              </a:extLst>
            </p:cNvPr>
            <p:cNvGrpSpPr/>
            <p:nvPr/>
          </p:nvGrpSpPr>
          <p:grpSpPr>
            <a:xfrm>
              <a:off x="4951011" y="2702148"/>
              <a:ext cx="2406391" cy="1067341"/>
              <a:chOff x="764314" y="1192857"/>
              <a:chExt cx="5124366" cy="1067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8DA3A-E924-C845-987B-8EDDF45575EB}"/>
                  </a:ext>
                </a:extLst>
              </p:cNvPr>
              <p:cNvSpPr txBox="1"/>
              <p:nvPr/>
            </p:nvSpPr>
            <p:spPr>
              <a:xfrm>
                <a:off x="764314" y="1613867"/>
                <a:ext cx="51243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Sandoll 고딕Neo1 05 Medium" pitchFamily="34" charset="-127"/>
                  </a:rPr>
                  <a:t>Tag Addition</a:t>
                </a:r>
              </a:p>
              <a:p>
                <a:r>
                  <a:rPr lang="en-US" altLang="ko-KR" dirty="0">
                    <a:ea typeface="Sandoll 고딕Neo1 05 Medium" pitchFamily="34" charset="-127"/>
                  </a:rPr>
                  <a:t>(FD, NN, JB)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13335-7BE7-E641-AFA8-F8A503BC05C1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64314" y="1192857"/>
                <a:ext cx="4599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Sandoll 고딕Neo1 07 Bold" pitchFamily="34" charset="-127"/>
                  </a:rPr>
                  <a:t>Fine-Tuning</a:t>
                </a:r>
                <a:endParaRPr lang="en-US" altLang="ko-KR" sz="2000" dirty="0">
                  <a:ea typeface="Sandoll 고딕Neo1 07 Bold" pitchFamily="34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54C39D6-E490-0D4D-94B2-E260EAB5E864}"/>
                </a:ext>
              </a:extLst>
            </p:cNvPr>
            <p:cNvGrpSpPr/>
            <p:nvPr/>
          </p:nvGrpSpPr>
          <p:grpSpPr>
            <a:xfrm>
              <a:off x="6812979" y="5401129"/>
              <a:ext cx="2299384" cy="749697"/>
              <a:chOff x="764316" y="1332926"/>
              <a:chExt cx="4896497" cy="7496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06B40D-4955-C14B-8C6E-2E9CED14CBF0}"/>
                  </a:ext>
                </a:extLst>
              </p:cNvPr>
              <p:cNvSpPr txBox="1"/>
              <p:nvPr/>
            </p:nvSpPr>
            <p:spPr>
              <a:xfrm>
                <a:off x="764316" y="1713291"/>
                <a:ext cx="4896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Sandoll 고딕Neo1 05 Medium" pitchFamily="34" charset="-127"/>
                  </a:rPr>
                  <a:t>F1 Score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731901-E2ED-7C4A-A780-9FC0082D40B4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4316" y="1332926"/>
                <a:ext cx="4599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Sandoll 고딕Neo1 07 Bold" pitchFamily="34" charset="-127"/>
                  </a:rPr>
                  <a:t>Evaluation</a:t>
                </a:r>
                <a:endParaRPr lang="en-US" altLang="ko-KR" sz="2000" dirty="0">
                  <a:ea typeface="Sandoll 고딕Neo1 07 Bold" pitchFamily="34" charset="-127"/>
                </a:endParaRPr>
              </a:p>
            </p:txBody>
          </p:sp>
        </p:grpSp>
        <p:cxnSp>
          <p:nvCxnSpPr>
            <p:cNvPr id="22" name="직선 연결선 37">
              <a:extLst>
                <a:ext uri="{FF2B5EF4-FFF2-40B4-BE49-F238E27FC236}">
                  <a16:creationId xmlns:a16="http://schemas.microsoft.com/office/drawing/2014/main" id="{C3386144-B8E2-7E4F-A96A-B146CABF6FEA}"/>
                </a:ext>
              </a:extLst>
            </p:cNvPr>
            <p:cNvCxnSpPr/>
            <p:nvPr/>
          </p:nvCxnSpPr>
          <p:spPr>
            <a:xfrm flipV="1">
              <a:off x="2781323" y="3749704"/>
              <a:ext cx="0" cy="57606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39">
              <a:extLst>
                <a:ext uri="{FF2B5EF4-FFF2-40B4-BE49-F238E27FC236}">
                  <a16:creationId xmlns:a16="http://schemas.microsoft.com/office/drawing/2014/main" id="{2EE5EF2E-A099-8C42-9346-EE93ADFAA54E}"/>
                </a:ext>
              </a:extLst>
            </p:cNvPr>
            <p:cNvCxnSpPr/>
            <p:nvPr/>
          </p:nvCxnSpPr>
          <p:spPr>
            <a:xfrm flipV="1">
              <a:off x="4382280" y="4767866"/>
              <a:ext cx="0" cy="57606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40">
              <a:extLst>
                <a:ext uri="{FF2B5EF4-FFF2-40B4-BE49-F238E27FC236}">
                  <a16:creationId xmlns:a16="http://schemas.microsoft.com/office/drawing/2014/main" id="{A31186F8-9767-FA4A-83DD-94B9D4D43E9D}"/>
                </a:ext>
              </a:extLst>
            </p:cNvPr>
            <p:cNvCxnSpPr/>
            <p:nvPr/>
          </p:nvCxnSpPr>
          <p:spPr>
            <a:xfrm flipV="1">
              <a:off x="5983237" y="3724363"/>
              <a:ext cx="0" cy="57606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41">
              <a:extLst>
                <a:ext uri="{FF2B5EF4-FFF2-40B4-BE49-F238E27FC236}">
                  <a16:creationId xmlns:a16="http://schemas.microsoft.com/office/drawing/2014/main" id="{8F798A93-7FBD-E14F-8C50-58EF88E8AD64}"/>
                </a:ext>
              </a:extLst>
            </p:cNvPr>
            <p:cNvCxnSpPr/>
            <p:nvPr/>
          </p:nvCxnSpPr>
          <p:spPr>
            <a:xfrm flipV="1">
              <a:off x="7677867" y="4625793"/>
              <a:ext cx="0" cy="57606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42">
              <a:extLst>
                <a:ext uri="{FF2B5EF4-FFF2-40B4-BE49-F238E27FC236}">
                  <a16:creationId xmlns:a16="http://schemas.microsoft.com/office/drawing/2014/main" id="{473CA1D4-0948-AD48-95B9-1256C20AA8E4}"/>
                </a:ext>
              </a:extLst>
            </p:cNvPr>
            <p:cNvCxnSpPr/>
            <p:nvPr/>
          </p:nvCxnSpPr>
          <p:spPr>
            <a:xfrm flipV="1">
              <a:off x="9350759" y="3891858"/>
              <a:ext cx="0" cy="57606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51A82B9-39D0-CF42-A3A4-2E3F8E70D8E0}"/>
                </a:ext>
              </a:extLst>
            </p:cNvPr>
            <p:cNvGrpSpPr/>
            <p:nvPr/>
          </p:nvGrpSpPr>
          <p:grpSpPr>
            <a:xfrm>
              <a:off x="8402932" y="3095608"/>
              <a:ext cx="3209484" cy="772086"/>
              <a:chOff x="8396361" y="2899909"/>
              <a:chExt cx="3209484" cy="77208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FFD172-FEAD-2746-B872-585DBF577876}"/>
                  </a:ext>
                </a:extLst>
              </p:cNvPr>
              <p:cNvSpPr txBox="1"/>
              <p:nvPr/>
            </p:nvSpPr>
            <p:spPr>
              <a:xfrm>
                <a:off x="8396361" y="2899909"/>
                <a:ext cx="2715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Web Application</a:t>
                </a:r>
                <a:endParaRPr kumimoji="1" lang="ko-Kore-KR" altLang="en-US" sz="2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6ECA27-B5C6-E34C-90C9-A9315EDFD9B0}"/>
                  </a:ext>
                </a:extLst>
              </p:cNvPr>
              <p:cNvSpPr txBox="1"/>
              <p:nvPr/>
            </p:nvSpPr>
            <p:spPr>
              <a:xfrm>
                <a:off x="8396361" y="3302663"/>
                <a:ext cx="3209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AMP(Apache, </a:t>
                </a:r>
                <a:r>
                  <a:rPr kumimoji="1" lang="en-US" altLang="ko-Kore-KR" dirty="0" err="1"/>
                  <a:t>Mysql</a:t>
                </a:r>
                <a:r>
                  <a:rPr kumimoji="1" lang="en-US" altLang="ko-Kore-KR" dirty="0"/>
                  <a:t>, PHP)</a:t>
                </a:r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715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7F58-43A1-45D2-8B88-30F4CF2D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기존 </a:t>
            </a:r>
            <a:r>
              <a:rPr lang="en-US" altLang="ko-KR" sz="2800" dirty="0"/>
              <a:t>KWBERT </a:t>
            </a:r>
            <a:r>
              <a:rPr lang="ko-KR" altLang="en-US" sz="2800" dirty="0"/>
              <a:t>연구와 다른 점 </a:t>
            </a:r>
            <a:r>
              <a:rPr lang="en-US" altLang="ko-KR" sz="2800" dirty="0"/>
              <a:t>(</a:t>
            </a:r>
            <a:r>
              <a:rPr lang="ko-KR" altLang="en-US" sz="2800" dirty="0"/>
              <a:t>개선점</a:t>
            </a:r>
            <a:r>
              <a:rPr lang="en-US" altLang="ko-KR" sz="2800" dirty="0"/>
              <a:t>)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93999-9D6F-456C-A199-696909AB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25"/>
            <a:ext cx="10515600" cy="2847256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개발한 모델이 더 많은 단어들을 분류하도록 개선시키는 것에 초점을 두어 진행</a:t>
            </a:r>
            <a:endParaRPr lang="en-US" altLang="ko-KR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여러 가지 </a:t>
            </a:r>
            <a:r>
              <a:rPr lang="en-US" altLang="ko-KR" sz="2000" dirty="0"/>
              <a:t>BERT(</a:t>
            </a:r>
            <a:r>
              <a:rPr lang="en-US" altLang="ko-KR" sz="2000" dirty="0" err="1"/>
              <a:t>KoBERT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를 활용하여 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 err="1"/>
              <a:t>엑소브레인</a:t>
            </a:r>
            <a:r>
              <a:rPr lang="ko-KR" altLang="en-US" sz="2000" dirty="0"/>
              <a:t> 말뭉치 외의 여러 가지 말뭉치들을 분석하여 벡터 값으로 나타냄</a:t>
            </a:r>
            <a:endParaRPr lang="en-US" altLang="ko-KR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결과값에 따라 작년의 </a:t>
            </a:r>
            <a:r>
              <a:rPr lang="en-US" altLang="ko-KR" sz="2000" dirty="0"/>
              <a:t>'O' </a:t>
            </a:r>
            <a:r>
              <a:rPr lang="ko-KR" altLang="en-US" sz="2000" dirty="0"/>
              <a:t>에 해당하는 태그를 더 </a:t>
            </a:r>
            <a:r>
              <a:rPr lang="ko-KR" altLang="en-US" sz="2000" dirty="0" err="1"/>
              <a:t>세분화시켜</a:t>
            </a:r>
            <a:r>
              <a:rPr lang="ko-KR" altLang="en-US" sz="2000" dirty="0"/>
              <a:t> 만든 태그들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음식</a:t>
            </a:r>
            <a:r>
              <a:rPr lang="en-US" altLang="ko-KR" sz="2000" dirty="0"/>
              <a:t>, </a:t>
            </a:r>
            <a:r>
              <a:rPr lang="ko-KR" altLang="en-US" sz="2000" dirty="0"/>
              <a:t>국가</a:t>
            </a:r>
            <a:r>
              <a:rPr lang="en-US" altLang="ko-KR" sz="2000" dirty="0"/>
              <a:t>, </a:t>
            </a:r>
            <a:r>
              <a:rPr lang="ko-KR" altLang="en-US" sz="2000" dirty="0"/>
              <a:t>직업</a:t>
            </a:r>
            <a:r>
              <a:rPr lang="en-US" altLang="ko-KR" sz="2000" dirty="0"/>
              <a:t>)</a:t>
            </a:r>
            <a:r>
              <a:rPr lang="ko-KR" altLang="en-US" sz="2000" dirty="0"/>
              <a:t>에 단어를 추가한 후 분류를 하는 기술을 만듦</a:t>
            </a: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56F8E6-5D96-4AB7-8743-11A603623F2A}"/>
              </a:ext>
            </a:extLst>
          </p:cNvPr>
          <p:cNvSpPr/>
          <p:nvPr/>
        </p:nvSpPr>
        <p:spPr>
          <a:xfrm>
            <a:off x="734289" y="4823012"/>
            <a:ext cx="3225807" cy="154704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E5942-287F-46CE-8318-E22503B5C049}"/>
              </a:ext>
            </a:extLst>
          </p:cNvPr>
          <p:cNvSpPr txBox="1"/>
          <p:nvPr/>
        </p:nvSpPr>
        <p:spPr>
          <a:xfrm>
            <a:off x="1343278" y="5387912"/>
            <a:ext cx="21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FD(FOOD) : </a:t>
            </a:r>
            <a:r>
              <a:rPr lang="ko-KR" altLang="en-US" dirty="0">
                <a:solidFill>
                  <a:schemeClr val="bg1"/>
                </a:solidFill>
              </a:rPr>
              <a:t>음식</a:t>
            </a:r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87C655-4412-475A-B67B-75EBB9B91FEC}"/>
              </a:ext>
            </a:extLst>
          </p:cNvPr>
          <p:cNvSpPr/>
          <p:nvPr/>
        </p:nvSpPr>
        <p:spPr>
          <a:xfrm>
            <a:off x="4323672" y="4823011"/>
            <a:ext cx="3477562" cy="1547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7BD98A-793D-49AF-B8EA-B907B27B4D76}"/>
              </a:ext>
            </a:extLst>
          </p:cNvPr>
          <p:cNvSpPr/>
          <p:nvPr/>
        </p:nvSpPr>
        <p:spPr>
          <a:xfrm>
            <a:off x="8164810" y="4820637"/>
            <a:ext cx="3477562" cy="154704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5602D-A8F7-43B7-8C96-0B7F29345D6C}"/>
              </a:ext>
            </a:extLst>
          </p:cNvPr>
          <p:cNvSpPr txBox="1"/>
          <p:nvPr/>
        </p:nvSpPr>
        <p:spPr>
          <a:xfrm>
            <a:off x="4805713" y="5110912"/>
            <a:ext cx="317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NN(NATION) : </a:t>
            </a:r>
            <a:r>
              <a:rPr lang="ko-KR" altLang="en-US" dirty="0" err="1">
                <a:solidFill>
                  <a:schemeClr val="bg1"/>
                </a:solidFill>
              </a:rPr>
              <a:t>국가명</a:t>
            </a:r>
            <a:endParaRPr lang="ko-KR" altLang="en-US" dirty="0">
              <a:solidFill>
                <a:schemeClr val="bg1"/>
              </a:solidFill>
            </a:endParaRP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4F823-4199-4BA6-BBBA-F476FFD40EA0}"/>
              </a:ext>
            </a:extLst>
          </p:cNvPr>
          <p:cNvSpPr txBox="1"/>
          <p:nvPr/>
        </p:nvSpPr>
        <p:spPr>
          <a:xfrm>
            <a:off x="9092150" y="5110912"/>
            <a:ext cx="317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JB(JOB) : </a:t>
            </a:r>
            <a:r>
              <a:rPr lang="ko-KR" altLang="en-US" dirty="0">
                <a:solidFill>
                  <a:schemeClr val="bg1"/>
                </a:solidFill>
              </a:rPr>
              <a:t>직업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ADDE2-5B15-48AE-80FF-2D83FBDC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9" y="10080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</a:t>
            </a:r>
            <a:r>
              <a:rPr lang="en-US" altLang="ko-KR" sz="2800" dirty="0"/>
              <a:t>KWBERT </a:t>
            </a:r>
            <a:r>
              <a:rPr lang="ko-KR" altLang="en-US" sz="2800" dirty="0"/>
              <a:t>연구와 다른 점 </a:t>
            </a:r>
            <a:r>
              <a:rPr lang="en-US" altLang="ko-KR" sz="2800" dirty="0"/>
              <a:t>(</a:t>
            </a:r>
            <a:r>
              <a:rPr lang="ko-KR" altLang="en-US" sz="2800" dirty="0"/>
              <a:t>개선점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1696C-396D-4A4D-8ED7-1DE1619B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524000"/>
            <a:ext cx="10515600" cy="456303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기존의 연구에서 지적된 오류들을 해결하는 방향으로 성능을 개선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띄어쓰기를 포함한 단어를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과정에서 처리</a:t>
            </a:r>
          </a:p>
          <a:p>
            <a:pPr fontAlgn="base">
              <a:buFontTx/>
              <a:buChar char="-"/>
            </a:pPr>
            <a:r>
              <a:rPr lang="ko-KR" altLang="en-US" sz="2000" dirty="0"/>
              <a:t>구 혹은 문장의 차원에서 다루는 경우에서는 문맥에 따라 판단</a:t>
            </a:r>
            <a:endParaRPr lang="en-US" altLang="ko-KR" sz="2000" dirty="0"/>
          </a:p>
          <a:p>
            <a:pPr fontAlgn="base">
              <a:buFontTx/>
              <a:buChar char="-"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-&gt;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사전을 구축</a:t>
            </a:r>
            <a:endParaRPr lang="en-US" altLang="ko-KR" sz="2000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6627A9E-3E4F-4BC4-9C40-E4B200F01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9445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426380096">
            <a:extLst>
              <a:ext uri="{FF2B5EF4-FFF2-40B4-BE49-F238E27FC236}">
                <a16:creationId xmlns:a16="http://schemas.microsoft.com/office/drawing/2014/main" id="{2CC3F3A1-51A0-4B38-B12E-8BCD84C8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95526"/>
            <a:ext cx="7505929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EC61DF35-EDC2-4DCF-80ED-FF3C61BB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6DC4-71FB-446B-9DCC-16904654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 </a:t>
            </a:r>
            <a:r>
              <a:rPr lang="en-US" altLang="ko-KR" sz="2800" dirty="0"/>
              <a:t>KWBERT </a:t>
            </a:r>
            <a:r>
              <a:rPr lang="ko-KR" altLang="en-US" sz="2800" dirty="0"/>
              <a:t>연구와 다른 점 </a:t>
            </a:r>
            <a:r>
              <a:rPr lang="en-US" altLang="ko-KR" sz="2800" dirty="0"/>
              <a:t>(</a:t>
            </a:r>
            <a:r>
              <a:rPr lang="ko-KR" altLang="en-US" sz="2800" dirty="0"/>
              <a:t>개선점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71B49-4D3A-43ED-81D2-BA46B6C5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14463"/>
            <a:ext cx="10515600" cy="5091112"/>
          </a:xfrm>
        </p:spPr>
        <p:txBody>
          <a:bodyPr>
            <a:normAutofit/>
          </a:bodyPr>
          <a:lstStyle/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동일한 단어를 문맥에 따라 다른 카테고리에 넣는 기술을 활용</a:t>
            </a:r>
            <a:r>
              <a:rPr lang="en-US" altLang="ko-KR" sz="2000" dirty="0"/>
              <a:t>/</a:t>
            </a:r>
            <a:r>
              <a:rPr lang="ko-KR" altLang="en-US" sz="2000" dirty="0"/>
              <a:t>개발</a:t>
            </a:r>
            <a:endParaRPr lang="en-US" altLang="ko-KR" sz="2000" dirty="0"/>
          </a:p>
        </p:txBody>
      </p:sp>
      <p:pic>
        <p:nvPicPr>
          <p:cNvPr id="4" name="_x420705680">
            <a:extLst>
              <a:ext uri="{FF2B5EF4-FFF2-40B4-BE49-F238E27FC236}">
                <a16:creationId xmlns:a16="http://schemas.microsoft.com/office/drawing/2014/main" id="{98DE7327-89AF-4529-8309-DF81B1F5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64462"/>
            <a:ext cx="6172201" cy="20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89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hjP0c6zU2E7XFSr.Rc.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hjP0c6zU2E7XFSr.Rc.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hjP0c6zU2E7XFSr.Rc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phjP0c6zU2E7XFSr.Rc.w"/>
</p:tagLst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{B0385B21-8115-954C-9631-F048F9E5120B}tf10001079</Template>
  <TotalTime>268</TotalTime>
  <Words>234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비행기 구름</vt:lpstr>
      <vt:lpstr>Named entity Recognition Transformation</vt:lpstr>
      <vt:lpstr>contents</vt:lpstr>
      <vt:lpstr>팀원 소개</vt:lpstr>
      <vt:lpstr>고도화 계획</vt:lpstr>
      <vt:lpstr>발전 방향 및 계획</vt:lpstr>
      <vt:lpstr>기존 KWBERT 연구와 다른 점 (개선점) </vt:lpstr>
      <vt:lpstr>기존 KWBERT 연구와 다른 점 (개선점)</vt:lpstr>
      <vt:lpstr>기존 KWBERT 연구와 다른 점 (개선점)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이원재</dc:creator>
  <cp:lastModifiedBy>이원재</cp:lastModifiedBy>
  <cp:revision>37</cp:revision>
  <dcterms:created xsi:type="dcterms:W3CDTF">2020-07-28T03:13:00Z</dcterms:created>
  <dcterms:modified xsi:type="dcterms:W3CDTF">2020-07-29T04:33:50Z</dcterms:modified>
</cp:coreProperties>
</file>