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62" r:id="rId6"/>
    <p:sldId id="264" r:id="rId7"/>
    <p:sldId id="265" r:id="rId8"/>
    <p:sldId id="271" r:id="rId9"/>
    <p:sldId id="266" r:id="rId10"/>
    <p:sldId id="268" r:id="rId11"/>
    <p:sldId id="272" r:id="rId12"/>
    <p:sldId id="273" r:id="rId13"/>
    <p:sldId id="274" r:id="rId14"/>
    <p:sldId id="275" r:id="rId15"/>
    <p:sldId id="279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03A"/>
    <a:srgbClr val="1D345D"/>
    <a:srgbClr val="14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83B06-9D9C-422F-A990-92F88AC5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AD1604-6989-457F-AF15-6A882513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E8527-F063-4E05-A217-9E608B69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47F86-21CF-4154-ADF7-B24187EA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FEBEA-C659-4E7A-A067-A88FBEF2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1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CA4AD-20D9-4D41-BB64-0B42D014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78D7A-12EE-4489-BB5A-32F2C1F35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C6A33-0DD1-4F81-961F-5900AFB9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5A068-C181-479D-BD5E-4FB7EF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1639E-10FB-49A7-8541-E44A2D33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6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7FB4A-74B4-4EC5-8A74-53DF5AB89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D2AC1-3AD9-4EEA-995E-DAACC33B8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E6553-C362-4775-B475-CE599210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A5634-FED9-4982-9F16-543851CD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4F30A-4FDA-4B37-9C7B-FCA81068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D8AE-D6A7-475B-B013-887C0A2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1584E-AEB6-485E-B411-392EE9D0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29E16-A941-4D3E-A3C5-0CDB7704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23645-EF37-47B2-8D93-EECC0065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AAFE2-2F0B-482C-BB17-1778A03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03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2F101-BB1F-42C1-8892-7430F6E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7DF65-FB3D-4902-AA6F-1943EFB1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2529B-51FF-4C2D-A591-94A6CB1D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D4919-49BA-473F-872C-8C581C27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92FCC-8496-40C4-BF34-ABE3F287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5C3F-8627-4685-B403-9FF81E6D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1B463-E47F-4481-A3D7-E4A5C4C41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23120-7E46-45E4-9A76-35F3BEAD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1B97A-3A61-4886-8FDF-50C982AC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AA78B-53F6-4715-A52D-A5CDAB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7CB3F-5DEE-4577-9A60-BB08CDF8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1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4A68-94CB-43CC-9AEC-95865310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DCC80-2D2E-488E-A534-7AE474126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FC87B-8FEF-4AF1-90D7-7BCEF99DE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BF624-4311-4580-BF78-C263510D7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E57E17-B43B-4301-8038-379DF09F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64F997-7031-4BFB-B61A-13114B4E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AA1ED-D358-467F-A64E-C0353882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4E1D4-4FDC-4B11-B402-E1A952CD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3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85F7F-051C-4D1E-B390-45B78116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A809C0-006F-442A-A274-7EA73DD2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13F76-1870-4E29-A81B-13DACDFE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365BC-41C4-4542-88BE-9A925C48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6F739-8762-4AF9-BC00-759BAC07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E7E11-44FD-4528-8685-D4BB7A9E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C412A-AC6B-458D-992F-1AE68ADD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7C6BF-948A-4A67-874E-47D7D65D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C7FC4-33DE-4B0F-A084-5F8A7AF5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D811B-7F2C-4236-AE5B-16E7F7D05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2F522-70DA-4EB4-8057-62C425B0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B2203-DBFD-43A4-B038-0F920D39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AF46E-C6D0-4738-927C-00951FF9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0AA78-4F3C-4B9F-9205-CC9E9BC8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AA01D-D230-4FAA-BE4E-86023AD99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0AF27-5A79-4641-9F0F-C89A44C9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82E24-EAA8-4C5F-9D3E-93B794BB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04BC8-E2B2-44BF-BE4F-F1595CF6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90A9D-7532-4476-B691-08D89AEF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9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1F298F-89F5-4B84-A04A-A3869AF8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01B6A-4C7C-4BE5-9989-9281B447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73B3E-AEE5-4504-854C-53C204534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2245-9033-43F3-81E5-7226C7FCBA06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86945-FF72-4DAB-921C-A5160C1DB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E43A-589C-491E-9D04-D52D1783D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A025-9C9D-476D-A031-A733ED648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1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노트북, 실내, 컴퓨터, 앉아있는이(가) 표시된 사진&#10;&#10;자동 생성된 설명">
            <a:extLst>
              <a:ext uri="{FF2B5EF4-FFF2-40B4-BE49-F238E27FC236}">
                <a16:creationId xmlns:a16="http://schemas.microsoft.com/office/drawing/2014/main" id="{7C83FF68-AE73-4DBF-92FC-D6B84E636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37D49-E25C-4454-A57F-E047889451EB}"/>
              </a:ext>
            </a:extLst>
          </p:cNvPr>
          <p:cNvSpPr/>
          <p:nvPr/>
        </p:nvSpPr>
        <p:spPr>
          <a:xfrm>
            <a:off x="6941912" y="764704"/>
            <a:ext cx="4752528" cy="5328592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D5137-39EA-452B-92E6-3FB6BD75170F}"/>
              </a:ext>
            </a:extLst>
          </p:cNvPr>
          <p:cNvSpPr txBox="1"/>
          <p:nvPr/>
        </p:nvSpPr>
        <p:spPr>
          <a:xfrm>
            <a:off x="7085928" y="1323162"/>
            <a:ext cx="46085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FFC000"/>
                </a:solidFill>
                <a:latin typeface="+mj-ea"/>
                <a:ea typeface="+mj-ea"/>
              </a:rPr>
              <a:t>Labeling tool</a:t>
            </a:r>
            <a:r>
              <a:rPr lang="ko-KR" altLang="en-US" sz="3500" b="1" dirty="0">
                <a:solidFill>
                  <a:schemeClr val="bg1"/>
                </a:solidFill>
                <a:latin typeface="+mj-ea"/>
                <a:ea typeface="+mj-ea"/>
              </a:rPr>
              <a:t>을 위한</a:t>
            </a:r>
            <a:r>
              <a:rPr lang="ko-KR" altLang="en-US" sz="3500" b="1" dirty="0">
                <a:solidFill>
                  <a:srgbClr val="FFC000"/>
                </a:solidFill>
                <a:latin typeface="+mj-ea"/>
                <a:ea typeface="+mj-ea"/>
              </a:rPr>
              <a:t> </a:t>
            </a:r>
            <a:endParaRPr lang="en-US" altLang="ko-KR" sz="35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500" b="1" dirty="0">
                <a:solidFill>
                  <a:srgbClr val="0070C0"/>
                </a:solidFill>
                <a:latin typeface="+mj-ea"/>
                <a:ea typeface="+mj-ea"/>
              </a:rPr>
              <a:t>Data </a:t>
            </a:r>
            <a:r>
              <a:rPr lang="ko-KR" altLang="en-US" sz="3500" b="1" dirty="0">
                <a:solidFill>
                  <a:srgbClr val="0070C0"/>
                </a:solidFill>
                <a:latin typeface="+mj-ea"/>
                <a:ea typeface="+mj-ea"/>
              </a:rPr>
              <a:t>수집</a:t>
            </a:r>
            <a:endParaRPr lang="en-US" altLang="ko-KR" sz="35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C4843A-8D87-4493-B452-A1868A7ADD5E}"/>
              </a:ext>
            </a:extLst>
          </p:cNvPr>
          <p:cNvSpPr txBox="1"/>
          <p:nvPr/>
        </p:nvSpPr>
        <p:spPr>
          <a:xfrm>
            <a:off x="7160998" y="4636822"/>
            <a:ext cx="42839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solidFill>
                  <a:schemeClr val="bg1"/>
                </a:solidFill>
                <a:latin typeface="+mj-ea"/>
                <a:ea typeface="+mj-ea"/>
              </a:rPr>
              <a:t>이혁준</a:t>
            </a:r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 교수님</a:t>
            </a:r>
            <a:endParaRPr lang="en-US" altLang="ko-KR" sz="15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Viva Pro.</a:t>
            </a:r>
          </a:p>
          <a:p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2020. 08. 19 </a:t>
            </a:r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수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604DBF-CA22-4EB6-ACBA-2C14318F19D3}"/>
              </a:ext>
            </a:extLst>
          </p:cNvPr>
          <p:cNvCxnSpPr>
            <a:cxnSpLocks/>
          </p:cNvCxnSpPr>
          <p:nvPr/>
        </p:nvCxnSpPr>
        <p:spPr>
          <a:xfrm>
            <a:off x="7160998" y="2706706"/>
            <a:ext cx="43143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F6F74C-43D8-4325-9FCC-7691013F4B6C}"/>
              </a:ext>
            </a:extLst>
          </p:cNvPr>
          <p:cNvCxnSpPr>
            <a:cxnSpLocks/>
          </p:cNvCxnSpPr>
          <p:nvPr/>
        </p:nvCxnSpPr>
        <p:spPr>
          <a:xfrm>
            <a:off x="7160998" y="5534837"/>
            <a:ext cx="15258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1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A8A9BE9-1DDD-48DE-A519-D6E26A6B74C3}"/>
              </a:ext>
            </a:extLst>
          </p:cNvPr>
          <p:cNvSpPr txBox="1"/>
          <p:nvPr/>
        </p:nvSpPr>
        <p:spPr>
          <a:xfrm>
            <a:off x="495149" y="1581117"/>
            <a:ext cx="945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엑소브레인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언어분석 말뭉치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001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언어분석 통합 말뭉치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FAA188-065F-4571-B684-23F9E4DD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308637"/>
            <a:ext cx="5343676" cy="41798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4565DD-7AB8-4637-8689-F89885E0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80" y="3342121"/>
            <a:ext cx="6196183" cy="1288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AA3AA-66DD-4112-91E5-41F4F0E8CC4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수집 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엑소브레인</a:t>
            </a:r>
            <a:endParaRPr lang="ko-KR" altLang="en-US" sz="40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2C0D70-C747-4C52-AF38-376AD12E6103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DAA590-7F40-43B9-B26D-58CD70E9D342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0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수집 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엑소브레인</a:t>
            </a:r>
            <a:endParaRPr lang="ko-KR" altLang="en-US" sz="40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DF8AA54-44A9-4D4D-A769-D0BC85534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29" b="20886"/>
          <a:stretch/>
        </p:blipFill>
        <p:spPr>
          <a:xfrm>
            <a:off x="1399863" y="1350507"/>
            <a:ext cx="3344001" cy="5379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DC7CCF-4D95-4D0E-A4AF-11337BDA3345}"/>
              </a:ext>
            </a:extLst>
          </p:cNvPr>
          <p:cNvSpPr txBox="1"/>
          <p:nvPr/>
        </p:nvSpPr>
        <p:spPr>
          <a:xfrm>
            <a:off x="4873371" y="1699003"/>
            <a:ext cx="69185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약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5,500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단어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형태소 분석기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: ETRI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에서 개발한 언어 분석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태그 분류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: ETRI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개체명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분류 기준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우려되는 점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띄어쓰기 된 단어에 대해 적절한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태깅이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이루어지는가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lvl="1">
              <a:spcBef>
                <a:spcPts val="600"/>
              </a:spcBef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594A429-779D-4260-80B8-F4DE29FACF29}"/>
              </a:ext>
            </a:extLst>
          </p:cNvPr>
          <p:cNvSpPr/>
          <p:nvPr/>
        </p:nvSpPr>
        <p:spPr>
          <a:xfrm>
            <a:off x="323850" y="3686353"/>
            <a:ext cx="946506" cy="70788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수집 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– </a:t>
            </a:r>
            <a:r>
              <a:rPr lang="ko-KR" altLang="en-US" sz="4000" dirty="0" err="1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엑소브레인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(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추가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4D578-E528-4D53-A400-74CBD8FB6883}"/>
              </a:ext>
            </a:extLst>
          </p:cNvPr>
          <p:cNvSpPr txBox="1"/>
          <p:nvPr/>
        </p:nvSpPr>
        <p:spPr>
          <a:xfrm>
            <a:off x="232336" y="6189630"/>
            <a:ext cx="256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형태소 분석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9F6AA-9674-4D81-8EA9-0792BC8163B1}"/>
              </a:ext>
            </a:extLst>
          </p:cNvPr>
          <p:cNvSpPr txBox="1"/>
          <p:nvPr/>
        </p:nvSpPr>
        <p:spPr>
          <a:xfrm>
            <a:off x="3572861" y="6189630"/>
            <a:ext cx="45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개체명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&amp;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전년도 학습 데이터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C837A79-7CA7-4E5C-8B8D-C5724C0E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02" y="1338203"/>
            <a:ext cx="9361598" cy="5015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284634-27D0-491F-A165-8CD5EB50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6" y="1932043"/>
            <a:ext cx="2562291" cy="4214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78ADFB-03D9-411B-8D72-9A8DD7E7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417" y="1974721"/>
            <a:ext cx="4339023" cy="115255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4C41C68-C8B8-4E83-AD0E-B9451AC631EF}"/>
              </a:ext>
            </a:extLst>
          </p:cNvPr>
          <p:cNvSpPr/>
          <p:nvPr/>
        </p:nvSpPr>
        <p:spPr>
          <a:xfrm>
            <a:off x="2900194" y="3744501"/>
            <a:ext cx="946506" cy="70788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AC7394-326B-4313-8AFC-7F2A5A3AE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81" y="3429000"/>
            <a:ext cx="946506" cy="238004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902F79A-701F-4F90-BDA8-FD72E04EC202}"/>
              </a:ext>
            </a:extLst>
          </p:cNvPr>
          <p:cNvSpPr/>
          <p:nvPr/>
        </p:nvSpPr>
        <p:spPr>
          <a:xfrm>
            <a:off x="7947675" y="3744501"/>
            <a:ext cx="946506" cy="70788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BB6635-21C8-4AB5-867E-F286F57CE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275" y="2002553"/>
            <a:ext cx="2423250" cy="40149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E5197C-6765-49C6-AFB0-E41C6D431463}"/>
              </a:ext>
            </a:extLst>
          </p:cNvPr>
          <p:cNvSpPr txBox="1"/>
          <p:nvPr/>
        </p:nvSpPr>
        <p:spPr>
          <a:xfrm>
            <a:off x="8869165" y="6225633"/>
            <a:ext cx="27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해당 형식으로 추출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4325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효용성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9F6AA-9674-4D81-8EA9-0792BC8163B1}"/>
              </a:ext>
            </a:extLst>
          </p:cNvPr>
          <p:cNvSpPr txBox="1"/>
          <p:nvPr/>
        </p:nvSpPr>
        <p:spPr>
          <a:xfrm>
            <a:off x="7087633" y="1484461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엑소브레인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데이터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E2FC7-3463-441B-B7EF-3AA761078073}"/>
              </a:ext>
            </a:extLst>
          </p:cNvPr>
          <p:cNvSpPr txBox="1"/>
          <p:nvPr/>
        </p:nvSpPr>
        <p:spPr>
          <a:xfrm>
            <a:off x="7351877" y="5751010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약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10,000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 중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1821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태깅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667E2-2F97-4212-985A-70AF3A23EA62}"/>
              </a:ext>
            </a:extLst>
          </p:cNvPr>
          <p:cNvSpPr txBox="1"/>
          <p:nvPr/>
        </p:nvSpPr>
        <p:spPr>
          <a:xfrm>
            <a:off x="7772460" y="4643643"/>
            <a:ext cx="31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전년도 학습 데이터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9A43A-1B6D-41B7-A490-85A81EF51B2D}"/>
              </a:ext>
            </a:extLst>
          </p:cNvPr>
          <p:cNvSpPr txBox="1"/>
          <p:nvPr/>
        </p:nvSpPr>
        <p:spPr>
          <a:xfrm>
            <a:off x="716335" y="1545149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표준국어대사전 데이터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273A3E-E6FA-464D-8E64-189B3DE5D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4645" r="1471"/>
          <a:stretch/>
        </p:blipFill>
        <p:spPr>
          <a:xfrm>
            <a:off x="3128711" y="2106711"/>
            <a:ext cx="1435923" cy="23902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03420B-C0EE-4DCA-A959-31EB58D4F709}"/>
              </a:ext>
            </a:extLst>
          </p:cNvPr>
          <p:cNvSpPr txBox="1"/>
          <p:nvPr/>
        </p:nvSpPr>
        <p:spPr>
          <a:xfrm>
            <a:off x="1246896" y="4690110"/>
            <a:ext cx="31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전년도 학습 데이터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50E0F-79A1-4E26-8EC1-CF825B02960D}"/>
              </a:ext>
            </a:extLst>
          </p:cNvPr>
          <p:cNvSpPr txBox="1"/>
          <p:nvPr/>
        </p:nvSpPr>
        <p:spPr>
          <a:xfrm>
            <a:off x="1002211" y="5751010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약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1,000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 중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524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태깅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D1F079-EC91-4267-BC8A-4CBD692F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08" y="2120120"/>
            <a:ext cx="1569856" cy="24071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73EE7E-B0F7-45F5-877B-04605EB0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376" y="2096404"/>
            <a:ext cx="1856929" cy="23902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B8D3DE-3A3A-41AD-92F7-833EF360A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371" y="2087859"/>
            <a:ext cx="1435922" cy="23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5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이후 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4D578-E528-4D53-A400-74CBD8FB6883}"/>
              </a:ext>
            </a:extLst>
          </p:cNvPr>
          <p:cNvSpPr txBox="1"/>
          <p:nvPr/>
        </p:nvSpPr>
        <p:spPr>
          <a:xfrm>
            <a:off x="405731" y="1414668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울산대학교 말뭉치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9F6AA-9674-4D81-8EA9-0792BC8163B1}"/>
              </a:ext>
            </a:extLst>
          </p:cNvPr>
          <p:cNvSpPr txBox="1"/>
          <p:nvPr/>
        </p:nvSpPr>
        <p:spPr>
          <a:xfrm>
            <a:off x="7974573" y="1909470"/>
            <a:ext cx="40891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18,151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문장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개체명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포함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형태소 분석기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: </a:t>
            </a: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UTagger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태그 분류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: ETRI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대분류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15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 중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11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418115B-4B6D-4B5B-8988-9DBCDCF17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15" r="13432"/>
          <a:stretch/>
        </p:blipFill>
        <p:spPr>
          <a:xfrm>
            <a:off x="188384" y="1809622"/>
            <a:ext cx="7786189" cy="47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이후 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4D578-E528-4D53-A400-74CBD8FB6883}"/>
              </a:ext>
            </a:extLst>
          </p:cNvPr>
          <p:cNvSpPr txBox="1"/>
          <p:nvPr/>
        </p:nvSpPr>
        <p:spPr>
          <a:xfrm>
            <a:off x="405731" y="1414668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울산대학교 말뭉치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ED330DD-8E46-4B3E-AADC-CA69E6A5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" y="1784000"/>
            <a:ext cx="6084846" cy="45024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542782-9C0F-49A7-BCA6-5196D496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6" y="2102134"/>
            <a:ext cx="5922917" cy="373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9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이후 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4D578-E528-4D53-A400-74CBD8FB6883}"/>
              </a:ext>
            </a:extLst>
          </p:cNvPr>
          <p:cNvSpPr txBox="1"/>
          <p:nvPr/>
        </p:nvSpPr>
        <p:spPr>
          <a:xfrm>
            <a:off x="405731" y="1414668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AI HUB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말뭉치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0393E3-92B1-43DA-A896-D63006793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7"/>
          <a:stretch/>
        </p:blipFill>
        <p:spPr>
          <a:xfrm>
            <a:off x="128264" y="1990288"/>
            <a:ext cx="8327818" cy="3759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41996-B6C8-469E-B1AD-4C638E71D3DA}"/>
              </a:ext>
            </a:extLst>
          </p:cNvPr>
          <p:cNvSpPr txBox="1"/>
          <p:nvPr/>
        </p:nvSpPr>
        <p:spPr>
          <a:xfrm>
            <a:off x="8420928" y="1909470"/>
            <a:ext cx="36428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750,000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단어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우려되는 점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태그가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너무 다양하다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77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이후 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4D578-E528-4D53-A400-74CBD8FB6883}"/>
              </a:ext>
            </a:extLst>
          </p:cNvPr>
          <p:cNvSpPr txBox="1"/>
          <p:nvPr/>
        </p:nvSpPr>
        <p:spPr>
          <a:xfrm>
            <a:off x="405731" y="1414668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AI HUB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말뭉치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241996-B6C8-469E-B1AD-4C638E71D3DA}"/>
              </a:ext>
            </a:extLst>
          </p:cNvPr>
          <p:cNvSpPr txBox="1"/>
          <p:nvPr/>
        </p:nvSpPr>
        <p:spPr>
          <a:xfrm>
            <a:off x="7187347" y="2001208"/>
            <a:ext cx="4748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태그 분류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: ETRI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개체명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분류 기준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9F84CB-0199-41AB-8858-2E0D8DAF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7" y="1903222"/>
            <a:ext cx="6840018" cy="2761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E84458-4C6F-4811-B6D2-8CAD20F2C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727" b="14276"/>
          <a:stretch/>
        </p:blipFill>
        <p:spPr>
          <a:xfrm>
            <a:off x="405731" y="2311405"/>
            <a:ext cx="2508282" cy="4300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9EC7B9-0699-4B49-955F-7153351F8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43" y="2408459"/>
            <a:ext cx="2833989" cy="39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노트북, 실내, 컴퓨터, 앉아있는이(가) 표시된 사진&#10;&#10;자동 생성된 설명">
            <a:extLst>
              <a:ext uri="{FF2B5EF4-FFF2-40B4-BE49-F238E27FC236}">
                <a16:creationId xmlns:a16="http://schemas.microsoft.com/office/drawing/2014/main" id="{059385CC-C8A2-4851-947B-4741AE29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9DF623C-740C-4152-B5E9-94E6E9F2E7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5000">
                <a:srgbClr val="12203A">
                  <a:alpha val="0"/>
                </a:srgbClr>
              </a:gs>
              <a:gs pos="45000">
                <a:srgbClr val="12203A">
                  <a:alpha val="38000"/>
                </a:srgbClr>
              </a:gs>
              <a:gs pos="76000">
                <a:srgbClr val="12203A">
                  <a:alpha val="64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FFF91-E2F2-4274-8FCD-2FAD877353A7}"/>
              </a:ext>
            </a:extLst>
          </p:cNvPr>
          <p:cNvSpPr txBox="1"/>
          <p:nvPr/>
        </p:nvSpPr>
        <p:spPr>
          <a:xfrm>
            <a:off x="8764466" y="5383927"/>
            <a:ext cx="314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25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노트북, 실내, 컴퓨터, 앉아있는이(가) 표시된 사진&#10;&#10;자동 생성된 설명">
            <a:extLst>
              <a:ext uri="{FF2B5EF4-FFF2-40B4-BE49-F238E27FC236}">
                <a16:creationId xmlns:a16="http://schemas.microsoft.com/office/drawing/2014/main" id="{059385CC-C8A2-4851-947B-4741AE29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CFFF91-E2F2-4274-8FCD-2FAD877353A7}"/>
              </a:ext>
            </a:extLst>
          </p:cNvPr>
          <p:cNvSpPr txBox="1"/>
          <p:nvPr/>
        </p:nvSpPr>
        <p:spPr>
          <a:xfrm>
            <a:off x="323850" y="1602769"/>
            <a:ext cx="809707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개발 계획</a:t>
            </a:r>
            <a:endParaRPr lang="en-US" altLang="ko-KR" sz="40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 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수집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&amp; 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효용성 확인</a:t>
            </a:r>
            <a:endParaRPr lang="en-US" altLang="ko-KR" sz="40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이후 계획</a:t>
            </a:r>
            <a:endParaRPr lang="en-US" altLang="ko-KR" sz="40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40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7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개발 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2ACBF6-B33E-406C-AB55-447415C8A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30" t="25806" r="39309" b="59255"/>
          <a:stretch/>
        </p:blipFill>
        <p:spPr>
          <a:xfrm>
            <a:off x="767008" y="2838451"/>
            <a:ext cx="4663215" cy="1695808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119E0A-9E0D-4125-A28E-053A0389E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11"/>
          <a:stretch/>
        </p:blipFill>
        <p:spPr>
          <a:xfrm>
            <a:off x="7019980" y="1346225"/>
            <a:ext cx="3966657" cy="4725408"/>
          </a:xfrm>
          <a:prstGeom prst="rect">
            <a:avLst/>
          </a:prstGeom>
          <a:ln w="63500"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04D578-E528-4D53-A400-74CBD8FB6883}"/>
              </a:ext>
            </a:extLst>
          </p:cNvPr>
          <p:cNvSpPr txBox="1"/>
          <p:nvPr/>
        </p:nvSpPr>
        <p:spPr>
          <a:xfrm>
            <a:off x="767008" y="4643643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국어사전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9F6AA-9674-4D81-8EA9-0792BC8163B1}"/>
              </a:ext>
            </a:extLst>
          </p:cNvPr>
          <p:cNvSpPr txBox="1"/>
          <p:nvPr/>
        </p:nvSpPr>
        <p:spPr>
          <a:xfrm>
            <a:off x="7019980" y="6147011"/>
            <a:ext cx="39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전년도 학습 데이터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148E765-DE37-4D80-8660-04EFAB8CFA76}"/>
              </a:ext>
            </a:extLst>
          </p:cNvPr>
          <p:cNvSpPr/>
          <p:nvPr/>
        </p:nvSpPr>
        <p:spPr>
          <a:xfrm>
            <a:off x="5751848" y="3332412"/>
            <a:ext cx="946506" cy="70788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F385D7-4C33-4049-9AF4-4ACD4BCA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" b="32839"/>
          <a:stretch/>
        </p:blipFill>
        <p:spPr>
          <a:xfrm>
            <a:off x="815027" y="2212547"/>
            <a:ext cx="1968044" cy="4005816"/>
          </a:xfrm>
          <a:prstGeom prst="rect">
            <a:avLst/>
          </a:prstGeom>
          <a:ln w="25400"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61C037-0406-4A1A-83CE-F0F94486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36" y="2194984"/>
            <a:ext cx="2373342" cy="4023379"/>
          </a:xfrm>
          <a:prstGeom prst="rect">
            <a:avLst/>
          </a:prstGeom>
          <a:ln w="25400">
            <a:noFill/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5442AA-AA4B-4543-8FB8-9A5E58B04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475" y="2194980"/>
            <a:ext cx="2366696" cy="4023383"/>
          </a:xfrm>
          <a:prstGeom prst="rect">
            <a:avLst/>
          </a:prstGeom>
          <a:ln w="25400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83E6-6128-4D0A-90D6-A17D5DA5DBD2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개발 계획 예시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D00AD8-6365-4ACE-AFB3-E2991E2A6E8E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E598D4E-D04D-4196-9F43-61885AA37FCC}"/>
              </a:ext>
            </a:extLst>
          </p:cNvPr>
          <p:cNvSpPr/>
          <p:nvPr/>
        </p:nvSpPr>
        <p:spPr>
          <a:xfrm>
            <a:off x="3323035" y="3429000"/>
            <a:ext cx="946506" cy="70788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A7751E-473C-4832-9A59-A15AA9A637D6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F2F3DA0-620D-4EBF-BDDE-43874B919765}"/>
              </a:ext>
            </a:extLst>
          </p:cNvPr>
          <p:cNvSpPr/>
          <p:nvPr/>
        </p:nvSpPr>
        <p:spPr>
          <a:xfrm>
            <a:off x="7634273" y="3498785"/>
            <a:ext cx="946506" cy="70788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14BB7CC-B699-4107-8897-1D063F6DB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84" t="28486" r="29975" b="27371"/>
          <a:stretch/>
        </p:blipFill>
        <p:spPr>
          <a:xfrm>
            <a:off x="850719" y="1943099"/>
            <a:ext cx="3640998" cy="3780784"/>
          </a:xfrm>
          <a:prstGeom prst="rect">
            <a:avLst/>
          </a:prstGeom>
          <a:ln w="25400"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35932-E134-44AC-9093-C9E8BD5FA14C}"/>
              </a:ext>
            </a:extLst>
          </p:cNvPr>
          <p:cNvSpPr/>
          <p:nvPr/>
        </p:nvSpPr>
        <p:spPr>
          <a:xfrm>
            <a:off x="1594256" y="3886200"/>
            <a:ext cx="786994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2C73C1-9465-44DD-8BCC-C8DA0468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7" r="72301" b="49275"/>
          <a:stretch/>
        </p:blipFill>
        <p:spPr>
          <a:xfrm>
            <a:off x="6054319" y="1690751"/>
            <a:ext cx="5436284" cy="4062348"/>
          </a:xfrm>
          <a:prstGeom prst="rect">
            <a:avLst/>
          </a:prstGeom>
          <a:ln w="25400"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99A311-D1F7-4392-BC3F-1DD5716D6BB4}"/>
              </a:ext>
            </a:extLst>
          </p:cNvPr>
          <p:cNvSpPr/>
          <p:nvPr/>
        </p:nvSpPr>
        <p:spPr>
          <a:xfrm>
            <a:off x="6227532" y="2790674"/>
            <a:ext cx="2268767" cy="362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24DEC-CB5E-4B46-B0DF-3EAAB004657A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수집 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표준국어대사전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E1113D-2DB1-4058-A3BF-71B2B81FA87E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4E88606-BF4D-4FDD-9A57-A31587421AE1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F580DE-298E-413A-A41B-9D04E4096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2" r="81793" b="58741"/>
          <a:stretch/>
        </p:blipFill>
        <p:spPr>
          <a:xfrm>
            <a:off x="367384" y="2226276"/>
            <a:ext cx="4988382" cy="3213435"/>
          </a:xfrm>
          <a:prstGeom prst="rect">
            <a:avLst/>
          </a:prstGeom>
          <a:ln w="25400"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C446DFA-6D1F-4649-94E5-DA22A5CCA892}"/>
              </a:ext>
            </a:extLst>
          </p:cNvPr>
          <p:cNvSpPr/>
          <p:nvPr/>
        </p:nvSpPr>
        <p:spPr>
          <a:xfrm>
            <a:off x="386433" y="2321560"/>
            <a:ext cx="566067" cy="25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86A81-DEF2-4B6B-942C-7F454E5629EC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수집 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표준국어대사전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34B049-9A69-4B0D-A9EE-56AA4DE9E0FA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A6C51E-E788-4FCD-86B4-B317BAF7CB49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1107C11-780C-44CA-8666-022E76CDFA5B}"/>
              </a:ext>
            </a:extLst>
          </p:cNvPr>
          <p:cNvSpPr/>
          <p:nvPr/>
        </p:nvSpPr>
        <p:spPr>
          <a:xfrm>
            <a:off x="5622747" y="3442381"/>
            <a:ext cx="946506" cy="70788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EA6F75-0CB4-4BE2-95A4-C318C3D8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6" t="1" b="31"/>
          <a:stretch/>
        </p:blipFill>
        <p:spPr>
          <a:xfrm>
            <a:off x="6834960" y="1524536"/>
            <a:ext cx="4065522" cy="48329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9E8C3A-8CAD-4C12-A312-4F56DA7F2D76}"/>
              </a:ext>
            </a:extLst>
          </p:cNvPr>
          <p:cNvSpPr/>
          <p:nvPr/>
        </p:nvSpPr>
        <p:spPr>
          <a:xfrm>
            <a:off x="6834960" y="2259624"/>
            <a:ext cx="1022852" cy="379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B1DB9-C85C-4CFB-8238-CEDDF36A0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4" t="25959" r="29219" b="11593"/>
          <a:stretch/>
        </p:blipFill>
        <p:spPr>
          <a:xfrm>
            <a:off x="762520" y="1843402"/>
            <a:ext cx="5009214" cy="3951713"/>
          </a:xfrm>
          <a:prstGeom prst="rect">
            <a:avLst/>
          </a:prstGeom>
          <a:ln w="25400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9CDC6-723C-4E6C-8174-B0D3D663865E}"/>
              </a:ext>
            </a:extLst>
          </p:cNvPr>
          <p:cNvSpPr txBox="1"/>
          <p:nvPr/>
        </p:nvSpPr>
        <p:spPr>
          <a:xfrm>
            <a:off x="6173259" y="2040675"/>
            <a:ext cx="5694891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약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131,000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단어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spcBef>
                <a:spcPts val="600"/>
              </a:spcBef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우려되는 점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각 분야의 모든 단어가 적합한 단어인가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형태소 분석 이후 적절한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태깅을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이루는가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7B8C7-07FB-4341-BC77-4FBEF0316FFF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수집 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표준국어대사전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CBA1CF-2271-4F01-94DE-3F0287B0F996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AB1335-2E3C-46CF-8854-F27173415D15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4C783-D5C7-46E7-8DCC-C54DAF13C4C9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수집 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표준국어대사전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A3C2E-FC4E-4AFC-AC3E-3DCB18181F08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148E765-DE37-4D80-8660-04EFAB8CFA76}"/>
              </a:ext>
            </a:extLst>
          </p:cNvPr>
          <p:cNvSpPr/>
          <p:nvPr/>
        </p:nvSpPr>
        <p:spPr>
          <a:xfrm>
            <a:off x="5751848" y="3332412"/>
            <a:ext cx="946506" cy="70788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68F8F6-067A-4863-BA17-801D749B7210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FBA3ED1-FDC5-44DD-91E9-1DA06E52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9" y="1433791"/>
            <a:ext cx="8738018" cy="4493381"/>
          </a:xfrm>
          <a:prstGeom prst="rect">
            <a:avLst/>
          </a:prstGeom>
          <a:ln w="25400"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D76F39-2DAD-4104-A2E6-D70421B48A54}"/>
              </a:ext>
            </a:extLst>
          </p:cNvPr>
          <p:cNvSpPr/>
          <p:nvPr/>
        </p:nvSpPr>
        <p:spPr>
          <a:xfrm>
            <a:off x="5919818" y="2469856"/>
            <a:ext cx="5826900" cy="360941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D4C894-BBCB-4DF9-8164-BE6172EC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99" y="3559748"/>
            <a:ext cx="1127858" cy="2819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6C7739-00E2-4A30-A25E-4DF7A5002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928" y="4017758"/>
            <a:ext cx="792549" cy="2514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D6D569-00D3-459C-9AEF-126A6F139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103" y="4747123"/>
            <a:ext cx="1089754" cy="228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15EB2A-74FC-4E64-B6B4-33F50390C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583" y="3034967"/>
            <a:ext cx="1211685" cy="2438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3FBC93-9E3F-46A9-90C4-0D9D1AB4F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741" y="3429000"/>
            <a:ext cx="1249788" cy="251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B950E3-567A-441B-BC89-1AF85EAC2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374" y="5152943"/>
            <a:ext cx="914479" cy="259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197279-8454-4A23-9E92-33896A2531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3291" y="4329666"/>
            <a:ext cx="899238" cy="2209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2C8B8D-5AE8-4F34-9F57-5CA72F7415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6331" y="5220098"/>
            <a:ext cx="952583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A8A9BE9-1DDD-48DE-A519-D6E26A6B74C3}"/>
              </a:ext>
            </a:extLst>
          </p:cNvPr>
          <p:cNvSpPr txBox="1"/>
          <p:nvPr/>
        </p:nvSpPr>
        <p:spPr>
          <a:xfrm>
            <a:off x="495148" y="1581117"/>
            <a:ext cx="103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엑소브레인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QA Datasets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ETRI QA Datasets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SQuAD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한국어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QA dataset(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위키디피아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표준태깅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339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단문질문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QA dataset(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위키디피아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표준태깅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상중하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패러프레이즈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각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300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FD8E145-41A9-4E51-B6ED-76D4A609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9" t="28407" r="34999" b="34681"/>
          <a:stretch/>
        </p:blipFill>
        <p:spPr>
          <a:xfrm>
            <a:off x="2275943" y="2981757"/>
            <a:ext cx="3626733" cy="327403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4D9ACF-2602-4399-A224-1B72EA9CC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02" t="28071" r="29524" b="35252"/>
          <a:stretch/>
        </p:blipFill>
        <p:spPr>
          <a:xfrm>
            <a:off x="6766997" y="2976461"/>
            <a:ext cx="2623747" cy="3245970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FA288-2E86-43AC-8106-21AE8F1A883A}"/>
              </a:ext>
            </a:extLst>
          </p:cNvPr>
          <p:cNvSpPr txBox="1"/>
          <p:nvPr/>
        </p:nvSpPr>
        <p:spPr>
          <a:xfrm>
            <a:off x="323850" y="500494"/>
            <a:ext cx="80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DATA</a:t>
            </a:r>
            <a:r>
              <a:rPr lang="ko-KR" altLang="en-US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수집 </a:t>
            </a:r>
            <a:r>
              <a:rPr lang="en-US" altLang="ko-KR" sz="4000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엑소브레인</a:t>
            </a:r>
            <a:endParaRPr lang="ko-KR" altLang="en-US" sz="40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84C84F-19B2-4CA0-8071-3112A77EBF66}"/>
              </a:ext>
            </a:extLst>
          </p:cNvPr>
          <p:cNvSpPr/>
          <p:nvPr/>
        </p:nvSpPr>
        <p:spPr>
          <a:xfrm>
            <a:off x="188384" y="490278"/>
            <a:ext cx="135466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DC6BE-3E90-4853-A4AA-81476238EECA}"/>
              </a:ext>
            </a:extLst>
          </p:cNvPr>
          <p:cNvCxnSpPr>
            <a:cxnSpLocks/>
          </p:cNvCxnSpPr>
          <p:nvPr/>
        </p:nvCxnSpPr>
        <p:spPr>
          <a:xfrm>
            <a:off x="188384" y="1191368"/>
            <a:ext cx="1167976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2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277</Words>
  <Application>Microsoft Office PowerPoint</Application>
  <PresentationFormat>와이드스크린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아리따-돋움4.0(OTF)-Bold</vt:lpstr>
      <vt:lpstr>휴먼둥근헤드라인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thdgusdn757@office.kw.ac.kr</dc:creator>
  <cp:lastModifiedBy>신규표</cp:lastModifiedBy>
  <cp:revision>50</cp:revision>
  <dcterms:created xsi:type="dcterms:W3CDTF">2020-08-15T08:59:08Z</dcterms:created>
  <dcterms:modified xsi:type="dcterms:W3CDTF">2020-08-17T05:28:26Z</dcterms:modified>
</cp:coreProperties>
</file>