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24"/>
  </p:notesMasterIdLst>
  <p:handoutMasterIdLst>
    <p:handoutMasterId r:id="rId25"/>
  </p:handoutMasterIdLst>
  <p:sldIdLst>
    <p:sldId id="257" r:id="rId5"/>
    <p:sldId id="283" r:id="rId6"/>
    <p:sldId id="268" r:id="rId7"/>
    <p:sldId id="266" r:id="rId8"/>
    <p:sldId id="278" r:id="rId9"/>
    <p:sldId id="279" r:id="rId10"/>
    <p:sldId id="270" r:id="rId11"/>
    <p:sldId id="287" r:id="rId12"/>
    <p:sldId id="290" r:id="rId13"/>
    <p:sldId id="269" r:id="rId14"/>
    <p:sldId id="286" r:id="rId15"/>
    <p:sldId id="274" r:id="rId16"/>
    <p:sldId id="280" r:id="rId17"/>
    <p:sldId id="282" r:id="rId18"/>
    <p:sldId id="291" r:id="rId19"/>
    <p:sldId id="293" r:id="rId20"/>
    <p:sldId id="292" r:id="rId21"/>
    <p:sldId id="294" r:id="rId22"/>
    <p:sldId id="284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55B87-7F69-4928-88D3-BE7C224955C2}" v="4" dt="2020-08-05T12:21:23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85" d="100"/>
          <a:sy n="85" d="100"/>
        </p:scale>
        <p:origin x="-2443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FA67C-2A98-4C99-8C7B-830CF88853D0}" type="datetime1">
              <a:rPr lang="ko-KR" altLang="en-US" smtClean="0">
                <a:latin typeface="+mj-lt"/>
              </a:rPr>
              <a:t>2020-08-07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DB797-4720-4B67-BC56-66C14071EE6B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337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lt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lt"/>
              </a:defRPr>
            </a:lvl1pPr>
          </a:lstStyle>
          <a:p>
            <a:fld id="{A0729FCB-67EF-4951-96C2-9EF1E210D85F}" type="datetime1">
              <a:rPr lang="ko-KR" altLang="en-US" smtClean="0"/>
              <a:pPr/>
              <a:t>2020-08-07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lt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lt"/>
              </a:defRPr>
            </a:lvl1pPr>
          </a:lstStyle>
          <a:p>
            <a:fld id="{057B0B19-E7CF-4624-BEAB-FC39D2F49A0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200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B0B19-E7CF-4624-BEAB-FC39D2F49A09}" type="slidenum">
              <a:rPr lang="en-US" altLang="ko-KR" smtClean="0">
                <a:latin typeface="+mj-lt"/>
              </a:rPr>
              <a:t>1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394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6E095A3A-6ECD-4B4D-ABE8-A423D5208137}" type="datetime1">
              <a:rPr lang="ko-KR" altLang="en-US" smtClean="0"/>
              <a:t>2020-08-07</a:t>
            </a:fld>
            <a:endParaRPr lang="ko-KR" alt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D2FF79F-5EC0-4957-8FF3-11B298ECBDD9}" type="datetime1">
              <a:rPr lang="ko-KR" altLang="en-US" smtClean="0"/>
              <a:t>2020-08-07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2E53909D-2D00-4159-9CD9-2FF6D865B0A1}" type="datetime1">
              <a:rPr lang="ko-KR" altLang="en-US" smtClean="0"/>
              <a:t>2020-08-07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978766F-D819-4286-9144-66AB8B4A5664}" type="datetime1">
              <a:rPr lang="ko-KR" altLang="en-US" smtClean="0"/>
              <a:t>2020-08-07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72F90AC-0267-4260-9A02-94D3939921C7}" type="datetime1">
              <a:rPr lang="ko-KR" altLang="en-US" noProof="0" smtClean="0"/>
              <a:t>2020-08-07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C300DC1-A946-4EA2-83D6-D20A5C1D3913}" type="datetime1">
              <a:rPr lang="ko-KR" altLang="en-US" noProof="0" smtClean="0"/>
              <a:t>2020-08-07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0338D47-CC57-484F-9814-DAE112BA725B}" type="datetime1">
              <a:rPr lang="ko-KR" altLang="en-US" noProof="0" smtClean="0"/>
              <a:t>2020-08-07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7C2F42-A841-4BAA-B92D-7FCB4A511D04}" type="datetime1">
              <a:rPr lang="ko-KR" altLang="en-US" noProof="0" smtClean="0"/>
              <a:t>2020-08-07</a:t>
            </a:fld>
            <a:endParaRPr lang="ko-KR" altLang="en-US" noProof="0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EFCEFF3-00C2-4F0A-82AA-BAB5C2BEF935}" type="datetime1">
              <a:rPr lang="ko-KR" altLang="en-US" noProof="0" smtClean="0"/>
              <a:t>2020-08-07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algn="l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77D5BA5F-45A0-4BE2-A64C-94B1DA2F3D34}" type="datetime1">
              <a:rPr lang="ko-KR" altLang="en-US" smtClean="0"/>
              <a:t>2020-08-07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gys/Chatbot_data" TargetMode="External"/><Relationship Id="rId2" Type="http://schemas.openxmlformats.org/officeDocument/2006/relationships/hyperlink" Target="https://github.com/e9t/nsm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ihub.or.k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klplab.ulsan.ac.kr/doku.php?id=ucorpus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d5555/TagEdito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추상 이미지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69494"/>
            <a:ext cx="4775075" cy="1630907"/>
          </a:xfrm>
        </p:spPr>
        <p:txBody>
          <a:bodyPr rtlCol="0">
            <a:normAutofit/>
          </a:bodyPr>
          <a:lstStyle/>
          <a:p>
            <a:r>
              <a:rPr lang="en-US" altLang="ko-KR" sz="4400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Viva Pro</a:t>
            </a:r>
            <a:endParaRPr lang="ko-KR" altLang="en-US" sz="4400" b="1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2749423"/>
            <a:ext cx="4775075" cy="2020462"/>
          </a:xfrm>
        </p:spPr>
        <p:txBody>
          <a:bodyPr rtlCol="0">
            <a:norm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b="1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			2020. 08. 11</a:t>
            </a:r>
          </a:p>
          <a:p>
            <a:endParaRPr lang="en-US" altLang="ko-KR" b="1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이원재</a:t>
            </a:r>
            <a:r>
              <a:rPr lang="en-US" altLang="ko-KR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조우진</a:t>
            </a:r>
            <a:r>
              <a:rPr lang="en-US" altLang="ko-KR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송현우</a:t>
            </a:r>
            <a:r>
              <a:rPr lang="en-US" altLang="ko-KR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손승현</a:t>
            </a:r>
            <a:r>
              <a:rPr lang="en-US" altLang="ko-KR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신규표</a:t>
            </a:r>
            <a:r>
              <a:rPr lang="en-US" altLang="ko-KR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r>
              <a:rPr lang="ko-KR" altLang="en-US" b="1" dirty="0" err="1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이혁준</a:t>
            </a:r>
            <a:r>
              <a:rPr lang="ko-KR" altLang="en-US" b="1" dirty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교수님</a:t>
            </a:r>
            <a:endParaRPr lang="en-US" altLang="ko-KR" b="1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05D7-349F-493D-9EAE-E792F024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5894"/>
            <a:ext cx="10058400" cy="1371600"/>
          </a:xfrm>
        </p:spPr>
        <p:txBody>
          <a:bodyPr/>
          <a:lstStyle/>
          <a:p>
            <a:pPr algn="ctr"/>
            <a:r>
              <a:rPr lang="ko-KR" altLang="en-US" dirty="0"/>
              <a:t>한글 말뭉치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4A8E9-AE6F-45BE-BFA3-02893A317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5445"/>
            <a:ext cx="10058400" cy="45302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Naver</a:t>
            </a:r>
            <a:r>
              <a:rPr lang="en-US" altLang="ko-KR" dirty="0"/>
              <a:t> sentiment movie corpus v1.0 (</a:t>
            </a:r>
            <a:r>
              <a:rPr lang="en-US" altLang="ko-KR" dirty="0">
                <a:hlinkClick r:id="rId2"/>
              </a:rPr>
              <a:t>https://github.com/e9t/nsmc</a:t>
            </a:r>
            <a:r>
              <a:rPr lang="en-US" altLang="ko-KR" dirty="0"/>
              <a:t>) </a:t>
            </a:r>
          </a:p>
          <a:p>
            <a:pPr marL="274320" lvl="1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대부분의 </a:t>
            </a:r>
            <a:r>
              <a:rPr lang="en-US" altLang="ko-KR" dirty="0"/>
              <a:t>data set</a:t>
            </a:r>
            <a:r>
              <a:rPr lang="ko-KR" altLang="en-US" dirty="0"/>
              <a:t>이 전문가의 평론보다는 일반인의 댓글을 따온 것을 확인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 맞춤법이나 띄어쓰기 틀린 것이 너무 많았음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분석 결과 </a:t>
            </a:r>
            <a:r>
              <a:rPr lang="en-US" altLang="ko-KR" dirty="0"/>
              <a:t>data set</a:t>
            </a:r>
            <a:r>
              <a:rPr lang="ko-KR" altLang="en-US" dirty="0"/>
              <a:t>으로 적합하지 않음 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r>
              <a:rPr lang="en-US" altLang="ko-KR" dirty="0" err="1"/>
              <a:t>Chatbot_data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https://github.com/songys/Chatbot_data</a:t>
            </a:r>
            <a:r>
              <a:rPr lang="en-US" altLang="ko-KR" dirty="0"/>
              <a:t>)</a:t>
            </a:r>
          </a:p>
          <a:p>
            <a:pPr marL="274320" lvl="1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일상</a:t>
            </a:r>
            <a:r>
              <a:rPr lang="en-US" altLang="ko-KR" dirty="0"/>
              <a:t>, </a:t>
            </a:r>
            <a:r>
              <a:rPr lang="ko-KR" altLang="en-US" dirty="0"/>
              <a:t>감정 위주의 텍스트를 중심으로 </a:t>
            </a:r>
            <a:r>
              <a:rPr lang="ko-KR" altLang="en-US" dirty="0" err="1"/>
              <a:t>태깅이</a:t>
            </a:r>
            <a:r>
              <a:rPr lang="ko-KR" altLang="en-US" dirty="0"/>
              <a:t> 되어있음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300" dirty="0"/>
              <a:t>     : </a:t>
            </a:r>
            <a:r>
              <a:rPr lang="ko-KR" altLang="en-US" sz="1300" dirty="0"/>
              <a:t>이번 프로젝트에서 </a:t>
            </a:r>
            <a:r>
              <a:rPr lang="ko-KR" altLang="en-US" sz="1300" dirty="0" err="1"/>
              <a:t>태깅하려고</a:t>
            </a:r>
            <a:r>
              <a:rPr lang="ko-KR" altLang="en-US" sz="1300" dirty="0"/>
              <a:t> 계획한 태그들을 정확하게 분류하기는 </a:t>
            </a:r>
            <a:r>
              <a:rPr lang="en-US" altLang="ko-KR" sz="1300" dirty="0"/>
              <a:t>data set</a:t>
            </a:r>
            <a:r>
              <a:rPr lang="ko-KR" altLang="en-US" sz="1300" dirty="0"/>
              <a:t>의 양이 충분하지 않음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: </a:t>
            </a:r>
            <a:r>
              <a:rPr lang="ko-KR" altLang="en-US" sz="1300" dirty="0"/>
              <a:t>따라서 수정해야 할 양이 많을 것으로 예상되어 우리 프로젝트에 적합하지 않음</a:t>
            </a:r>
            <a:endParaRPr lang="en-US" altLang="ko-KR" sz="1300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AI </a:t>
            </a:r>
            <a:r>
              <a:rPr lang="ko-KR" altLang="en-US" dirty="0"/>
              <a:t>허브</a:t>
            </a:r>
            <a:r>
              <a:rPr lang="en-US" altLang="ko-KR" dirty="0"/>
              <a:t>-AI </a:t>
            </a:r>
            <a:r>
              <a:rPr lang="ko-KR" altLang="en-US" dirty="0"/>
              <a:t>데이터 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http://www.aihub.or.kr/</a:t>
            </a:r>
            <a:r>
              <a:rPr lang="en-US" altLang="ko-KR" dirty="0"/>
              <a:t>) </a:t>
            </a:r>
          </a:p>
          <a:p>
            <a:pPr marL="274320" lvl="1" indent="0">
              <a:buNone/>
            </a:pPr>
            <a:r>
              <a:rPr lang="en-US" altLang="ko-KR" dirty="0"/>
              <a:t>: json</a:t>
            </a:r>
            <a:r>
              <a:rPr lang="ko-KR" altLang="en-US" dirty="0"/>
              <a:t>형식</a:t>
            </a:r>
            <a:r>
              <a:rPr lang="en-US" altLang="ko-KR" dirty="0"/>
              <a:t>, N-Triple </a:t>
            </a:r>
            <a:r>
              <a:rPr lang="ko-KR" altLang="en-US" dirty="0"/>
              <a:t>형식으로 된 말뭉치들을 다운받을 수 있으며</a:t>
            </a:r>
            <a:r>
              <a:rPr lang="en-US" altLang="ko-KR" dirty="0"/>
              <a:t>, </a:t>
            </a:r>
            <a:r>
              <a:rPr lang="ko-KR" altLang="en-US" dirty="0"/>
              <a:t>종류에는 법률</a:t>
            </a:r>
            <a:r>
              <a:rPr lang="en-US" altLang="ko-KR" dirty="0"/>
              <a:t>, </a:t>
            </a:r>
            <a:r>
              <a:rPr lang="ko-KR" altLang="en-US" dirty="0"/>
              <a:t>특허 등이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968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4B5B0-669C-4BC9-A885-165DB6BB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4359"/>
            <a:ext cx="10058400" cy="1371600"/>
          </a:xfrm>
        </p:spPr>
        <p:txBody>
          <a:bodyPr/>
          <a:lstStyle/>
          <a:p>
            <a:pPr algn="ctr"/>
            <a:r>
              <a:rPr lang="ko-KR" altLang="en-US" dirty="0"/>
              <a:t>한글 말뭉치 파일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57F03E5-3198-4089-8744-6DC84E1EA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14659"/>
            <a:ext cx="10058400" cy="192802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131C207-792F-4DF9-9EFD-2DFEE6848B85}"/>
              </a:ext>
            </a:extLst>
          </p:cNvPr>
          <p:cNvSpPr/>
          <p:nvPr/>
        </p:nvSpPr>
        <p:spPr>
          <a:xfrm>
            <a:off x="2434234" y="2256557"/>
            <a:ext cx="1402661" cy="3252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C34995-7F42-4A68-9AF4-03E697B609AD}"/>
              </a:ext>
            </a:extLst>
          </p:cNvPr>
          <p:cNvSpPr/>
          <p:nvPr/>
        </p:nvSpPr>
        <p:spPr>
          <a:xfrm>
            <a:off x="3778624" y="3009206"/>
            <a:ext cx="1339908" cy="3252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ECAB56-1E04-400A-B0E7-20616BA49D20}"/>
              </a:ext>
            </a:extLst>
          </p:cNvPr>
          <p:cNvSpPr/>
          <p:nvPr/>
        </p:nvSpPr>
        <p:spPr>
          <a:xfrm>
            <a:off x="3778624" y="3402993"/>
            <a:ext cx="1339908" cy="3252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55198F-E52E-40BA-AFE5-F4FF5991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453137"/>
            <a:ext cx="9167654" cy="1792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D45ADF-914E-4304-BAE0-2E58205B6B4B}"/>
              </a:ext>
            </a:extLst>
          </p:cNvPr>
          <p:cNvSpPr txBox="1"/>
          <p:nvPr/>
        </p:nvSpPr>
        <p:spPr>
          <a:xfrm>
            <a:off x="977153" y="1262905"/>
            <a:ext cx="542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sentiment movie corpus v1.0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6BCD28-486F-4337-B71C-35C0BEF67401}"/>
              </a:ext>
            </a:extLst>
          </p:cNvPr>
          <p:cNvSpPr/>
          <p:nvPr/>
        </p:nvSpPr>
        <p:spPr>
          <a:xfrm>
            <a:off x="977153" y="3961511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Chatbot_data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4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A1-606D-4583-B57F-927E816B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7294"/>
            <a:ext cx="10058400" cy="1371600"/>
          </a:xfrm>
        </p:spPr>
        <p:txBody>
          <a:bodyPr/>
          <a:lstStyle/>
          <a:p>
            <a:pPr algn="ctr"/>
            <a:r>
              <a:rPr lang="ko-KR" altLang="en-US" dirty="0"/>
              <a:t>한글 말뭉치 파일</a:t>
            </a: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8CFB09B1-BAAA-46A0-81C8-FC58D76DBB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1" y="1296674"/>
            <a:ext cx="4664075" cy="4774477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FDF1478E-4F95-46EC-A25E-3DDEBE9C4C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1125" y="1273898"/>
            <a:ext cx="4664075" cy="477447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B3A1B0F-7AE8-4BF2-9EC7-B94D4E79582A}"/>
              </a:ext>
            </a:extLst>
          </p:cNvPr>
          <p:cNvSpPr/>
          <p:nvPr/>
        </p:nvSpPr>
        <p:spPr>
          <a:xfrm>
            <a:off x="1924050" y="3346620"/>
            <a:ext cx="1943100" cy="6290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1DD60B-C352-4CB1-8EE2-DDE560400810}"/>
              </a:ext>
            </a:extLst>
          </p:cNvPr>
          <p:cNvSpPr/>
          <p:nvPr/>
        </p:nvSpPr>
        <p:spPr>
          <a:xfrm>
            <a:off x="9261475" y="3860970"/>
            <a:ext cx="1943100" cy="6290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AE48EA-DD99-4625-B6BB-351632EAE666}"/>
              </a:ext>
            </a:extLst>
          </p:cNvPr>
          <p:cNvSpPr/>
          <p:nvPr/>
        </p:nvSpPr>
        <p:spPr>
          <a:xfrm>
            <a:off x="628650" y="1296674"/>
            <a:ext cx="1943100" cy="6290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1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ABC6E060-378C-43FF-AA18-87E1DA61FB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406" r="18406"/>
          <a:stretch>
            <a:fillRect/>
          </a:stretch>
        </p:blipFill>
        <p:spPr>
          <a:xfrm>
            <a:off x="228599" y="130168"/>
            <a:ext cx="7696201" cy="638251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10D07C8-2FF7-479A-BCA6-1D66461B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38825"/>
            <a:ext cx="3144774" cy="642590"/>
          </a:xfrm>
        </p:spPr>
        <p:txBody>
          <a:bodyPr/>
          <a:lstStyle/>
          <a:p>
            <a:pPr algn="ctr"/>
            <a:r>
              <a:rPr lang="en-US" altLang="ko-KR" dirty="0"/>
              <a:t>AI Hub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3EDA4-9D2D-4748-8FC8-0629AD0D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7469" y="1995365"/>
            <a:ext cx="3374091" cy="451731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데이터 셋의 양이 너무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많아전체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파일을 볼 수 없었음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따라서 가공하기가 매우 어려울 것으로 예상됨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프로젝트에 적합하지 않음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시간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인력 등의 문제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A02F09-38E0-4608-B76F-07F09C8ADAAB}"/>
              </a:ext>
            </a:extLst>
          </p:cNvPr>
          <p:cNvSpPr/>
          <p:nvPr/>
        </p:nvSpPr>
        <p:spPr>
          <a:xfrm>
            <a:off x="4491317" y="2367937"/>
            <a:ext cx="1370480" cy="386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D860027-AA73-4FF7-94CF-D20E7CB5C01C}"/>
              </a:ext>
            </a:extLst>
          </p:cNvPr>
          <p:cNvSpPr/>
          <p:nvPr/>
        </p:nvSpPr>
        <p:spPr>
          <a:xfrm>
            <a:off x="4491317" y="5146995"/>
            <a:ext cx="1370480" cy="386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81843EA-16A9-45E6-9CBB-CB530071F7AB}"/>
              </a:ext>
            </a:extLst>
          </p:cNvPr>
          <p:cNvSpPr/>
          <p:nvPr/>
        </p:nvSpPr>
        <p:spPr>
          <a:xfrm>
            <a:off x="4491317" y="5955795"/>
            <a:ext cx="1370480" cy="386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5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4EEEF-83DC-4F2F-B58A-80B744A2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580"/>
            <a:ext cx="10058400" cy="1371600"/>
          </a:xfrm>
        </p:spPr>
        <p:txBody>
          <a:bodyPr/>
          <a:lstStyle/>
          <a:p>
            <a:pPr algn="ctr"/>
            <a:r>
              <a:rPr lang="en-US" altLang="ko-KR" dirty="0" err="1"/>
              <a:t>ExoBrain</a:t>
            </a:r>
            <a:r>
              <a:rPr lang="en-US" altLang="ko-KR" dirty="0"/>
              <a:t> </a:t>
            </a:r>
            <a:r>
              <a:rPr lang="ko-KR" altLang="en-US" dirty="0"/>
              <a:t>말뭉치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3F1509-93FF-4A4C-B934-F24AABCDD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231" y="1625180"/>
            <a:ext cx="5634926" cy="384968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0C91748-FB8E-46E7-94E1-791E1B083991}"/>
              </a:ext>
            </a:extLst>
          </p:cNvPr>
          <p:cNvSpPr/>
          <p:nvPr/>
        </p:nvSpPr>
        <p:spPr>
          <a:xfrm>
            <a:off x="2452164" y="3780947"/>
            <a:ext cx="1402661" cy="3252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41A62D-B6CF-4457-A0D8-DFB38353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08" y="3762626"/>
            <a:ext cx="1939249" cy="6782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B1F999-8312-461F-8081-9106D9462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75" y="1625180"/>
            <a:ext cx="5061784" cy="3849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376D47-BC1B-4A6B-8612-02BEF584D14F}"/>
              </a:ext>
            </a:extLst>
          </p:cNvPr>
          <p:cNvSpPr txBox="1"/>
          <p:nvPr/>
        </p:nvSpPr>
        <p:spPr>
          <a:xfrm>
            <a:off x="562231" y="5710518"/>
            <a:ext cx="1081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주로 </a:t>
            </a:r>
            <a:r>
              <a:rPr lang="en-US" altLang="ko-KR" dirty="0"/>
              <a:t>Q&amp;A </a:t>
            </a:r>
            <a:r>
              <a:rPr lang="ko-KR" altLang="en-US" dirty="0"/>
              <a:t>형식으로 되어 있으며</a:t>
            </a:r>
            <a:r>
              <a:rPr lang="en-US" altLang="ko-KR" dirty="0"/>
              <a:t>, </a:t>
            </a:r>
            <a:r>
              <a:rPr lang="ko-KR" altLang="en-US" dirty="0"/>
              <a:t>각 말뭉치는</a:t>
            </a:r>
            <a:r>
              <a:rPr lang="en-US" altLang="ko-KR" dirty="0"/>
              <a:t> txt, 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r>
              <a:rPr lang="ko-KR" altLang="en-US" dirty="0"/>
              <a:t>형식으로 구성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46CAF2-C259-4097-AE7A-5CF6DF5CFAD2}"/>
              </a:ext>
            </a:extLst>
          </p:cNvPr>
          <p:cNvSpPr/>
          <p:nvPr/>
        </p:nvSpPr>
        <p:spPr>
          <a:xfrm>
            <a:off x="2353552" y="4411027"/>
            <a:ext cx="1402661" cy="5554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19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F500C-0DCA-4E63-9173-530959C1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2045"/>
            <a:ext cx="10058400" cy="1371600"/>
          </a:xfrm>
        </p:spPr>
        <p:txBody>
          <a:bodyPr/>
          <a:lstStyle/>
          <a:p>
            <a:pPr algn="ctr"/>
            <a:r>
              <a:rPr lang="en-US" altLang="ko-KR" dirty="0" err="1"/>
              <a:t>ExoBrain</a:t>
            </a:r>
            <a:r>
              <a:rPr lang="en-US" altLang="ko-KR" dirty="0"/>
              <a:t> </a:t>
            </a:r>
            <a:r>
              <a:rPr lang="ko-KR" altLang="en-US" dirty="0"/>
              <a:t>말뭉치 파일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5D6EFF9-03A1-43B6-AB95-59AD0C90F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97" y="1819074"/>
            <a:ext cx="4450466" cy="1836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32BCC-7F29-49BC-8484-31517274A889}"/>
              </a:ext>
            </a:extLst>
          </p:cNvPr>
          <p:cNvSpPr txBox="1"/>
          <p:nvPr/>
        </p:nvSpPr>
        <p:spPr>
          <a:xfrm>
            <a:off x="5208495" y="1797784"/>
            <a:ext cx="59167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개체명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인식 말뭉치 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작년 팀이 활용했던 데이터 셋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문장 단위의 데이터 셋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CA540-9855-43C0-BCA8-015916782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071" y="2821154"/>
            <a:ext cx="4808637" cy="883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6234F-7374-4009-B968-594BD59C5AAD}"/>
              </a:ext>
            </a:extLst>
          </p:cNvPr>
          <p:cNvSpPr txBox="1"/>
          <p:nvPr/>
        </p:nvSpPr>
        <p:spPr>
          <a:xfrm>
            <a:off x="688296" y="3917576"/>
            <a:ext cx="4726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자연어 질의응답을 위한 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질문과 정답 쌍에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태깅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의미역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인식 말뭉치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문장에서 단어가 가지는 의미 위주로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태깅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내용 개체 틀 3">
            <a:extLst>
              <a:ext uri="{FF2B5EF4-FFF2-40B4-BE49-F238E27FC236}">
                <a16:creationId xmlns:a16="http://schemas.microsoft.com/office/drawing/2014/main" id="{7856A62C-6EC5-43FF-AFD2-5A21A9A0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071" y="3789563"/>
            <a:ext cx="5029200" cy="265606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E99DBF6-B752-477E-927B-841DCDD7D411}"/>
              </a:ext>
            </a:extLst>
          </p:cNvPr>
          <p:cNvSpPr/>
          <p:nvPr/>
        </p:nvSpPr>
        <p:spPr>
          <a:xfrm>
            <a:off x="5580846" y="4065714"/>
            <a:ext cx="1402661" cy="22364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7EDB1C-F392-4698-938D-52ACAB0B22E9}"/>
              </a:ext>
            </a:extLst>
          </p:cNvPr>
          <p:cNvSpPr/>
          <p:nvPr/>
        </p:nvSpPr>
        <p:spPr>
          <a:xfrm>
            <a:off x="1066800" y="2384611"/>
            <a:ext cx="1951591" cy="127104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86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3D778-D611-4719-8579-37E73FE4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1935"/>
            <a:ext cx="10058400" cy="1371600"/>
          </a:xfrm>
        </p:spPr>
        <p:txBody>
          <a:bodyPr/>
          <a:lstStyle/>
          <a:p>
            <a:pPr algn="ctr"/>
            <a:r>
              <a:rPr lang="en-US" altLang="ko-KR" dirty="0" err="1"/>
              <a:t>ExoBrain</a:t>
            </a:r>
            <a:r>
              <a:rPr lang="en-US" altLang="ko-KR" dirty="0"/>
              <a:t> </a:t>
            </a:r>
            <a:r>
              <a:rPr lang="ko-KR" altLang="en-US" dirty="0"/>
              <a:t>말뭉치 파일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C7EAD56-56EF-4E87-9274-B98235412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311" y="4044491"/>
            <a:ext cx="3467400" cy="23547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DE2BA3-5ADC-49E9-8606-CB8D0D07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337" y="1295309"/>
            <a:ext cx="4366638" cy="5103965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8EFCDEE4-FC3F-4AC6-86F7-DCFEC9CE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06" y="1443317"/>
            <a:ext cx="5463018" cy="246845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7C12A43-E310-4CF4-A1E8-1A2BBD587106}"/>
              </a:ext>
            </a:extLst>
          </p:cNvPr>
          <p:cNvSpPr/>
          <p:nvPr/>
        </p:nvSpPr>
        <p:spPr>
          <a:xfrm>
            <a:off x="1094981" y="1806250"/>
            <a:ext cx="1402661" cy="196209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58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ED0E2-AB8F-436E-91B9-6A890C87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8829"/>
            <a:ext cx="10058400" cy="1371600"/>
          </a:xfrm>
        </p:spPr>
        <p:txBody>
          <a:bodyPr/>
          <a:lstStyle/>
          <a:p>
            <a:pPr algn="ctr"/>
            <a:r>
              <a:rPr lang="en-US" altLang="ko-KR" dirty="0" err="1"/>
              <a:t>ExoBrain</a:t>
            </a:r>
            <a:r>
              <a:rPr lang="en-US" altLang="ko-KR" dirty="0"/>
              <a:t> </a:t>
            </a:r>
            <a:r>
              <a:rPr lang="ko-KR" altLang="en-US" dirty="0"/>
              <a:t>말뭉치 파일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99991D-050D-4076-A53F-C73A5B43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0" y="3030071"/>
            <a:ext cx="10685931" cy="333802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25087E4-7013-4733-B9A4-AE3BA3F7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0" y="1504187"/>
            <a:ext cx="10058400" cy="3849624"/>
          </a:xfrm>
        </p:spPr>
        <p:txBody>
          <a:bodyPr/>
          <a:lstStyle/>
          <a:p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의존구문분석 말뭉치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 :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내용보다는 국어 문법에 따라 </a:t>
            </a:r>
            <a:r>
              <a:rPr lang="ko-KR" altLang="en-US" sz="18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태깅을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 분류함</a:t>
            </a: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구문 태그 세트 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+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기능 태그 세트</a:t>
            </a: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Ex)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체언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용언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부사구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관형사구 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/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주어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목적어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관형어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부사어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보어</a:t>
            </a:r>
            <a:r>
              <a:rPr lang="en-US" altLang="ko-KR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접속어</a:t>
            </a: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341E37-3E97-485F-B395-746863BD4C4F}"/>
              </a:ext>
            </a:extLst>
          </p:cNvPr>
          <p:cNvSpPr/>
          <p:nvPr/>
        </p:nvSpPr>
        <p:spPr>
          <a:xfrm>
            <a:off x="2685247" y="2875787"/>
            <a:ext cx="1976401" cy="349230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49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A3DCD-A344-4266-9544-619B9806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ExoBrain</a:t>
            </a:r>
            <a:r>
              <a:rPr lang="en-US" altLang="ko-KR" dirty="0"/>
              <a:t> </a:t>
            </a:r>
            <a:r>
              <a:rPr lang="ko-KR" altLang="en-US" dirty="0"/>
              <a:t>말뭉치</a:t>
            </a:r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DA3C0-4340-4094-AA90-99A44E5D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760596"/>
            <a:ext cx="4414438" cy="335497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42556-EE70-4DD7-A6C8-F6D746CDE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용량이 다른 말뭉치들에 비해 작음</a:t>
            </a: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제공된 데이터 셋에 대해서 어느정도 </a:t>
            </a:r>
            <a:r>
              <a:rPr lang="ko-KR" altLang="en-US" sz="18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태깅이</a:t>
            </a:r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 되어 있음</a:t>
            </a:r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문맥을 파악하는데 용이하다고 생각됨</a:t>
            </a:r>
            <a:endParaRPr lang="en-US" altLang="ko-KR" sz="180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1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800" dirty="0">
                <a:latin typeface="HY엽서M" panose="02030600000101010101" pitchFamily="18" charset="-127"/>
                <a:ea typeface="HY엽서M" panose="02030600000101010101" pitchFamily="18" charset="-127"/>
              </a:rPr>
              <a:t>프로젝트에 활용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65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CD0B7E05-7C29-475E-96ED-5AEF4E9F8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2741" y="210850"/>
            <a:ext cx="7696201" cy="3189284"/>
          </a:xfrm>
        </p:spPr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BBB463-DCA3-4DD4-BDFF-70CD4F29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-158496"/>
            <a:ext cx="3144774" cy="1645920"/>
          </a:xfrm>
        </p:spPr>
        <p:txBody>
          <a:bodyPr/>
          <a:lstStyle/>
          <a:p>
            <a:r>
              <a:rPr lang="ko-KR" altLang="en-US" dirty="0"/>
              <a:t>울산대 말뭉치</a:t>
            </a:r>
            <a:r>
              <a:rPr lang="en-US" altLang="ko-KR" dirty="0"/>
              <a:t>(</a:t>
            </a:r>
            <a:r>
              <a:rPr lang="en-US" altLang="ko-KR" dirty="0" err="1"/>
              <a:t>Ucorpus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59543-D595-40B9-BA3B-C63E20F4C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487424"/>
            <a:ext cx="3144774" cy="4913375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http://klplab.ulsan.ac.kr/doku.php?id=ucorpus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의존관계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의미역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개체명주석말뭉치로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나누어짐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어느 정도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태깅이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되어있고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데이터 셋도 충분함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앞의 </a:t>
            </a:r>
            <a:r>
              <a:rPr lang="en-US" altLang="ko-KR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UTagger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-NE 1.0 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  (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개체명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반자동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태깅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과 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연관시켜서 사용할 수 있음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프로젝트의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data set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으로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활용가능하다고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생각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32422A-41BA-4E40-BF51-E8B37DCD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1" y="212822"/>
            <a:ext cx="7696201" cy="318928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DEC0AED-BE79-474E-AE9A-94DE44205A11}"/>
              </a:ext>
            </a:extLst>
          </p:cNvPr>
          <p:cNvSpPr/>
          <p:nvPr/>
        </p:nvSpPr>
        <p:spPr>
          <a:xfrm>
            <a:off x="1443316" y="2654807"/>
            <a:ext cx="2106707" cy="19298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50C1CE-FCE2-40FF-814A-28BF7CBB1F2A}"/>
              </a:ext>
            </a:extLst>
          </p:cNvPr>
          <p:cNvSpPr/>
          <p:nvPr/>
        </p:nvSpPr>
        <p:spPr>
          <a:xfrm>
            <a:off x="4495799" y="2654806"/>
            <a:ext cx="2106707" cy="19298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6A7E46-2ED9-4E8D-9269-A7EC489AA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1" y="3455896"/>
            <a:ext cx="3841377" cy="32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8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D955C-6423-432E-BDC0-6987F652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52DD6-D216-46F0-B7AE-D0F0CE60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라벨링</a:t>
            </a:r>
            <a:r>
              <a:rPr lang="ko-KR" altLang="en-US" sz="32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3200" dirty="0">
                <a:latin typeface="HY엽서M" panose="02030600000101010101" pitchFamily="18" charset="-127"/>
                <a:ea typeface="HY엽서M" panose="02030600000101010101" pitchFamily="18" charset="-127"/>
              </a:rPr>
              <a:t>tool</a:t>
            </a:r>
          </a:p>
          <a:p>
            <a:pPr marL="274320" lvl="1" indent="0">
              <a:buNone/>
            </a:pP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: Tag Editor</a:t>
            </a:r>
          </a:p>
          <a:p>
            <a:pPr marL="274320" lvl="1" indent="0">
              <a:buNone/>
            </a:pP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en-US" altLang="ko-KR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Utagger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-NE 1.0</a:t>
            </a:r>
          </a:p>
          <a:p>
            <a:pPr marL="274320" lvl="1" indent="0">
              <a:buNone/>
            </a:pP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en-US" altLang="ko-KR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KoNLPy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74320" lvl="1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3200" dirty="0">
                <a:latin typeface="HY엽서M" panose="02030600000101010101" pitchFamily="18" charset="-127"/>
                <a:ea typeface="HY엽서M" panose="02030600000101010101" pitchFamily="18" charset="-127"/>
              </a:rPr>
              <a:t>한글을 활용한 말뭉치 분석</a:t>
            </a: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42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B2393-B1B3-4318-8951-4A20957A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999"/>
            <a:ext cx="10058400" cy="1371600"/>
          </a:xfrm>
        </p:spPr>
        <p:txBody>
          <a:bodyPr/>
          <a:lstStyle/>
          <a:p>
            <a:pPr algn="ctr"/>
            <a:r>
              <a:rPr lang="en-US" altLang="ko-KR" dirty="0"/>
              <a:t>Tag Editor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467CF6-A268-43D5-BEE7-808025D0BC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5824" y="1692875"/>
            <a:ext cx="2917833" cy="4460275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EDB2FED-63FD-42C8-A70A-C9BCB59BE3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6800" y="1692875"/>
            <a:ext cx="7077075" cy="1049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FED190-36B2-4CC9-B592-ABE95B9A28ED}"/>
              </a:ext>
            </a:extLst>
          </p:cNvPr>
          <p:cNvSpPr txBox="1"/>
          <p:nvPr/>
        </p:nvSpPr>
        <p:spPr>
          <a:xfrm>
            <a:off x="1066799" y="3429000"/>
            <a:ext cx="7077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https://github.com/d5555/TagEditor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개체명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단어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의 종류보다는 문장에서의 역할이나 품사에 따라서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태깅이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지정되어 있는 것을 확인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문장을 입력하면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‘TAG SET’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에 있는 항목들을 바탕으로 자동으로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태깅되는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것을 확인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57E1F3D-9801-477C-A6B9-1DB2047C35F5}"/>
              </a:ext>
            </a:extLst>
          </p:cNvPr>
          <p:cNvSpPr/>
          <p:nvPr/>
        </p:nvSpPr>
        <p:spPr>
          <a:xfrm>
            <a:off x="9067800" y="1509312"/>
            <a:ext cx="1943100" cy="6290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69CEB68-E90B-4F64-9996-FCEBAF5E9077}"/>
              </a:ext>
            </a:extLst>
          </p:cNvPr>
          <p:cNvSpPr/>
          <p:nvPr/>
        </p:nvSpPr>
        <p:spPr>
          <a:xfrm>
            <a:off x="1223683" y="2170961"/>
            <a:ext cx="1943100" cy="6290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0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D81A28C2-8AC9-4726-A1D0-C3446A1287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056" b="11056"/>
          <a:stretch>
            <a:fillRect/>
          </a:stretch>
        </p:blipFill>
        <p:spPr>
          <a:xfrm>
            <a:off x="228597" y="1920160"/>
            <a:ext cx="7696201" cy="4801184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8F90CF0-AE7D-4990-B2A2-482F9811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615696"/>
          </a:xfrm>
        </p:spPr>
        <p:txBody>
          <a:bodyPr/>
          <a:lstStyle/>
          <a:p>
            <a:pPr algn="ctr"/>
            <a:r>
              <a:rPr lang="en-US" altLang="ko-KR" dirty="0"/>
              <a:t>Tag Editor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6E53D7-30FE-483F-88C0-16FC11415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400175"/>
            <a:ext cx="3144774" cy="46786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-Tag Editor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자체에서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태깅을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일일이 지정하기 위해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txt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파일을 불러오면 파일이 깨지는 문제가 발생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메모장에서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UTF-8, ANSI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방법으로 인코딩을 바꿔봤으나 파일이 또다시 깨짐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텍스트 파일이 깨지는 문제를 해결하지 못했기 때문에 프로젝트에 적합하지 않음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A514EE-BD61-4078-92D8-6BD59B769A6B}"/>
              </a:ext>
            </a:extLst>
          </p:cNvPr>
          <p:cNvSpPr/>
          <p:nvPr/>
        </p:nvSpPr>
        <p:spPr>
          <a:xfrm>
            <a:off x="1213597" y="1920160"/>
            <a:ext cx="1943100" cy="6290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6957F9-FFDC-404B-B645-66EAC322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7" y="261557"/>
            <a:ext cx="7696201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8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2D329-BA3C-4854-867D-E648206E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094" y="275041"/>
            <a:ext cx="10058400" cy="1371600"/>
          </a:xfrm>
        </p:spPr>
        <p:txBody>
          <a:bodyPr/>
          <a:lstStyle/>
          <a:p>
            <a:pPr algn="ctr"/>
            <a:r>
              <a:rPr lang="en-US" altLang="ko-KR" dirty="0" err="1"/>
              <a:t>UTagger</a:t>
            </a:r>
            <a:r>
              <a:rPr lang="en-US" altLang="ko-KR" dirty="0"/>
              <a:t>-NE 1.0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4FB735-2F9C-428D-91AE-462988FF27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5083" y="1714773"/>
            <a:ext cx="6176682" cy="404846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35B35-0A56-4C4B-8ADC-975804365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28560" y="2014194"/>
            <a:ext cx="4663440" cy="3749040"/>
          </a:xfrm>
        </p:spPr>
        <p:txBody>
          <a:bodyPr/>
          <a:lstStyle/>
          <a:p>
            <a:r>
              <a:rPr lang="en-US" altLang="ko-KR" dirty="0"/>
              <a:t>http://nlplab.ulsan.ac.kr/</a:t>
            </a:r>
            <a:endParaRPr lang="ko-KR" altLang="en-US" dirty="0"/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＇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개체명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반자동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태깅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＇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/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형태소 분석은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자동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개체명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인식은 수동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solidFill>
                  <a:schemeClr val="accent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소스코드가 현재 공개되어 있지 않음</a:t>
            </a:r>
            <a:endParaRPr lang="en-US" altLang="ko-KR" dirty="0">
              <a:solidFill>
                <a:schemeClr val="accen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702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C3F8-9272-4B80-9C42-7C1B6170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5008"/>
            <a:ext cx="10058400" cy="1371600"/>
          </a:xfrm>
        </p:spPr>
        <p:txBody>
          <a:bodyPr/>
          <a:lstStyle/>
          <a:p>
            <a:pPr algn="ctr"/>
            <a:r>
              <a:rPr lang="en-US" altLang="ko-KR" dirty="0" err="1"/>
              <a:t>UTagger</a:t>
            </a:r>
            <a:r>
              <a:rPr lang="en-US" altLang="ko-KR" dirty="0"/>
              <a:t>-NE 1.0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BC6E69-8F3B-4BB8-AE70-6FCF66D1F0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1184040"/>
            <a:ext cx="11430000" cy="1197210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C20C28B-039A-4D8A-A4D5-FD63AB3F8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1000" y="2565677"/>
            <a:ext cx="7181850" cy="382214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DA01E14-6271-4577-973F-F2073183ACB2}"/>
              </a:ext>
            </a:extLst>
          </p:cNvPr>
          <p:cNvSpPr/>
          <p:nvPr/>
        </p:nvSpPr>
        <p:spPr>
          <a:xfrm>
            <a:off x="4791952" y="4563749"/>
            <a:ext cx="1943100" cy="111021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4A9E71-F4DD-4EDD-9A5D-D310CAF10622}"/>
              </a:ext>
            </a:extLst>
          </p:cNvPr>
          <p:cNvSpPr/>
          <p:nvPr/>
        </p:nvSpPr>
        <p:spPr>
          <a:xfrm>
            <a:off x="4791952" y="3135832"/>
            <a:ext cx="1943100" cy="58633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B4F1400-5110-4D60-9E67-34E071C54F53}"/>
              </a:ext>
            </a:extLst>
          </p:cNvPr>
          <p:cNvSpPr/>
          <p:nvPr/>
        </p:nvSpPr>
        <p:spPr>
          <a:xfrm>
            <a:off x="172327" y="3039749"/>
            <a:ext cx="1943100" cy="5863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A2006-D1B1-4677-992D-A01CAFC44CED}"/>
              </a:ext>
            </a:extLst>
          </p:cNvPr>
          <p:cNvSpPr txBox="1"/>
          <p:nvPr/>
        </p:nvSpPr>
        <p:spPr>
          <a:xfrm>
            <a:off x="7658100" y="2491591"/>
            <a:ext cx="4152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 셋으로 활용할 문장들을 한 문장 단위로  </a:t>
            </a:r>
            <a:r>
              <a:rPr lang="en-US" altLang="ko-KR" dirty="0"/>
              <a:t>txt </a:t>
            </a:r>
            <a:r>
              <a:rPr lang="ko-KR" altLang="en-US" dirty="0"/>
              <a:t>파일의 형태로 저장하면 </a:t>
            </a:r>
            <a:r>
              <a:rPr lang="en-US" altLang="ko-KR" dirty="0" err="1"/>
              <a:t>UTagger</a:t>
            </a:r>
            <a:r>
              <a:rPr lang="en-US" altLang="ko-KR" dirty="0"/>
              <a:t>-NE </a:t>
            </a:r>
            <a:r>
              <a:rPr lang="ko-KR" altLang="en-US" dirty="0"/>
              <a:t>에서 분석을 통해 형태소 분석이 자동으로 이루어지는 것을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2"/>
                </a:solidFill>
              </a:rPr>
              <a:t>형태소 분석이 다른 형태소 분석기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en-US" altLang="ko-KR" dirty="0" err="1">
                <a:solidFill>
                  <a:schemeClr val="accent2"/>
                </a:solidFill>
              </a:rPr>
              <a:t>KoNLPy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등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r>
              <a:rPr lang="ko-KR" altLang="en-US" dirty="0">
                <a:solidFill>
                  <a:schemeClr val="accent2"/>
                </a:solidFill>
              </a:rPr>
              <a:t>에 비해서 성능이 미흡하다고 판단했지만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고유명사 구분</a:t>
            </a:r>
            <a:r>
              <a:rPr lang="en-US" altLang="ko-KR" dirty="0">
                <a:solidFill>
                  <a:schemeClr val="accent2"/>
                </a:solidFill>
              </a:rPr>
              <a:t>x)</a:t>
            </a:r>
            <a:r>
              <a:rPr lang="en-US" altLang="ko-KR" dirty="0"/>
              <a:t>, </a:t>
            </a:r>
            <a:r>
              <a:rPr lang="ko-KR" altLang="en-US" dirty="0"/>
              <a:t>문장 단위로 데이터 셋을 넣기 유용하다는 점</a:t>
            </a:r>
            <a:r>
              <a:rPr lang="en-US" altLang="ko-KR" dirty="0"/>
              <a:t>, </a:t>
            </a:r>
            <a:r>
              <a:rPr lang="ko-KR" altLang="en-US" dirty="0"/>
              <a:t>형태소 분석 결과가 파악하기 쉽다는 점</a:t>
            </a:r>
            <a:r>
              <a:rPr lang="en-US" altLang="ko-KR" dirty="0"/>
              <a:t> </a:t>
            </a:r>
            <a:r>
              <a:rPr lang="ko-KR" altLang="en-US" dirty="0"/>
              <a:t>때문에 프로젝트에 적합하다고 생각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216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3E0B076-70B2-4BA7-B180-209E6D80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C1262DB-2217-4833-97B6-F2E848AE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6E31C53-2B4C-4EC3-ABBE-C7A406EE0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BD8B9D-9F5D-47E3-A82E-AECA7508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err="1"/>
              <a:t>KoNLPy</a:t>
            </a:r>
            <a:r>
              <a:rPr lang="en-US" altLang="ko-KR" dirty="0"/>
              <a:t> (</a:t>
            </a:r>
            <a:r>
              <a:rPr lang="ko-KR" altLang="en-US" dirty="0"/>
              <a:t>형태소 분석기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7AA82-AC5C-4B75-9FF4-C6CF2E27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41122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한국어 정보처리를 위한 파이썬 패키지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텍스트를 형태소 단위로 분리하는 방법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단어</a:t>
            </a:r>
            <a:r>
              <a:rPr lang="en-US" altLang="ko-KR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-&gt;</a:t>
            </a: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품사 형태로 </a:t>
            </a:r>
            <a:r>
              <a:rPr lang="ko-KR" altLang="en-US" sz="16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딕셔너리를</a:t>
            </a: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정의하고 </a:t>
            </a:r>
            <a:endParaRPr lang="en-US" altLang="ko-KR" sz="16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74320" lvl="1" indent="0">
              <a:buNone/>
            </a:pPr>
            <a:r>
              <a:rPr lang="en-US" altLang="ko-KR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 </a:t>
            </a: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이를 이용해 단어를 품사로 분리하는 방법</a:t>
            </a:r>
            <a:r>
              <a:rPr lang="en-US" altLang="ko-KR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딕셔너리를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이용하지 않고 모델을 통해 학습시키는 방법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b="1" dirty="0" err="1">
                <a:solidFill>
                  <a:schemeClr val="accent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KoNLPy</a:t>
            </a:r>
            <a:r>
              <a:rPr lang="ko-KR" altLang="en-US" sz="1600" b="1" dirty="0">
                <a:solidFill>
                  <a:schemeClr val="accent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는 </a:t>
            </a:r>
            <a:r>
              <a:rPr lang="en-US" altLang="ko-KR" sz="1600" b="1" dirty="0">
                <a:solidFill>
                  <a:schemeClr val="accent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1600" b="1" dirty="0">
                <a:solidFill>
                  <a:schemeClr val="accent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번의 방법을 사용</a:t>
            </a:r>
            <a:endParaRPr lang="en-US" altLang="ko-KR" sz="1600" b="1" dirty="0">
              <a:solidFill>
                <a:schemeClr val="accent2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KoNLPy</a:t>
            </a: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에서는 </a:t>
            </a:r>
            <a:r>
              <a:rPr lang="en-US" altLang="ko-KR" sz="16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Hannanum</a:t>
            </a:r>
            <a:r>
              <a:rPr lang="en-US" altLang="ko-KR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en-US" altLang="ko-KR" sz="16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Kkma</a:t>
            </a:r>
            <a:r>
              <a:rPr lang="en-US" altLang="ko-KR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en-US" altLang="ko-KR" sz="16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Komoran</a:t>
            </a:r>
            <a:r>
              <a:rPr lang="en-US" altLang="ko-KR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en-US" altLang="ko-KR" sz="16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Okt</a:t>
            </a:r>
            <a:r>
              <a:rPr lang="en-US" altLang="ko-KR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구 </a:t>
            </a:r>
            <a:r>
              <a:rPr lang="en-US" altLang="ko-KR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Twitter) </a:t>
            </a:r>
            <a:r>
              <a:rPr lang="ko-KR" altLang="en-US" sz="16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형태소 분석기를 사용할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99BB84-B53E-4510-8D27-E258643C2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0" r="-2" b="1271"/>
          <a:stretch/>
        </p:blipFill>
        <p:spPr>
          <a:xfrm>
            <a:off x="8020571" y="2161488"/>
            <a:ext cx="3019646" cy="363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6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9FEB-F993-4DE0-A028-B023918C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KoNLPy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14EB60E-2C9C-463A-84D3-A87AA4A4F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318" y="2103438"/>
            <a:ext cx="8271363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4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2191F-03FB-429F-AEE8-78C4FF7E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334"/>
            <a:ext cx="10058400" cy="1371600"/>
          </a:xfrm>
        </p:spPr>
        <p:txBody>
          <a:bodyPr/>
          <a:lstStyle/>
          <a:p>
            <a:pPr algn="ctr"/>
            <a:r>
              <a:rPr lang="en-US" altLang="ko-KR" dirty="0" err="1"/>
              <a:t>KoNLPy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F280C4-BA69-434D-A9D8-99ED6957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1177923"/>
            <a:ext cx="10058400" cy="2154394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227C79-B644-46F4-8932-AC321869A4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6800" y="3702424"/>
            <a:ext cx="10058400" cy="251298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8ECD86F8-442B-4F4B-AAED-440EBB1D4130}"/>
              </a:ext>
            </a:extLst>
          </p:cNvPr>
          <p:cNvSpPr/>
          <p:nvPr/>
        </p:nvSpPr>
        <p:spPr>
          <a:xfrm>
            <a:off x="1448116" y="1242294"/>
            <a:ext cx="1725390" cy="3252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BCDAC1-E5C7-4465-A6C6-A2B259FA58FD}"/>
              </a:ext>
            </a:extLst>
          </p:cNvPr>
          <p:cNvSpPr/>
          <p:nvPr/>
        </p:nvSpPr>
        <p:spPr>
          <a:xfrm>
            <a:off x="1403293" y="2594348"/>
            <a:ext cx="1725390" cy="3252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351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와이드스크린</PresentationFormat>
  <Paragraphs>110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HY엽서M</vt:lpstr>
      <vt:lpstr>맑은 고딕</vt:lpstr>
      <vt:lpstr>Arial</vt:lpstr>
      <vt:lpstr>Century Gothic</vt:lpstr>
      <vt:lpstr>Garamond</vt:lpstr>
      <vt:lpstr>SavonVTI</vt:lpstr>
      <vt:lpstr>Viva Pro</vt:lpstr>
      <vt:lpstr>목차</vt:lpstr>
      <vt:lpstr>Tag Editor</vt:lpstr>
      <vt:lpstr>Tag Editor</vt:lpstr>
      <vt:lpstr>UTagger-NE 1.0</vt:lpstr>
      <vt:lpstr>UTagger-NE 1.0</vt:lpstr>
      <vt:lpstr>KoNLPy (형태소 분석기)</vt:lpstr>
      <vt:lpstr>KoNLPy</vt:lpstr>
      <vt:lpstr>KoNLPy</vt:lpstr>
      <vt:lpstr>한글 말뭉치</vt:lpstr>
      <vt:lpstr>한글 말뭉치 파일</vt:lpstr>
      <vt:lpstr>한글 말뭉치 파일</vt:lpstr>
      <vt:lpstr>AI Hub</vt:lpstr>
      <vt:lpstr>ExoBrain 말뭉치</vt:lpstr>
      <vt:lpstr>ExoBrain 말뭉치 파일</vt:lpstr>
      <vt:lpstr>ExoBrain 말뭉치 파일</vt:lpstr>
      <vt:lpstr>ExoBrain 말뭉치 파일</vt:lpstr>
      <vt:lpstr>ExoBrain 말뭉치</vt:lpstr>
      <vt:lpstr>울산대 말뭉치(Ucorpus)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2020-08-11T03:30:16Z</dcterms:created>
  <dcterms:modified xsi:type="dcterms:W3CDTF">2020-08-11T03:33:52Z</dcterms:modified>
</cp:coreProperties>
</file>