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6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6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6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D90D9-24EB-4A0D-958D-86458543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640" y="939834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VIVA PRO.</a:t>
            </a:r>
            <a:br>
              <a:rPr lang="en-US" altLang="ko-KR" dirty="0"/>
            </a:b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E2F56-2BF0-4121-8804-69FACE00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08" y="4946374"/>
            <a:ext cx="4524024" cy="1576188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2FBE8AB7-C845-4CF9-A5E7-4874A91A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2" r="714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29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48B28E-F6EB-4D50-9C67-EE65BEE6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AA779-3861-4C54-BAFA-992149C5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현재 확보한 말뭉치 정리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r>
              <a:rPr lang="en-US" altLang="ko-KR" dirty="0"/>
              <a:t> (tokenization)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머신러닝</a:t>
            </a:r>
            <a:r>
              <a:rPr lang="ko-KR" altLang="en-US" dirty="0"/>
              <a:t> 관련 질문</a:t>
            </a:r>
          </a:p>
        </p:txBody>
      </p:sp>
      <p:pic>
        <p:nvPicPr>
          <p:cNvPr id="4" name="_x421497016">
            <a:extLst>
              <a:ext uri="{FF2B5EF4-FFF2-40B4-BE49-F238E27FC236}">
                <a16:creationId xmlns:a16="http://schemas.microsoft.com/office/drawing/2014/main" id="{B0CC5713-E99F-46CF-96BC-E99B678A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039" y="2312987"/>
            <a:ext cx="7122756" cy="26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7CDCA41-DC73-4B3D-9C06-F0AC8BB2A630}"/>
              </a:ext>
            </a:extLst>
          </p:cNvPr>
          <p:cNvSpPr/>
          <p:nvPr/>
        </p:nvSpPr>
        <p:spPr>
          <a:xfrm>
            <a:off x="7972985" y="2722265"/>
            <a:ext cx="627529" cy="114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8DE9B-3F80-4318-B022-320282B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695605"/>
          </a:xfrm>
        </p:spPr>
        <p:txBody>
          <a:bodyPr anchor="b">
            <a:normAutofit fontScale="90000"/>
          </a:bodyPr>
          <a:lstStyle/>
          <a:p>
            <a:r>
              <a:rPr lang="ko-KR" altLang="en-US" dirty="0"/>
              <a:t>말뭉치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8285F-AFB7-450A-A207-B9B39397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1138518"/>
            <a:ext cx="5296964" cy="365125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UCORPUS_NE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Ucorpus</a:t>
            </a:r>
            <a:r>
              <a:rPr lang="ko-KR" altLang="en-US" dirty="0"/>
              <a:t>를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 err="1"/>
              <a:t>의미역</a:t>
            </a:r>
            <a:r>
              <a:rPr lang="en-US" altLang="ko-KR" dirty="0"/>
              <a:t>) </a:t>
            </a:r>
            <a:r>
              <a:rPr lang="ko-KR" altLang="en-US" dirty="0"/>
              <a:t>단위 </a:t>
            </a:r>
            <a:r>
              <a:rPr lang="en-US" altLang="ko-KR" dirty="0"/>
              <a:t>tokenization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30A4C-E802-4EED-AADE-ADD6A8F8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95" y="2963773"/>
            <a:ext cx="9383706" cy="89633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5E4E771-7596-45FC-988A-A2020E6B44AC}"/>
              </a:ext>
            </a:extLst>
          </p:cNvPr>
          <p:cNvSpPr txBox="1">
            <a:spLocks/>
          </p:cNvSpPr>
          <p:nvPr/>
        </p:nvSpPr>
        <p:spPr>
          <a:xfrm>
            <a:off x="6096000" y="1092386"/>
            <a:ext cx="536852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AI HUB</a:t>
            </a:r>
          </a:p>
          <a:p>
            <a:r>
              <a:rPr lang="en-US" altLang="ko-KR" dirty="0"/>
              <a:t>	-AI HUB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 err="1"/>
              <a:t>의미역</a:t>
            </a:r>
            <a:r>
              <a:rPr lang="en-US" altLang="ko-KR" dirty="0"/>
              <a:t>) </a:t>
            </a:r>
            <a:r>
              <a:rPr lang="ko-KR" altLang="en-US" dirty="0"/>
              <a:t>단위 </a:t>
            </a:r>
            <a:r>
              <a:rPr lang="en-US" altLang="ko-KR" dirty="0"/>
              <a:t>tokenization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7AF314-C227-46D9-B7E5-3048DB73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5" y="4680833"/>
            <a:ext cx="9383706" cy="7855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9448D2-4A23-4DCF-BE02-04CD85528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560"/>
          <a:stretch/>
        </p:blipFill>
        <p:spPr>
          <a:xfrm>
            <a:off x="1602542" y="2724150"/>
            <a:ext cx="3007664" cy="2958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2A2B03-89DF-4678-91AD-B0BA79784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39" y="2724150"/>
            <a:ext cx="2768446" cy="29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823F5-1911-4D2D-96EF-FC348082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24" y="1419226"/>
            <a:ext cx="5296964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3. </a:t>
            </a:r>
            <a:r>
              <a:rPr lang="ko-KR" altLang="en-US" dirty="0" err="1"/>
              <a:t>개체명</a:t>
            </a:r>
            <a:r>
              <a:rPr lang="ko-KR" altLang="en-US" dirty="0"/>
              <a:t> 사전</a:t>
            </a:r>
            <a:endParaRPr lang="en-US" altLang="ko-KR" dirty="0"/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국립국어원 표준국어대사전을 활용</a:t>
            </a:r>
            <a:endParaRPr lang="en-US" altLang="ko-KR" dirty="0"/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명사 단위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확보한 말뭉치들을 분석한 결과</a:t>
            </a:r>
            <a:endParaRPr lang="en-US" altLang="ko-KR" dirty="0"/>
          </a:p>
          <a:p>
            <a:pPr lvl="1"/>
            <a:r>
              <a:rPr lang="en-US" altLang="ko-KR" dirty="0"/>
              <a:t>	-</a:t>
            </a:r>
            <a:r>
              <a:rPr lang="ko-KR" altLang="en-US" dirty="0"/>
              <a:t> 대부분 단어</a:t>
            </a:r>
            <a:r>
              <a:rPr lang="en-US" altLang="ko-KR" dirty="0"/>
              <a:t>(</a:t>
            </a:r>
            <a:r>
              <a:rPr lang="ko-KR" altLang="en-US" dirty="0" err="1"/>
              <a:t>의미역</a:t>
            </a:r>
            <a:r>
              <a:rPr lang="en-US" altLang="ko-KR" dirty="0"/>
              <a:t>) </a:t>
            </a:r>
            <a:r>
              <a:rPr lang="ko-KR" altLang="en-US" dirty="0"/>
              <a:t>단위로 </a:t>
            </a:r>
            <a:r>
              <a:rPr lang="en-US" altLang="ko-KR" dirty="0"/>
              <a:t>	tokenizing</a:t>
            </a:r>
            <a:r>
              <a:rPr lang="ko-KR" altLang="en-US" dirty="0"/>
              <a:t>이 되어 있는 것을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FCD487-ECC6-4415-9A8B-AD1B1D76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442913"/>
            <a:ext cx="5186362" cy="976313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말뭉치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16C28-095E-4A40-BC16-D2286930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59" y="1322565"/>
            <a:ext cx="1600339" cy="2225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6555A-64C7-4A69-A340-5CBB7E7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195" y="1322565"/>
            <a:ext cx="2049958" cy="406943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E00BF47-9826-4959-854B-8B39C23CD71B}"/>
              </a:ext>
            </a:extLst>
          </p:cNvPr>
          <p:cNvSpPr/>
          <p:nvPr/>
        </p:nvSpPr>
        <p:spPr>
          <a:xfrm>
            <a:off x="9152965" y="1322565"/>
            <a:ext cx="557230" cy="19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379DB-319B-4E33-9B88-3DF0D2527D22}"/>
              </a:ext>
            </a:extLst>
          </p:cNvPr>
          <p:cNvSpPr txBox="1"/>
          <p:nvPr/>
        </p:nvSpPr>
        <p:spPr>
          <a:xfrm>
            <a:off x="1025453" y="4642009"/>
            <a:ext cx="7402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향후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단어</a:t>
            </a:r>
            <a:r>
              <a:rPr lang="en-US" altLang="ko-KR" dirty="0"/>
              <a:t>(</a:t>
            </a:r>
            <a:r>
              <a:rPr lang="ko-KR" altLang="en-US" dirty="0" err="1"/>
              <a:t>의미역</a:t>
            </a:r>
            <a:r>
              <a:rPr lang="en-US" altLang="ko-KR" dirty="0"/>
              <a:t>) </a:t>
            </a:r>
            <a:r>
              <a:rPr lang="ko-KR" altLang="en-US" dirty="0"/>
              <a:t>단위로</a:t>
            </a:r>
            <a:r>
              <a:rPr lang="en-US" altLang="ko-KR" dirty="0"/>
              <a:t> tokenizing </a:t>
            </a:r>
            <a:r>
              <a:rPr lang="ko-KR" altLang="en-US" dirty="0"/>
              <a:t>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조건에 맞는 다른 말뭉치들을 더 찾아볼 예정</a:t>
            </a:r>
          </a:p>
        </p:txBody>
      </p:sp>
    </p:spTree>
    <p:extLst>
      <p:ext uri="{BB962C8B-B14F-4D97-AF65-F5344CB8AC3E}">
        <p14:creationId xmlns:p14="http://schemas.microsoft.com/office/powerpoint/2010/main" val="30291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0BA15-3CEF-4DFB-BFF8-9EB42416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564" y="443089"/>
            <a:ext cx="4148511" cy="830829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관련 질문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611509-A7E2-4A12-99D3-750C1A4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2" y="228235"/>
            <a:ext cx="7227070" cy="406522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91250-1905-4B38-9D27-FD223D4A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222" y="1340491"/>
            <a:ext cx="4411769" cy="4567250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BERT(Google) </a:t>
            </a:r>
          </a:p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HanBERT</a:t>
            </a:r>
            <a:r>
              <a:rPr lang="en-US" altLang="ko-KR" dirty="0"/>
              <a:t> </a:t>
            </a:r>
            <a:r>
              <a:rPr lang="ko-KR" altLang="en-US" dirty="0"/>
              <a:t>내부의 </a:t>
            </a:r>
            <a:r>
              <a:rPr lang="en-US" altLang="ko-KR" dirty="0"/>
              <a:t>BERT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구조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- weight </a:t>
            </a:r>
            <a:r>
              <a:rPr lang="ko-KR" altLang="en-US" dirty="0"/>
              <a:t>값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Classification layer</a:t>
            </a:r>
            <a:r>
              <a:rPr lang="ko-KR" altLang="en-US" dirty="0"/>
              <a:t>의 제거 여부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RNN</a:t>
            </a:r>
            <a:r>
              <a:rPr lang="ko-KR" altLang="en-US" dirty="0"/>
              <a:t>에서 문장을 더 세세하게 분할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성능에 차이가 있는가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6E19A-38B9-485E-AF5D-684149FC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21" y="4393985"/>
            <a:ext cx="3009332" cy="223578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B6C5D18-A11D-4A49-A541-9589D7453644}"/>
              </a:ext>
            </a:extLst>
          </p:cNvPr>
          <p:cNvSpPr/>
          <p:nvPr/>
        </p:nvSpPr>
        <p:spPr>
          <a:xfrm>
            <a:off x="2544242" y="2296707"/>
            <a:ext cx="525218" cy="21099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BFDF71-F8FF-4A9E-AC47-BC1208489456}"/>
              </a:ext>
            </a:extLst>
          </p:cNvPr>
          <p:cNvSpPr/>
          <p:nvPr/>
        </p:nvSpPr>
        <p:spPr>
          <a:xfrm>
            <a:off x="3050982" y="5511875"/>
            <a:ext cx="1817618" cy="46616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C43C21-7AE0-4E0C-8537-87E8A1FAE7F7}"/>
              </a:ext>
            </a:extLst>
          </p:cNvPr>
          <p:cNvSpPr/>
          <p:nvPr/>
        </p:nvSpPr>
        <p:spPr>
          <a:xfrm>
            <a:off x="2413726" y="2079814"/>
            <a:ext cx="1817618" cy="46616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5D03F5-13DF-4223-B022-EFC355282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37"/>
            <a:ext cx="4621133" cy="6867274"/>
          </a:xfrm>
          <a:custGeom>
            <a:avLst/>
            <a:gdLst>
              <a:gd name="connsiteX0" fmla="*/ 0 w 4621133"/>
              <a:gd name="connsiteY0" fmla="*/ 0 h 6867274"/>
              <a:gd name="connsiteX1" fmla="*/ 2280113 w 4621133"/>
              <a:gd name="connsiteY1" fmla="*/ 0 h 6867274"/>
              <a:gd name="connsiteX2" fmla="*/ 2280113 w 4621133"/>
              <a:gd name="connsiteY2" fmla="*/ 9274 h 6867274"/>
              <a:gd name="connsiteX3" fmla="*/ 2998110 w 4621133"/>
              <a:gd name="connsiteY3" fmla="*/ 9274 h 6867274"/>
              <a:gd name="connsiteX4" fmla="*/ 3020234 w 4621133"/>
              <a:gd name="connsiteY4" fmla="*/ 24271 h 6867274"/>
              <a:gd name="connsiteX5" fmla="*/ 4621133 w 4621133"/>
              <a:gd name="connsiteY5" fmla="*/ 3630930 h 6867274"/>
              <a:gd name="connsiteX6" fmla="*/ 2746783 w 4621133"/>
              <a:gd name="connsiteY6" fmla="*/ 6384088 h 6867274"/>
              <a:gd name="connsiteX7" fmla="*/ 2489065 w 4621133"/>
              <a:gd name="connsiteY7" fmla="*/ 6591890 h 6867274"/>
              <a:gd name="connsiteX8" fmla="*/ 2280113 w 4621133"/>
              <a:gd name="connsiteY8" fmla="*/ 6751659 h 6867274"/>
              <a:gd name="connsiteX9" fmla="*/ 2280113 w 4621133"/>
              <a:gd name="connsiteY9" fmla="*/ 6867274 h 6867274"/>
              <a:gd name="connsiteX10" fmla="*/ 2118379 w 4621133"/>
              <a:gd name="connsiteY10" fmla="*/ 6867274 h 6867274"/>
              <a:gd name="connsiteX11" fmla="*/ 1124711 w 4621133"/>
              <a:gd name="connsiteY11" fmla="*/ 6867274 h 6867274"/>
              <a:gd name="connsiteX12" fmla="*/ 0 w 4621133"/>
              <a:gd name="connsiteY12" fmla="*/ 6867274 h 686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21133" h="6867274">
                <a:moveTo>
                  <a:pt x="0" y="0"/>
                </a:moveTo>
                <a:lnTo>
                  <a:pt x="2280113" y="0"/>
                </a:lnTo>
                <a:lnTo>
                  <a:pt x="2280113" y="9274"/>
                </a:lnTo>
                <a:lnTo>
                  <a:pt x="2998110" y="9274"/>
                </a:lnTo>
                <a:lnTo>
                  <a:pt x="3020234" y="24271"/>
                </a:lnTo>
                <a:cubicBezTo>
                  <a:pt x="4047397" y="763915"/>
                  <a:pt x="4621133" y="2102466"/>
                  <a:pt x="4621133" y="3630930"/>
                </a:cubicBezTo>
                <a:cubicBezTo>
                  <a:pt x="4621133" y="4978405"/>
                  <a:pt x="3692408" y="5612113"/>
                  <a:pt x="2746783" y="6384088"/>
                </a:cubicBezTo>
                <a:cubicBezTo>
                  <a:pt x="2660682" y="6454380"/>
                  <a:pt x="2574974" y="6523953"/>
                  <a:pt x="2489065" y="6591890"/>
                </a:cubicBezTo>
                <a:lnTo>
                  <a:pt x="2280113" y="6751659"/>
                </a:lnTo>
                <a:lnTo>
                  <a:pt x="2280113" y="6867274"/>
                </a:lnTo>
                <a:lnTo>
                  <a:pt x="2118379" y="6867274"/>
                </a:lnTo>
                <a:lnTo>
                  <a:pt x="1124711" y="6867274"/>
                </a:lnTo>
                <a:lnTo>
                  <a:pt x="0" y="6867274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0BE12E-9EAC-451E-ACCE-C2A5DAE5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3" y="1642729"/>
            <a:ext cx="4322808" cy="2934031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관련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DAFD3-F611-42A9-AC8F-4BD73ACE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951" y="409981"/>
            <a:ext cx="7257896" cy="5847944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역전파의 </a:t>
            </a:r>
            <a:r>
              <a:rPr lang="en-US" altLang="ko-KR" dirty="0"/>
              <a:t>hidden layer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유효한 </a:t>
            </a:r>
            <a:r>
              <a:rPr lang="en-US" altLang="ko-KR" dirty="0"/>
              <a:t>hidden layer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여러 개의 입력이 들어올 때 활성화 함수의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Overfitting</a:t>
            </a:r>
            <a:r>
              <a:rPr lang="ko-KR" altLang="en-US" dirty="0"/>
              <a:t>이 문제가 되는 이유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그것을 해결하기 위해 </a:t>
            </a:r>
            <a:r>
              <a:rPr lang="en-US" altLang="ko-KR" dirty="0"/>
              <a:t>6:4, 7:3 </a:t>
            </a:r>
            <a:r>
              <a:rPr lang="ko-KR" altLang="en-US" dirty="0"/>
              <a:t>등으로 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데이터를 나누는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손실함수를</a:t>
            </a:r>
            <a:r>
              <a:rPr lang="en-US" altLang="ko-KR" dirty="0"/>
              <a:t> </a:t>
            </a:r>
            <a:r>
              <a:rPr lang="ko-KR" altLang="en-US" dirty="0"/>
              <a:t>학습의 지표로 삼는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역전파에서 미분을 하는 이유</a:t>
            </a:r>
          </a:p>
        </p:txBody>
      </p:sp>
    </p:spTree>
    <p:extLst>
      <p:ext uri="{BB962C8B-B14F-4D97-AF65-F5344CB8AC3E}">
        <p14:creationId xmlns:p14="http://schemas.microsoft.com/office/powerpoint/2010/main" val="36481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312684-34E6-4414-83D2-62B3C76B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934058" cy="6858000"/>
            <a:chOff x="-1" y="0"/>
            <a:chExt cx="10934058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4F4760-8690-4B2E-87EE-6BD660BA8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38E0FB-FA37-4814-80CA-498AB71926C5}"/>
              </a:ext>
            </a:extLst>
          </p:cNvPr>
          <p:cNvSpPr txBox="1"/>
          <p:nvPr/>
        </p:nvSpPr>
        <p:spPr>
          <a:xfrm>
            <a:off x="3927404" y="2609850"/>
            <a:ext cx="4610670" cy="1480756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932957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220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VIVA PRO. 9월 24일 미팅</vt:lpstr>
      <vt:lpstr>목차</vt:lpstr>
      <vt:lpstr>말뭉치 현황</vt:lpstr>
      <vt:lpstr>말뭉치 현황</vt:lpstr>
      <vt:lpstr>머신러닝 관련 질문</vt:lpstr>
      <vt:lpstr>머신러닝 관련 질문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 PRO. 9월 24일 미팅</dc:title>
  <dc:creator>손 승현</dc:creator>
  <cp:lastModifiedBy>손 승현</cp:lastModifiedBy>
  <cp:revision>37</cp:revision>
  <dcterms:created xsi:type="dcterms:W3CDTF">2020-09-23T09:26:39Z</dcterms:created>
  <dcterms:modified xsi:type="dcterms:W3CDTF">2020-09-24T05:26:17Z</dcterms:modified>
</cp:coreProperties>
</file>