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1" r:id="rId4"/>
    <p:sldId id="262" r:id="rId5"/>
    <p:sldId id="263" r:id="rId6"/>
    <p:sldId id="258" r:id="rId7"/>
    <p:sldId id="264" r:id="rId8"/>
    <p:sldId id="265" r:id="rId9"/>
    <p:sldId id="268" r:id="rId10"/>
    <p:sldId id="260" r:id="rId11"/>
    <p:sldId id="266" r:id="rId12"/>
    <p:sldId id="267" r:id="rId13"/>
    <p:sldId id="259" r:id="rId14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E0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73" autoAdjust="0"/>
    <p:restoredTop sz="60585" autoAdjust="0"/>
  </p:normalViewPr>
  <p:slideViewPr>
    <p:cSldViewPr snapToGrid="0">
      <p:cViewPr>
        <p:scale>
          <a:sx n="33" d="100"/>
          <a:sy n="33" d="100"/>
        </p:scale>
        <p:origin x="3756" y="1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563AD4-8E0D-452A-BD67-5DBE9F206AC9}" type="datetimeFigureOut">
              <a:rPr lang="hu-HU" smtClean="0"/>
              <a:t>2024. 05. 12.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4CD653-0303-4309-BB0D-7BB6CBB96C7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735183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4CD653-0303-4309-BB0D-7BB6CBB96C72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829199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4CD653-0303-4309-BB0D-7BB6CBB96C72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423431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4CD653-0303-4309-BB0D-7BB6CBB96C72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611201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4CD653-0303-4309-BB0D-7BB6CBB96C72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106320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4CD653-0303-4309-BB0D-7BB6CBB96C72}" type="slidenum">
              <a:rPr lang="hu-HU" smtClean="0"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220291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4CD653-0303-4309-BB0D-7BB6CBB96C72}" type="slidenum">
              <a:rPr lang="hu-HU" smtClean="0"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869553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4CD653-0303-4309-BB0D-7BB6CBB96C72}" type="slidenum">
              <a:rPr lang="hu-HU" smtClean="0"/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489950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4CD653-0303-4309-BB0D-7BB6CBB96C72}" type="slidenum">
              <a:rPr lang="hu-HU" smtClean="0"/>
              <a:t>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27849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D16E6FE-FF66-4D73-A9CA-6615FD28DB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E7AA3CB6-C218-4CED-9E9E-BD21466221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FBBBCB8-7C23-4010-9B13-E8ECF0B47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348CB-91B4-4F03-9DE7-E8D07802DFF7}" type="datetimeFigureOut">
              <a:rPr lang="hu-HU" smtClean="0"/>
              <a:t>2024. 05. 12.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437856D-E3B5-4DF2-9A18-DD20F49E3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F499F09-F756-41BC-8B04-7C646EA80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CF8B2-DF5E-4DED-838A-54569D74881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52650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5E0F746-80D1-4B9F-8DA1-8004AD4C6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48593789-689D-4116-95DE-C57C88033E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814A79D-4C9D-4237-ACE2-2FBF92BAB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348CB-91B4-4F03-9DE7-E8D07802DFF7}" type="datetimeFigureOut">
              <a:rPr lang="hu-HU" smtClean="0"/>
              <a:t>2024. 05. 12.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842B432-4F79-4EE6-8A2C-37E80ACCD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E648CE8-E87A-4564-886E-CBEC7D943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CF8B2-DF5E-4DED-838A-54569D74881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48488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6166BFEA-DC54-4998-BB2A-8EA5ED8D0A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23D998B2-1701-49C0-BCA8-296ADA4EAC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CA493A7-20F8-4503-9E42-E651DA2F6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348CB-91B4-4F03-9DE7-E8D07802DFF7}" type="datetimeFigureOut">
              <a:rPr lang="hu-HU" smtClean="0"/>
              <a:t>2024. 05. 12.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FE2407B-E0CD-4034-81F8-96A680D3E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6E8BB02-34DA-4DEB-8C7C-6995A913C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CF8B2-DF5E-4DED-838A-54569D74881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64964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17560FB-67CF-4EA3-AC41-E237D68D4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7BEB677-1FE6-45A9-9F72-477F635119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046E4C1-9A2F-44D8-AF03-8D168540E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348CB-91B4-4F03-9DE7-E8D07802DFF7}" type="datetimeFigureOut">
              <a:rPr lang="hu-HU" smtClean="0"/>
              <a:t>2024. 05. 12.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E70D395-8341-424A-838D-4720E8893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5359567-6162-4973-86DF-BD3D5A27B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CF8B2-DF5E-4DED-838A-54569D74881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68322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9F402CF-0B3E-4000-AE21-18BBBDCBC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9BD6F14C-F063-4803-9AA2-FEBA62EF5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0586FD5-81BE-44B4-91EA-E944BA8B0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348CB-91B4-4F03-9DE7-E8D07802DFF7}" type="datetimeFigureOut">
              <a:rPr lang="hu-HU" smtClean="0"/>
              <a:t>2024. 05. 12.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20CA932-E7D3-4BB0-BAF2-FEE4C187E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2E53A67-C728-4C5F-8934-7280DE614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CF8B2-DF5E-4DED-838A-54569D74881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16171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AD63F38-59D9-474C-A292-2C27A3C10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F5632E0-F472-49B4-89BA-D5E56DCE02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C80E4846-FACE-411D-9E54-7D29A05B25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368C932D-C5B4-43B1-ABF2-B6BECC63D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348CB-91B4-4F03-9DE7-E8D07802DFF7}" type="datetimeFigureOut">
              <a:rPr lang="hu-HU" smtClean="0"/>
              <a:t>2024. 05. 12.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718DBDF3-BEA4-4B1A-B458-457E3A97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4238D7E7-3F30-44B9-9F12-C3BCC349E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CF8B2-DF5E-4DED-838A-54569D74881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6900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A918323-DCF9-4890-B617-620033CC1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FB2C223D-FA88-425E-993F-0052A826F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9AD71C53-E6B4-4472-8BEB-7073489DC8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211258DE-93B9-4CF7-9465-FB3B299146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064A73C2-98D9-4149-83AC-875D7FAD5F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68C1ED57-D754-4969-A957-C92BF52F6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348CB-91B4-4F03-9DE7-E8D07802DFF7}" type="datetimeFigureOut">
              <a:rPr lang="hu-HU" smtClean="0"/>
              <a:t>2024. 05. 12.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12556F53-5B76-4E60-A57E-88E378D28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0DE8C86B-3A37-455B-90A3-9EC6681C7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CF8B2-DF5E-4DED-838A-54569D74881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84604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CBE6EA9-0DFF-40AC-80E7-4E16792CA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170CFC10-11B0-4CD6-8D18-762363997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348CB-91B4-4F03-9DE7-E8D07802DFF7}" type="datetimeFigureOut">
              <a:rPr lang="hu-HU" smtClean="0"/>
              <a:t>2024. 05. 12.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544EAB58-8B16-417C-87F6-4CAD1E505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ABC78E94-272A-40C1-BAB0-9B60A5D93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CF8B2-DF5E-4DED-838A-54569D74881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73939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85403C9F-017F-4B42-AACB-5BDBB5458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348CB-91B4-4F03-9DE7-E8D07802DFF7}" type="datetimeFigureOut">
              <a:rPr lang="hu-HU" smtClean="0"/>
              <a:t>2024. 05. 12.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23271D68-D171-45FB-AB8F-B1060D577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F23155B2-9653-4865-AAEB-F1272E270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CF8B2-DF5E-4DED-838A-54569D74881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90121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38A83A5-B3E1-4F89-A4CE-4ACFDD9A3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495B543-CED5-4B6C-9FB7-79D579D0E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A3E0AB54-8BD2-4BC7-A4B5-7526DCCE1C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58C0594-6D41-4E2D-8ED2-CB87F8C3B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348CB-91B4-4F03-9DE7-E8D07802DFF7}" type="datetimeFigureOut">
              <a:rPr lang="hu-HU" smtClean="0"/>
              <a:t>2024. 05. 12.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A1B19DEE-2B3C-4521-B381-66254C909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FD72A691-2E71-4EC2-B359-DDEC6240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CF8B2-DF5E-4DED-838A-54569D74881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57398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C384102-DEE5-457C-8DA6-6D38E0483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D4249117-789F-4654-A79F-FF17BB46FD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BA207B93-226B-4B38-ABCE-0B85693AA3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16F35B9A-D035-4480-8CB4-4AC4E9518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348CB-91B4-4F03-9DE7-E8D07802DFF7}" type="datetimeFigureOut">
              <a:rPr lang="hu-HU" smtClean="0"/>
              <a:t>2024. 05. 12.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3C64CD5F-5AE8-4A9C-9F87-19AAD0B6A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82260208-75A3-4257-80EF-61E09C2C9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CF8B2-DF5E-4DED-838A-54569D74881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46201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EDFE43E0-BE8A-41D0-8DF8-23046118B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BC50B5AB-56FF-4CCD-A426-CBA0901C3F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EBFB246-1279-40D5-BE1B-DB3A122D37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B348CB-91B4-4F03-9DE7-E8D07802DFF7}" type="datetimeFigureOut">
              <a:rPr lang="hu-HU" smtClean="0"/>
              <a:t>2024. 05. 12.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58B3EDC-AB26-44C7-93A8-A0038305A7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FA1660A-F16A-46DE-85A0-0EA82A16DA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CF8B2-DF5E-4DED-838A-54569D74881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84697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lipszis 6">
            <a:extLst>
              <a:ext uri="{FF2B5EF4-FFF2-40B4-BE49-F238E27FC236}">
                <a16:creationId xmlns:a16="http://schemas.microsoft.com/office/drawing/2014/main" id="{316F90A5-8BED-4157-8C5E-57CEA9CDBFFF}"/>
              </a:ext>
            </a:extLst>
          </p:cNvPr>
          <p:cNvSpPr/>
          <p:nvPr/>
        </p:nvSpPr>
        <p:spPr>
          <a:xfrm>
            <a:off x="550877" y="2307771"/>
            <a:ext cx="11090245" cy="2280177"/>
          </a:xfrm>
          <a:prstGeom prst="ellipse">
            <a:avLst/>
          </a:prstGeom>
          <a:solidFill>
            <a:srgbClr val="C5E0B4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E80E467B-E43C-47EE-9670-524711F827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122362"/>
            <a:ext cx="9144000" cy="2387600"/>
          </a:xfrm>
        </p:spPr>
        <p:txBody>
          <a:bodyPr>
            <a:normAutofit/>
          </a:bodyPr>
          <a:lstStyle/>
          <a:p>
            <a:r>
              <a:rPr lang="hu-HU" sz="5400" b="1" dirty="0">
                <a:latin typeface="Bodoni MT" panose="02070603080606020203" pitchFamily="18" charset="0"/>
              </a:rPr>
              <a:t>Hálózati prezentáció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3F206A28-FA81-49B1-8709-8038D782E3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454400"/>
            <a:ext cx="9144000" cy="1655762"/>
          </a:xfrm>
        </p:spPr>
        <p:txBody>
          <a:bodyPr>
            <a:normAutofit/>
          </a:bodyPr>
          <a:lstStyle/>
          <a:p>
            <a:r>
              <a:rPr lang="hu-HU" sz="1800" dirty="0" err="1">
                <a:latin typeface="Bodoni MT" panose="02070603080606020203" pitchFamily="18" charset="0"/>
              </a:rPr>
              <a:t>Niganyok</a:t>
            </a:r>
            <a:r>
              <a:rPr lang="hu-HU" sz="1800" dirty="0">
                <a:latin typeface="Bodoni MT" panose="02070603080606020203" pitchFamily="18" charset="0"/>
              </a:rPr>
              <a:t> csapata</a:t>
            </a:r>
          </a:p>
        </p:txBody>
      </p:sp>
      <p:cxnSp>
        <p:nvCxnSpPr>
          <p:cNvPr id="5" name="Egyenes összekötő 4">
            <a:extLst>
              <a:ext uri="{FF2B5EF4-FFF2-40B4-BE49-F238E27FC236}">
                <a16:creationId xmlns:a16="http://schemas.microsoft.com/office/drawing/2014/main" id="{62F87FC2-96CE-4198-B286-C94BF436A3CC}"/>
              </a:ext>
            </a:extLst>
          </p:cNvPr>
          <p:cNvCxnSpPr>
            <a:cxnSpLocks/>
          </p:cNvCxnSpPr>
          <p:nvPr/>
        </p:nvCxnSpPr>
        <p:spPr>
          <a:xfrm>
            <a:off x="1523999" y="3403600"/>
            <a:ext cx="97060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0152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: lekerekített 6">
            <a:extLst>
              <a:ext uri="{FF2B5EF4-FFF2-40B4-BE49-F238E27FC236}">
                <a16:creationId xmlns:a16="http://schemas.microsoft.com/office/drawing/2014/main" id="{302EDCE5-9CB2-4459-B8BF-48CF291DC962}"/>
              </a:ext>
            </a:extLst>
          </p:cNvPr>
          <p:cNvSpPr/>
          <p:nvPr/>
        </p:nvSpPr>
        <p:spPr>
          <a:xfrm>
            <a:off x="-1322439" y="-1442731"/>
            <a:ext cx="14836877" cy="899651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C5E0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02282DF4-002C-412E-A4FB-0F663EF5C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625"/>
            <a:ext cx="10515600" cy="1325563"/>
          </a:xfrm>
        </p:spPr>
        <p:txBody>
          <a:bodyPr/>
          <a:lstStyle/>
          <a:p>
            <a:pPr algn="ctr"/>
            <a:r>
              <a:rPr lang="hu-HU" u="sng" dirty="0"/>
              <a:t>VLAN, Címzés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9E80218B-7E4E-472A-AD29-8BEA22AE4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hu-HU" dirty="0" err="1"/>
              <a:t>Asdtiutiuti</a:t>
            </a:r>
            <a:endParaRPr lang="hu-HU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hu-HU" dirty="0" err="1"/>
              <a:t>Asdu</a:t>
            </a:r>
            <a:endParaRPr lang="hu-HU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hu-HU" dirty="0" err="1"/>
              <a:t>Asdiutiut</a:t>
            </a:r>
            <a:endParaRPr lang="hu-HU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hu-HU" dirty="0" err="1"/>
              <a:t>Asdjkhgiutiu</a:t>
            </a:r>
            <a:endParaRPr lang="hu-HU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hu-HU" dirty="0" err="1"/>
              <a:t>Asddssa</a:t>
            </a:r>
            <a:endParaRPr lang="hu-HU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hu-HU" dirty="0" err="1"/>
              <a:t>Aasdsdfs</a:t>
            </a:r>
            <a:endParaRPr lang="hu-HU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hu-HU" dirty="0"/>
          </a:p>
        </p:txBody>
      </p:sp>
      <p:sp>
        <p:nvSpPr>
          <p:cNvPr id="4" name="Téglalap: lekerekített 3">
            <a:extLst>
              <a:ext uri="{FF2B5EF4-FFF2-40B4-BE49-F238E27FC236}">
                <a16:creationId xmlns:a16="http://schemas.microsoft.com/office/drawing/2014/main" id="{433C4D1F-788D-9F3E-FB33-08D413C09266}"/>
              </a:ext>
            </a:extLst>
          </p:cNvPr>
          <p:cNvSpPr/>
          <p:nvPr/>
        </p:nvSpPr>
        <p:spPr>
          <a:xfrm>
            <a:off x="-4658246" y="717248"/>
            <a:ext cx="3048000" cy="55306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200" dirty="0">
                <a:latin typeface="Bodoni MT" panose="02070603080606020203" pitchFamily="18" charset="0"/>
              </a:rPr>
              <a:t>TFTP szerver</a:t>
            </a:r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A0755822-A6C1-4705-5A2B-731CCDB4BA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634754" y="993781"/>
            <a:ext cx="5631739" cy="5711820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2A4A201B-1F68-0D16-9EA2-288976FBD3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461585" y="1122839"/>
            <a:ext cx="6065113" cy="5756910"/>
          </a:xfrm>
          <a:prstGeom prst="rect">
            <a:avLst/>
          </a:prstGeom>
        </p:spPr>
      </p:pic>
      <p:pic>
        <p:nvPicPr>
          <p:cNvPr id="12" name="Kép 11">
            <a:extLst>
              <a:ext uri="{FF2B5EF4-FFF2-40B4-BE49-F238E27FC236}">
                <a16:creationId xmlns:a16="http://schemas.microsoft.com/office/drawing/2014/main" id="{5EC6045E-7DF4-BC0C-0CEF-90273A1F16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91382" y="986790"/>
            <a:ext cx="6065114" cy="4433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8834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: lekerekített 6">
            <a:extLst>
              <a:ext uri="{FF2B5EF4-FFF2-40B4-BE49-F238E27FC236}">
                <a16:creationId xmlns:a16="http://schemas.microsoft.com/office/drawing/2014/main" id="{302EDCE5-9CB2-4459-B8BF-48CF291DC962}"/>
              </a:ext>
            </a:extLst>
          </p:cNvPr>
          <p:cNvSpPr/>
          <p:nvPr/>
        </p:nvSpPr>
        <p:spPr>
          <a:xfrm>
            <a:off x="-1322439" y="-1442731"/>
            <a:ext cx="14836877" cy="899651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C5E0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02282DF4-002C-412E-A4FB-0F663EF5C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" y="-119205"/>
            <a:ext cx="10515600" cy="1325563"/>
          </a:xfrm>
        </p:spPr>
        <p:txBody>
          <a:bodyPr/>
          <a:lstStyle/>
          <a:p>
            <a:r>
              <a:rPr lang="hu-HU" u="sng" dirty="0"/>
              <a:t>Költségvetési kalkuláció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6759F4A8-DBAA-6AE9-0F7F-D4A27C7734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00" y="986790"/>
            <a:ext cx="6065113" cy="5756910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8BF64BCF-E7A6-2088-EEBC-6BCE014838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1901" y="986790"/>
            <a:ext cx="6065114" cy="4433176"/>
          </a:xfrm>
          <a:prstGeom prst="rect">
            <a:avLst/>
          </a:prstGeom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B5F3507C-415C-2AEE-95A7-C8A8321F63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8107797" y="1494140"/>
            <a:ext cx="5012843" cy="2168026"/>
          </a:xfrm>
          <a:prstGeom prst="rect">
            <a:avLst/>
          </a:prstGeom>
        </p:spPr>
      </p:pic>
      <p:sp>
        <p:nvSpPr>
          <p:cNvPr id="11" name="Szövegdoboz 10">
            <a:extLst>
              <a:ext uri="{FF2B5EF4-FFF2-40B4-BE49-F238E27FC236}">
                <a16:creationId xmlns:a16="http://schemas.microsoft.com/office/drawing/2014/main" id="{F40E3E84-5E58-ABAC-4F16-0213A15A0712}"/>
              </a:ext>
            </a:extLst>
          </p:cNvPr>
          <p:cNvSpPr txBox="1"/>
          <p:nvPr/>
        </p:nvSpPr>
        <p:spPr>
          <a:xfrm>
            <a:off x="-8350683" y="1206358"/>
            <a:ext cx="3839897" cy="3788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hu-HU" sz="1800" b="1" dirty="0">
                <a:effectLst/>
                <a:latin typeface="Bodoni MT" panose="02070603080606020203" pitchFamily="18" charset="0"/>
              </a:rPr>
              <a:t>PC17 </a:t>
            </a:r>
            <a:r>
              <a:rPr lang="hu-HU" sz="1800" b="1" dirty="0" err="1">
                <a:effectLst/>
                <a:latin typeface="Bodoni MT" panose="02070603080606020203" pitchFamily="18" charset="0"/>
              </a:rPr>
              <a:t>pingelése</a:t>
            </a:r>
            <a:r>
              <a:rPr lang="hu-HU" sz="1800" b="1" dirty="0">
                <a:effectLst/>
                <a:latin typeface="Bodoni MT" panose="02070603080606020203" pitchFamily="18" charset="0"/>
              </a:rPr>
              <a:t> PC7-r</a:t>
            </a:r>
            <a:r>
              <a:rPr lang="hu-HU" sz="1800" b="1" dirty="0">
                <a:effectLst/>
                <a:latin typeface="Calibri" panose="020F0502020204030204" pitchFamily="34" charset="0"/>
              </a:rPr>
              <a:t>ő</a:t>
            </a:r>
            <a:r>
              <a:rPr lang="hu-HU" sz="1800" b="1" dirty="0">
                <a:effectLst/>
                <a:latin typeface="Bodoni MT" panose="02070603080606020203" pitchFamily="18" charset="0"/>
              </a:rPr>
              <a:t>l (192.168.3.10)</a:t>
            </a:r>
            <a:endParaRPr lang="hu-HU" sz="1800" b="1" dirty="0">
              <a:effectLst/>
              <a:latin typeface="Calibri" panose="020F0502020204030204" pitchFamily="34" charset="0"/>
            </a:endParaRPr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BBE19E2F-8E4C-C67F-1231-C595BD3E36D2}"/>
              </a:ext>
            </a:extLst>
          </p:cNvPr>
          <p:cNvSpPr txBox="1"/>
          <p:nvPr/>
        </p:nvSpPr>
        <p:spPr>
          <a:xfrm>
            <a:off x="-8350683" y="4019209"/>
            <a:ext cx="3839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800" b="1" dirty="0">
                <a:effectLst/>
                <a:latin typeface="Bodoni MT" panose="02070603080606020203" pitchFamily="18" charset="0"/>
              </a:rPr>
              <a:t>PC12 </a:t>
            </a:r>
            <a:r>
              <a:rPr lang="hu-HU" sz="1800" b="1" dirty="0" err="1">
                <a:effectLst/>
                <a:latin typeface="Bodoni MT" panose="02070603080606020203" pitchFamily="18" charset="0"/>
              </a:rPr>
              <a:t>pingelése</a:t>
            </a:r>
            <a:r>
              <a:rPr lang="hu-HU" sz="1800" b="1" dirty="0">
                <a:effectLst/>
                <a:latin typeface="Bodoni MT" panose="02070603080606020203" pitchFamily="18" charset="0"/>
              </a:rPr>
              <a:t> PC2-r</a:t>
            </a:r>
            <a:r>
              <a:rPr lang="hu-HU" sz="1800" b="1" dirty="0">
                <a:effectLst/>
                <a:latin typeface="Calibri" panose="020F0502020204030204" pitchFamily="34" charset="0"/>
              </a:rPr>
              <a:t>ő</a:t>
            </a:r>
            <a:r>
              <a:rPr lang="hu-HU" sz="1800" b="1" dirty="0">
                <a:effectLst/>
                <a:latin typeface="Bodoni MT" panose="02070603080606020203" pitchFamily="18" charset="0"/>
              </a:rPr>
              <a:t>l (192.168.3.5)</a:t>
            </a:r>
            <a:endParaRPr lang="hu-HU" sz="1800" b="1" dirty="0">
              <a:effectLst/>
              <a:latin typeface="Calibri" panose="020F0502020204030204" pitchFamily="34" charset="0"/>
            </a:endParaRPr>
          </a:p>
          <a:p>
            <a:endParaRPr lang="hu-HU" dirty="0"/>
          </a:p>
        </p:txBody>
      </p:sp>
      <p:pic>
        <p:nvPicPr>
          <p:cNvPr id="13" name="Kép 12">
            <a:extLst>
              <a:ext uri="{FF2B5EF4-FFF2-40B4-BE49-F238E27FC236}">
                <a16:creationId xmlns:a16="http://schemas.microsoft.com/office/drawing/2014/main" id="{A2AE1FDE-17E9-8702-32FF-437204BB89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8107797" y="4316909"/>
            <a:ext cx="5012843" cy="2206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2069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: lekerekített 6">
            <a:extLst>
              <a:ext uri="{FF2B5EF4-FFF2-40B4-BE49-F238E27FC236}">
                <a16:creationId xmlns:a16="http://schemas.microsoft.com/office/drawing/2014/main" id="{302EDCE5-9CB2-4459-B8BF-48CF291DC962}"/>
              </a:ext>
            </a:extLst>
          </p:cNvPr>
          <p:cNvSpPr/>
          <p:nvPr/>
        </p:nvSpPr>
        <p:spPr>
          <a:xfrm>
            <a:off x="-1322439" y="-1442731"/>
            <a:ext cx="14836877" cy="899651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C5E0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02282DF4-002C-412E-A4FB-0F663EF5C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625"/>
            <a:ext cx="10515600" cy="1325563"/>
          </a:xfrm>
        </p:spPr>
        <p:txBody>
          <a:bodyPr/>
          <a:lstStyle/>
          <a:p>
            <a:pPr algn="ctr"/>
            <a:r>
              <a:rPr lang="hu-HU" u="sng" dirty="0"/>
              <a:t>Hálózat működése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37601C85-8537-45B7-7FCB-E8433D54E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986" y="1598559"/>
            <a:ext cx="5012843" cy="2168026"/>
          </a:xfrm>
          <a:prstGeom prst="rect">
            <a:avLst/>
          </a:prstGeom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id="{FBA6D594-76F7-15CD-93B6-0CAE86CE19C6}"/>
              </a:ext>
            </a:extLst>
          </p:cNvPr>
          <p:cNvSpPr txBox="1"/>
          <p:nvPr/>
        </p:nvSpPr>
        <p:spPr>
          <a:xfrm>
            <a:off x="419100" y="1310777"/>
            <a:ext cx="3839897" cy="3788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hu-HU" sz="1800" b="1" dirty="0">
                <a:effectLst/>
                <a:latin typeface="Bodoni MT" panose="02070603080606020203" pitchFamily="18" charset="0"/>
              </a:rPr>
              <a:t>PC17 </a:t>
            </a:r>
            <a:r>
              <a:rPr lang="hu-HU" sz="1800" b="1" dirty="0" err="1">
                <a:effectLst/>
                <a:latin typeface="Bodoni MT" panose="02070603080606020203" pitchFamily="18" charset="0"/>
              </a:rPr>
              <a:t>pingelése</a:t>
            </a:r>
            <a:r>
              <a:rPr lang="hu-HU" sz="1800" b="1" dirty="0">
                <a:effectLst/>
                <a:latin typeface="Bodoni MT" panose="02070603080606020203" pitchFamily="18" charset="0"/>
              </a:rPr>
              <a:t> PC7-r</a:t>
            </a:r>
            <a:r>
              <a:rPr lang="hu-HU" sz="1800" b="1" dirty="0">
                <a:effectLst/>
                <a:latin typeface="Calibri" panose="020F0502020204030204" pitchFamily="34" charset="0"/>
              </a:rPr>
              <a:t>ő</a:t>
            </a:r>
            <a:r>
              <a:rPr lang="hu-HU" sz="1800" b="1" dirty="0">
                <a:effectLst/>
                <a:latin typeface="Bodoni MT" panose="02070603080606020203" pitchFamily="18" charset="0"/>
              </a:rPr>
              <a:t>l (192.168.3.10)</a:t>
            </a:r>
            <a:endParaRPr lang="hu-HU" sz="1800" b="1" dirty="0">
              <a:effectLst/>
              <a:latin typeface="Calibri" panose="020F0502020204030204" pitchFamily="34" charset="0"/>
            </a:endParaRP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2E3F783A-679B-09EB-6C57-DA4C4881AA52}"/>
              </a:ext>
            </a:extLst>
          </p:cNvPr>
          <p:cNvSpPr txBox="1"/>
          <p:nvPr/>
        </p:nvSpPr>
        <p:spPr>
          <a:xfrm>
            <a:off x="419100" y="3955996"/>
            <a:ext cx="3839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800" b="1" dirty="0">
                <a:effectLst/>
                <a:latin typeface="Bodoni MT" panose="02070603080606020203" pitchFamily="18" charset="0"/>
              </a:rPr>
              <a:t>PC12 </a:t>
            </a:r>
            <a:r>
              <a:rPr lang="hu-HU" sz="1800" b="1" dirty="0" err="1">
                <a:effectLst/>
                <a:latin typeface="Bodoni MT" panose="02070603080606020203" pitchFamily="18" charset="0"/>
              </a:rPr>
              <a:t>pingelése</a:t>
            </a:r>
            <a:r>
              <a:rPr lang="hu-HU" sz="1800" b="1" dirty="0">
                <a:effectLst/>
                <a:latin typeface="Bodoni MT" panose="02070603080606020203" pitchFamily="18" charset="0"/>
              </a:rPr>
              <a:t> PC2-r</a:t>
            </a:r>
            <a:r>
              <a:rPr lang="hu-HU" sz="1800" b="1" dirty="0">
                <a:effectLst/>
                <a:latin typeface="Calibri" panose="020F0502020204030204" pitchFamily="34" charset="0"/>
              </a:rPr>
              <a:t>ő</a:t>
            </a:r>
            <a:r>
              <a:rPr lang="hu-HU" sz="1800" b="1" dirty="0">
                <a:effectLst/>
                <a:latin typeface="Bodoni MT" panose="02070603080606020203" pitchFamily="18" charset="0"/>
              </a:rPr>
              <a:t>l (192.168.3.5)</a:t>
            </a:r>
            <a:endParaRPr lang="hu-HU" sz="1800" b="1" dirty="0">
              <a:effectLst/>
              <a:latin typeface="Calibri" panose="020F0502020204030204" pitchFamily="34" charset="0"/>
            </a:endParaRPr>
          </a:p>
          <a:p>
            <a:endParaRPr lang="hu-HU" dirty="0"/>
          </a:p>
        </p:txBody>
      </p:sp>
      <p:pic>
        <p:nvPicPr>
          <p:cNvPr id="10" name="Kép 9">
            <a:extLst>
              <a:ext uri="{FF2B5EF4-FFF2-40B4-BE49-F238E27FC236}">
                <a16:creationId xmlns:a16="http://schemas.microsoft.com/office/drawing/2014/main" id="{8C4A9969-6448-14E1-EA6D-5EE570E009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986" y="4253696"/>
            <a:ext cx="5012843" cy="2206113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9BAC15B8-C905-D2DD-BDC2-789DD552DB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20745" y="986790"/>
            <a:ext cx="6065113" cy="5756910"/>
          </a:xfrm>
          <a:prstGeom prst="rect">
            <a:avLst/>
          </a:prstGeom>
        </p:spPr>
      </p:pic>
      <p:pic>
        <p:nvPicPr>
          <p:cNvPr id="12" name="Kép 11">
            <a:extLst>
              <a:ext uri="{FF2B5EF4-FFF2-40B4-BE49-F238E27FC236}">
                <a16:creationId xmlns:a16="http://schemas.microsoft.com/office/drawing/2014/main" id="{5A9F5AA1-788A-9A9D-54B7-156379F913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43746" y="986790"/>
            <a:ext cx="6065114" cy="4433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8900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lipszis 4">
            <a:extLst>
              <a:ext uri="{FF2B5EF4-FFF2-40B4-BE49-F238E27FC236}">
                <a16:creationId xmlns:a16="http://schemas.microsoft.com/office/drawing/2014/main" id="{D48DF7E3-E6D4-4864-BD35-38765B0AE940}"/>
              </a:ext>
            </a:extLst>
          </p:cNvPr>
          <p:cNvSpPr/>
          <p:nvPr/>
        </p:nvSpPr>
        <p:spPr>
          <a:xfrm>
            <a:off x="2213640" y="2607617"/>
            <a:ext cx="7764719" cy="164276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600" b="1" dirty="0">
                <a:solidFill>
                  <a:schemeClr val="tx1"/>
                </a:solidFill>
              </a:rPr>
              <a:t>KÖSZÖNJÜK A FIGYELMET!</a:t>
            </a:r>
          </a:p>
        </p:txBody>
      </p:sp>
      <p:sp>
        <p:nvSpPr>
          <p:cNvPr id="7" name="Téglalap: lekerekített 6">
            <a:extLst>
              <a:ext uri="{FF2B5EF4-FFF2-40B4-BE49-F238E27FC236}">
                <a16:creationId xmlns:a16="http://schemas.microsoft.com/office/drawing/2014/main" id="{652C3876-74B2-4F7E-8DD7-DCF2FEF70126}"/>
              </a:ext>
            </a:extLst>
          </p:cNvPr>
          <p:cNvSpPr/>
          <p:nvPr/>
        </p:nvSpPr>
        <p:spPr>
          <a:xfrm>
            <a:off x="-1322440" y="-9878809"/>
            <a:ext cx="14836877" cy="899651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C5E0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953053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>
            <a:extLst>
              <a:ext uri="{FF2B5EF4-FFF2-40B4-BE49-F238E27FC236}">
                <a16:creationId xmlns:a16="http://schemas.microsoft.com/office/drawing/2014/main" id="{9120C61C-E976-4683-A048-6421CE22E599}"/>
              </a:ext>
            </a:extLst>
          </p:cNvPr>
          <p:cNvSpPr/>
          <p:nvPr/>
        </p:nvSpPr>
        <p:spPr>
          <a:xfrm>
            <a:off x="-2458064" y="-2485104"/>
            <a:ext cx="17108128" cy="11828207"/>
          </a:xfrm>
          <a:prstGeom prst="ellipse">
            <a:avLst/>
          </a:prstGeom>
          <a:solidFill>
            <a:srgbClr val="C5E0B4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0A525EE9-B4DD-4A6F-A46C-7B7F844DE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hu-HU" u="sng" dirty="0"/>
              <a:t>Logikai topológia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D49701A-D126-47C1-BD28-B0A5A5E5B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sz="3200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68FB6357-A484-D73B-72F4-2A1B9E26A6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127" y="1010701"/>
            <a:ext cx="11329745" cy="5599932"/>
          </a:xfrm>
          <a:prstGeom prst="rect">
            <a:avLst/>
          </a:prstGeom>
          <a:ln w="158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5760720"/>
                      <a:gd name="connsiteY0" fmla="*/ 0 h 2847340"/>
                      <a:gd name="connsiteX1" fmla="*/ 5760720 w 5760720"/>
                      <a:gd name="connsiteY1" fmla="*/ 0 h 2847340"/>
                      <a:gd name="connsiteX2" fmla="*/ 5760720 w 5760720"/>
                      <a:gd name="connsiteY2" fmla="*/ 2847340 h 2847340"/>
                      <a:gd name="connsiteX3" fmla="*/ 0 w 5760720"/>
                      <a:gd name="connsiteY3" fmla="*/ 2847340 h 2847340"/>
                      <a:gd name="connsiteX4" fmla="*/ 0 w 5760720"/>
                      <a:gd name="connsiteY4" fmla="*/ 0 h 28473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760720" h="2847340" fill="none" extrusionOk="0">
                        <a:moveTo>
                          <a:pt x="0" y="0"/>
                        </a:moveTo>
                        <a:cubicBezTo>
                          <a:pt x="860715" y="-49533"/>
                          <a:pt x="4761444" y="-14809"/>
                          <a:pt x="5760720" y="0"/>
                        </a:cubicBezTo>
                        <a:cubicBezTo>
                          <a:pt x="5848359" y="1082888"/>
                          <a:pt x="5688041" y="1896269"/>
                          <a:pt x="5760720" y="2847340"/>
                        </a:cubicBezTo>
                        <a:cubicBezTo>
                          <a:pt x="5084549" y="2799109"/>
                          <a:pt x="727447" y="2931795"/>
                          <a:pt x="0" y="2847340"/>
                        </a:cubicBezTo>
                        <a:cubicBezTo>
                          <a:pt x="-38581" y="1556907"/>
                          <a:pt x="63341" y="416770"/>
                          <a:pt x="0" y="0"/>
                        </a:cubicBezTo>
                        <a:close/>
                      </a:path>
                      <a:path w="5760720" h="2847340" stroke="0" extrusionOk="0">
                        <a:moveTo>
                          <a:pt x="0" y="0"/>
                        </a:moveTo>
                        <a:cubicBezTo>
                          <a:pt x="2128948" y="118645"/>
                          <a:pt x="4700298" y="116012"/>
                          <a:pt x="5760720" y="0"/>
                        </a:cubicBezTo>
                        <a:cubicBezTo>
                          <a:pt x="5627838" y="906724"/>
                          <a:pt x="5845671" y="1874243"/>
                          <a:pt x="5760720" y="2847340"/>
                        </a:cubicBezTo>
                        <a:cubicBezTo>
                          <a:pt x="3889201" y="2981940"/>
                          <a:pt x="2137636" y="2690144"/>
                          <a:pt x="0" y="2847340"/>
                        </a:cubicBezTo>
                        <a:cubicBezTo>
                          <a:pt x="-20187" y="1940225"/>
                          <a:pt x="-152480" y="91942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9DC61B4D-7A80-FEC8-BE3A-BA3CA0D93B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8226" y="8443462"/>
            <a:ext cx="10315574" cy="5729738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447571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>
            <a:extLst>
              <a:ext uri="{FF2B5EF4-FFF2-40B4-BE49-F238E27FC236}">
                <a16:creationId xmlns:a16="http://schemas.microsoft.com/office/drawing/2014/main" id="{9120C61C-E976-4683-A048-6421CE22E599}"/>
              </a:ext>
            </a:extLst>
          </p:cNvPr>
          <p:cNvSpPr/>
          <p:nvPr/>
        </p:nvSpPr>
        <p:spPr>
          <a:xfrm>
            <a:off x="-2458064" y="-2485104"/>
            <a:ext cx="17108128" cy="11828207"/>
          </a:xfrm>
          <a:prstGeom prst="ellipse">
            <a:avLst/>
          </a:prstGeom>
          <a:solidFill>
            <a:srgbClr val="C5E0B4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0A525EE9-B4DD-4A6F-A46C-7B7F844DE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hu-HU" u="sng" dirty="0"/>
              <a:t>Fizikai topológia (1.épület 1.emelet)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D49701A-D126-47C1-BD28-B0A5A5E5B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sz="3200" dirty="0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9C938D95-A50B-4DA8-A5E1-40785B2316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213" y="1128262"/>
            <a:ext cx="10315574" cy="5729738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0AA0156A-21A8-AF0A-FD3E-128B76D094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5232405" y="1010701"/>
            <a:ext cx="11329745" cy="5599932"/>
          </a:xfrm>
          <a:prstGeom prst="rect">
            <a:avLst/>
          </a:prstGeom>
          <a:ln w="158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5760720"/>
                      <a:gd name="connsiteY0" fmla="*/ 0 h 2847340"/>
                      <a:gd name="connsiteX1" fmla="*/ 5760720 w 5760720"/>
                      <a:gd name="connsiteY1" fmla="*/ 0 h 2847340"/>
                      <a:gd name="connsiteX2" fmla="*/ 5760720 w 5760720"/>
                      <a:gd name="connsiteY2" fmla="*/ 2847340 h 2847340"/>
                      <a:gd name="connsiteX3" fmla="*/ 0 w 5760720"/>
                      <a:gd name="connsiteY3" fmla="*/ 2847340 h 2847340"/>
                      <a:gd name="connsiteX4" fmla="*/ 0 w 5760720"/>
                      <a:gd name="connsiteY4" fmla="*/ 0 h 28473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760720" h="2847340" fill="none" extrusionOk="0">
                        <a:moveTo>
                          <a:pt x="0" y="0"/>
                        </a:moveTo>
                        <a:cubicBezTo>
                          <a:pt x="860715" y="-49533"/>
                          <a:pt x="4761444" y="-14809"/>
                          <a:pt x="5760720" y="0"/>
                        </a:cubicBezTo>
                        <a:cubicBezTo>
                          <a:pt x="5848359" y="1082888"/>
                          <a:pt x="5688041" y="1896269"/>
                          <a:pt x="5760720" y="2847340"/>
                        </a:cubicBezTo>
                        <a:cubicBezTo>
                          <a:pt x="5084549" y="2799109"/>
                          <a:pt x="727447" y="2931795"/>
                          <a:pt x="0" y="2847340"/>
                        </a:cubicBezTo>
                        <a:cubicBezTo>
                          <a:pt x="-38581" y="1556907"/>
                          <a:pt x="63341" y="416770"/>
                          <a:pt x="0" y="0"/>
                        </a:cubicBezTo>
                        <a:close/>
                      </a:path>
                      <a:path w="5760720" h="2847340" stroke="0" extrusionOk="0">
                        <a:moveTo>
                          <a:pt x="0" y="0"/>
                        </a:moveTo>
                        <a:cubicBezTo>
                          <a:pt x="2128948" y="118645"/>
                          <a:pt x="4700298" y="116012"/>
                          <a:pt x="5760720" y="0"/>
                        </a:cubicBezTo>
                        <a:cubicBezTo>
                          <a:pt x="5627838" y="906724"/>
                          <a:pt x="5845671" y="1874243"/>
                          <a:pt x="5760720" y="2847340"/>
                        </a:cubicBezTo>
                        <a:cubicBezTo>
                          <a:pt x="3889201" y="2981940"/>
                          <a:pt x="2137636" y="2690144"/>
                          <a:pt x="0" y="2847340"/>
                        </a:cubicBezTo>
                        <a:cubicBezTo>
                          <a:pt x="-20187" y="1940225"/>
                          <a:pt x="-152480" y="91942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27DE6AB3-7985-2CA4-5783-56E0A14209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2905" y="8851558"/>
            <a:ext cx="11406189" cy="5953297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506521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>
            <a:extLst>
              <a:ext uri="{FF2B5EF4-FFF2-40B4-BE49-F238E27FC236}">
                <a16:creationId xmlns:a16="http://schemas.microsoft.com/office/drawing/2014/main" id="{9120C61C-E976-4683-A048-6421CE22E599}"/>
              </a:ext>
            </a:extLst>
          </p:cNvPr>
          <p:cNvSpPr/>
          <p:nvPr/>
        </p:nvSpPr>
        <p:spPr>
          <a:xfrm>
            <a:off x="-2458064" y="-2485104"/>
            <a:ext cx="17108128" cy="11828207"/>
          </a:xfrm>
          <a:prstGeom prst="ellipse">
            <a:avLst/>
          </a:prstGeom>
          <a:solidFill>
            <a:srgbClr val="C5E0B4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0A525EE9-B4DD-4A6F-A46C-7B7F844DE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hu-HU" u="sng" dirty="0"/>
              <a:t>Fizikai topológia (1.épület 2.emelet)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D49701A-D126-47C1-BD28-B0A5A5E5B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sz="3200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19C96D6F-CE70-7CC9-A40F-E6D6986165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905" y="1041375"/>
            <a:ext cx="11406189" cy="5953297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6AA16813-2725-8E49-BCD4-01AE279698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8452" y="9843165"/>
            <a:ext cx="8015093" cy="5597843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408762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>
            <a:extLst>
              <a:ext uri="{FF2B5EF4-FFF2-40B4-BE49-F238E27FC236}">
                <a16:creationId xmlns:a16="http://schemas.microsoft.com/office/drawing/2014/main" id="{9120C61C-E976-4683-A048-6421CE22E599}"/>
              </a:ext>
            </a:extLst>
          </p:cNvPr>
          <p:cNvSpPr/>
          <p:nvPr/>
        </p:nvSpPr>
        <p:spPr>
          <a:xfrm>
            <a:off x="-2458064" y="-2485104"/>
            <a:ext cx="17108128" cy="11828207"/>
          </a:xfrm>
          <a:prstGeom prst="ellipse">
            <a:avLst/>
          </a:prstGeom>
          <a:solidFill>
            <a:srgbClr val="C5E0B4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0A525EE9-B4DD-4A6F-A46C-7B7F844DE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hu-HU" u="sng" dirty="0"/>
              <a:t>Fizikai topológia (2.épület 1.emelet)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D49701A-D126-47C1-BD28-B0A5A5E5B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sz="3200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E4F5A9AF-6F52-0591-F9C6-67466F6C5E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8453" y="1131570"/>
            <a:ext cx="8015093" cy="5597843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8" name="Téglalap: lekerekített 7">
            <a:extLst>
              <a:ext uri="{FF2B5EF4-FFF2-40B4-BE49-F238E27FC236}">
                <a16:creationId xmlns:a16="http://schemas.microsoft.com/office/drawing/2014/main" id="{D6C2F6F5-A69F-4EB4-061E-CC47F5842569}"/>
              </a:ext>
            </a:extLst>
          </p:cNvPr>
          <p:cNvSpPr/>
          <p:nvPr/>
        </p:nvSpPr>
        <p:spPr>
          <a:xfrm>
            <a:off x="-5232318" y="1049031"/>
            <a:ext cx="3048000" cy="55306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4000" dirty="0">
                <a:latin typeface="Bodoni MT" panose="02070603080606020203" pitchFamily="18" charset="0"/>
              </a:rPr>
              <a:t>Router(A-R)</a:t>
            </a:r>
          </a:p>
        </p:txBody>
      </p:sp>
      <p:pic>
        <p:nvPicPr>
          <p:cNvPr id="10" name="Tartalom helye 9">
            <a:extLst>
              <a:ext uri="{FF2B5EF4-FFF2-40B4-BE49-F238E27FC236}">
                <a16:creationId xmlns:a16="http://schemas.microsoft.com/office/drawing/2014/main" id="{1C7E36C2-693F-6017-7BF9-E1D1070F53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91791" y="1038096"/>
            <a:ext cx="4665054" cy="5654803"/>
          </a:xfrm>
          <a:prstGeom prst="rect">
            <a:avLst/>
          </a:prstGeom>
          <a:ln w="12700">
            <a:solidFill>
              <a:sysClr val="windowText" lastClr="000000"/>
            </a:solidFill>
          </a:ln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8D08058D-265A-65BE-3ADC-A2D8D60DB7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4489380" y="1131570"/>
            <a:ext cx="11406189" cy="5953297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061249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2282DF4-002C-412E-A4FB-0F663EF5C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5300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hu-HU" sz="4800" u="sng" dirty="0"/>
              <a:t>Eszközök</a:t>
            </a:r>
          </a:p>
        </p:txBody>
      </p:sp>
      <p:sp>
        <p:nvSpPr>
          <p:cNvPr id="6" name="Téglalap: lekerekített 5">
            <a:extLst>
              <a:ext uri="{FF2B5EF4-FFF2-40B4-BE49-F238E27FC236}">
                <a16:creationId xmlns:a16="http://schemas.microsoft.com/office/drawing/2014/main" id="{71B51E74-ABBA-4D07-BF83-E36C2F5CF003}"/>
              </a:ext>
            </a:extLst>
          </p:cNvPr>
          <p:cNvSpPr/>
          <p:nvPr/>
        </p:nvSpPr>
        <p:spPr>
          <a:xfrm>
            <a:off x="12878415" y="-935908"/>
            <a:ext cx="14836877" cy="899651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C5E0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Ellipszis 6">
            <a:extLst>
              <a:ext uri="{FF2B5EF4-FFF2-40B4-BE49-F238E27FC236}">
                <a16:creationId xmlns:a16="http://schemas.microsoft.com/office/drawing/2014/main" id="{04DEBF38-2666-453B-BDB5-94B45802B9BB}"/>
              </a:ext>
            </a:extLst>
          </p:cNvPr>
          <p:cNvSpPr/>
          <p:nvPr/>
        </p:nvSpPr>
        <p:spPr>
          <a:xfrm>
            <a:off x="-2458064" y="-12328681"/>
            <a:ext cx="17108128" cy="11828207"/>
          </a:xfrm>
          <a:prstGeom prst="ellipse">
            <a:avLst/>
          </a:prstGeom>
          <a:solidFill>
            <a:srgbClr val="C5E0B4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Téglalap: lekerekített 8">
            <a:extLst>
              <a:ext uri="{FF2B5EF4-FFF2-40B4-BE49-F238E27FC236}">
                <a16:creationId xmlns:a16="http://schemas.microsoft.com/office/drawing/2014/main" id="{13167EBC-B0CE-9070-E83D-3B619EAFE27E}"/>
              </a:ext>
            </a:extLst>
          </p:cNvPr>
          <p:cNvSpPr/>
          <p:nvPr/>
        </p:nvSpPr>
        <p:spPr>
          <a:xfrm>
            <a:off x="638176" y="1038097"/>
            <a:ext cx="3048000" cy="55306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4000" dirty="0">
                <a:latin typeface="Bodoni MT" panose="02070603080606020203" pitchFamily="18" charset="0"/>
              </a:rPr>
              <a:t>Router(A-R)</a:t>
            </a:r>
          </a:p>
        </p:txBody>
      </p:sp>
      <p:pic>
        <p:nvPicPr>
          <p:cNvPr id="10" name="Tartalom helye 9">
            <a:extLst>
              <a:ext uri="{FF2B5EF4-FFF2-40B4-BE49-F238E27FC236}">
                <a16:creationId xmlns:a16="http://schemas.microsoft.com/office/drawing/2014/main" id="{25DE77E8-CD1B-E2D7-0D4E-7CA8F49D82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291131" y="1038097"/>
            <a:ext cx="4665054" cy="5654803"/>
          </a:xfrm>
          <a:prstGeom prst="rect">
            <a:avLst/>
          </a:prstGeom>
          <a:ln w="12700">
            <a:solidFill>
              <a:sysClr val="windowText" lastClr="000000"/>
            </a:solidFill>
          </a:ln>
        </p:spPr>
      </p:pic>
      <p:sp>
        <p:nvSpPr>
          <p:cNvPr id="11" name="Szövegdoboz 10">
            <a:extLst>
              <a:ext uri="{FF2B5EF4-FFF2-40B4-BE49-F238E27FC236}">
                <a16:creationId xmlns:a16="http://schemas.microsoft.com/office/drawing/2014/main" id="{34CF0B14-DDFD-C5DF-EBDE-7677AB0FF721}"/>
              </a:ext>
            </a:extLst>
          </p:cNvPr>
          <p:cNvSpPr txBox="1"/>
          <p:nvPr/>
        </p:nvSpPr>
        <p:spPr>
          <a:xfrm>
            <a:off x="819001" y="2044700"/>
            <a:ext cx="5549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Asd</a:t>
            </a: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Asd</a:t>
            </a: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asd</a:t>
            </a:r>
            <a:endParaRPr lang="hu-HU" dirty="0"/>
          </a:p>
        </p:txBody>
      </p:sp>
      <p:sp>
        <p:nvSpPr>
          <p:cNvPr id="13" name="Téglalap: lekerekített 12">
            <a:extLst>
              <a:ext uri="{FF2B5EF4-FFF2-40B4-BE49-F238E27FC236}">
                <a16:creationId xmlns:a16="http://schemas.microsoft.com/office/drawing/2014/main" id="{03F655E2-84C8-0158-EA84-17E72183CF91}"/>
              </a:ext>
            </a:extLst>
          </p:cNvPr>
          <p:cNvSpPr/>
          <p:nvPr/>
        </p:nvSpPr>
        <p:spPr>
          <a:xfrm>
            <a:off x="162170" y="-825141"/>
            <a:ext cx="3048000" cy="55306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200" dirty="0" err="1">
                <a:latin typeface="Bodoni MT" panose="02070603080606020203" pitchFamily="18" charset="0"/>
              </a:rPr>
              <a:t>Switch</a:t>
            </a:r>
            <a:r>
              <a:rPr lang="hu-HU" sz="3200" dirty="0">
                <a:latin typeface="Bodoni MT" panose="02070603080606020203" pitchFamily="18" charset="0"/>
              </a:rPr>
              <a:t>(A-SW1)</a:t>
            </a:r>
          </a:p>
        </p:txBody>
      </p:sp>
      <p:pic>
        <p:nvPicPr>
          <p:cNvPr id="14" name="Kép 13">
            <a:extLst>
              <a:ext uri="{FF2B5EF4-FFF2-40B4-BE49-F238E27FC236}">
                <a16:creationId xmlns:a16="http://schemas.microsoft.com/office/drawing/2014/main" id="{0F841C34-B629-0ECB-1937-2AD44E23BB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1205793" y="763428"/>
            <a:ext cx="8015093" cy="5597843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258003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2282DF4-002C-412E-A4FB-0F663EF5C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5300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hu-HU" sz="4800" u="sng" dirty="0"/>
              <a:t>Eszközök</a:t>
            </a:r>
          </a:p>
        </p:txBody>
      </p:sp>
      <p:sp>
        <p:nvSpPr>
          <p:cNvPr id="6" name="Téglalap: lekerekített 5">
            <a:extLst>
              <a:ext uri="{FF2B5EF4-FFF2-40B4-BE49-F238E27FC236}">
                <a16:creationId xmlns:a16="http://schemas.microsoft.com/office/drawing/2014/main" id="{71B51E74-ABBA-4D07-BF83-E36C2F5CF003}"/>
              </a:ext>
            </a:extLst>
          </p:cNvPr>
          <p:cNvSpPr/>
          <p:nvPr/>
        </p:nvSpPr>
        <p:spPr>
          <a:xfrm>
            <a:off x="12878415" y="-935908"/>
            <a:ext cx="14836877" cy="899651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C5E0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Ellipszis 6">
            <a:extLst>
              <a:ext uri="{FF2B5EF4-FFF2-40B4-BE49-F238E27FC236}">
                <a16:creationId xmlns:a16="http://schemas.microsoft.com/office/drawing/2014/main" id="{04DEBF38-2666-453B-BDB5-94B45802B9BB}"/>
              </a:ext>
            </a:extLst>
          </p:cNvPr>
          <p:cNvSpPr/>
          <p:nvPr/>
        </p:nvSpPr>
        <p:spPr>
          <a:xfrm>
            <a:off x="-2458064" y="-12328681"/>
            <a:ext cx="17108128" cy="11828207"/>
          </a:xfrm>
          <a:prstGeom prst="ellipse">
            <a:avLst/>
          </a:prstGeom>
          <a:solidFill>
            <a:srgbClr val="C5E0B4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Téglalap: lekerekített 8">
            <a:extLst>
              <a:ext uri="{FF2B5EF4-FFF2-40B4-BE49-F238E27FC236}">
                <a16:creationId xmlns:a16="http://schemas.microsoft.com/office/drawing/2014/main" id="{13167EBC-B0CE-9070-E83D-3B619EAFE27E}"/>
              </a:ext>
            </a:extLst>
          </p:cNvPr>
          <p:cNvSpPr/>
          <p:nvPr/>
        </p:nvSpPr>
        <p:spPr>
          <a:xfrm>
            <a:off x="162170" y="717248"/>
            <a:ext cx="3048000" cy="55306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200" dirty="0" err="1">
                <a:latin typeface="Bodoni MT" panose="02070603080606020203" pitchFamily="18" charset="0"/>
              </a:rPr>
              <a:t>Switch</a:t>
            </a:r>
            <a:r>
              <a:rPr lang="hu-HU" sz="3200" dirty="0">
                <a:latin typeface="Bodoni MT" panose="02070603080606020203" pitchFamily="18" charset="0"/>
              </a:rPr>
              <a:t>(A-SW1)</a:t>
            </a: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34CF0B14-DDFD-C5DF-EBDE-7677AB0FF721}"/>
              </a:ext>
            </a:extLst>
          </p:cNvPr>
          <p:cNvSpPr txBox="1"/>
          <p:nvPr/>
        </p:nvSpPr>
        <p:spPr>
          <a:xfrm>
            <a:off x="819001" y="2044700"/>
            <a:ext cx="5549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Asd</a:t>
            </a: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Asd</a:t>
            </a: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asd</a:t>
            </a:r>
            <a:endParaRPr lang="hu-HU" dirty="0"/>
          </a:p>
        </p:txBody>
      </p:sp>
      <p:sp>
        <p:nvSpPr>
          <p:cNvPr id="16" name="Téglalap: lekerekített 15">
            <a:extLst>
              <a:ext uri="{FF2B5EF4-FFF2-40B4-BE49-F238E27FC236}">
                <a16:creationId xmlns:a16="http://schemas.microsoft.com/office/drawing/2014/main" id="{6CE6CA6A-AE4D-DC9B-C4D8-701CEFF9842C}"/>
              </a:ext>
            </a:extLst>
          </p:cNvPr>
          <p:cNvSpPr/>
          <p:nvPr/>
        </p:nvSpPr>
        <p:spPr>
          <a:xfrm>
            <a:off x="-3648137" y="1038097"/>
            <a:ext cx="3048000" cy="55306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4000" dirty="0">
                <a:latin typeface="Bodoni MT" panose="02070603080606020203" pitchFamily="18" charset="0"/>
              </a:rPr>
              <a:t>Router(A-R)</a:t>
            </a:r>
          </a:p>
        </p:txBody>
      </p:sp>
      <p:pic>
        <p:nvPicPr>
          <p:cNvPr id="18" name="Tartalom helye 9">
            <a:extLst>
              <a:ext uri="{FF2B5EF4-FFF2-40B4-BE49-F238E27FC236}">
                <a16:creationId xmlns:a16="http://schemas.microsoft.com/office/drawing/2014/main" id="{147CAF1E-7369-B24A-DB95-47949BC8F2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92081" y="1038097"/>
            <a:ext cx="4665054" cy="5654803"/>
          </a:xfrm>
          <a:prstGeom prst="rect">
            <a:avLst/>
          </a:prstGeom>
          <a:ln w="12700">
            <a:solidFill>
              <a:sysClr val="windowText" lastClr="000000"/>
            </a:solidFill>
          </a:ln>
        </p:spPr>
      </p:pic>
      <p:sp>
        <p:nvSpPr>
          <p:cNvPr id="20" name="Tartalom helye 19">
            <a:extLst>
              <a:ext uri="{FF2B5EF4-FFF2-40B4-BE49-F238E27FC236}">
                <a16:creationId xmlns:a16="http://schemas.microsoft.com/office/drawing/2014/main" id="{27570585-DA7E-C4DB-DAAA-72DE997AF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24" name="Kép 23">
            <a:extLst>
              <a:ext uri="{FF2B5EF4-FFF2-40B4-BE49-F238E27FC236}">
                <a16:creationId xmlns:a16="http://schemas.microsoft.com/office/drawing/2014/main" id="{3388E93C-6143-1088-1EE4-C4974D4B36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765" y="7803285"/>
            <a:ext cx="4450652" cy="545538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25" name="Tartalom helye 7">
            <a:extLst>
              <a:ext uri="{FF2B5EF4-FFF2-40B4-BE49-F238E27FC236}">
                <a16:creationId xmlns:a16="http://schemas.microsoft.com/office/drawing/2014/main" id="{3DA3071D-6C89-FE27-90E4-2D38F4141A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6940" y="7803285"/>
            <a:ext cx="4451487" cy="545538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26" name="Kép 25">
            <a:extLst>
              <a:ext uri="{FF2B5EF4-FFF2-40B4-BE49-F238E27FC236}">
                <a16:creationId xmlns:a16="http://schemas.microsoft.com/office/drawing/2014/main" id="{AE0AF316-EC41-53FC-A2A1-9E2EF76AF0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82950" y="7803285"/>
            <a:ext cx="2597285" cy="545538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581629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2282DF4-002C-412E-A4FB-0F663EF5C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5300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hu-HU" sz="4800" u="sng" dirty="0"/>
              <a:t>Eszközök</a:t>
            </a:r>
          </a:p>
        </p:txBody>
      </p:sp>
      <p:sp>
        <p:nvSpPr>
          <p:cNvPr id="6" name="Téglalap: lekerekített 5">
            <a:extLst>
              <a:ext uri="{FF2B5EF4-FFF2-40B4-BE49-F238E27FC236}">
                <a16:creationId xmlns:a16="http://schemas.microsoft.com/office/drawing/2014/main" id="{71B51E74-ABBA-4D07-BF83-E36C2F5CF003}"/>
              </a:ext>
            </a:extLst>
          </p:cNvPr>
          <p:cNvSpPr/>
          <p:nvPr/>
        </p:nvSpPr>
        <p:spPr>
          <a:xfrm>
            <a:off x="12878415" y="-935908"/>
            <a:ext cx="14836877" cy="899651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C5E0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Ellipszis 6">
            <a:extLst>
              <a:ext uri="{FF2B5EF4-FFF2-40B4-BE49-F238E27FC236}">
                <a16:creationId xmlns:a16="http://schemas.microsoft.com/office/drawing/2014/main" id="{04DEBF38-2666-453B-BDB5-94B45802B9BB}"/>
              </a:ext>
            </a:extLst>
          </p:cNvPr>
          <p:cNvSpPr/>
          <p:nvPr/>
        </p:nvSpPr>
        <p:spPr>
          <a:xfrm>
            <a:off x="-2458064" y="-12328681"/>
            <a:ext cx="17108128" cy="11828207"/>
          </a:xfrm>
          <a:prstGeom prst="ellipse">
            <a:avLst/>
          </a:prstGeom>
          <a:solidFill>
            <a:srgbClr val="C5E0B4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Téglalap: lekerekített 8">
            <a:extLst>
              <a:ext uri="{FF2B5EF4-FFF2-40B4-BE49-F238E27FC236}">
                <a16:creationId xmlns:a16="http://schemas.microsoft.com/office/drawing/2014/main" id="{13167EBC-B0CE-9070-E83D-3B619EAFE27E}"/>
              </a:ext>
            </a:extLst>
          </p:cNvPr>
          <p:cNvSpPr/>
          <p:nvPr/>
        </p:nvSpPr>
        <p:spPr>
          <a:xfrm>
            <a:off x="162170" y="717248"/>
            <a:ext cx="3048000" cy="55306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200" dirty="0" err="1">
                <a:latin typeface="Bodoni MT" panose="02070603080606020203" pitchFamily="18" charset="0"/>
              </a:rPr>
              <a:t>Switch</a:t>
            </a:r>
            <a:r>
              <a:rPr lang="hu-HU" sz="3200" dirty="0">
                <a:latin typeface="Bodoni MT" panose="02070603080606020203" pitchFamily="18" charset="0"/>
              </a:rPr>
              <a:t>(A-SW1)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F1597D6A-4B38-73AE-533A-1197DC3DE9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765" y="1338575"/>
            <a:ext cx="4450652" cy="545538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8" name="Tartalom helye 7">
            <a:extLst>
              <a:ext uri="{FF2B5EF4-FFF2-40B4-BE49-F238E27FC236}">
                <a16:creationId xmlns:a16="http://schemas.microsoft.com/office/drawing/2014/main" id="{354C7C90-72B8-0C5C-8AB7-81E682590C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796940" y="1338575"/>
            <a:ext cx="4451487" cy="545538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2" name="Kép 11">
            <a:extLst>
              <a:ext uri="{FF2B5EF4-FFF2-40B4-BE49-F238E27FC236}">
                <a16:creationId xmlns:a16="http://schemas.microsoft.com/office/drawing/2014/main" id="{C91EE8C5-605C-8E0D-F746-06C71688FF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82950" y="1338575"/>
            <a:ext cx="2597285" cy="545538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4" name="Téglalap: lekerekített 3">
            <a:extLst>
              <a:ext uri="{FF2B5EF4-FFF2-40B4-BE49-F238E27FC236}">
                <a16:creationId xmlns:a16="http://schemas.microsoft.com/office/drawing/2014/main" id="{A1BAF54B-7734-0C84-9290-94EBE7CA1B7C}"/>
              </a:ext>
            </a:extLst>
          </p:cNvPr>
          <p:cNvSpPr/>
          <p:nvPr/>
        </p:nvSpPr>
        <p:spPr>
          <a:xfrm>
            <a:off x="314570" y="-829802"/>
            <a:ext cx="3048000" cy="55306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200" dirty="0">
                <a:latin typeface="Bodoni MT" panose="02070603080606020203" pitchFamily="18" charset="0"/>
              </a:rPr>
              <a:t>TFTP szerver</a:t>
            </a:r>
          </a:p>
        </p:txBody>
      </p:sp>
      <p:pic>
        <p:nvPicPr>
          <p:cNvPr id="13" name="Kép 12">
            <a:extLst>
              <a:ext uri="{FF2B5EF4-FFF2-40B4-BE49-F238E27FC236}">
                <a16:creationId xmlns:a16="http://schemas.microsoft.com/office/drawing/2014/main" id="{6A94A0AC-45D8-2DC5-5D35-6F64B7237D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48496" y="-7401552"/>
            <a:ext cx="5631739" cy="5711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405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2282DF4-002C-412E-A4FB-0F663EF5C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5300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hu-HU" sz="4800" u="sng" dirty="0"/>
              <a:t>Eszközök</a:t>
            </a:r>
          </a:p>
        </p:txBody>
      </p:sp>
      <p:sp>
        <p:nvSpPr>
          <p:cNvPr id="6" name="Téglalap: lekerekített 5">
            <a:extLst>
              <a:ext uri="{FF2B5EF4-FFF2-40B4-BE49-F238E27FC236}">
                <a16:creationId xmlns:a16="http://schemas.microsoft.com/office/drawing/2014/main" id="{71B51E74-ABBA-4D07-BF83-E36C2F5CF003}"/>
              </a:ext>
            </a:extLst>
          </p:cNvPr>
          <p:cNvSpPr/>
          <p:nvPr/>
        </p:nvSpPr>
        <p:spPr>
          <a:xfrm>
            <a:off x="12878415" y="-935908"/>
            <a:ext cx="14836877" cy="899651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C5E0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Ellipszis 6">
            <a:extLst>
              <a:ext uri="{FF2B5EF4-FFF2-40B4-BE49-F238E27FC236}">
                <a16:creationId xmlns:a16="http://schemas.microsoft.com/office/drawing/2014/main" id="{04DEBF38-2666-453B-BDB5-94B45802B9BB}"/>
              </a:ext>
            </a:extLst>
          </p:cNvPr>
          <p:cNvSpPr/>
          <p:nvPr/>
        </p:nvSpPr>
        <p:spPr>
          <a:xfrm>
            <a:off x="-2458064" y="-12328681"/>
            <a:ext cx="17108128" cy="11828207"/>
          </a:xfrm>
          <a:prstGeom prst="ellipse">
            <a:avLst/>
          </a:prstGeom>
          <a:solidFill>
            <a:srgbClr val="C5E0B4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Téglalap: lekerekített 8">
            <a:extLst>
              <a:ext uri="{FF2B5EF4-FFF2-40B4-BE49-F238E27FC236}">
                <a16:creationId xmlns:a16="http://schemas.microsoft.com/office/drawing/2014/main" id="{13167EBC-B0CE-9070-E83D-3B619EAFE27E}"/>
              </a:ext>
            </a:extLst>
          </p:cNvPr>
          <p:cNvSpPr/>
          <p:nvPr/>
        </p:nvSpPr>
        <p:spPr>
          <a:xfrm>
            <a:off x="162170" y="717248"/>
            <a:ext cx="3048000" cy="55306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200" dirty="0">
                <a:latin typeface="Bodoni MT" panose="02070603080606020203" pitchFamily="18" charset="0"/>
              </a:rPr>
              <a:t>TFTP szerver</a:t>
            </a:r>
          </a:p>
        </p:txBody>
      </p:sp>
      <p:pic>
        <p:nvPicPr>
          <p:cNvPr id="10" name="Kép 9">
            <a:extLst>
              <a:ext uri="{FF2B5EF4-FFF2-40B4-BE49-F238E27FC236}">
                <a16:creationId xmlns:a16="http://schemas.microsoft.com/office/drawing/2014/main" id="{315CDE12-74A8-523B-54AA-228BE9C93C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8090" y="993781"/>
            <a:ext cx="5631739" cy="5711820"/>
          </a:xfrm>
          <a:prstGeom prst="rect">
            <a:avLst/>
          </a:prstGeom>
        </p:spPr>
      </p:pic>
      <p:sp>
        <p:nvSpPr>
          <p:cNvPr id="13" name="Szövegdoboz 12">
            <a:extLst>
              <a:ext uri="{FF2B5EF4-FFF2-40B4-BE49-F238E27FC236}">
                <a16:creationId xmlns:a16="http://schemas.microsoft.com/office/drawing/2014/main" id="{9861EEEE-C02A-EF69-0218-465584D4DE42}"/>
              </a:ext>
            </a:extLst>
          </p:cNvPr>
          <p:cNvSpPr txBox="1"/>
          <p:nvPr/>
        </p:nvSpPr>
        <p:spPr>
          <a:xfrm>
            <a:off x="1074057" y="1749370"/>
            <a:ext cx="224907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Assdfjfjf</a:t>
            </a:r>
            <a:endParaRPr lang="hu-HU" dirty="0"/>
          </a:p>
          <a:p>
            <a:r>
              <a:rPr lang="hu-HU" dirty="0" err="1"/>
              <a:t>Asdjhfjfh</a:t>
            </a:r>
            <a:endParaRPr lang="hu-HU" dirty="0"/>
          </a:p>
          <a:p>
            <a:r>
              <a:rPr lang="hu-HU" dirty="0" err="1"/>
              <a:t>As</a:t>
            </a:r>
            <a:endParaRPr lang="hu-HU" dirty="0"/>
          </a:p>
          <a:p>
            <a:r>
              <a:rPr lang="hu-HU" dirty="0" err="1"/>
              <a:t>Csdfjfj</a:t>
            </a:r>
            <a:endParaRPr lang="hu-HU" dirty="0"/>
          </a:p>
          <a:p>
            <a:r>
              <a:rPr lang="hu-HU" dirty="0" err="1"/>
              <a:t>sfdgtrhztrhthtgttztrgtr</a:t>
            </a:r>
            <a:endParaRPr lang="hu-HU" dirty="0"/>
          </a:p>
        </p:txBody>
      </p:sp>
      <p:sp>
        <p:nvSpPr>
          <p:cNvPr id="15" name="Téglalap: lekerekített 14">
            <a:extLst>
              <a:ext uri="{FF2B5EF4-FFF2-40B4-BE49-F238E27FC236}">
                <a16:creationId xmlns:a16="http://schemas.microsoft.com/office/drawing/2014/main" id="{6EBB4DAE-37FC-0D11-AD9B-47DFE1239370}"/>
              </a:ext>
            </a:extLst>
          </p:cNvPr>
          <p:cNvSpPr/>
          <p:nvPr/>
        </p:nvSpPr>
        <p:spPr>
          <a:xfrm>
            <a:off x="-3495737" y="869648"/>
            <a:ext cx="3048000" cy="55306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200" dirty="0" err="1">
                <a:latin typeface="Bodoni MT" panose="02070603080606020203" pitchFamily="18" charset="0"/>
              </a:rPr>
              <a:t>Switch</a:t>
            </a:r>
            <a:r>
              <a:rPr lang="hu-HU" sz="3200" dirty="0">
                <a:latin typeface="Bodoni MT" panose="02070603080606020203" pitchFamily="18" charset="0"/>
              </a:rPr>
              <a:t>(A-SW1)</a:t>
            </a:r>
          </a:p>
        </p:txBody>
      </p:sp>
      <p:pic>
        <p:nvPicPr>
          <p:cNvPr id="19" name="Kép 18">
            <a:extLst>
              <a:ext uri="{FF2B5EF4-FFF2-40B4-BE49-F238E27FC236}">
                <a16:creationId xmlns:a16="http://schemas.microsoft.com/office/drawing/2014/main" id="{E6B8CDA6-D87F-2EAE-F0BB-37A668170D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765" y="7752384"/>
            <a:ext cx="4450652" cy="545538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20" name="Tartalom helye 7">
            <a:extLst>
              <a:ext uri="{FF2B5EF4-FFF2-40B4-BE49-F238E27FC236}">
                <a16:creationId xmlns:a16="http://schemas.microsoft.com/office/drawing/2014/main" id="{B3544F52-E1AC-66D9-3F5A-5624BEF945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6940" y="7752384"/>
            <a:ext cx="4451487" cy="545538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21" name="Kép 20">
            <a:extLst>
              <a:ext uri="{FF2B5EF4-FFF2-40B4-BE49-F238E27FC236}">
                <a16:creationId xmlns:a16="http://schemas.microsoft.com/office/drawing/2014/main" id="{2B0AD559-981E-5E61-6522-BC4931D9B4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82950" y="7752384"/>
            <a:ext cx="2597285" cy="545538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23" name="Tartalom helye 22">
            <a:extLst>
              <a:ext uri="{FF2B5EF4-FFF2-40B4-BE49-F238E27FC236}">
                <a16:creationId xmlns:a16="http://schemas.microsoft.com/office/drawing/2014/main" id="{67D33C1F-0AA7-BBFC-0211-CB043AB2A9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490104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134</Words>
  <Application>Microsoft Office PowerPoint</Application>
  <PresentationFormat>Szélesvásznú</PresentationFormat>
  <Paragraphs>53</Paragraphs>
  <Slides>13</Slides>
  <Notes>8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13</vt:i4>
      </vt:variant>
    </vt:vector>
  </HeadingPairs>
  <TitlesOfParts>
    <vt:vector size="18" baseType="lpstr">
      <vt:lpstr>Arial</vt:lpstr>
      <vt:lpstr>Bodoni MT</vt:lpstr>
      <vt:lpstr>Calibri</vt:lpstr>
      <vt:lpstr>Calibri Light</vt:lpstr>
      <vt:lpstr>Office-téma</vt:lpstr>
      <vt:lpstr>Hálózati prezentáció</vt:lpstr>
      <vt:lpstr>Logikai topológia</vt:lpstr>
      <vt:lpstr>Fizikai topológia (1.épület 1.emelet)</vt:lpstr>
      <vt:lpstr>Fizikai topológia (1.épület 2.emelet)</vt:lpstr>
      <vt:lpstr>Fizikai topológia (2.épület 1.emelet)</vt:lpstr>
      <vt:lpstr>Eszközök</vt:lpstr>
      <vt:lpstr>Eszközök</vt:lpstr>
      <vt:lpstr>Eszközök</vt:lpstr>
      <vt:lpstr>Eszközök</vt:lpstr>
      <vt:lpstr>VLAN, Címzés</vt:lpstr>
      <vt:lpstr>Költségvetési kalkuláció</vt:lpstr>
      <vt:lpstr>Hálózat működése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Eisenhower-mátrix</dc:title>
  <dc:creator>Henye Attila</dc:creator>
  <cp:lastModifiedBy>Attila Henye</cp:lastModifiedBy>
  <cp:revision>11</cp:revision>
  <dcterms:created xsi:type="dcterms:W3CDTF">2024-04-29T06:17:41Z</dcterms:created>
  <dcterms:modified xsi:type="dcterms:W3CDTF">2024-05-12T17:55:02Z</dcterms:modified>
</cp:coreProperties>
</file>