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560"/>
    <a:srgbClr val="EA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48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3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2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6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099F-25AD-4A5A-82D9-D7E0AE94657C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E76F-DA95-4DCB-BCFF-8F0B02FF3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95486"/>
            <a:ext cx="21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 UltraLight" pitchFamily="50" charset="-127"/>
                <a:ea typeface="나눔바른고딕 UltraLight" pitchFamily="50" charset="-127"/>
              </a:rPr>
              <a:t>Spring Framework</a:t>
            </a:r>
            <a:endParaRPr lang="ko-KR" altLang="en-US" dirty="0"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7908" y="1340687"/>
            <a:ext cx="2520000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나눔바른고딕 UltraLight" pitchFamily="50" charset="-127"/>
                <a:ea typeface="나눔바른고딕 UltraLight" pitchFamily="50" charset="-127"/>
              </a:rPr>
              <a:t>JSP or HTML </a:t>
            </a:r>
            <a:r>
              <a:rPr lang="ko-KR" altLang="en-US" sz="1400" dirty="0" smtClean="0">
                <a:solidFill>
                  <a:schemeClr val="tx2"/>
                </a:solidFill>
                <a:latin typeface="나눔바른고딕 UltraLight" pitchFamily="50" charset="-127"/>
                <a:ea typeface="나눔바른고딕 UltraLight" pitchFamily="50" charset="-127"/>
              </a:rPr>
              <a:t>파일</a:t>
            </a:r>
            <a:endParaRPr lang="ko-KR" altLang="en-US" sz="1400" dirty="0">
              <a:solidFill>
                <a:schemeClr val="tx2"/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616" y="1347614"/>
            <a:ext cx="2520000" cy="33843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Dispatcher Servlet(</a:t>
            </a:r>
            <a:r>
              <a:rPr lang="ko-KR" altLang="en-US" sz="14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대왕</a:t>
            </a:r>
            <a:r>
              <a:rPr lang="en-US" altLang="ko-KR" sz="14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)</a:t>
            </a:r>
          </a:p>
          <a:p>
            <a:endParaRPr lang="en-US" altLang="ko-KR" sz="1400" dirty="0" smtClean="0">
              <a:solidFill>
                <a:schemeClr val="accent2"/>
              </a:solidFill>
              <a:latin typeface="나눔바른고딕 UltraLight" pitchFamily="50" charset="-127"/>
              <a:ea typeface="나눔바른고딕 UltraLight" pitchFamily="50" charset="-127"/>
            </a:endParaRPr>
          </a:p>
          <a:p>
            <a:r>
              <a:rPr lang="en-US" altLang="ko-KR" sz="14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Sub Controller(</a:t>
            </a:r>
            <a:r>
              <a:rPr lang="ko-KR" altLang="en-US" sz="14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동생</a:t>
            </a:r>
            <a:r>
              <a:rPr lang="en-US" altLang="ko-KR" sz="14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)</a:t>
            </a:r>
          </a:p>
          <a:p>
            <a:r>
              <a:rPr lang="en-US" altLang="ko-KR" sz="9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ex)</a:t>
            </a:r>
            <a:r>
              <a:rPr lang="en-US" altLang="ko-KR" sz="14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 </a:t>
            </a:r>
            <a:r>
              <a:rPr lang="en-US" altLang="ko-KR" sz="900" dirty="0" err="1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MemberController</a:t>
            </a:r>
            <a:r>
              <a:rPr lang="ko-KR" altLang="en-US" sz="9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 </a:t>
            </a:r>
            <a:r>
              <a:rPr lang="en-US" altLang="ko-KR" sz="900" dirty="0" smtClean="0">
                <a:solidFill>
                  <a:schemeClr val="accent2"/>
                </a:solidFill>
                <a:latin typeface="나눔바른고딕 UltraLight" pitchFamily="50" charset="-127"/>
                <a:ea typeface="나눔바른고딕 UltraLight" pitchFamily="50" charset="-127"/>
              </a:rPr>
              <a:t>@Controller</a:t>
            </a:r>
            <a:endParaRPr lang="en-US" altLang="ko-KR" sz="1400" dirty="0" smtClean="0">
              <a:solidFill>
                <a:schemeClr val="accent2"/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76956" y="1347614"/>
            <a:ext cx="2571507" cy="33843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accent4"/>
                </a:solidFill>
                <a:latin typeface="나눔바른고딕 UltraLight" pitchFamily="50" charset="-127"/>
                <a:ea typeface="나눔바른고딕 UltraLight" pitchFamily="50" charset="-127"/>
              </a:rPr>
              <a:t>DAO</a:t>
            </a:r>
          </a:p>
          <a:p>
            <a:r>
              <a:rPr lang="en-US" altLang="ko-KR" sz="900" dirty="0" smtClean="0">
                <a:solidFill>
                  <a:schemeClr val="accent4"/>
                </a:solidFill>
                <a:latin typeface="나눔바른고딕 UltraLight" pitchFamily="50" charset="-127"/>
                <a:ea typeface="나눔바른고딕 UltraLight" pitchFamily="50" charset="-127"/>
              </a:rPr>
              <a:t>ex) </a:t>
            </a:r>
            <a:r>
              <a:rPr lang="en-US" altLang="ko-KR" sz="900" dirty="0" err="1" smtClean="0">
                <a:solidFill>
                  <a:schemeClr val="accent4"/>
                </a:solidFill>
                <a:latin typeface="나눔바른고딕 UltraLight" pitchFamily="50" charset="-127"/>
                <a:ea typeface="나눔바른고딕 UltraLight" pitchFamily="50" charset="-127"/>
              </a:rPr>
              <a:t>MemberDAOSpringMybatis</a:t>
            </a:r>
            <a:r>
              <a:rPr lang="en-US" altLang="ko-KR" sz="900" dirty="0" smtClean="0">
                <a:solidFill>
                  <a:schemeClr val="accent4"/>
                </a:solidFill>
                <a:latin typeface="나눔바른고딕 UltraLight" pitchFamily="50" charset="-127"/>
                <a:ea typeface="나눔바른고딕 UltraLight" pitchFamily="50" charset="-127"/>
              </a:rPr>
              <a:t> @Repository</a:t>
            </a:r>
          </a:p>
          <a:p>
            <a:pPr lvl="0"/>
            <a:endParaRPr lang="en-US" altLang="ko-KR" sz="900" dirty="0">
              <a:solidFill>
                <a:schemeClr val="accent4"/>
              </a:solidFill>
              <a:latin typeface="나눔바른고딕 UltraLight" pitchFamily="50" charset="-127"/>
              <a:ea typeface="나눔바른고딕 UltraLight" pitchFamily="50" charset="-127"/>
            </a:endParaRPr>
          </a:p>
          <a:p>
            <a:pPr lvl="0"/>
            <a:r>
              <a:rPr lang="en-US" altLang="ko-KR" sz="1400" dirty="0" smtClean="0">
                <a:solidFill>
                  <a:srgbClr val="8064A2"/>
                </a:solidFill>
                <a:latin typeface="나눔바른고딕 UltraLight" pitchFamily="50" charset="-127"/>
                <a:ea typeface="나눔바른고딕 UltraLight" pitchFamily="50" charset="-127"/>
              </a:rPr>
              <a:t>DTO</a:t>
            </a:r>
            <a:endParaRPr lang="en-US" altLang="ko-KR" sz="1400" dirty="0" smtClean="0">
              <a:solidFill>
                <a:schemeClr val="accent4"/>
              </a:solidFill>
              <a:latin typeface="나눔바른고딕 UltraLight" pitchFamily="50" charset="-127"/>
              <a:ea typeface="나눔바른고딕 UltraLight" pitchFamily="50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나눔바른고딕 UltraLight" pitchFamily="50" charset="-127"/>
              <a:ea typeface="나눔바른고딕 UltraLight" pitchFamily="50" charset="-127"/>
            </a:endParaRPr>
          </a:p>
          <a:p>
            <a:r>
              <a:rPr lang="en-US" altLang="ko-KR" sz="1400" dirty="0" smtClean="0">
                <a:solidFill>
                  <a:schemeClr val="accent4"/>
                </a:solidFill>
                <a:latin typeface="나눔바른고딕 UltraLight" pitchFamily="50" charset="-127"/>
                <a:ea typeface="나눔바른고딕 UltraLight" pitchFamily="50" charset="-127"/>
              </a:rPr>
              <a:t>Service</a:t>
            </a:r>
          </a:p>
          <a:p>
            <a:pPr lvl="0"/>
            <a:r>
              <a:rPr lang="en-US" altLang="ko-KR" sz="900" dirty="0">
                <a:solidFill>
                  <a:srgbClr val="8064A2"/>
                </a:solidFill>
                <a:latin typeface="나눔바른고딕 UltraLight" pitchFamily="50" charset="-127"/>
                <a:ea typeface="나눔바른고딕 UltraLight" pitchFamily="50" charset="-127"/>
              </a:rPr>
              <a:t>ex) </a:t>
            </a:r>
            <a:r>
              <a:rPr lang="en-US" altLang="ko-KR" sz="900" dirty="0" err="1" smtClean="0">
                <a:solidFill>
                  <a:srgbClr val="8064A2"/>
                </a:solidFill>
                <a:latin typeface="나눔바른고딕 UltraLight" pitchFamily="50" charset="-127"/>
                <a:ea typeface="나눔바른고딕 UltraLight" pitchFamily="50" charset="-127"/>
              </a:rPr>
              <a:t>MemberServiceImpl</a:t>
            </a:r>
            <a:r>
              <a:rPr lang="en-US" altLang="ko-KR" sz="900" dirty="0">
                <a:solidFill>
                  <a:srgbClr val="8064A2"/>
                </a:solidFill>
                <a:latin typeface="나눔바른고딕 UltraLight" pitchFamily="50" charset="-127"/>
                <a:ea typeface="나눔바른고딕 UltraLight" pitchFamily="50" charset="-127"/>
              </a:rPr>
              <a:t> </a:t>
            </a:r>
            <a:r>
              <a:rPr lang="en-US" altLang="ko-KR" sz="900" dirty="0" smtClean="0">
                <a:solidFill>
                  <a:srgbClr val="8064A2"/>
                </a:solidFill>
                <a:latin typeface="나눔바른고딕 UltraLight" pitchFamily="50" charset="-127"/>
                <a:ea typeface="나눔바른고딕 UltraLight" pitchFamily="50" charset="-127"/>
              </a:rPr>
              <a:t>@Service</a:t>
            </a:r>
            <a:endParaRPr lang="ko-KR" altLang="en-US" sz="1400" dirty="0">
              <a:solidFill>
                <a:schemeClr val="accent4"/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94835" y="780283"/>
            <a:ext cx="586391" cy="553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V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24918" y="780283"/>
            <a:ext cx="586391" cy="5534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C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52776" y="780283"/>
            <a:ext cx="586391" cy="5534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4"/>
                </a:solidFill>
              </a:rPr>
              <a:t>M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3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0871" y="843558"/>
            <a:ext cx="1477617" cy="17821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9241" y="339502"/>
            <a:ext cx="147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 UltraLight" pitchFamily="50" charset="-127"/>
                <a:ea typeface="나눔바른고딕 UltraLight" pitchFamily="50" charset="-127"/>
              </a:rPr>
              <a:t>Dispatcher Servlet</a:t>
            </a:r>
          </a:p>
          <a:p>
            <a:pPr algn="ctr"/>
            <a:r>
              <a:rPr lang="en-US" altLang="ko-KR" sz="1200" dirty="0" smtClean="0">
                <a:latin typeface="나눔바른고딕 UltraLight" pitchFamily="50" charset="-127"/>
                <a:ea typeface="나눔바른고딕 UltraLight" pitchFamily="50" charset="-127"/>
              </a:rPr>
              <a:t>(</a:t>
            </a:r>
            <a:r>
              <a:rPr lang="ko-KR" altLang="en-US" sz="1200" dirty="0" smtClean="0">
                <a:latin typeface="나눔바른고딕 UltraLight" pitchFamily="50" charset="-127"/>
                <a:ea typeface="나눔바른고딕 UltraLight" pitchFamily="50" charset="-127"/>
              </a:rPr>
              <a:t>대왕 컨트롤러</a:t>
            </a:r>
            <a:r>
              <a:rPr lang="en-US" altLang="ko-KR" sz="1200" dirty="0" smtClean="0">
                <a:latin typeface="나눔바른고딕 UltraLight" pitchFamily="50" charset="-127"/>
                <a:ea typeface="나눔바른고딕 UltraLight" pitchFamily="50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25834" y="1221600"/>
            <a:ext cx="1093066" cy="114041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u="sng" dirty="0">
              <a:solidFill>
                <a:schemeClr val="tx1"/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1398" y="895821"/>
            <a:ext cx="910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바른고딕 UltraLight" pitchFamily="50" charset="-127"/>
                <a:ea typeface="나눔바른고딕 UltraLight" pitchFamily="50" charset="-127"/>
              </a:rPr>
              <a:t>web.xml</a:t>
            </a:r>
            <a:endParaRPr lang="ko-KR" altLang="en-US" dirty="0"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06078" y="2895788"/>
            <a:ext cx="1486002" cy="802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99638" y="3803163"/>
            <a:ext cx="2231701" cy="7848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b="1" u="sng" dirty="0" smtClean="0">
                <a:latin typeface="나눔바른고딕 UltraLight" pitchFamily="50" charset="-127"/>
                <a:ea typeface="나눔바른고딕 UltraLight" pitchFamily="50" charset="-127"/>
              </a:rPr>
              <a:t>serveltName-servlet.xml</a:t>
            </a:r>
          </a:p>
          <a:p>
            <a:pPr algn="just"/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or </a:t>
            </a:r>
            <a:r>
              <a:rPr lang="ko-KR" altLang="en-US" sz="900" b="1" u="sng" dirty="0" smtClean="0">
                <a:latin typeface="나눔바른고딕 UltraLight" pitchFamily="50" charset="-127"/>
                <a:ea typeface="나눔바른고딕 UltraLight" pitchFamily="50" charset="-127"/>
              </a:rPr>
              <a:t>개발자 지정 이름</a:t>
            </a:r>
            <a:r>
              <a:rPr lang="en-US" altLang="ko-KR" sz="900" b="1" u="sng" dirty="0" smtClean="0">
                <a:latin typeface="나눔바른고딕 UltraLight" pitchFamily="50" charset="-127"/>
                <a:ea typeface="나눔바른고딕 UltraLight" pitchFamily="50" charset="-127"/>
              </a:rPr>
              <a:t>.xml</a:t>
            </a:r>
          </a:p>
          <a:p>
            <a:pPr algn="just"/>
            <a:r>
              <a:rPr lang="en-US" altLang="ko-KR" sz="900" b="1" u="sng" dirty="0" smtClean="0">
                <a:latin typeface="나눔바른고딕 UltraLight" pitchFamily="50" charset="-127"/>
                <a:ea typeface="나눔바른고딕 UltraLight" pitchFamily="50" charset="-127"/>
              </a:rPr>
              <a:t>context: component scan</a:t>
            </a:r>
            <a:r>
              <a:rPr lang="en-US" altLang="ko-KR" sz="900" b="1" u="sng" dirty="0">
                <a:latin typeface="나눔바른고딕 UltraLight" pitchFamily="50" charset="-127"/>
                <a:ea typeface="나눔바른고딕 UltraLight" pitchFamily="50" charset="-127"/>
              </a:rPr>
              <a:t> 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을 통해</a:t>
            </a:r>
            <a:endParaRPr lang="en-US" altLang="ko-KR" sz="900" dirty="0" smtClean="0">
              <a:latin typeface="나눔바른고딕 UltraLight" pitchFamily="50" charset="-127"/>
              <a:ea typeface="나눔바른고딕 UltraLight" pitchFamily="50" charset="-127"/>
            </a:endParaRPr>
          </a:p>
          <a:p>
            <a:pPr algn="just"/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@(Annotation) 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된 객체를 메모리에 올리고</a:t>
            </a:r>
            <a:endParaRPr lang="en-US" altLang="ko-KR" sz="900" dirty="0" smtClean="0">
              <a:latin typeface="나눔바른고딕 UltraLight" pitchFamily="50" charset="-127"/>
              <a:ea typeface="나눔바른고딕 UltraLight" pitchFamily="50" charset="-127"/>
            </a:endParaRPr>
          </a:p>
          <a:p>
            <a:pPr algn="just"/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동생 컨트롤러를 연결시킨다</a:t>
            </a:r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!!</a:t>
            </a:r>
          </a:p>
        </p:txBody>
      </p:sp>
      <p:sp>
        <p:nvSpPr>
          <p:cNvPr id="10" name="타원 9"/>
          <p:cNvSpPr/>
          <p:nvPr/>
        </p:nvSpPr>
        <p:spPr>
          <a:xfrm>
            <a:off x="2638936" y="2704732"/>
            <a:ext cx="656110" cy="62310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22275" y="2837491"/>
            <a:ext cx="675066" cy="64110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44208" y="699542"/>
            <a:ext cx="1872208" cy="6480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오각형 14"/>
          <p:cNvSpPr/>
          <p:nvPr/>
        </p:nvSpPr>
        <p:spPr>
          <a:xfrm>
            <a:off x="7947045" y="3211195"/>
            <a:ext cx="550027" cy="527406"/>
          </a:xfrm>
          <a:prstGeom prst="pent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76256" y="3803163"/>
            <a:ext cx="1800199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u="sng" dirty="0" smtClean="0">
                <a:latin typeface="나눔바른고딕 UltraLight" pitchFamily="50" charset="-127"/>
                <a:ea typeface="나눔바른고딕 UltraLight" pitchFamily="50" charset="-127"/>
              </a:rPr>
              <a:t>Model</a:t>
            </a:r>
            <a:r>
              <a:rPr lang="ko-KR" altLang="en-US" sz="900" u="sng" dirty="0" smtClean="0">
                <a:latin typeface="나눔바른고딕 UltraLight" pitchFamily="50" charset="-127"/>
                <a:ea typeface="나눔바른고딕 UltraLight" pitchFamily="50" charset="-127"/>
              </a:rPr>
              <a:t> 객체</a:t>
            </a:r>
            <a:r>
              <a:rPr lang="en-US" altLang="ko-KR" sz="900" u="sng" dirty="0" smtClean="0">
                <a:latin typeface="나눔바른고딕 UltraLight" pitchFamily="50" charset="-127"/>
                <a:ea typeface="나눔바른고딕 UltraLight" pitchFamily="50" charset="-127"/>
              </a:rPr>
              <a:t>(</a:t>
            </a:r>
            <a:r>
              <a:rPr lang="ko-KR" altLang="en-US" sz="900" u="sng" dirty="0" smtClean="0">
                <a:latin typeface="나눔바른고딕 UltraLight" pitchFamily="50" charset="-127"/>
                <a:ea typeface="나눔바른고딕 UltraLight" pitchFamily="50" charset="-127"/>
              </a:rPr>
              <a:t>일꾼들</a:t>
            </a:r>
            <a:r>
              <a:rPr lang="en-US" altLang="ko-KR" sz="900" u="sng" dirty="0" smtClean="0">
                <a:latin typeface="나눔바른고딕 UltraLight" pitchFamily="50" charset="-127"/>
                <a:ea typeface="나눔바른고딕 UltraLight" pitchFamily="50" charset="-127"/>
              </a:rPr>
              <a:t>)</a:t>
            </a:r>
          </a:p>
          <a:p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DAO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객체에 </a:t>
            </a:r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@Repository</a:t>
            </a:r>
          </a:p>
          <a:p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or Spring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방식의 </a:t>
            </a:r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DB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연동</a:t>
            </a:r>
            <a:endParaRPr lang="en-US" altLang="ko-KR" sz="900" dirty="0" smtClean="0">
              <a:latin typeface="나눔바른고딕 UltraLight" pitchFamily="50" charset="-127"/>
              <a:ea typeface="나눔바른고딕 UltraLight" pitchFamily="50" charset="-127"/>
            </a:endParaRPr>
          </a:p>
          <a:p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or 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다른 업무</a:t>
            </a:r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!!</a:t>
            </a:r>
            <a:endParaRPr lang="ko-KR" altLang="en-US" sz="900" dirty="0"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4511" y="195486"/>
            <a:ext cx="150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나눔바른고딕 UltraLight" pitchFamily="50" charset="-127"/>
                <a:ea typeface="나눔바른고딕 UltraLight" pitchFamily="50" charset="-127"/>
              </a:rPr>
              <a:t>MemberController</a:t>
            </a:r>
            <a:endParaRPr lang="en-US" altLang="ko-KR" sz="1200" dirty="0" smtClean="0">
              <a:latin typeface="나눔바른고딕 UltraLight" pitchFamily="50" charset="-127"/>
              <a:ea typeface="나눔바른고딕 UltraLight" pitchFamily="50" charset="-127"/>
            </a:endParaRPr>
          </a:p>
          <a:p>
            <a:pPr algn="ctr"/>
            <a:r>
              <a:rPr lang="en-US" altLang="ko-KR" sz="1200" dirty="0" smtClean="0">
                <a:latin typeface="나눔바른고딕 UltraLight" pitchFamily="50" charset="-127"/>
                <a:ea typeface="나눔바른고딕 UltraLight" pitchFamily="50" charset="-127"/>
              </a:rPr>
              <a:t>(</a:t>
            </a:r>
            <a:r>
              <a:rPr lang="ko-KR" altLang="en-US" sz="1200" dirty="0" smtClean="0">
                <a:latin typeface="나눔바른고딕 UltraLight" pitchFamily="50" charset="-127"/>
                <a:ea typeface="나눔바른고딕 UltraLight" pitchFamily="50" charset="-127"/>
              </a:rPr>
              <a:t>동생 컨트롤러</a:t>
            </a:r>
            <a:r>
              <a:rPr lang="en-US" altLang="ko-KR" sz="1200" dirty="0" smtClean="0">
                <a:latin typeface="나눔바른고딕 UltraLight" pitchFamily="50" charset="-127"/>
                <a:ea typeface="나눔바른고딕 UltraLight" pitchFamily="50" charset="-127"/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19189" y="843558"/>
            <a:ext cx="811278" cy="63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바른고딕 UltraLight" pitchFamily="50" charset="-127"/>
                <a:ea typeface="나눔바른고딕 UltraLight" pitchFamily="50" charset="-127"/>
              </a:rPr>
              <a:t>Client1</a:t>
            </a:r>
            <a:endParaRPr lang="ko-KR" altLang="en-US" sz="1400" dirty="0">
              <a:solidFill>
                <a:schemeClr val="tx1"/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28" y="1717527"/>
            <a:ext cx="811278" cy="63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Client2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23528" y="2617628"/>
            <a:ext cx="811278" cy="631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Client3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8" idx="3"/>
            <a:endCxn id="6" idx="1"/>
          </p:cNvCxnSpPr>
          <p:nvPr/>
        </p:nvCxnSpPr>
        <p:spPr>
          <a:xfrm>
            <a:off x="1130467" y="1159439"/>
            <a:ext cx="995367" cy="632368"/>
          </a:xfrm>
          <a:prstGeom prst="straightConnector1">
            <a:avLst/>
          </a:prstGeom>
          <a:ln w="15875">
            <a:solidFill>
              <a:srgbClr val="EA3E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3"/>
            <a:endCxn id="4" idx="1"/>
          </p:cNvCxnSpPr>
          <p:nvPr/>
        </p:nvCxnSpPr>
        <p:spPr>
          <a:xfrm flipV="1">
            <a:off x="3218900" y="1734657"/>
            <a:ext cx="581971" cy="57150"/>
          </a:xfrm>
          <a:prstGeom prst="straightConnector1">
            <a:avLst/>
          </a:prstGeom>
          <a:ln w="15875">
            <a:solidFill>
              <a:srgbClr val="41C5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124321" y="1757149"/>
            <a:ext cx="669032" cy="978119"/>
          </a:xfrm>
          <a:prstGeom prst="straightConnector1">
            <a:avLst/>
          </a:prstGeom>
          <a:ln w="15875">
            <a:solidFill>
              <a:srgbClr val="41C5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6"/>
            <a:endCxn id="8" idx="1"/>
          </p:cNvCxnSpPr>
          <p:nvPr/>
        </p:nvCxnSpPr>
        <p:spPr>
          <a:xfrm>
            <a:off x="3295046" y="3016283"/>
            <a:ext cx="511032" cy="280884"/>
          </a:xfrm>
          <a:prstGeom prst="straightConnector1">
            <a:avLst/>
          </a:prstGeom>
          <a:ln w="15875">
            <a:solidFill>
              <a:srgbClr val="41C5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1"/>
            <a:endCxn id="14" idx="1"/>
          </p:cNvCxnSpPr>
          <p:nvPr/>
        </p:nvCxnSpPr>
        <p:spPr>
          <a:xfrm flipV="1">
            <a:off x="3806078" y="1023579"/>
            <a:ext cx="2638130" cy="2273588"/>
          </a:xfrm>
          <a:prstGeom prst="straightConnector1">
            <a:avLst/>
          </a:prstGeom>
          <a:ln w="15875">
            <a:solidFill>
              <a:srgbClr val="41C5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2"/>
          </p:cNvCxnSpPr>
          <p:nvPr/>
        </p:nvCxnSpPr>
        <p:spPr>
          <a:xfrm>
            <a:off x="7380312" y="1347615"/>
            <a:ext cx="360040" cy="980685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276839" y="1095587"/>
            <a:ext cx="1151029" cy="1044115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3" idx="1"/>
          </p:cNvCxnSpPr>
          <p:nvPr/>
        </p:nvCxnSpPr>
        <p:spPr>
          <a:xfrm>
            <a:off x="5296264" y="2139702"/>
            <a:ext cx="424872" cy="791676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29169" y="3500927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 UltraLight" pitchFamily="50" charset="-127"/>
                <a:ea typeface="나눔바른고딕 UltraLight" pitchFamily="50" charset="-127"/>
              </a:rPr>
              <a:t>View Resolver</a:t>
            </a:r>
            <a:endParaRPr lang="ko-KR" altLang="en-US" sz="1100" dirty="0"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 rot="1900800">
            <a:off x="1188819" y="1133984"/>
            <a:ext cx="906017" cy="261610"/>
          </a:xfrm>
          <a:prstGeom prst="rect">
            <a:avLst/>
          </a:prstGeom>
          <a:noFill/>
          <a:ln>
            <a:solidFill>
              <a:srgbClr val="EA3E1C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단계</a:t>
            </a:r>
            <a:r>
              <a:rPr lang="en-US" altLang="ko-KR" sz="1100" dirty="0" smtClean="0"/>
              <a:t>, </a:t>
            </a:r>
            <a:r>
              <a:rPr lang="ko-KR" altLang="en-US" sz="1100" b="1" dirty="0" smtClean="0"/>
              <a:t>요청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476035" y="2087679"/>
            <a:ext cx="906017" cy="261610"/>
          </a:xfrm>
          <a:prstGeom prst="rect">
            <a:avLst/>
          </a:prstGeom>
          <a:noFill/>
          <a:ln>
            <a:solidFill>
              <a:srgbClr val="41C5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단계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ko-KR" altLang="en-US" sz="1100" b="1" dirty="0" smtClean="0"/>
              <a:t>분석</a:t>
            </a:r>
            <a:endParaRPr lang="ko-KR" alt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624973" y="1760079"/>
            <a:ext cx="906017" cy="26161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단계</a:t>
            </a:r>
            <a:r>
              <a:rPr lang="en-US" altLang="ko-KR" sz="1100" dirty="0" smtClean="0"/>
              <a:t>, </a:t>
            </a:r>
            <a:r>
              <a:rPr lang="ko-KR" altLang="en-US" sz="1100" b="1" dirty="0" smtClean="0"/>
              <a:t>업무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 rot="18965629">
            <a:off x="5457720" y="1736938"/>
            <a:ext cx="9060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</a:t>
            </a:r>
            <a:r>
              <a:rPr lang="ko-KR" altLang="en-US" sz="1100" dirty="0" smtClean="0"/>
              <a:t>단계</a:t>
            </a:r>
            <a:r>
              <a:rPr lang="en-US" altLang="ko-KR" sz="1100" dirty="0" smtClean="0"/>
              <a:t>, </a:t>
            </a:r>
            <a:r>
              <a:rPr lang="ko-KR" altLang="en-US" sz="1100" b="1" dirty="0" smtClean="0"/>
              <a:t>저장</a:t>
            </a:r>
            <a:endParaRPr lang="ko-KR" altLang="en-US" sz="1100" b="1" dirty="0"/>
          </a:p>
        </p:txBody>
      </p:sp>
      <p:sp>
        <p:nvSpPr>
          <p:cNvPr id="34" name="정오각형 33"/>
          <p:cNvSpPr/>
          <p:nvPr/>
        </p:nvSpPr>
        <p:spPr>
          <a:xfrm>
            <a:off x="7095262" y="3196504"/>
            <a:ext cx="550027" cy="527406"/>
          </a:xfrm>
          <a:prstGeom prst="pentagon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/>
          <p:cNvSpPr/>
          <p:nvPr/>
        </p:nvSpPr>
        <p:spPr>
          <a:xfrm>
            <a:off x="7467499" y="2323377"/>
            <a:ext cx="576769" cy="513058"/>
          </a:xfrm>
          <a:prstGeom prst="hexagon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endCxn id="15" idx="0"/>
          </p:cNvCxnSpPr>
          <p:nvPr/>
        </p:nvCxnSpPr>
        <p:spPr>
          <a:xfrm>
            <a:off x="7926271" y="2837491"/>
            <a:ext cx="295788" cy="373704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" idx="2"/>
            <a:endCxn id="34" idx="0"/>
          </p:cNvCxnSpPr>
          <p:nvPr/>
        </p:nvCxnSpPr>
        <p:spPr>
          <a:xfrm flipH="1">
            <a:off x="7370276" y="2836435"/>
            <a:ext cx="225488" cy="360069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28184" y="2324243"/>
            <a:ext cx="1224137" cy="5078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b="1" u="sng" dirty="0" smtClean="0">
                <a:latin typeface="나눔바른고딕 UltraLight" pitchFamily="50" charset="-127"/>
                <a:ea typeface="나눔바른고딕 UltraLight" pitchFamily="50" charset="-127"/>
              </a:rPr>
              <a:t>Service</a:t>
            </a:r>
            <a:r>
              <a:rPr lang="ko-KR" altLang="en-US" sz="900" u="sng" dirty="0" smtClean="0">
                <a:latin typeface="나눔바른고딕 UltraLight" pitchFamily="50" charset="-127"/>
                <a:ea typeface="나눔바른고딕 UltraLight" pitchFamily="50" charset="-127"/>
              </a:rPr>
              <a:t>객체</a:t>
            </a:r>
            <a:endParaRPr lang="en-US" altLang="ko-KR" sz="900" u="sng" dirty="0" smtClean="0">
              <a:latin typeface="나눔바른고딕 UltraLight" pitchFamily="50" charset="-127"/>
              <a:ea typeface="나눔바른고딕 UltraLight" pitchFamily="50" charset="-127"/>
            </a:endParaRPr>
          </a:p>
          <a:p>
            <a:pPr algn="just"/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업무 지시</a:t>
            </a:r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, 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총괄 하는 부장님 객체</a:t>
            </a:r>
            <a:endParaRPr lang="en-US" altLang="ko-KR" sz="900" dirty="0" smtClean="0"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cxnSp>
        <p:nvCxnSpPr>
          <p:cNvPr id="47" name="직선 화살표 연결선 46"/>
          <p:cNvCxnSpPr>
            <a:stCxn id="19" idx="3"/>
            <a:endCxn id="6" idx="1"/>
          </p:cNvCxnSpPr>
          <p:nvPr/>
        </p:nvCxnSpPr>
        <p:spPr>
          <a:xfrm flipV="1">
            <a:off x="1134806" y="1791807"/>
            <a:ext cx="991028" cy="241601"/>
          </a:xfrm>
          <a:prstGeom prst="straightConnector1">
            <a:avLst/>
          </a:prstGeom>
          <a:ln w="15875">
            <a:solidFill>
              <a:srgbClr val="EA3E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0" idx="3"/>
            <a:endCxn id="6" idx="1"/>
          </p:cNvCxnSpPr>
          <p:nvPr/>
        </p:nvCxnSpPr>
        <p:spPr>
          <a:xfrm flipV="1">
            <a:off x="1134806" y="1791807"/>
            <a:ext cx="991028" cy="1141702"/>
          </a:xfrm>
          <a:prstGeom prst="straightConnector1">
            <a:avLst/>
          </a:prstGeom>
          <a:ln w="15875">
            <a:solidFill>
              <a:srgbClr val="EA3E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3568" y="3936127"/>
            <a:ext cx="2115356" cy="5078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바른고딕 UltraLight" pitchFamily="50" charset="-127"/>
                <a:ea typeface="나눔바른고딕 UltraLight" pitchFamily="50" charset="-127"/>
              </a:rPr>
              <a:t>Default Annotation Handler Mapping</a:t>
            </a:r>
          </a:p>
          <a:p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  <a:sym typeface="Wingdings" pitchFamily="2" charset="2"/>
              </a:rPr>
              <a:t>@(Annotation)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  <a:sym typeface="Wingdings" pitchFamily="2" charset="2"/>
              </a:rPr>
              <a:t>으로 적절한 컨트롤러를 선택</a:t>
            </a:r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  <a:sym typeface="Wingdings" pitchFamily="2" charset="2"/>
              </a:rPr>
              <a:t>!!</a:t>
            </a:r>
            <a:endParaRPr lang="en-US" altLang="ko-KR" sz="900" dirty="0" smtClean="0"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56196" y="3432071"/>
            <a:ext cx="1333892" cy="5078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전담객체를 이용하여 </a:t>
            </a:r>
            <a:endParaRPr lang="en-US" altLang="ko-KR" sz="900" dirty="0" smtClean="0">
              <a:latin typeface="나눔바른고딕 UltraLight" pitchFamily="50" charset="-127"/>
              <a:ea typeface="나눔바른고딕 UltraLight" pitchFamily="50" charset="-127"/>
            </a:endParaRPr>
          </a:p>
          <a:p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요청을 분석</a:t>
            </a:r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, 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알맞은 동생 </a:t>
            </a:r>
            <a:endParaRPr lang="en-US" altLang="ko-KR" sz="900" dirty="0" smtClean="0">
              <a:latin typeface="나눔바른고딕 UltraLight" pitchFamily="50" charset="-127"/>
              <a:ea typeface="나눔바른고딕 UltraLight" pitchFamily="50" charset="-127"/>
            </a:endParaRPr>
          </a:p>
          <a:p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컨트롤러를 검색</a:t>
            </a:r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!!</a:t>
            </a:r>
            <a:endParaRPr lang="ko-KR" altLang="en-US" sz="900" dirty="0"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75656" y="3147814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 UltraLight" pitchFamily="50" charset="-127"/>
                <a:ea typeface="나눔바른고딕 UltraLight" pitchFamily="50" charset="-127"/>
              </a:rPr>
              <a:t>Handler Mapping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64112" y="727250"/>
            <a:ext cx="18453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u="sng" dirty="0" smtClean="0">
                <a:latin typeface="나눔바른고딕 UltraLight" pitchFamily="50" charset="-127"/>
                <a:ea typeface="나눔바른고딕 UltraLight" pitchFamily="50" charset="-127"/>
              </a:rPr>
              <a:t>@Controller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로 자식임을 명시</a:t>
            </a:r>
            <a:endParaRPr lang="en-US" altLang="ko-KR" sz="900" dirty="0" smtClean="0">
              <a:latin typeface="나눔바른고딕 UltraLight" pitchFamily="50" charset="-127"/>
              <a:ea typeface="나눔바른고딕 UltraLight" pitchFamily="50" charset="-127"/>
            </a:endParaRPr>
          </a:p>
          <a:p>
            <a:pPr algn="just"/>
            <a:r>
              <a:rPr lang="en-US" altLang="ko-KR" sz="900" u="sng" dirty="0" smtClean="0">
                <a:latin typeface="나눔바른고딕 UltraLight" pitchFamily="50" charset="-127"/>
                <a:ea typeface="나눔바른고딕 UltraLight" pitchFamily="50" charset="-127"/>
              </a:rPr>
              <a:t>@</a:t>
            </a:r>
            <a:r>
              <a:rPr lang="en-US" altLang="ko-KR" sz="900" u="sng" dirty="0" err="1" smtClean="0">
                <a:latin typeface="나눔바른고딕 UltraLight" pitchFamily="50" charset="-127"/>
                <a:ea typeface="나눔바른고딕 UltraLight" pitchFamily="50" charset="-127"/>
              </a:rPr>
              <a:t>RequestMapping</a:t>
            </a:r>
            <a:r>
              <a:rPr lang="ko-KR" altLang="en-US" sz="900" dirty="0" smtClean="0">
                <a:latin typeface="나눔바른고딕 UltraLight" pitchFamily="50" charset="-127"/>
                <a:ea typeface="나눔바른고딕 UltraLight" pitchFamily="50" charset="-127"/>
              </a:rPr>
              <a:t>으로 컨트롤러</a:t>
            </a:r>
            <a:endParaRPr lang="en-US" altLang="ko-KR" sz="900" dirty="0" smtClean="0">
              <a:latin typeface="나눔바른고딕 UltraLight" pitchFamily="50" charset="-127"/>
              <a:ea typeface="나눔바른고딕 UltraLight" pitchFamily="50" charset="-127"/>
            </a:endParaRPr>
          </a:p>
          <a:p>
            <a:pPr algn="just"/>
            <a:r>
              <a:rPr lang="en-US" altLang="ko-KR" sz="900" dirty="0" smtClean="0">
                <a:latin typeface="나눔바른고딕 UltraLight" pitchFamily="50" charset="-127"/>
                <a:ea typeface="나눔바른고딕 UltraLight" pitchFamily="50" charset="-127"/>
              </a:rPr>
              <a:t>     Mapping</a:t>
            </a:r>
            <a:endParaRPr lang="ko-KR" altLang="en-US" sz="900" dirty="0"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39761" y="1203598"/>
            <a:ext cx="10631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900" b="1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Filter </a:t>
            </a:r>
            <a:r>
              <a:rPr lang="en-US" altLang="ko-KR" sz="900" b="1" dirty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Mapping, </a:t>
            </a:r>
            <a:r>
              <a:rPr lang="en-US" altLang="ko-KR" sz="900" b="1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/>
            </a:r>
            <a:br>
              <a:rPr lang="en-US" altLang="ko-KR" sz="900" b="1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</a:br>
            <a:r>
              <a:rPr lang="en-US" altLang="ko-KR" sz="900" u="sng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Encoding</a:t>
            </a:r>
          </a:p>
          <a:p>
            <a:pPr lvl="0" algn="ctr"/>
            <a:endParaRPr lang="en-US" altLang="ko-KR" sz="1600" dirty="0" smtClean="0"/>
          </a:p>
          <a:p>
            <a:pPr lvl="0" algn="ctr"/>
            <a:r>
              <a:rPr lang="en-US" altLang="ko-KR" sz="900" b="1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Servlet Mapping </a:t>
            </a:r>
          </a:p>
          <a:p>
            <a:pPr lvl="0" algn="ctr"/>
            <a:r>
              <a:rPr lang="en-US" altLang="ko-KR" sz="900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(</a:t>
            </a:r>
            <a:r>
              <a:rPr lang="en-US" altLang="ko-KR" sz="900" dirty="0" err="1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init-param</a:t>
            </a:r>
            <a:r>
              <a:rPr lang="ko-KR" altLang="en-US" sz="900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으로 </a:t>
            </a:r>
            <a:endParaRPr lang="en-US" altLang="ko-KR" sz="900" dirty="0" smtClean="0">
              <a:solidFill>
                <a:prstClr val="black"/>
              </a:solidFill>
              <a:latin typeface="나눔바른고딕 UltraLight" pitchFamily="50" charset="-127"/>
              <a:ea typeface="나눔바른고딕 UltraLight" pitchFamily="50" charset="-127"/>
            </a:endParaRPr>
          </a:p>
          <a:p>
            <a:pPr lvl="0" algn="ctr"/>
            <a:r>
              <a:rPr lang="en-US" altLang="ko-KR" sz="900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servlet.xml</a:t>
            </a:r>
            <a:r>
              <a:rPr lang="ko-KR" altLang="en-US" sz="900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의 </a:t>
            </a:r>
            <a:endParaRPr lang="en-US" altLang="ko-KR" sz="900" dirty="0" smtClean="0">
              <a:solidFill>
                <a:prstClr val="black"/>
              </a:solidFill>
              <a:latin typeface="나눔바른고딕 UltraLight" pitchFamily="50" charset="-127"/>
              <a:ea typeface="나눔바른고딕 UltraLight" pitchFamily="50" charset="-127"/>
            </a:endParaRPr>
          </a:p>
          <a:p>
            <a:pPr lvl="0" algn="ctr"/>
            <a:r>
              <a:rPr lang="ko-KR" altLang="en-US" sz="900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정보를 넘김</a:t>
            </a:r>
            <a:r>
              <a:rPr lang="en-US" altLang="ko-KR" sz="900" dirty="0" smtClean="0">
                <a:solidFill>
                  <a:prstClr val="black"/>
                </a:solidFill>
                <a:latin typeface="나눔바른고딕 UltraLight" pitchFamily="50" charset="-127"/>
                <a:ea typeface="나눔바른고딕 UltraLight" pitchFamily="50" charset="-127"/>
              </a:rPr>
              <a:t>)</a:t>
            </a:r>
            <a:endParaRPr lang="ko-KR" altLang="en-US" sz="900" dirty="0">
              <a:solidFill>
                <a:prstClr val="black"/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58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159</Words>
  <Application>Microsoft Office PowerPoint</Application>
  <PresentationFormat>화면 슬라이드 쇼(16:9)</PresentationFormat>
  <Paragraphs>55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45</cp:revision>
  <dcterms:created xsi:type="dcterms:W3CDTF">2016-10-24T00:14:56Z</dcterms:created>
  <dcterms:modified xsi:type="dcterms:W3CDTF">2016-10-27T10:48:43Z</dcterms:modified>
</cp:coreProperties>
</file>