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F66D835-46ED-48CB-B8D1-ABA24814060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A88ADE-E7DC-491E-B7A5-EDEEE61774A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6382BB-92FE-4F91-9066-7693DC14B25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0"/>
            <a:ext cx="9141480" cy="68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/>
          <p:nvPr/>
        </p:nvSpPr>
        <p:spPr>
          <a:xfrm>
            <a:off x="332280" y="160920"/>
            <a:ext cx="8460000" cy="1440"/>
          </a:xfrm>
          <a:prstGeom prst="line">
            <a:avLst/>
          </a:prstGeom>
          <a:ln w="3240">
            <a:solidFill>
              <a:srgbClr val="808080"/>
            </a:solidFill>
            <a:round/>
          </a:ln>
        </p:spPr>
      </p:sp>
      <p:sp>
        <p:nvSpPr>
          <p:cNvPr id="38" name="Line 2"/>
          <p:cNvSpPr/>
          <p:nvPr/>
        </p:nvSpPr>
        <p:spPr>
          <a:xfrm>
            <a:off x="332280" y="873720"/>
            <a:ext cx="8460000" cy="1440"/>
          </a:xfrm>
          <a:prstGeom prst="line">
            <a:avLst/>
          </a:prstGeom>
          <a:ln w="3240">
            <a:solidFill>
              <a:srgbClr val="808080"/>
            </a:solidFill>
            <a:round/>
          </a:ln>
        </p:spPr>
      </p:sp>
      <p:sp>
        <p:nvSpPr>
          <p:cNvPr id="39" name="CustomShape 3"/>
          <p:cNvSpPr/>
          <p:nvPr/>
        </p:nvSpPr>
        <p:spPr>
          <a:xfrm>
            <a:off x="6958080" y="6352200"/>
            <a:ext cx="1927800" cy="24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5DC191A-2491-426A-9ECF-3E6EEC7D7257}" type="slidenum">
              <a:rPr lang="en-US" sz="850">
                <a:solidFill>
                  <a:srgbClr val="262626"/>
                </a:solidFill>
                <a:latin typeface="나눔고딕"/>
                <a:ea typeface="나눔고딕"/>
              </a:rPr>
              <a:t>&lt;number&gt;</a:t>
            </a:fld>
            <a:r>
              <a:rPr lang="en-US" sz="800">
                <a:solidFill>
                  <a:srgbClr val="262626"/>
                </a:solidFill>
                <a:latin typeface="나눔고딕"/>
                <a:ea typeface="나눔고딕"/>
              </a:rPr>
              <a:t> </a:t>
            </a:r>
            <a:endParaRPr/>
          </a:p>
        </p:txBody>
      </p:sp>
      <p:pic>
        <p:nvPicPr>
          <p:cNvPr id="40" name="그림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6387480"/>
            <a:ext cx="1305360" cy="179280"/>
          </a:xfrm>
          <a:prstGeom prst="rect">
            <a:avLst/>
          </a:prstGeom>
          <a:ln>
            <a:noFill/>
          </a:ln>
        </p:spPr>
      </p:pic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1332360"/>
            <a:ext cx="8228520" cy="159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WebKit/Chromium Contribution Process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39640" y="3008880"/>
            <a:ext cx="4944240" cy="9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나눔고딕 Bold"/>
                <a:ea typeface="나눔고딕 Bold"/>
              </a:rPr>
              <a:t>김규영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나눔고딕 Bold"/>
                <a:ea typeface="나눔고딕 Bold"/>
              </a:rPr>
              <a:t>WebKit/Blink Developer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- WebKit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Bugzilla : https://bugs.webkit.org/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0" name="그림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080" y="2133000"/>
            <a:ext cx="7285680" cy="38448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 (Cont.)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upload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내용 개체 틀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914840"/>
            <a:ext cx="8228520" cy="39614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1324440" y="3932640"/>
            <a:ext cx="1014480" cy="4276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15" name="CustomShape 4"/>
          <p:cNvSpPr/>
          <p:nvPr/>
        </p:nvSpPr>
        <p:spPr>
          <a:xfrm>
            <a:off x="2627640" y="4236840"/>
            <a:ext cx="1852560" cy="705600"/>
          </a:xfrm>
          <a:prstGeom prst="wedgeRoundRectCallout">
            <a:avLst>
              <a:gd name="adj1" fmla="val -68944"/>
              <a:gd name="adj2" fmla="val -72477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?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요청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+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승인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-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거부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1358640" y="2896920"/>
            <a:ext cx="3571200" cy="2041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17" name="CustomShape 6"/>
          <p:cNvSpPr/>
          <p:nvPr/>
        </p:nvSpPr>
        <p:spPr>
          <a:xfrm>
            <a:off x="5220000" y="2906640"/>
            <a:ext cx="1999080" cy="301680"/>
          </a:xfrm>
          <a:prstGeom prst="wedgeRoundRectCallout">
            <a:avLst>
              <a:gd name="adj1" fmla="val -62710"/>
              <a:gd name="adj2" fmla="val -27270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간단한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Patch Title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 (Cont.)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신규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Bug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생성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0" name="내용 개체 틀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3320" y="1772640"/>
            <a:ext cx="8228520" cy="396756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108080" y="4164120"/>
            <a:ext cx="4140720" cy="2188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22" name="CustomShape 4"/>
          <p:cNvSpPr/>
          <p:nvPr/>
        </p:nvSpPr>
        <p:spPr>
          <a:xfrm>
            <a:off x="488160" y="2806560"/>
            <a:ext cx="1727280" cy="7909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23" name="CustomShape 5"/>
          <p:cNvSpPr/>
          <p:nvPr/>
        </p:nvSpPr>
        <p:spPr>
          <a:xfrm>
            <a:off x="1115640" y="4409640"/>
            <a:ext cx="7428600" cy="9021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24" name="CustomShape 6"/>
          <p:cNvSpPr/>
          <p:nvPr/>
        </p:nvSpPr>
        <p:spPr>
          <a:xfrm>
            <a:off x="2392200" y="3169800"/>
            <a:ext cx="1856160" cy="301680"/>
          </a:xfrm>
          <a:prstGeom prst="wedgeRoundRectCallout">
            <a:avLst>
              <a:gd name="adj1" fmla="val -55389"/>
              <a:gd name="adj2" fmla="val -89093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component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선택</a:t>
            </a:r>
            <a:endParaRPr/>
          </a:p>
        </p:txBody>
      </p:sp>
      <p:sp>
        <p:nvSpPr>
          <p:cNvPr id="125" name="CustomShape 7"/>
          <p:cNvSpPr/>
          <p:nvPr/>
        </p:nvSpPr>
        <p:spPr>
          <a:xfrm>
            <a:off x="5436000" y="3588120"/>
            <a:ext cx="1787400" cy="301680"/>
          </a:xfrm>
          <a:prstGeom prst="wedgeRoundRectCallout">
            <a:avLst>
              <a:gd name="adj1" fmla="val -64096"/>
              <a:gd name="adj2" fmla="val 130310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Bug Title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입력</a:t>
            </a:r>
            <a:endParaRPr/>
          </a:p>
        </p:txBody>
      </p:sp>
      <p:sp>
        <p:nvSpPr>
          <p:cNvPr id="126" name="CustomShape 8"/>
          <p:cNvSpPr/>
          <p:nvPr/>
        </p:nvSpPr>
        <p:spPr>
          <a:xfrm>
            <a:off x="5796000" y="5589360"/>
            <a:ext cx="1427760" cy="301680"/>
          </a:xfrm>
          <a:prstGeom prst="wedgeRoundRectCallout">
            <a:avLst>
              <a:gd name="adj1" fmla="val -32096"/>
              <a:gd name="adj2" fmla="val -122851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Bug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설명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 (Cont.)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upload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9" name="내용 개체 틀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914840"/>
            <a:ext cx="8228520" cy="396144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1324440" y="3932640"/>
            <a:ext cx="1014480" cy="4276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31" name="CustomShape 4"/>
          <p:cNvSpPr/>
          <p:nvPr/>
        </p:nvSpPr>
        <p:spPr>
          <a:xfrm>
            <a:off x="2627640" y="4236840"/>
            <a:ext cx="1852560" cy="705600"/>
          </a:xfrm>
          <a:prstGeom prst="wedgeRoundRectCallout">
            <a:avLst>
              <a:gd name="adj1" fmla="val -68944"/>
              <a:gd name="adj2" fmla="val -72477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?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요청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+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승인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-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거부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1358640" y="2896920"/>
            <a:ext cx="3571200" cy="2041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33" name="CustomShape 6"/>
          <p:cNvSpPr/>
          <p:nvPr/>
        </p:nvSpPr>
        <p:spPr>
          <a:xfrm>
            <a:off x="5220000" y="2906640"/>
            <a:ext cx="1999080" cy="301680"/>
          </a:xfrm>
          <a:prstGeom prst="wedgeRoundRectCallout">
            <a:avLst>
              <a:gd name="adj1" fmla="val -62710"/>
              <a:gd name="adj2" fmla="val -27270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간단한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Patch Title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 (Cont.)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EWS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요청 및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Review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대기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6" name="내용 개체 틀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760" y="1917000"/>
            <a:ext cx="8228520" cy="39391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- Chromium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Rietveld : https://codereview.chromium.org/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9" name="그림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2122920"/>
            <a:ext cx="7857000" cy="38253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Chromium (Cont.)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Issue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생성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https://code.google.com/p/chromium/issues/list </a:t>
            </a:r>
            <a:endParaRPr/>
          </a:p>
        </p:txBody>
      </p:sp>
      <p:pic>
        <p:nvPicPr>
          <p:cNvPr id="142" name="그림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6880" y="2288160"/>
            <a:ext cx="7254720" cy="35157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Chromium (Cont.)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License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동의 필요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Google Opensource Project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는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contribution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전에 코드 라이센스를 요구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https://cla.developers.google.com/about/google-individual?csw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함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=1</a:t>
            </a:r>
            <a:endParaRPr/>
          </a:p>
        </p:txBody>
      </p:sp>
      <p:pic>
        <p:nvPicPr>
          <p:cNvPr id="1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3108960"/>
            <a:ext cx="6262200" cy="32544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Chromium (Cont.)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upload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먼저 로컬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commit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을 작성 후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, git cl upload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를 통해서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Rietveld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에 업로드 </a:t>
            </a:r>
            <a:endParaRPr/>
          </a:p>
        </p:txBody>
      </p:sp>
      <p:pic>
        <p:nvPicPr>
          <p:cNvPr id="1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3003120"/>
            <a:ext cx="7198920" cy="257400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1199520" y="4242240"/>
            <a:ext cx="7120800" cy="273600"/>
          </a:xfrm>
          <a:prstGeom prst="rect">
            <a:avLst/>
          </a:prstGeom>
          <a:noFill/>
          <a:ln w="18360">
            <a:solidFill>
              <a:srgbClr val="c5000b"/>
            </a:solidFill>
            <a:round/>
          </a:ln>
        </p:spPr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Chromium (Cont.)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Review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요청</a:t>
            </a:r>
            <a:endParaRPr/>
          </a:p>
        </p:txBody>
      </p:sp>
      <p:pic>
        <p:nvPicPr>
          <p:cNvPr id="152" name="그림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4560" y="1804320"/>
            <a:ext cx="8229600" cy="399996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484560" y="5373360"/>
            <a:ext cx="999000" cy="570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2558520" y="1196640"/>
            <a:ext cx="53028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[3]</a:t>
            </a:r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Contents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WebKit/Chromium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Process Overview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Source Code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다운로드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Build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작성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Coding Style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검증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Layout Test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확인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업로드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추가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Tools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Chromium (Cont.)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Trybot</a:t>
            </a:r>
            <a:endParaRPr/>
          </a:p>
        </p:txBody>
      </p:sp>
      <p:pic>
        <p:nvPicPr>
          <p:cNvPr id="157" name="그림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7160" y="1728360"/>
            <a:ext cx="7928640" cy="385992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3014280" y="5157360"/>
            <a:ext cx="1213200" cy="21312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59" name="CustomShape 4"/>
          <p:cNvSpPr/>
          <p:nvPr/>
        </p:nvSpPr>
        <p:spPr>
          <a:xfrm>
            <a:off x="3924000" y="4636080"/>
            <a:ext cx="242784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LGTM : Review </a:t>
            </a: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승인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Not LGTM : Review </a:t>
            </a: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거부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추가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Tools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Mailing List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구독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https://lists.webkit.org/mailman/listinfo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u="sng">
                <a:solidFill>
                  <a:srgbClr val="4b5661"/>
                </a:solidFill>
                <a:latin typeface="나눔고딕"/>
                <a:ea typeface="나눔고딕"/>
              </a:rPr>
              <a:t>https://www.chromium.org/developers/technical-discussion-groups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IRC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freenode - #webkit, #webkit-efl, #webkit-kr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freenode - #chromium, #blink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주요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command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Tools/Script/build-webkit –efl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Tools/Script/prepare-changelog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Tools/Script/webkit-patch upload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Tools/Script/webkit-patch apply-attachment </a:t>
            </a:r>
            <a:r>
              <a:rPr i="1" lang="en-US" sz="2000">
                <a:solidFill>
                  <a:srgbClr val="000000"/>
                </a:solidFill>
                <a:latin typeface="나눔고딕"/>
                <a:ea typeface="나눔고딕"/>
              </a:rPr>
              <a:t>patch-id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ninja -C out/Debug </a:t>
            </a:r>
            <a:r>
              <a:rPr i="1" lang="en-US" sz="2000">
                <a:solidFill>
                  <a:srgbClr val="000000"/>
                </a:solidFill>
                <a:latin typeface="나눔고딕"/>
                <a:ea typeface="나눔고딕"/>
              </a:rPr>
              <a:t>chrome/content_shell/blink_tests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git cl upload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git cl issue </a:t>
            </a:r>
            <a:r>
              <a:rPr i="1" lang="en-US" sz="2000">
                <a:solidFill>
                  <a:srgbClr val="000000"/>
                </a:solidFill>
                <a:latin typeface="나눔고딕"/>
                <a:ea typeface="나눔고딕"/>
              </a:rPr>
              <a:t>issue-number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Contribution Demo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Contact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CustomShape 3"/>
          <p:cNvSpPr/>
          <p:nvPr/>
        </p:nvSpPr>
        <p:spPr>
          <a:xfrm>
            <a:off x="365760" y="2471760"/>
            <a:ext cx="8503560" cy="213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Arial"/>
              </a:rPr>
              <a:t>gyuyoung.kim@webkit.org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Arial"/>
              </a:rPr>
              <a:t>or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Arial"/>
              </a:rPr>
              <a:t>Freenode #webkit, #webkit-kr IRC “gyuyoung”</a:t>
            </a: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Reference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[1] https://trac.webkit.org/wiki/UsingGitWithWebKit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[2] https://www.chromium.org/developers/how-tos/get-the-code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[3] https://docs.google.com/presentation/d/1abnqM9j6zFodPHA38JG1061rG2iGj_GABxEDgZsdbJg/present?slide=id.i0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[4] https://www.openhub.net/p/chrome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[5] https://www.openhub.net/p/WebKit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[6] https://www.webkit.org/building/build.html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[7] https://trac.webkit.org/wiki/BuildingGtk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[8] https://trac.webkit.org/wiki/EFLWebKit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[9] https://www.webkit.org/coding/contributing.html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[10] https://www.chromium.org/developers/testing/webkit-layout-tests 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WebKit/Chromium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Apple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이 주도 하고 있는 오픈소스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Web Rendering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엔진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BSD, LGPL License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약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5,000,000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라인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Google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이 만든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Web Browser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오픈소스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프로젝트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Chromium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프로젝트를 기반으로 구글의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Browser Product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인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Chrome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이 릴리즈 됨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BSD License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Third party library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는 그 라이브러리의 라이센스를 따름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약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17,000,000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라인</a:t>
            </a: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35880" y="980280"/>
            <a:ext cx="1427760" cy="1151280"/>
          </a:xfrm>
          <a:prstGeom prst="rect">
            <a:avLst/>
          </a:prstGeom>
          <a:ln>
            <a:noFill/>
          </a:ln>
        </p:spPr>
      </p:pic>
      <p:pic>
        <p:nvPicPr>
          <p:cNvPr id="8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15160" y="3143160"/>
            <a:ext cx="1070640" cy="107064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3128040" y="2144880"/>
            <a:ext cx="53172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[4]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3283560" y="4627440"/>
            <a:ext cx="48708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[5]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Process Overview</a:t>
            </a: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7200" y="1340640"/>
            <a:ext cx="6571080" cy="49478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Source Code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다운로드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git clone git://git.webkit.org/WebKit.git WebKit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Download depot_tools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git clone https://chromium.googlesource.com/chromium/tools/depot_tools.git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Clone src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fetch blink --nosvn=True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Detail info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https://www.chromium.org/developers/how-tos/get-the-code 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2191680" y="1956600"/>
            <a:ext cx="46224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[2]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1799640" y="1196640"/>
            <a:ext cx="44964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[1]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Build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각 포트별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Dependency Package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를 설치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Tools/Script/build-webkit –-platform=port (e.g. Mac, GTK, and EFL)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Mac: https://www.webkit.org/building/build.html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GTK: https://trac.webkit.org/wiki/BuildingGtk 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EFL: https://trac.webkit.org/wiki/EFLWebKit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Linux:</a:t>
            </a:r>
            <a:r>
              <a:rPr lang="en-US" sz="2300">
                <a:solidFill>
                  <a:srgbClr val="000000"/>
                </a:solidFill>
                <a:latin typeface="나눔고딕"/>
                <a:ea typeface="나눔고딕"/>
              </a:rPr>
              <a:t>https://code.google.com/p/chromium/wiki/LinuxBuildInstructions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Window: </a:t>
            </a:r>
            <a:r>
              <a:rPr lang="en-US" sz="2200">
                <a:solidFill>
                  <a:srgbClr val="000000"/>
                </a:solidFill>
                <a:latin typeface="나눔고딕"/>
                <a:ea typeface="나눔고딕"/>
              </a:rPr>
              <a:t>https://www.chromium.org/developers/how-tos/build-instructions-windows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Mac: </a:t>
            </a:r>
            <a:r>
              <a:rPr lang="en-US" sz="2100">
                <a:solidFill>
                  <a:srgbClr val="000000"/>
                </a:solidFill>
                <a:latin typeface="나눔고딕"/>
                <a:ea typeface="나눔고딕"/>
              </a:rPr>
              <a:t>https://code.google.com/p/chromium/wiki/MacBuildInstructions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작성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및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은 기본적으로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Test Driven Development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모델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일반적으로 신규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에 의해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Behavior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가 변경될 때는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Test Case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를 같이 작성 또는 기존 테스트 케이스의 수정이 필요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Description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은 자세히 작성할 수록 좋음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1051560" y="2683080"/>
            <a:ext cx="59940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[9]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Coding Style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검증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u="sng">
                <a:solidFill>
                  <a:srgbClr val="4b5661"/>
                </a:solidFill>
                <a:latin typeface="나눔고딕"/>
                <a:ea typeface="나눔고딕"/>
              </a:rPr>
              <a:t>https://www.webkit.org/coding/coding-style.html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Tools/Script/check-webkit-style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https://www.chromium.org/developers/coding-style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88640"/>
            <a:ext cx="8228520" cy="64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Layout Test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확인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67640" y="1052640"/>
            <a:ext cx="8208000" cy="511164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TextShape 3"/>
          <p:cNvSpPr txBox="1"/>
          <p:nvPr/>
        </p:nvSpPr>
        <p:spPr>
          <a:xfrm>
            <a:off x="457200" y="1280160"/>
            <a:ext cx="8229240" cy="4301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Patch</a:t>
            </a:r>
            <a:r>
              <a:rPr lang="en-US" sz="3200">
                <a:latin typeface="Arial"/>
              </a:rPr>
              <a:t>를 올리기 전 </a:t>
            </a:r>
            <a:r>
              <a:rPr lang="en-US" sz="3200">
                <a:latin typeface="Arial"/>
              </a:rPr>
              <a:t>Regression </a:t>
            </a:r>
            <a:r>
              <a:rPr lang="en-US" sz="3200">
                <a:latin typeface="Arial"/>
              </a:rPr>
              <a:t>검증을 위해 </a:t>
            </a:r>
            <a:r>
              <a:rPr lang="en-US" sz="3200">
                <a:latin typeface="Arial"/>
              </a:rPr>
              <a:t>Layout Test</a:t>
            </a:r>
            <a:r>
              <a:rPr lang="en-US" sz="3200">
                <a:latin typeface="Arial"/>
              </a:rPr>
              <a:t>를 수행하여야 함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– </a:t>
            </a:r>
            <a:r>
              <a:rPr lang="en-US" sz="3200">
                <a:latin typeface="Arial"/>
              </a:rPr>
              <a:t>WebKit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* Tools/Script/run-webkit-test –platform=mac/gtk/efl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– </a:t>
            </a:r>
            <a:r>
              <a:rPr lang="en-US" sz="3200">
                <a:latin typeface="Arial"/>
              </a:rPr>
              <a:t>Chromium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* Linux/Mac: Tools/Scripts/run-webkit-tests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* Window: python Tools/Scripts/run-webkit-tests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* Android: Tools/Scripts/run-webkit-tests –android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