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Arimo"/>
      <p:regular r:id="rId15"/>
      <p:bold r:id="rId16"/>
      <p:italic r:id="rId17"/>
      <p:boldItalic r:id="rId18"/>
    </p:embeddedFont>
    <p:embeddedFont>
      <p:font typeface="Syne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yn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mo-regular.fntdata"/><Relationship Id="rId14" Type="http://schemas.openxmlformats.org/officeDocument/2006/relationships/slide" Target="slides/slide8.xml"/><Relationship Id="rId17" Type="http://schemas.openxmlformats.org/officeDocument/2006/relationships/font" Target="fonts/Arimo-italic.fntdata"/><Relationship Id="rId16" Type="http://schemas.openxmlformats.org/officeDocument/2006/relationships/font" Target="fonts/Arim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Syne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m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444681e47_2_2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e444681e47_2_2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5" name="Google Shape;55;g1e444681e47_2_2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444681e47_2_1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e444681e47_2_1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6" name="Google Shape;66;g1e444681e47_2_1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44681e47_2_30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e444681e47_2_30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" name="Google Shape;77;g1e444681e47_2_30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444681e47_2_49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444681e47_2_49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7" name="Google Shape;97;g1e444681e47_2_49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444681e47_2_6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e444681e47_2_6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3" name="Google Shape;113;g1e444681e47_2_6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44681e47_2_80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e444681e47_2_80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0" name="Google Shape;130;g1e444681e47_2_80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44681e47_2_95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e444681e47_2_95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6" name="Google Shape;146;g1e444681e47_2_95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444681e47_2_108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444681e47_2_108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60" name="Google Shape;160;g1e444681e47_2_108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9" name="Google Shape;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553269" y="1752823"/>
            <a:ext cx="8037463" cy="115088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999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Syne"/>
              <a:buNone/>
            </a:pPr>
            <a:r>
              <a:rPr b="1" i="0" lang="pt-BR" sz="35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LGPD: Lei Geral de Proteção de Dados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553269" y="3125019"/>
            <a:ext cx="8037463" cy="26558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Giovani zanella, Alex c , Sofia E, Guilherme.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3982276" y="1218000"/>
            <a:ext cx="46083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Syne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Introdução à LGPD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3982269" y="1918841"/>
            <a:ext cx="4608463" cy="106233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 LGPD surgiu com a intenção de proteger os dados de pessoas físicas e jurídicas, a legislação é obrigatória para a coleta, processamento e armazenamento de dados, para que os mesmos não sejam utilizados de forma inadequada.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3982269" y="3128665"/>
            <a:ext cx="4608463" cy="7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1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 principal objetivo</a:t>
            </a: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 da acessibilidade computacional é garantir a privacidade dos dados do usuário e manter a transparência na utilização dos dados. e também controlar a coleta excessiva de dados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553269" y="801365"/>
            <a:ext cx="3895725" cy="47952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Syne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Princípios da LGPD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553269" y="1502197"/>
            <a:ext cx="2580829" cy="1744563"/>
          </a:xfrm>
          <a:prstGeom prst="roundRect">
            <a:avLst>
              <a:gd fmla="val 2537" name="adj"/>
            </a:avLst>
          </a:prstGeom>
          <a:solidFill>
            <a:srgbClr val="17154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700757" y="1649686"/>
            <a:ext cx="1475482" cy="2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yne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Finalidade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700758" y="2036936"/>
            <a:ext cx="2285851" cy="106233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Os dados pessoais devem ser coletados com uma finalidade específica, informada ao titular de forma clara e objetiva.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281586" y="1502197"/>
            <a:ext cx="2580829" cy="1744563"/>
          </a:xfrm>
          <a:prstGeom prst="roundRect">
            <a:avLst>
              <a:gd fmla="val 2537" name="adj"/>
            </a:avLst>
          </a:prstGeom>
          <a:solidFill>
            <a:srgbClr val="17154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429074" y="1649686"/>
            <a:ext cx="1475482" cy="2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yne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Necessidade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429074" y="2036936"/>
            <a:ext cx="2285851" cy="7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 coleta deve ser limitada ao mínimo necessário para atingir a finalidade pretendida.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6009903" y="1502197"/>
            <a:ext cx="2580829" cy="1744563"/>
          </a:xfrm>
          <a:prstGeom prst="roundRect">
            <a:avLst>
              <a:gd fmla="val 2537" name="adj"/>
            </a:avLst>
          </a:prstGeom>
          <a:solidFill>
            <a:srgbClr val="17154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157392" y="1649686"/>
            <a:ext cx="1475482" cy="2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yne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Qualidade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6157392" y="2036936"/>
            <a:ext cx="2285851" cy="7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Os dados devem ser precisos, atualizados e relevantes para a finalidade pretendida.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553269" y="3394249"/>
            <a:ext cx="8037463" cy="947812"/>
          </a:xfrm>
          <a:prstGeom prst="roundRect">
            <a:avLst>
              <a:gd fmla="val 4670" name="adj"/>
            </a:avLst>
          </a:prstGeom>
          <a:solidFill>
            <a:srgbClr val="17154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700757" y="3541738"/>
            <a:ext cx="1475482" cy="2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yne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Transparência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700758" y="3928988"/>
            <a:ext cx="7742486" cy="26558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Os titulares dos dados têm o direito de informação transparente sobre o tratamento dos seus dados.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553269" y="720105"/>
            <a:ext cx="6357938" cy="47952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Syne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Direitos dos titulares dos dados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553269" y="1642244"/>
            <a:ext cx="1739354" cy="28768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yne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1. Acesso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53269" y="2151236"/>
            <a:ext cx="1739354" cy="212467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 titular dos dados tem o direito de obter informações sobre quais dados estão sendo coletados, como estão sendo utilizados e com quem estão sendo compartilhados.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2657401" y="1531581"/>
            <a:ext cx="1739400" cy="2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yne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2. Retificação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2657401" y="2151236"/>
            <a:ext cx="1739354" cy="7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 titular dos dados pode solicitar a correção de informações incorretas.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4761533" y="1642244"/>
            <a:ext cx="1739354" cy="57536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yne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3. Portabilidade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4761533" y="2438921"/>
            <a:ext cx="1739354" cy="1327919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 titular dos dados tem o direito de receber uma cópia das informações que foram fornecidas a uma empresa.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6865664" y="1642244"/>
            <a:ext cx="1739354" cy="28768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yne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4. \Oposição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6865664" y="2151236"/>
            <a:ext cx="1739354" cy="7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 titular dos dados pode se opor à coleta ou uso de seus dados pessoais.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492993" y="693390"/>
            <a:ext cx="7229475" cy="427286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Syne"/>
              <a:buNone/>
            </a:pPr>
            <a:r>
              <a:rPr b="1" i="0" lang="pt-BR" sz="26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Obrigações dos controladores de dados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560" y="1586061"/>
            <a:ext cx="1918171" cy="191817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>
            <a:off x="1151409" y="3158505"/>
            <a:ext cx="1314822" cy="21364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yne"/>
              <a:buNone/>
            </a:pPr>
            <a:r>
              <a:rPr b="1" i="0" lang="pt-BR" sz="13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Segurança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92993" y="3503563"/>
            <a:ext cx="2631728" cy="94654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8007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000"/>
              <a:buFont typeface="Arimo"/>
              <a:buNone/>
            </a:pPr>
            <a:r>
              <a:rPr b="0" i="0" lang="pt-BR" sz="10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Os controladores de dados devem adotar medidas para proteger as informações pessoais dos titulares, evitando perda, roubo, ou vazamento.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1" name="Google Shape;12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12877" y="1586061"/>
            <a:ext cx="1918171" cy="191817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3914552" y="3158505"/>
            <a:ext cx="1314822" cy="21364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yne"/>
              <a:buNone/>
            </a:pPr>
            <a:r>
              <a:rPr b="1" i="0" lang="pt-BR" sz="13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Contratos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3256136" y="3503563"/>
            <a:ext cx="2631727" cy="94654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8007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000"/>
              <a:buFont typeface="Arimo"/>
              <a:buNone/>
            </a:pPr>
            <a:r>
              <a:rPr b="0" i="0" lang="pt-BR" sz="10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Os contratos com outras empresas devem estabelecer as responsabilidades de cada parte em relação à proteção dos dados pessoais.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4" name="Google Shape;1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1194" y="1586061"/>
            <a:ext cx="1918171" cy="191817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/>
          <p:nvPr/>
        </p:nvSpPr>
        <p:spPr>
          <a:xfrm>
            <a:off x="6677695" y="3158505"/>
            <a:ext cx="1314822" cy="213643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998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Syne"/>
              <a:buNone/>
            </a:pPr>
            <a:r>
              <a:rPr b="1" i="0" lang="pt-BR" sz="13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Auditoria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6019279" y="3503563"/>
            <a:ext cx="2631728" cy="94654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8007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000"/>
              <a:buFont typeface="Arimo"/>
              <a:buNone/>
            </a:pPr>
            <a:r>
              <a:rPr b="0" i="0" lang="pt-BR" sz="10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Os controladores devem realizar auditorias periódicas para avaliar a eficácia das medidas de segurança e conformidade com a lei.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982269" y="565175"/>
            <a:ext cx="4608463" cy="95904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Syne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Sanções e penalidades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218310" y="1745531"/>
            <a:ext cx="4372421" cy="26558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215900" lvl="0" marL="21590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Char char="•"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Advertência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4218310" y="2084859"/>
            <a:ext cx="4372421" cy="53116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215900" lvl="0" marL="21590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Char char="•"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Multa simples, de até 2% do faturamento da empresa, limitada a R$ 50 milhões por infração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4218310" y="2689771"/>
            <a:ext cx="4372421" cy="26558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215900" lvl="0" marL="21590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Char char="•"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Multa diária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4218310" y="3029099"/>
            <a:ext cx="4372421" cy="26558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215900" lvl="0" marL="21590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Char char="•"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Bloqueio dos dados pessoais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4218310" y="3368427"/>
            <a:ext cx="4372421" cy="26558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215900" lvl="0" marL="21590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Char char="•"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Eliminação dos dados pessoais relacionados à infração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218310" y="3707755"/>
            <a:ext cx="4372421" cy="26558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215900" lvl="0" marL="21590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Char char="•"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Publicização da infração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/>
          <p:nvPr/>
        </p:nvSpPr>
        <p:spPr>
          <a:xfrm>
            <a:off x="4218310" y="4047083"/>
            <a:ext cx="4372421" cy="53116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-215900" lvl="0" marL="21590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Char char="•"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Proibição parcial ou total do exercício de atividades relacionadas a tratamento de dados.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553276" y="1384025"/>
            <a:ext cx="59760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Syne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Como se adequar à LGPD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553269" y="2306166"/>
            <a:ext cx="2266950" cy="28768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yne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1. Conscientização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553269" y="2815158"/>
            <a:ext cx="2438846" cy="7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Realize treinamentos para todos os funcionários que lidam com dados pessoais.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3356893" y="2306166"/>
            <a:ext cx="1770608" cy="28768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yne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2. Inventário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356893" y="2815158"/>
            <a:ext cx="2438846" cy="7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Faça uma lista de todos os dados pessoais que sua empresa coleta e armazena.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160517" y="2306166"/>
            <a:ext cx="2271713" cy="28768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2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Syne"/>
              <a:buNone/>
            </a:pPr>
            <a:r>
              <a:rPr b="1" i="0" lang="pt-BR" sz="17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3. Análise de riscos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6160517" y="2815158"/>
            <a:ext cx="2438846" cy="7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Identifique as áreas de maior risco e implemente medidas para mitigar possíveis vulnerabilidades.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553269" y="548729"/>
            <a:ext cx="7281863" cy="47952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Syne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Perguntas frequentes sobre a LGPD</a:t>
            </a:r>
            <a:endParaRPr b="0" i="0" sz="2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553269" y="1249561"/>
            <a:ext cx="2580829" cy="1984326"/>
          </a:xfrm>
          <a:prstGeom prst="roundRect">
            <a:avLst>
              <a:gd fmla="val 2231" name="adj"/>
            </a:avLst>
          </a:prstGeom>
          <a:solidFill>
            <a:srgbClr val="17154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700758" y="1397049"/>
            <a:ext cx="2285851" cy="47952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yne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Qual é a base legal da LGPD?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700758" y="2024063"/>
            <a:ext cx="2285851" cy="796751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 LGPD é baseada na Constituição Brasileira e no Marco Civil da Internet.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3281586" y="1249561"/>
            <a:ext cx="2580829" cy="1984326"/>
          </a:xfrm>
          <a:prstGeom prst="roundRect">
            <a:avLst>
              <a:gd fmla="val 2231" name="adj"/>
            </a:avLst>
          </a:prstGeom>
          <a:solidFill>
            <a:srgbClr val="17154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3429074" y="1397049"/>
            <a:ext cx="2285851" cy="47952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yne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Quem é responsável por cumprir a LGPD?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3429074" y="2024063"/>
            <a:ext cx="2285851" cy="1062335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Todos os controladores de dados, ou seja, pessoas físicas ou jurídicas que realizem o tratamento de dados pessoais.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6009903" y="1249561"/>
            <a:ext cx="2580829" cy="1984326"/>
          </a:xfrm>
          <a:prstGeom prst="roundRect">
            <a:avLst>
              <a:gd fmla="val 2231" name="adj"/>
            </a:avLst>
          </a:prstGeom>
          <a:solidFill>
            <a:srgbClr val="17154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6157392" y="1397049"/>
            <a:ext cx="2285851" cy="479524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yne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Quando a LGPD entrou em vigor?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6157392" y="2024063"/>
            <a:ext cx="2285851" cy="531167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 LGPD entrou em vigor em setembro de 2020.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53269" y="3381375"/>
            <a:ext cx="8037463" cy="1213396"/>
          </a:xfrm>
          <a:prstGeom prst="roundRect">
            <a:avLst>
              <a:gd fmla="val 3648" name="adj"/>
            </a:avLst>
          </a:prstGeom>
          <a:solidFill>
            <a:srgbClr val="171542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700757" y="3528864"/>
            <a:ext cx="5562600" cy="2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299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Syne"/>
              <a:buNone/>
            </a:pPr>
            <a:r>
              <a:rPr b="1" i="0" lang="pt-BR" sz="15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O que acontece se uma empresa não cumprir a LGPD?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700758" y="3916114"/>
            <a:ext cx="7742486" cy="531168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l">
              <a:lnSpc>
                <a:spcPct val="179989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200"/>
              <a:buFont typeface="Arimo"/>
              <a:buNone/>
            </a:pPr>
            <a:r>
              <a:rPr b="0" i="0" lang="pt-BR" sz="1200" u="none" cap="none" strike="noStrike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 empresa está sujeita a multas e outras sanções, como bloqueio ou eliminação dos dados pessoais, e pode ter sua atividade proibida total ou parcialmente.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