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3"/>
    <p:sldId id="431" r:id="rId4"/>
    <p:sldId id="261" r:id="rId5"/>
    <p:sldId id="260" r:id="rId6"/>
    <p:sldId id="324" r:id="rId7"/>
    <p:sldId id="432" r:id="rId8"/>
    <p:sldId id="299" r:id="rId9"/>
    <p:sldId id="433" r:id="rId10"/>
    <p:sldId id="435" r:id="rId11"/>
    <p:sldId id="436" r:id="rId12"/>
    <p:sldId id="437" r:id="rId13"/>
    <p:sldId id="434" r:id="rId14"/>
    <p:sldId id="284" r:id="rId15"/>
    <p:sldId id="279" r:id="rId16"/>
    <p:sldId id="278" r:id="rId17"/>
    <p:sldId id="440" r:id="rId18"/>
    <p:sldId id="441" r:id="rId19"/>
    <p:sldId id="446" r:id="rId20"/>
    <p:sldId id="445" r:id="rId21"/>
    <p:sldId id="442" r:id="rId22"/>
    <p:sldId id="443" r:id="rId23"/>
    <p:sldId id="444" r:id="rId24"/>
    <p:sldId id="447" r:id="rId25"/>
    <p:sldId id="448" r:id="rId26"/>
    <p:sldId id="449" r:id="rId27"/>
    <p:sldId id="450" r:id="rId28"/>
    <p:sldId id="439" r:id="rId29"/>
    <p:sldId id="345" r:id="rId30"/>
    <p:sldId id="281" r:id="rId31"/>
    <p:sldId id="372" r:id="rId32"/>
    <p:sldId id="388" r:id="rId33"/>
    <p:sldId id="389" r:id="rId34"/>
    <p:sldId id="390" r:id="rId35"/>
    <p:sldId id="357" r:id="rId36"/>
    <p:sldId id="356" r:id="rId37"/>
    <p:sldId id="358" r:id="rId38"/>
    <p:sldId id="359" r:id="rId39"/>
    <p:sldId id="360" r:id="rId40"/>
    <p:sldId id="361" r:id="rId41"/>
    <p:sldId id="362" r:id="rId42"/>
    <p:sldId id="391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51" r:id="rId59"/>
    <p:sldId id="262" r:id="rId60"/>
    <p:sldId id="263" r:id="rId61"/>
    <p:sldId id="276" r:id="rId62"/>
    <p:sldId id="325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41275-FD37-4A5A-AD56-5AB59AD6A1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37E20-A126-412F-9DF3-F46334D2CD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3900" y="1320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79244" y="844882"/>
            <a:ext cx="282257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XXXX</a:t>
            </a:r>
            <a:r>
              <a:rPr lang="zh-CN" altLang="en-US" sz="3600" dirty="0"/>
              <a:t>医院</a:t>
            </a:r>
            <a:endParaRPr lang="zh-CN" altLang="en-US" sz="3600" dirty="0"/>
          </a:p>
          <a:p>
            <a:pPr algn="ctr"/>
            <a:r>
              <a:rPr lang="en-US" altLang="zh-CN" sz="3600" dirty="0"/>
              <a:t>XX</a:t>
            </a:r>
            <a:r>
              <a:rPr lang="zh-CN" altLang="en-US" sz="3600" dirty="0"/>
              <a:t>科</a:t>
            </a:r>
            <a:r>
              <a:rPr lang="en-US" altLang="zh-CN" sz="3600" dirty="0"/>
              <a:t>XX</a:t>
            </a:r>
            <a:r>
              <a:rPr lang="zh-CN" altLang="en-US" sz="3600" dirty="0"/>
              <a:t>病区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23695" y="3218180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请输入账号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110" y="3824605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输入请密码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0440" y="4432300"/>
            <a:ext cx="1525905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登录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2190" y="5113020"/>
            <a:ext cx="1416685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系统设置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477125" y="276225"/>
            <a:ext cx="4251325" cy="6400800"/>
            <a:chOff x="6010" y="376"/>
            <a:chExt cx="6695" cy="10080"/>
          </a:xfrm>
        </p:grpSpPr>
        <p:sp>
          <p:nvSpPr>
            <p:cNvPr id="12" name="文本框 11"/>
            <p:cNvSpPr txBox="1"/>
            <p:nvPr/>
          </p:nvSpPr>
          <p:spPr>
            <a:xfrm>
              <a:off x="6010" y="376"/>
              <a:ext cx="6695" cy="1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39" y="1120"/>
              <a:ext cx="6634" cy="851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807" y="216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827" y="269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62" y="1138"/>
              <a:ext cx="1039" cy="4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住院中</a:t>
              </a:r>
              <a:endParaRPr lang="zh-CN" altLang="en-US" sz="11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19" y="1096"/>
              <a:ext cx="1677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按床位号排序</a:t>
              </a:r>
              <a:endParaRPr lang="zh-CN" altLang="en-US" sz="11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833" y="3853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3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53" y="437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852" y="487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5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853" y="5414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6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34" y="632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7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14" y="693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8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834" y="741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9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843" y="798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10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850" y="8457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839" y="898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525" y="404"/>
              <a:ext cx="180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0"/>
                <a:t>患者列表</a:t>
              </a:r>
              <a:endParaRPr lang="zh-CN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398135" y="1941195"/>
            <a:ext cx="17589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检查人员输入账号</a:t>
            </a:r>
            <a:r>
              <a:rPr lang="en-US" altLang="zh-CN" dirty="0"/>
              <a:t>/</a:t>
            </a:r>
            <a:r>
              <a:rPr lang="zh-CN" altLang="en-US" dirty="0"/>
              <a:t>密码，进入患者列表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312410" y="3153410"/>
            <a:ext cx="1958340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0026" y="2373252"/>
            <a:ext cx="252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KF580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查房工具包</a:t>
            </a:r>
            <a:endParaRPr lang="zh-CN" altLang="en-US" sz="2400" dirty="0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06995" y="6190615"/>
            <a:ext cx="18275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扫描输入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657715" y="6198870"/>
            <a:ext cx="18275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快速检测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4655" y="7810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03295" y="306070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扫二维码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335" y="28638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9640" y="6007735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17420" y="6000115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6310" y="60045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1780" y="61087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肺功能检测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1171575"/>
            <a:ext cx="1516380" cy="1082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" y="2692400"/>
            <a:ext cx="3432810" cy="2597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163955"/>
            <a:ext cx="1516380" cy="10820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02690" y="2304415"/>
            <a:ext cx="7664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FEV1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072765" y="2284095"/>
            <a:ext cx="7664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FEV6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270115" y="16764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358755" y="395605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扫二维码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76795" y="37592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85100" y="6097270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72880" y="6089650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51770" y="609409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975" y="1261110"/>
            <a:ext cx="1516380" cy="10820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05" y="2781935"/>
            <a:ext cx="3432810" cy="25971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610" y="1253490"/>
            <a:ext cx="1516380" cy="10820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058150" y="2393950"/>
            <a:ext cx="7664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FEV1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928225" y="2373630"/>
            <a:ext cx="7664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FEV6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599045" y="1764665"/>
            <a:ext cx="3770630" cy="28346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148320" y="3967480"/>
            <a:ext cx="817245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843770" y="3959225"/>
            <a:ext cx="817245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取消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66405" y="2464435"/>
            <a:ext cx="288480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身高：</a:t>
            </a:r>
            <a:r>
              <a:rPr lang="zh-CN" altLang="en-US" u="sng">
                <a:solidFill>
                  <a:srgbClr val="00B050"/>
                </a:solidFill>
              </a:rPr>
              <a:t>     </a:t>
            </a:r>
            <a:endParaRPr lang="zh-CN" altLang="en-US" u="sng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体重：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性别：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年龄：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67345" y="1997710"/>
            <a:ext cx="2934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请输入以下信息</a:t>
            </a:r>
            <a:endParaRPr lang="zh-CN" altLang="en-US" b="1"/>
          </a:p>
        </p:txBody>
      </p:sp>
      <p:sp>
        <p:nvSpPr>
          <p:cNvPr id="33" name="右箭头 32"/>
          <p:cNvSpPr/>
          <p:nvPr/>
        </p:nvSpPr>
        <p:spPr>
          <a:xfrm>
            <a:off x="5031105" y="2317115"/>
            <a:ext cx="1958340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876800" y="299720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设备连接成功后提示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65040" y="3753485"/>
            <a:ext cx="24790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</a:t>
            </a:r>
            <a:r>
              <a:rPr lang="en-US" altLang="zh-CN"/>
              <a:t>“</a:t>
            </a:r>
            <a:r>
              <a:rPr lang="zh-CN" altLang="en-US"/>
              <a:t>身高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体重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性别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年龄</a:t>
            </a:r>
            <a:r>
              <a:rPr lang="en-US" altLang="zh-CN"/>
              <a:t>”</a:t>
            </a:r>
            <a:r>
              <a:rPr lang="zh-CN" altLang="en-US"/>
              <a:t>已经在患者信息中填写，在此直接呈现，并可修改。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3550" y="17653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52190" y="404495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扫二维码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0230" y="38481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8535" y="6106160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6315" y="6098540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5205" y="610298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3270" y="69659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体重检测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1278890"/>
            <a:ext cx="3490595" cy="4067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24140" y="27876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812780" y="506730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扫二维码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30820" y="48704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39125" y="6208395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26905" y="6200775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805795" y="620522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30" y="1381125"/>
            <a:ext cx="3490595" cy="40671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016875" y="1875155"/>
            <a:ext cx="3770630" cy="28346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566150" y="4077970"/>
            <a:ext cx="817245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61600" y="4069715"/>
            <a:ext cx="817245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取消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84235" y="2574925"/>
            <a:ext cx="288480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身高：</a:t>
            </a:r>
            <a:r>
              <a:rPr lang="zh-CN" altLang="en-US" u="sng">
                <a:solidFill>
                  <a:srgbClr val="00B050"/>
                </a:solidFill>
              </a:rPr>
              <a:t>     </a:t>
            </a:r>
            <a:endParaRPr lang="zh-CN" altLang="en-US" u="sng">
              <a:solidFill>
                <a:srgbClr val="00B050"/>
              </a:solidFill>
            </a:endParaRPr>
          </a:p>
          <a:p>
            <a:endParaRPr lang="zh-CN" altLang="en-US">
              <a:solidFill>
                <a:srgbClr val="00B050"/>
              </a:solidFill>
            </a:endParaRPr>
          </a:p>
          <a:p>
            <a:endParaRPr lang="zh-CN" altLang="en-US">
              <a:solidFill>
                <a:srgbClr val="00B050"/>
              </a:solidFill>
            </a:endParaRPr>
          </a:p>
          <a:p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85175" y="2108200"/>
            <a:ext cx="2934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请输入以下信息</a:t>
            </a:r>
            <a:endParaRPr lang="zh-CN" altLang="en-US" b="1"/>
          </a:p>
        </p:txBody>
      </p:sp>
      <p:sp>
        <p:nvSpPr>
          <p:cNvPr id="33" name="右箭头 32"/>
          <p:cNvSpPr/>
          <p:nvPr/>
        </p:nvSpPr>
        <p:spPr>
          <a:xfrm>
            <a:off x="5436235" y="2672715"/>
            <a:ext cx="1958340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81930" y="335280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设备连接成功后提示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65040" y="3753485"/>
            <a:ext cx="24790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</a:t>
            </a:r>
            <a:r>
              <a:rPr lang="en-US" altLang="zh-CN"/>
              <a:t>“</a:t>
            </a:r>
            <a:r>
              <a:rPr lang="zh-CN" altLang="en-US"/>
              <a:t>身高</a:t>
            </a:r>
            <a:r>
              <a:rPr lang="en-US" altLang="zh-CN"/>
              <a:t>”</a:t>
            </a:r>
            <a:r>
              <a:rPr lang="zh-CN" altLang="en-US"/>
              <a:t>已经在患者信息中填写，在此直接呈现，并可修改。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87265" y="2648585"/>
            <a:ext cx="3230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/>
              <a:t>选择患者测量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7230" y="20129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7745" y="998855"/>
            <a:ext cx="3652520" cy="4766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8380" y="41084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35870" y="429260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扫二维码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3910" y="40957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2215" y="61309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49995" y="612330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28885" y="612775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38785" y="287655"/>
            <a:ext cx="4251325" cy="6400800"/>
            <a:chOff x="6010" y="376"/>
            <a:chExt cx="6695" cy="10080"/>
          </a:xfrm>
        </p:grpSpPr>
        <p:sp>
          <p:nvSpPr>
            <p:cNvPr id="12" name="文本框 11"/>
            <p:cNvSpPr txBox="1"/>
            <p:nvPr/>
          </p:nvSpPr>
          <p:spPr>
            <a:xfrm>
              <a:off x="6010" y="376"/>
              <a:ext cx="6695" cy="1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" y="1120"/>
              <a:ext cx="6634" cy="851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807" y="216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827" y="269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62" y="1138"/>
              <a:ext cx="1039" cy="4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住院中</a:t>
              </a:r>
              <a:endParaRPr lang="zh-CN" altLang="en-US" sz="11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19" y="1096"/>
              <a:ext cx="1677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按床位号排序</a:t>
              </a:r>
              <a:endParaRPr lang="zh-CN" altLang="en-US" sz="11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833" y="3853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3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53" y="437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852" y="487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5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853" y="5414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6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34" y="632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7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14" y="693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8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834" y="741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9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843" y="798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10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850" y="8457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839" y="898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525" y="404"/>
              <a:ext cx="180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/>
                <a:t>患者列表</a:t>
              </a:r>
              <a:endParaRPr lang="zh-CN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055235" y="2883535"/>
            <a:ext cx="17589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点击患者，进入检测页面。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32485" y="1268095"/>
            <a:ext cx="2508885" cy="575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970145" y="3569335"/>
            <a:ext cx="1958340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22630" y="6241991"/>
            <a:ext cx="18275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扫描输入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73350" y="6250246"/>
            <a:ext cx="18275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快速测量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7780" y="15176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295" y="949325"/>
            <a:ext cx="3652520" cy="4766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3360" y="360045"/>
            <a:ext cx="1266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 本 </a:t>
            </a:r>
            <a:r>
              <a:rPr lang="zh-CN" altLang="en-US" dirty="0" smtClean="0"/>
              <a:t>山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16420" y="379730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扫二维码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4460" y="36004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2765" y="608139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0545" y="607377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09435" y="607822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5997575" y="741045"/>
            <a:ext cx="3060065" cy="15176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192259" y="2198370"/>
            <a:ext cx="272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显示患者</a:t>
            </a:r>
            <a:r>
              <a:rPr lang="zh-CN" altLang="en-US" dirty="0" smtClean="0"/>
              <a:t>姓名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85275" y="403860"/>
            <a:ext cx="281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点击调用扫描功能，扫描患者的二维码切换检查的</a:t>
            </a:r>
            <a:r>
              <a:rPr lang="zh-CN" altLang="en-US" dirty="0" smtClean="0"/>
              <a:t>患者，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058785" y="619125"/>
            <a:ext cx="1145540" cy="38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35915" y="342265"/>
            <a:ext cx="20440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点击返回患者列表，重新选择患者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34" idx="3"/>
            <a:endCxn id="8" idx="1"/>
          </p:cNvCxnSpPr>
          <p:nvPr/>
        </p:nvCxnSpPr>
        <p:spPr>
          <a:xfrm flipV="1">
            <a:off x="2379980" y="527685"/>
            <a:ext cx="1554480" cy="1346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307195" y="3329305"/>
            <a:ext cx="21424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点击图标选择对应的检测项目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>
            <a:off x="5054600" y="3649345"/>
            <a:ext cx="4252595" cy="1428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4755" y="14033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270" y="937895"/>
            <a:ext cx="3652520" cy="4766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5905" y="34988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43395" y="368300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扫二维码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61435" y="34861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69740" y="606996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57520" y="606234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6410" y="606679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86935" y="3128010"/>
            <a:ext cx="2473960" cy="1463040"/>
            <a:chOff x="866" y="2228"/>
            <a:chExt cx="3896" cy="2304"/>
          </a:xfrm>
        </p:grpSpPr>
        <p:sp>
          <p:nvSpPr>
            <p:cNvPr id="4" name="文本框 3"/>
            <p:cNvSpPr txBox="1"/>
            <p:nvPr/>
          </p:nvSpPr>
          <p:spPr>
            <a:xfrm>
              <a:off x="866" y="2228"/>
              <a:ext cx="3896" cy="2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是否采纳本次测量结果</a:t>
              </a:r>
              <a:endParaRPr lang="zh-CN" altLang="en-US" dirty="0"/>
            </a:p>
            <a:p>
              <a:endParaRPr lang="zh-CN" altLang="en-US" dirty="0"/>
            </a:p>
            <a:p>
              <a:endParaRPr lang="zh-CN" altLang="en-US" dirty="0"/>
            </a:p>
            <a:p>
              <a:endParaRPr lang="zh-CN" altLang="en-US" dirty="0"/>
            </a:p>
            <a:p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86" y="3182"/>
              <a:ext cx="1287" cy="5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09" y="3170"/>
              <a:ext cx="1287" cy="5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否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箭头连接符 32"/>
          <p:cNvCxnSpPr>
            <a:endCxn id="4" idx="3"/>
          </p:cNvCxnSpPr>
          <p:nvPr/>
        </p:nvCxnSpPr>
        <p:spPr>
          <a:xfrm flipH="1">
            <a:off x="7160895" y="1904365"/>
            <a:ext cx="1896745" cy="1955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058910" y="1022985"/>
            <a:ext cx="29343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每次测量结束后弹出框，由检测者决定是否采纳本次结果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42900" y="3422650"/>
            <a:ext cx="3154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其他测量项目页面和操作方法</a:t>
            </a:r>
            <a:endParaRPr lang="zh-CN" altLang="en-US"/>
          </a:p>
          <a:p>
            <a:r>
              <a:rPr lang="zh-CN" altLang="en-US"/>
              <a:t>同</a:t>
            </a:r>
            <a:r>
              <a:rPr lang="en-US" altLang="zh-CN"/>
              <a:t>“</a:t>
            </a:r>
            <a:r>
              <a:rPr lang="zh-CN" altLang="en-US"/>
              <a:t>快速测量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59350" y="2856865"/>
            <a:ext cx="2214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/>
              <a:t>打印管理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215" y="16510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962660"/>
            <a:ext cx="3652520" cy="4766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1365" y="37465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38855" y="393065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扫二维码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895" y="37338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5200" y="60947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2980" y="6087110"/>
            <a:ext cx="827405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31870" y="609155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9230" y="15811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20380" y="36766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45910" y="36639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5025" y="129794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02170" y="19392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二氧化碳检测报告         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31380" y="260477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60590" y="330771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77735" y="40100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血压监测报告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76465" y="4695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909185" y="328930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07380" y="2604770"/>
            <a:ext cx="167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56780" y="542226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rgbClr val="FF0000"/>
                </a:solidFill>
              </a:rPr>
              <a:t>综合报告 </a:t>
            </a:r>
            <a:r>
              <a:rPr lang="zh-CN" altLang="en-US" sz="1600">
                <a:solidFill>
                  <a:schemeClr val="bg1"/>
                </a:solidFill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909185" y="328930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07380" y="2739390"/>
            <a:ext cx="1674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二氧化碳报告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325" y="3098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22475" y="5194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8005" y="5181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87120" y="14497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4265" y="20910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二氧化碳检测报告         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3475" y="27565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62685" y="34594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79830" y="41617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血压监测报告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8560" y="48475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516380" y="130937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58875" y="557403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rgbClr val="FF0000"/>
                </a:solidFill>
              </a:rPr>
              <a:t>综合报告 </a:t>
            </a:r>
            <a:r>
              <a:rPr lang="zh-CN" altLang="en-US" sz="1600">
                <a:solidFill>
                  <a:schemeClr val="bg1"/>
                </a:solidFill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01790" y="372110"/>
            <a:ext cx="4462780" cy="5852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cs typeface="微软雅黑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144385" y="516763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26550" y="515747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取消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1975" y="4413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70900" y="45402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172700" y="47053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下一步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75220" y="120078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当次检测报告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55535" y="151193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趋势分析报告报告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78750" y="1774190"/>
            <a:ext cx="31819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起始时间</a:t>
            </a:r>
            <a:r>
              <a:rPr lang="en-US" altLang="zh-CN" sz="1600"/>
              <a:t>:2016/03/01</a:t>
            </a:r>
            <a:endParaRPr lang="en-US" altLang="zh-CN" sz="1600"/>
          </a:p>
          <a:p>
            <a:r>
              <a:rPr lang="zh-CN" altLang="en-US" sz="1600"/>
              <a:t>结束时间</a:t>
            </a:r>
            <a:r>
              <a:rPr lang="en-US" altLang="zh-CN" sz="1600"/>
              <a:t>:</a:t>
            </a:r>
            <a:r>
              <a:rPr lang="en-US" altLang="zh-CN" sz="1600">
                <a:sym typeface="+mn-ea"/>
              </a:rPr>
              <a:t>2016/03/06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7496175" y="2324100"/>
            <a:ext cx="304863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微软雅黑" charset="0"/>
                <a:sym typeface="+mn-ea"/>
              </a:rPr>
              <a:t>□  </a:t>
            </a:r>
            <a:r>
              <a:rPr lang="zh-CN" altLang="en-US" sz="2000"/>
              <a:t>全部</a:t>
            </a:r>
            <a:endParaRPr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063740" y="837565"/>
            <a:ext cx="1200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cs typeface="微软雅黑" charset="0"/>
                <a:sym typeface="+mn-ea"/>
              </a:rPr>
              <a:t>打印设置 </a:t>
            </a:r>
            <a:endParaRPr lang="zh-CN" altLang="en-US" b="1"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909185" y="328930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07380" y="2739390"/>
            <a:ext cx="1674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二氧化碳报告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325" y="3098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22475" y="5194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8005" y="5181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87120" y="14497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4265" y="20910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二氧化碳检测报告         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3475" y="27565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62685" y="34594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79830" y="41617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血压监测报告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8560" y="48475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430655" y="199707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58875" y="557403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rgbClr val="FF0000"/>
                </a:solidFill>
              </a:rPr>
              <a:t>综合报告 </a:t>
            </a:r>
            <a:r>
              <a:rPr lang="zh-CN" altLang="en-US" sz="1600">
                <a:solidFill>
                  <a:schemeClr val="bg1"/>
                </a:solidFill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01790" y="372110"/>
            <a:ext cx="4462780" cy="5852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cs typeface="微软雅黑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144385" y="516763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26550" y="515747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取消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7" name="表格 36"/>
          <p:cNvGraphicFramePr/>
          <p:nvPr/>
        </p:nvGraphicFramePr>
        <p:xfrm>
          <a:off x="6944360" y="3133725"/>
          <a:ext cx="3990975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85"/>
                <a:gridCol w="648970"/>
                <a:gridCol w="1336040"/>
                <a:gridCol w="1236980"/>
              </a:tblGrid>
              <a:tr h="461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PH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PaCO2 （mmHg）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PaO2</a:t>
                      </a:r>
                      <a:endParaRPr sz="1200"/>
                    </a:p>
                    <a:p>
                      <a:pPr algn="ctr">
                        <a:buNone/>
                      </a:pPr>
                      <a:r>
                        <a:rPr sz="1200"/>
                        <a:t>（mmHg）</a:t>
                      </a:r>
                      <a:endParaRPr sz="1200"/>
                    </a:p>
                  </a:txBody>
                  <a:tcPr/>
                </a:tc>
              </a:tr>
              <a:tr h="359410"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6911975" y="4413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70900" y="45402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172700" y="47053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下一步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75220" y="120078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当次检测报告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55535" y="151193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趋势分析报告报告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78750" y="1774190"/>
            <a:ext cx="31819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起始时间</a:t>
            </a:r>
            <a:r>
              <a:rPr lang="en-US" altLang="zh-CN" sz="1600"/>
              <a:t>:2016/03/01</a:t>
            </a:r>
            <a:endParaRPr lang="en-US" altLang="zh-CN" sz="1600"/>
          </a:p>
          <a:p>
            <a:r>
              <a:rPr lang="zh-CN" altLang="en-US" sz="1600"/>
              <a:t>结束时间</a:t>
            </a:r>
            <a:r>
              <a:rPr lang="en-US" altLang="zh-CN" sz="1600"/>
              <a:t>:</a:t>
            </a:r>
            <a:r>
              <a:rPr lang="en-US" altLang="zh-CN" sz="1600">
                <a:sym typeface="+mn-ea"/>
              </a:rPr>
              <a:t>2016/03/06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7496175" y="2324100"/>
            <a:ext cx="304863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微软雅黑" charset="0"/>
                <a:sym typeface="+mn-ea"/>
              </a:rPr>
              <a:t>□  </a:t>
            </a:r>
            <a:r>
              <a:rPr lang="zh-CN" altLang="en-US" sz="2000"/>
              <a:t>全部</a:t>
            </a:r>
            <a:endParaRPr lang="zh-CN" altLang="en-US" sz="2000"/>
          </a:p>
        </p:txBody>
      </p:sp>
      <p:sp>
        <p:nvSpPr>
          <p:cNvPr id="45" name="文本框 44"/>
          <p:cNvSpPr txBox="1"/>
          <p:nvPr/>
        </p:nvSpPr>
        <p:spPr>
          <a:xfrm>
            <a:off x="7182485" y="2794000"/>
            <a:ext cx="3256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输入血气分析结果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063740" y="837565"/>
            <a:ext cx="1200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cs typeface="微软雅黑" charset="0"/>
                <a:sym typeface="+mn-ea"/>
              </a:rPr>
              <a:t>打印设置 </a:t>
            </a:r>
            <a:endParaRPr lang="zh-CN" altLang="en-US" b="1"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13605" y="2574925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患者管理</a:t>
            </a:r>
            <a:endParaRPr lang="zh-CN" altLang="en-US"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88435" y="334645"/>
            <a:ext cx="4462780" cy="5852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cs typeface="微软雅黑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31030" y="5130165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3195" y="5120005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取消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4231005" y="3096260"/>
          <a:ext cx="3990975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85"/>
                <a:gridCol w="648970"/>
                <a:gridCol w="1336040"/>
                <a:gridCol w="1236980"/>
              </a:tblGrid>
              <a:tr h="461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PH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PaCO2 （mmHg）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PaO2</a:t>
                      </a:r>
                      <a:endParaRPr sz="1200"/>
                    </a:p>
                    <a:p>
                      <a:pPr algn="ctr">
                        <a:buNone/>
                      </a:pPr>
                      <a:r>
                        <a:rPr sz="1200"/>
                        <a:t>（mmHg）</a:t>
                      </a:r>
                      <a:endParaRPr sz="1200"/>
                    </a:p>
                  </a:txBody>
                  <a:tcPr/>
                </a:tc>
              </a:tr>
              <a:tr h="359410"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98620" y="4038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57545" y="41656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59345" y="43307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下一步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61865" y="1163320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当次检测报告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42180" y="1474470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趋势分析报告报告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065395" y="1736725"/>
            <a:ext cx="31819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起始时间</a:t>
            </a:r>
            <a:r>
              <a:rPr lang="en-US" altLang="zh-CN" sz="1600"/>
              <a:t>:2016/03/01</a:t>
            </a:r>
            <a:endParaRPr lang="en-US" altLang="zh-CN" sz="1600"/>
          </a:p>
          <a:p>
            <a:r>
              <a:rPr lang="zh-CN" altLang="en-US" sz="1600"/>
              <a:t>结束时间</a:t>
            </a:r>
            <a:r>
              <a:rPr lang="en-US" altLang="zh-CN" sz="1600"/>
              <a:t>:</a:t>
            </a:r>
            <a:r>
              <a:rPr lang="en-US" altLang="zh-CN" sz="1600">
                <a:sym typeface="+mn-ea"/>
              </a:rPr>
              <a:t>2016/03/06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4782820" y="2286635"/>
            <a:ext cx="304863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微软雅黑" charset="0"/>
                <a:sym typeface="+mn-ea"/>
              </a:rPr>
              <a:t>□  </a:t>
            </a:r>
            <a:r>
              <a:rPr lang="zh-CN" altLang="en-US" sz="2000"/>
              <a:t>全部</a:t>
            </a:r>
            <a:endParaRPr lang="zh-CN" altLang="en-US" sz="2000"/>
          </a:p>
        </p:txBody>
      </p:sp>
      <p:sp>
        <p:nvSpPr>
          <p:cNvPr id="37" name="文本框 36"/>
          <p:cNvSpPr txBox="1"/>
          <p:nvPr/>
        </p:nvSpPr>
        <p:spPr>
          <a:xfrm>
            <a:off x="4469130" y="2756535"/>
            <a:ext cx="3256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输入血气分析结果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694555" y="1231900"/>
            <a:ext cx="464185" cy="1581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569845" y="1243330"/>
            <a:ext cx="2044065" cy="4406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92735" y="876300"/>
            <a:ext cx="3121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选择打印内容，单选；</a:t>
            </a:r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7245985" y="974090"/>
            <a:ext cx="1725930" cy="97917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964295" y="721360"/>
            <a:ext cx="31216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选择趋势分析需要选择检测结果的起始和结束时间范围</a:t>
            </a:r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H="1" flipV="1">
            <a:off x="8237220" y="3263265"/>
            <a:ext cx="820420" cy="977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992870" y="3198495"/>
            <a:ext cx="31216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输入需要与对比分析的血气分析检测结果。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0385" y="800100"/>
            <a:ext cx="1200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cs typeface="微软雅黑" charset="0"/>
                <a:sym typeface="+mn-ea"/>
              </a:rPr>
              <a:t>打印设置 </a:t>
            </a:r>
            <a:endParaRPr lang="zh-CN" altLang="en-US" b="1"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7970" y="18224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32910" y="3905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06900" y="1892935"/>
            <a:ext cx="2007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姓名：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744845" y="1873250"/>
            <a:ext cx="10648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性别：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080885" y="1816100"/>
            <a:ext cx="808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年龄：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739765" y="1234440"/>
            <a:ext cx="11995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病区：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923405" y="1211580"/>
            <a:ext cx="1247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床号：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380230" y="1562100"/>
            <a:ext cx="380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住院号</a:t>
            </a:r>
            <a:r>
              <a:rPr lang="en-US" altLang="zh-CN" dirty="0"/>
              <a:t>/</a:t>
            </a:r>
            <a:r>
              <a:rPr lang="zh-CN" altLang="en-US" dirty="0"/>
              <a:t>门诊号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350760" y="38798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打印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1030" y="2491105"/>
            <a:ext cx="345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检查结果：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338320" y="6023610"/>
            <a:ext cx="39884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检测人员：（签名 ）    日期：</a:t>
            </a:r>
            <a:endParaRPr 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4407535" y="2195830"/>
            <a:ext cx="345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检查日期：</a:t>
            </a:r>
            <a:endParaRPr 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0" y="3246755"/>
            <a:ext cx="3666490" cy="827405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/>
        </p:nvGraphicFramePr>
        <p:xfrm>
          <a:off x="4450715" y="2947670"/>
          <a:ext cx="36874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765"/>
                <a:gridCol w="188468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/>
                        <a:t>ETCO2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mmHg</a:t>
                      </a:r>
                      <a:r>
                        <a:rPr lang="zh-CN" altLang="en-US" sz="1200" dirty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dirty="0"/>
                        <a:t>检查时间</a:t>
                      </a:r>
                      <a:endParaRPr 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747260" y="752475"/>
            <a:ext cx="3365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XXX</a:t>
            </a:r>
            <a:r>
              <a:rPr lang="zh-CN" altLang="en-US" sz="2400" dirty="0"/>
              <a:t>医院</a:t>
            </a:r>
            <a:r>
              <a:rPr lang="en-US" altLang="zh-CN" sz="2400" dirty="0"/>
              <a:t>XXX</a:t>
            </a:r>
            <a:r>
              <a:rPr lang="zh-CN" altLang="en-US" sz="2400" dirty="0"/>
              <a:t>检查报告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379595" y="1254125"/>
            <a:ext cx="1601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科室：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45" y="4546600"/>
            <a:ext cx="3594100" cy="1402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6270" y="509270"/>
            <a:ext cx="2941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打印当次检测报告内容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10710" y="4196715"/>
            <a:ext cx="345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反应曲线图：</a:t>
            </a:r>
            <a:endParaRPr 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7301865" y="1371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707005" y="13271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2555" y="326390"/>
            <a:ext cx="2468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打印趋势分析报告内容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打印全部内容</a:t>
            </a:r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4615180"/>
            <a:ext cx="3954145" cy="1340485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2861945" y="35369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035935" y="1856105"/>
            <a:ext cx="2007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姓名：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373880" y="1836420"/>
            <a:ext cx="10648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性别：</a:t>
            </a:r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709920" y="1779270"/>
            <a:ext cx="808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年龄：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4368800" y="1197610"/>
            <a:ext cx="11995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病区：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552440" y="1174750"/>
            <a:ext cx="1247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床号：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009265" y="1525270"/>
            <a:ext cx="380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住院号</a:t>
            </a:r>
            <a:r>
              <a:rPr lang="en-US" altLang="zh-CN" dirty="0"/>
              <a:t>/</a:t>
            </a:r>
            <a:r>
              <a:rPr lang="zh-CN" altLang="en-US" dirty="0"/>
              <a:t>门诊号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79795" y="35115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打印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109595" y="2515870"/>
            <a:ext cx="345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摘要：</a:t>
            </a:r>
            <a:endParaRPr lang="zh-CN" dirty="0"/>
          </a:p>
        </p:txBody>
      </p:sp>
      <p:sp>
        <p:nvSpPr>
          <p:cNvPr id="80" name="文本框 79"/>
          <p:cNvSpPr txBox="1"/>
          <p:nvPr/>
        </p:nvSpPr>
        <p:spPr>
          <a:xfrm>
            <a:off x="7594600" y="4419600"/>
            <a:ext cx="39884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检测人员：（签名 ）    日期：</a:t>
            </a:r>
            <a:endParaRPr lang="zh-CN" dirty="0"/>
          </a:p>
        </p:txBody>
      </p:sp>
      <p:sp>
        <p:nvSpPr>
          <p:cNvPr id="81" name="文本框 80"/>
          <p:cNvSpPr txBox="1"/>
          <p:nvPr/>
        </p:nvSpPr>
        <p:spPr>
          <a:xfrm>
            <a:off x="3036570" y="2159000"/>
            <a:ext cx="3719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检查日期：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</a:t>
            </a:r>
            <a:r>
              <a:rPr lang="zh-CN" altLang="en-US" dirty="0"/>
              <a:t>日</a:t>
            </a:r>
            <a:r>
              <a:rPr lang="en-US" altLang="zh-CN" dirty="0"/>
              <a:t>——XX</a:t>
            </a:r>
            <a:r>
              <a:rPr lang="zh-CN" altLang="en-US" dirty="0"/>
              <a:t>月</a:t>
            </a:r>
            <a:r>
              <a:rPr lang="en-US" altLang="zh-CN" dirty="0"/>
              <a:t>X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376295" y="715645"/>
            <a:ext cx="3365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/>
              <a:t>XXX</a:t>
            </a:r>
            <a:r>
              <a:rPr lang="zh-CN" altLang="en-US" sz="2400" dirty="0"/>
              <a:t>医院</a:t>
            </a:r>
            <a:r>
              <a:rPr lang="en-US" altLang="zh-CN" sz="2400" dirty="0"/>
              <a:t>XXX</a:t>
            </a:r>
            <a:r>
              <a:rPr lang="zh-CN" altLang="en-US" sz="2400" dirty="0"/>
              <a:t>检查报告</a:t>
            </a:r>
            <a:endParaRPr lang="zh-CN" altLang="en-US" sz="2400" dirty="0"/>
          </a:p>
        </p:txBody>
      </p:sp>
      <p:sp>
        <p:nvSpPr>
          <p:cNvPr id="85" name="文本框 84"/>
          <p:cNvSpPr txBox="1"/>
          <p:nvPr/>
        </p:nvSpPr>
        <p:spPr>
          <a:xfrm>
            <a:off x="3008630" y="1217295"/>
            <a:ext cx="1601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科室：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139440" y="4075430"/>
            <a:ext cx="36715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dirty="0"/>
              <a:t>趋势图：</a:t>
            </a:r>
            <a:endParaRPr lang="zh-CN" dirty="0"/>
          </a:p>
        </p:txBody>
      </p:sp>
      <p:sp>
        <p:nvSpPr>
          <p:cNvPr id="88" name="文本框 87"/>
          <p:cNvSpPr txBox="1"/>
          <p:nvPr/>
        </p:nvSpPr>
        <p:spPr>
          <a:xfrm>
            <a:off x="3218815" y="2822575"/>
            <a:ext cx="3378200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7610475" y="927735"/>
          <a:ext cx="3618230" cy="1017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335"/>
                <a:gridCol w="2588895"/>
              </a:tblGrid>
              <a:tr h="4876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宋体" charset="0"/>
                          <a:ea typeface="宋体" charset="0"/>
                          <a:cs typeface="宋体" charset="0"/>
                        </a:rPr>
                        <a:t>时间</a:t>
                      </a:r>
                      <a:endParaRPr lang="zh-CN" altLang="en-US" sz="14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宋体" charset="0"/>
                          <a:ea typeface="宋体" charset="0"/>
                          <a:cs typeface="宋体" charset="0"/>
                        </a:rPr>
                        <a:t>呼气末二氧化碳分压</a:t>
                      </a:r>
                      <a:endParaRPr lang="zh-CN" altLang="en-US" sz="14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宋体" charset="0"/>
                          <a:ea typeface="宋体" charset="0"/>
                          <a:cs typeface="宋体" charset="0"/>
                        </a:rPr>
                        <a:t>ETCO2</a:t>
                      </a:r>
                      <a:r>
                        <a:rPr lang="zh-CN" altLang="en-US" sz="1400" b="0" u="none">
                          <a:latin typeface="宋体" charset="0"/>
                          <a:ea typeface="宋体" charset="0"/>
                          <a:cs typeface="宋体" charset="0"/>
                        </a:rPr>
                        <a:t>（</a:t>
                      </a:r>
                      <a:r>
                        <a:rPr lang="en-US" altLang="zh-CN" sz="1400" b="0" u="none">
                          <a:latin typeface="宋体" charset="0"/>
                          <a:ea typeface="宋体" charset="0"/>
                          <a:cs typeface="宋体" charset="0"/>
                        </a:rPr>
                        <a:t>mmHg</a:t>
                      </a:r>
                      <a:r>
                        <a:rPr lang="zh-CN" altLang="en-US" sz="1400" b="0" u="none">
                          <a:latin typeface="宋体" charset="0"/>
                          <a:ea typeface="宋体" charset="0"/>
                          <a:cs typeface="宋体" charset="0"/>
                        </a:rPr>
                        <a:t>）</a:t>
                      </a:r>
                      <a:endParaRPr lang="zh-CN" altLang="en-US" sz="14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5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1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5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文本框 89"/>
          <p:cNvSpPr txBox="1"/>
          <p:nvPr/>
        </p:nvSpPr>
        <p:spPr>
          <a:xfrm>
            <a:off x="7576185" y="410845"/>
            <a:ext cx="346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呼末二氧化碳检测结果</a:t>
            </a:r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7605395" y="2386330"/>
            <a:ext cx="346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血气分析结果</a:t>
            </a:r>
            <a:endParaRPr lang="zh-CN" altLang="en-US"/>
          </a:p>
        </p:txBody>
      </p:sp>
      <p:graphicFrame>
        <p:nvGraphicFramePr>
          <p:cNvPr id="92" name="表格 91"/>
          <p:cNvGraphicFramePr/>
          <p:nvPr/>
        </p:nvGraphicFramePr>
        <p:xfrm>
          <a:off x="7642225" y="3002280"/>
          <a:ext cx="360807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0"/>
                <a:gridCol w="539115"/>
                <a:gridCol w="1065530"/>
                <a:gridCol w="1086485"/>
              </a:tblGrid>
              <a:tr h="4813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时间</a:t>
                      </a:r>
                      <a:endParaRPr lang="zh-CN" altLang="en-US" sz="1400" u="none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pH</a:t>
                      </a:r>
                      <a:endParaRPr lang="en-US" altLang="zh-CN" sz="1400" u="none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PaCO2 </a:t>
                      </a:r>
                      <a:r>
                        <a:rPr lang="zh-CN" altLang="en-US" sz="1400" u="none"/>
                        <a:t>（</a:t>
                      </a:r>
                      <a:r>
                        <a:rPr lang="en-US" altLang="zh-CN" sz="1400" u="none"/>
                        <a:t>mmHg</a:t>
                      </a:r>
                      <a:r>
                        <a:rPr lang="zh-CN" altLang="en-US" sz="1400" u="none"/>
                        <a:t>）</a:t>
                      </a:r>
                      <a:endParaRPr lang="zh-CN" altLang="en-US" sz="1400" u="none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PaO2</a:t>
                      </a:r>
                      <a:r>
                        <a:rPr lang="zh-CN" altLang="en-US" sz="1400" u="none"/>
                        <a:t>（</a:t>
                      </a:r>
                      <a:r>
                        <a:rPr lang="en-US" altLang="zh-CN" sz="1400" u="none"/>
                        <a:t>mmHg</a:t>
                      </a:r>
                      <a:r>
                        <a:rPr lang="zh-CN" altLang="en-US" sz="1400" u="none"/>
                        <a:t>）</a:t>
                      </a:r>
                      <a:endParaRPr lang="zh-CN" altLang="en-US" sz="1400" u="none"/>
                    </a:p>
                  </a:txBody>
                  <a:tcPr marL="0" marR="0" marT="0" marB="1" vert="horz" anchor="ctr" anchorCtr="0"/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</a:tr>
              <a:tr h="1524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 </a:t>
                      </a:r>
                      <a:endParaRPr lang="en-US" altLang="zh-CN" sz="1400" u="none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400" u="none"/>
                    </a:p>
                  </a:txBody>
                  <a:tcPr marL="0" marR="0" marT="0" marB="1" vert="horz" anchor="t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3264535" y="2837815"/>
          <a:ext cx="3299460" cy="115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460"/>
                <a:gridCol w="1651000"/>
              </a:tblGrid>
              <a:tr h="1930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charset="0"/>
                          <a:ea typeface="宋体" charset="0"/>
                          <a:cs typeface="宋体" charset="0"/>
                        </a:rPr>
                        <a:t>开始时间</a:t>
                      </a:r>
                      <a:endParaRPr lang="zh-CN" altLang="en-US" sz="10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 anchorCtr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  <a:endParaRPr lang="en-US" altLang="zh-CN" sz="10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charset="0"/>
                          <a:ea typeface="宋体" charset="0"/>
                          <a:cs typeface="宋体" charset="0"/>
                        </a:rPr>
                        <a:t>结束时间</a:t>
                      </a:r>
                      <a:endParaRPr lang="zh-CN" altLang="en-US" sz="10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 anchorCtr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charset="0"/>
                          <a:ea typeface="宋体" charset="0"/>
                          <a:cs typeface="宋体" charset="0"/>
                        </a:rPr>
                        <a:t>测量次数</a:t>
                      </a:r>
                      <a:endParaRPr lang="zh-CN" altLang="en-US" sz="10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 anchorCtr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charset="0"/>
                          <a:ea typeface="宋体" charset="0"/>
                          <a:cs typeface="宋体" charset="0"/>
                        </a:rPr>
                        <a:t>最高值</a:t>
                      </a:r>
                      <a:endParaRPr lang="zh-CN" altLang="en-US" sz="10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 anchorCtr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charset="0"/>
                          <a:ea typeface="宋体" charset="0"/>
                          <a:cs typeface="宋体" charset="0"/>
                        </a:rPr>
                        <a:t>最低值</a:t>
                      </a:r>
                      <a:endParaRPr lang="zh-CN" altLang="en-US" sz="10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 anchorCtr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altLang="zh-CN"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charset="0"/>
                          <a:ea typeface="宋体" charset="0"/>
                          <a:cs typeface="宋体" charset="0"/>
                        </a:rPr>
                        <a:t>平均值</a:t>
                      </a:r>
                      <a:endParaRPr lang="zh-CN" altLang="en-US" sz="10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 anchorCtr="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000" b="0" u="none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1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909185" y="328930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35" y="2726690"/>
            <a:ext cx="1674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肺功能报告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325" y="3098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22475" y="5194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8005" y="5181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87120" y="14497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4265" y="20910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二氧化碳检测报告         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3475" y="27565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62685" y="34594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79830" y="41617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血压监测报告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8560" y="48475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602740" y="262318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58875" y="557403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rgbClr val="FF0000"/>
                </a:solidFill>
              </a:rPr>
              <a:t>综合报告 </a:t>
            </a:r>
            <a:r>
              <a:rPr lang="zh-CN" altLang="en-US" sz="1600">
                <a:solidFill>
                  <a:schemeClr val="bg1"/>
                </a:solidFill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01790" y="372110"/>
            <a:ext cx="4462780" cy="5852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cs typeface="微软雅黑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144385" y="516763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26550" y="515747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取消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1975" y="4413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70900" y="45402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172700" y="47053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下一步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75220" y="120078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当次检测报告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55535" y="151193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趋势分析报告报告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78750" y="1774190"/>
            <a:ext cx="31819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起始时间</a:t>
            </a:r>
            <a:r>
              <a:rPr lang="en-US" altLang="zh-CN" sz="1600"/>
              <a:t>:2016/03/01</a:t>
            </a:r>
            <a:endParaRPr lang="en-US" altLang="zh-CN" sz="1600"/>
          </a:p>
          <a:p>
            <a:r>
              <a:rPr lang="zh-CN" altLang="en-US" sz="1600"/>
              <a:t>结束时间</a:t>
            </a:r>
            <a:r>
              <a:rPr lang="en-US" altLang="zh-CN" sz="1600"/>
              <a:t>:</a:t>
            </a:r>
            <a:r>
              <a:rPr lang="en-US" altLang="zh-CN" sz="1600">
                <a:sym typeface="+mn-ea"/>
              </a:rPr>
              <a:t>2016/03/06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7496175" y="2324100"/>
            <a:ext cx="304863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微软雅黑" charset="0"/>
                <a:sym typeface="+mn-ea"/>
              </a:rPr>
              <a:t>□  </a:t>
            </a:r>
            <a:r>
              <a:rPr lang="zh-CN" altLang="en-US" sz="2000"/>
              <a:t>全部</a:t>
            </a:r>
            <a:endParaRPr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063740" y="837565"/>
            <a:ext cx="1200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cs typeface="微软雅黑" charset="0"/>
                <a:sym typeface="+mn-ea"/>
              </a:rPr>
              <a:t>打印设置 </a:t>
            </a:r>
            <a:endParaRPr lang="zh-CN" altLang="en-US" b="1"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909185" y="328930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81880" y="2800985"/>
            <a:ext cx="14776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体重报告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325" y="3098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22475" y="5194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8005" y="5181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87120" y="14497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4265" y="20910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二氧化碳检测报告         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3475" y="27565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62685" y="34594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79830" y="41617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血压监测报告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8560" y="48475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50060" y="332359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58875" y="557403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rgbClr val="FF0000"/>
                </a:solidFill>
              </a:rPr>
              <a:t>综合报告 </a:t>
            </a:r>
            <a:r>
              <a:rPr lang="zh-CN" altLang="en-US" sz="1600">
                <a:solidFill>
                  <a:schemeClr val="bg1"/>
                </a:solidFill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01790" y="372110"/>
            <a:ext cx="4462780" cy="5852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cs typeface="微软雅黑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144385" y="516763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26550" y="515747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取消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1975" y="4413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70900" y="45402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172700" y="47053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下一步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75220" y="120078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当次检测报告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55535" y="151193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趋势分析报告报告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78750" y="1774190"/>
            <a:ext cx="31819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起始时间</a:t>
            </a:r>
            <a:r>
              <a:rPr lang="en-US" altLang="zh-CN" sz="1600"/>
              <a:t>:2016/03/01</a:t>
            </a:r>
            <a:endParaRPr lang="en-US" altLang="zh-CN" sz="1600"/>
          </a:p>
          <a:p>
            <a:r>
              <a:rPr lang="zh-CN" altLang="en-US" sz="1600"/>
              <a:t>结束时间</a:t>
            </a:r>
            <a:r>
              <a:rPr lang="en-US" altLang="zh-CN" sz="1600"/>
              <a:t>:</a:t>
            </a:r>
            <a:r>
              <a:rPr lang="en-US" altLang="zh-CN" sz="1600">
                <a:sym typeface="+mn-ea"/>
              </a:rPr>
              <a:t>2016/03/06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7496175" y="2324100"/>
            <a:ext cx="304863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微软雅黑" charset="0"/>
                <a:sym typeface="+mn-ea"/>
              </a:rPr>
              <a:t>□  </a:t>
            </a:r>
            <a:r>
              <a:rPr lang="zh-CN" altLang="en-US" sz="2000"/>
              <a:t>全部</a:t>
            </a:r>
            <a:endParaRPr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063740" y="837565"/>
            <a:ext cx="1200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cs typeface="微软雅黑" charset="0"/>
                <a:sym typeface="+mn-ea"/>
              </a:rPr>
              <a:t>打印设置 </a:t>
            </a:r>
            <a:endParaRPr lang="zh-CN" altLang="en-US" b="1"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909185" y="328930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35" y="2800985"/>
            <a:ext cx="1674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血压报告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325" y="3098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22475" y="5194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8005" y="5181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87120" y="14497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4265" y="20910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二氧化碳检测报告         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3475" y="27565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62685" y="34594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79830" y="41617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血压监测报告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8560" y="48475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37360" y="402336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58875" y="557403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rgbClr val="FF0000"/>
                </a:solidFill>
              </a:rPr>
              <a:t>综合报告 </a:t>
            </a:r>
            <a:r>
              <a:rPr lang="zh-CN" altLang="en-US" sz="1600">
                <a:solidFill>
                  <a:schemeClr val="bg1"/>
                </a:solidFill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01790" y="372110"/>
            <a:ext cx="4462780" cy="5852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cs typeface="微软雅黑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144385" y="516763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26550" y="515747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取消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1975" y="4413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70900" y="45402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172700" y="47053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下一步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75220" y="120078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当次检测报告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55535" y="151193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趋势分析报告报告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78750" y="1774190"/>
            <a:ext cx="31819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起始时间</a:t>
            </a:r>
            <a:r>
              <a:rPr lang="en-US" altLang="zh-CN" sz="1600"/>
              <a:t>:2016/03/01</a:t>
            </a:r>
            <a:endParaRPr lang="en-US" altLang="zh-CN" sz="1600"/>
          </a:p>
          <a:p>
            <a:r>
              <a:rPr lang="zh-CN" altLang="en-US" sz="1600"/>
              <a:t>结束时间</a:t>
            </a:r>
            <a:r>
              <a:rPr lang="en-US" altLang="zh-CN" sz="1600"/>
              <a:t>:</a:t>
            </a:r>
            <a:r>
              <a:rPr lang="en-US" altLang="zh-CN" sz="1600">
                <a:sym typeface="+mn-ea"/>
              </a:rPr>
              <a:t>2016/03/06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7496175" y="2324100"/>
            <a:ext cx="304863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微软雅黑" charset="0"/>
                <a:sym typeface="+mn-ea"/>
              </a:rPr>
              <a:t>□  </a:t>
            </a:r>
            <a:r>
              <a:rPr lang="zh-CN" altLang="en-US" sz="2000"/>
              <a:t>全部</a:t>
            </a:r>
            <a:endParaRPr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063740" y="837565"/>
            <a:ext cx="1200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cs typeface="微软雅黑" charset="0"/>
                <a:sym typeface="+mn-ea"/>
              </a:rPr>
              <a:t>打印设置 </a:t>
            </a:r>
            <a:endParaRPr lang="zh-CN" altLang="en-US" b="1"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909185" y="328930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05375" y="2739390"/>
            <a:ext cx="1465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血糖报告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325" y="3098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22475" y="5194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8005" y="5181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87120" y="14497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4265" y="20910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二氧化碳检测报告         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3475" y="27565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62685" y="34594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79830" y="41617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血压监测报告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8560" y="48475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血糖检测报告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50060" y="474726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58875" y="557403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rgbClr val="FF0000"/>
                </a:solidFill>
              </a:rPr>
              <a:t>综合报告 </a:t>
            </a:r>
            <a:r>
              <a:rPr lang="zh-CN" altLang="en-US" sz="1600">
                <a:solidFill>
                  <a:schemeClr val="bg1"/>
                </a:solidFill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01790" y="372110"/>
            <a:ext cx="4462780" cy="5852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cs typeface="微软雅黑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144385" y="516763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26550" y="5157470"/>
            <a:ext cx="16116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取消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1975" y="4413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70900" y="45402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172700" y="47053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下一步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75220" y="120078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当次检测报告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55535" y="1511935"/>
            <a:ext cx="3256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微软雅黑" charset="0"/>
                <a:sym typeface="+mn-ea"/>
              </a:rPr>
              <a:t>□   </a:t>
            </a:r>
            <a:r>
              <a:rPr lang="zh-CN" altLang="en-US"/>
              <a:t>趋势分析报告报告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78750" y="1774190"/>
            <a:ext cx="31819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起始时间</a:t>
            </a:r>
            <a:r>
              <a:rPr lang="en-US" altLang="zh-CN" sz="1600"/>
              <a:t>:2016/03/01</a:t>
            </a:r>
            <a:endParaRPr lang="en-US" altLang="zh-CN" sz="1600"/>
          </a:p>
          <a:p>
            <a:r>
              <a:rPr lang="zh-CN" altLang="en-US" sz="1600"/>
              <a:t>结束时间</a:t>
            </a:r>
            <a:r>
              <a:rPr lang="en-US" altLang="zh-CN" sz="1600"/>
              <a:t>:</a:t>
            </a:r>
            <a:r>
              <a:rPr lang="en-US" altLang="zh-CN" sz="1600">
                <a:sym typeface="+mn-ea"/>
              </a:rPr>
              <a:t>2016/03/06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7496175" y="2324100"/>
            <a:ext cx="304863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微软雅黑" charset="0"/>
                <a:sym typeface="+mn-ea"/>
              </a:rPr>
              <a:t>□  </a:t>
            </a:r>
            <a:r>
              <a:rPr lang="zh-CN" altLang="en-US" sz="2000"/>
              <a:t>全部</a:t>
            </a:r>
            <a:endParaRPr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063740" y="837565"/>
            <a:ext cx="1200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cs typeface="微软雅黑" charset="0"/>
                <a:sym typeface="+mn-ea"/>
              </a:rPr>
              <a:t>打印设置 </a:t>
            </a:r>
            <a:endParaRPr lang="zh-CN" altLang="en-US" b="1"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59350" y="2856865"/>
            <a:ext cx="2214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/>
              <a:t>设置管理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215" y="16510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962660"/>
            <a:ext cx="3652520" cy="4766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1365" y="37465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38855" y="393065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扫二维码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895" y="37338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5200" y="60947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2980" y="608711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31870" y="6091555"/>
            <a:ext cx="827405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9230" y="15811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20380" y="36766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45910" y="36639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5025" y="129794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血氧测量设置         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02170" y="19392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二氧化碳测量设置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31380" y="260477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36460" y="330771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65670" y="40100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血压测量设置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2335" y="4695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3755" y="555688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上传云端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909185" y="328930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07380" y="2604770"/>
            <a:ext cx="167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点设置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60470" y="20764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41620" y="41719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67150" y="4159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6265" y="134747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23410" y="198882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二氧化碳测量设置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52620" y="265430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57700" y="335724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86910" y="40595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血压测量设置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3575" y="47453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血糖测量设置         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4995" y="560641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KF580</a:t>
            </a:r>
            <a:r>
              <a:rPr lang="zh-CN" altLang="en-US" sz="1600">
                <a:solidFill>
                  <a:schemeClr val="bg1"/>
                </a:solidFill>
              </a:rPr>
              <a:t>链接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655570" y="4548505"/>
            <a:ext cx="1750695" cy="13341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27430" y="4034155"/>
            <a:ext cx="20072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点击数据同步上传到服务器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747635" y="1701165"/>
            <a:ext cx="775970" cy="4235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555355" y="1500505"/>
            <a:ext cx="33832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点击设置进入对应设备的参数，</a:t>
            </a:r>
            <a:endParaRPr lang="zh-CN" altLang="en-US"/>
          </a:p>
          <a:p>
            <a:r>
              <a:rPr lang="zh-CN" altLang="en-US"/>
              <a:t>例如点此，进入呼末仪的参数</a:t>
            </a:r>
            <a:endParaRPr lang="zh-CN" altLang="en-US"/>
          </a:p>
          <a:p>
            <a:r>
              <a:rPr lang="zh-CN" altLang="en-US"/>
              <a:t>设置页面。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317363" y="2701221"/>
            <a:ext cx="659757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已出院</a:t>
            </a:r>
            <a:endParaRPr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9309743" y="2390133"/>
            <a:ext cx="659757" cy="2590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住院中</a:t>
            </a:r>
            <a:endParaRPr lang="zh-CN" altLang="en-US" sz="11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309742" y="3345375"/>
            <a:ext cx="659757" cy="2590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全部</a:t>
            </a:r>
            <a:endParaRPr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7375" y="1928495"/>
            <a:ext cx="28575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点击可按照床位号升序</a:t>
            </a:r>
            <a:r>
              <a:rPr lang="en-US" altLang="zh-CN"/>
              <a:t>/</a:t>
            </a:r>
            <a:r>
              <a:rPr lang="zh-CN" altLang="en-US"/>
              <a:t>降序排列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292465" y="3549015"/>
            <a:ext cx="36899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三个筛选项，默认</a:t>
            </a:r>
            <a:r>
              <a:rPr lang="en-US" altLang="zh-CN" dirty="0"/>
              <a:t>“</a:t>
            </a:r>
            <a:r>
              <a:rPr lang="zh-CN" altLang="en-US" dirty="0"/>
              <a:t>住院中</a:t>
            </a:r>
            <a:r>
              <a:rPr lang="en-US" altLang="zh-CN" dirty="0"/>
              <a:t>”</a:t>
            </a:r>
            <a:r>
              <a:rPr lang="zh-CN" altLang="en-US" dirty="0"/>
              <a:t>，建议用不同颜色区分住院和出院的患者</a:t>
            </a:r>
            <a:endParaRPr lang="en-US" altLang="zh-CN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816350" y="238760"/>
            <a:ext cx="4251325" cy="6400800"/>
            <a:chOff x="6010" y="376"/>
            <a:chExt cx="6695" cy="10080"/>
          </a:xfrm>
        </p:grpSpPr>
        <p:sp>
          <p:nvSpPr>
            <p:cNvPr id="2" name="文本框 1"/>
            <p:cNvSpPr txBox="1"/>
            <p:nvPr/>
          </p:nvSpPr>
          <p:spPr>
            <a:xfrm>
              <a:off x="6010" y="376"/>
              <a:ext cx="6695" cy="1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39" y="1120"/>
              <a:ext cx="6634" cy="851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807" y="216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 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827" y="269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62" y="1138"/>
              <a:ext cx="1039" cy="4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住院中</a:t>
              </a:r>
              <a:endParaRPr lang="zh-CN" altLang="en-US" sz="11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19" y="1096"/>
              <a:ext cx="1677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按床位号排序</a:t>
              </a:r>
              <a:endParaRPr lang="zh-CN" altLang="en-US" sz="11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833" y="3853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3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53" y="437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852" y="487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5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853" y="5414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6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34" y="632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7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14" y="693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8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834" y="741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9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843" y="798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10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850" y="8457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839" y="898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354" y="9653"/>
              <a:ext cx="2878" cy="5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扫描输入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525" y="404"/>
              <a:ext cx="180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/>
                <a:t>患者列表</a:t>
              </a:r>
              <a:endParaRPr 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26" y="9666"/>
              <a:ext cx="2878" cy="5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快速测量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H="1" flipV="1">
            <a:off x="7618095" y="892810"/>
            <a:ext cx="1610995" cy="8159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234170" y="1492250"/>
            <a:ext cx="28575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输入姓名检索</a:t>
            </a:r>
            <a:endParaRPr lang="zh-CN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7931785" y="827405"/>
            <a:ext cx="11379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153525" y="640080"/>
            <a:ext cx="18294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新增住院患者</a:t>
            </a:r>
            <a:endParaRPr lang="zh-CN" dirty="0"/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6083300" y="986155"/>
            <a:ext cx="3060065" cy="15176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006600" y="930910"/>
            <a:ext cx="2023745" cy="9613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863850" y="4841875"/>
            <a:ext cx="2913380" cy="132207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57200" y="4235450"/>
            <a:ext cx="28162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点击调用扫描功能，扫描患者的二维码快速检索患者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6828090" y="3549015"/>
            <a:ext cx="3141410" cy="198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977120" y="5149850"/>
            <a:ext cx="17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已出院床号或字体变成灰色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317363" y="3027892"/>
            <a:ext cx="659757" cy="2590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门诊</a:t>
            </a:r>
            <a:endParaRPr lang="zh-CN" altLang="en-US" sz="1100" dirty="0"/>
          </a:p>
        </p:txBody>
      </p:sp>
      <p:cxnSp>
        <p:nvCxnSpPr>
          <p:cNvPr id="9" name="直接箭头连接符 8"/>
          <p:cNvCxnSpPr>
            <a:endCxn id="48" idx="3"/>
          </p:cNvCxnSpPr>
          <p:nvPr/>
        </p:nvCxnSpPr>
        <p:spPr>
          <a:xfrm flipH="1">
            <a:off x="7813040" y="6116955"/>
            <a:ext cx="1023311" cy="20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36351" y="5965190"/>
            <a:ext cx="253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点击快速检测，只出检测结果，将不再记录检测数据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46" idx="3"/>
          </p:cNvCxnSpPr>
          <p:nvPr/>
        </p:nvCxnSpPr>
        <p:spPr>
          <a:xfrm flipH="1">
            <a:off x="9977120" y="2649213"/>
            <a:ext cx="388929" cy="50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393053" y="1910549"/>
            <a:ext cx="1410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增加门诊，门诊情况下，床位号，病区，置灰，不需要填写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0060" y="1955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61210" y="4051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6740" y="4038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25855" y="13354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3000" y="19767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二氧化碳测量设置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2210" y="26422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7290" y="33451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06500" y="40474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血压测量设置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3165" y="47332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4585" y="559435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KF580</a:t>
            </a:r>
            <a:r>
              <a:rPr lang="zh-CN" altLang="en-US" sz="1600">
                <a:solidFill>
                  <a:schemeClr val="bg1"/>
                </a:solidFill>
              </a:rPr>
              <a:t>链接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07490" y="120904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05165" y="482600"/>
            <a:ext cx="1684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血氧测量设置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25055" y="119570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38390" y="174815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48550" y="236791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1684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血氧测量设置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306195" y="98679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61530" y="118935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血氧 报警阈值          低于 </a:t>
            </a:r>
            <a:r>
              <a:rPr lang="en-US" altLang="zh-CN" sz="1400"/>
              <a:t>92</a:t>
            </a:r>
            <a:r>
              <a:rPr lang="en-US" altLang="zh-CN" sz="1400"/>
              <a:t>     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7192645" y="1633220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心率 报警阈值          低于 </a:t>
            </a:r>
            <a:r>
              <a:rPr lang="en-US" altLang="zh-CN" sz="1400"/>
              <a:t>60</a:t>
            </a:r>
            <a:r>
              <a:rPr lang="en-US" altLang="zh-CN" sz="1400"/>
              <a:t>     </a:t>
            </a:r>
            <a:r>
              <a:rPr lang="zh-CN" altLang="en-US" sz="1400"/>
              <a:t>高于</a:t>
            </a:r>
            <a:r>
              <a:rPr lang="en-US" altLang="zh-CN" sz="1400"/>
              <a:t>100</a:t>
            </a:r>
            <a:endParaRPr lang="en-US" altLang="zh-CN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1684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血氧测量设置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正常参数</a:t>
            </a:r>
            <a:r>
              <a:rPr lang="zh-CN" altLang="en-US" sz="1600">
                <a:solidFill>
                  <a:schemeClr val="bg1"/>
                </a:solidFill>
              </a:rPr>
              <a:t>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3490" y="151574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98055" y="1449070"/>
            <a:ext cx="3211195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血氧参考正常值：</a:t>
            </a:r>
            <a:r>
              <a:rPr lang="en-US" altLang="zh-CN"/>
              <a:t>92 —— 99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19010" y="2042160"/>
            <a:ext cx="3211195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心率参考正常值：</a:t>
            </a:r>
            <a:r>
              <a:rPr lang="en-US" altLang="zh-CN"/>
              <a:t>60</a:t>
            </a:r>
            <a:r>
              <a:rPr lang="en-US" altLang="zh-CN"/>
              <a:t>—— 100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1684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血氧测量设置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6550" y="10287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945380" y="287274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t01687712da13ab15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5880" y="2481580"/>
            <a:ext cx="658495" cy="1099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84820" y="226060"/>
            <a:ext cx="189928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0125" y="2743200"/>
            <a:ext cx="21621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恢复默认设置中，请稍候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747260" y="3726815"/>
            <a:ext cx="19164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点击后显示沙漏</a:t>
            </a:r>
            <a:endParaRPr lang="zh-CN" altLang="en-US"/>
          </a:p>
          <a:p>
            <a:r>
              <a:rPr lang="zh-CN" altLang="en-US"/>
              <a:t>图片</a:t>
            </a:r>
            <a:r>
              <a:rPr lang="en-US" altLang="zh-CN"/>
              <a:t>/</a:t>
            </a:r>
            <a:r>
              <a:rPr lang="zh-CN" altLang="en-US"/>
              <a:t>动画，结束</a:t>
            </a:r>
            <a:endParaRPr lang="zh-CN" altLang="en-US"/>
          </a:p>
          <a:p>
            <a:r>
              <a:rPr lang="zh-CN" altLang="en-US"/>
              <a:t>后自动返回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0060" y="1955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61210" y="4051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6740" y="4038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25855" y="13354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3000" y="19767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二氧化碳测量设置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2210" y="26422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7290" y="33451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06500" y="40474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血压测量设置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3165" y="47332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4585" y="559435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KF580</a:t>
            </a:r>
            <a:r>
              <a:rPr lang="zh-CN" altLang="en-US" sz="1600">
                <a:solidFill>
                  <a:schemeClr val="bg1"/>
                </a:solidFill>
              </a:rPr>
              <a:t>链接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06220" y="185737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96886" y="482600"/>
            <a:ext cx="2576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二氧化碳测量设置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8230" y="106489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工作模式设置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25055" y="158178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51090" y="212788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48550" y="271653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校正补偿设置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6485" y="33108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93940" y="390207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校零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760" y="1333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8136" y="222885"/>
            <a:ext cx="2576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二氧化碳测量设置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2440" y="22161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9480" y="80518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工作模式设置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16305" y="13220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2340" y="18681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9800" y="24568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校</a:t>
            </a:r>
            <a:r>
              <a:rPr lang="zh-CN" altLang="en-US" sz="1600">
                <a:solidFill>
                  <a:schemeClr val="bg1"/>
                </a:solidFill>
              </a:rPr>
              <a:t>正补偿设置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735" y="305117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6945" y="38157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校零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90650" y="67373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86575" y="12636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93255" y="33464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20075" y="368935"/>
            <a:ext cx="18713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工作模式设置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06615" y="1101725"/>
            <a:ext cx="18713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检测模式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33285" y="1748790"/>
            <a:ext cx="18713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监测模式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220" y="1069340"/>
            <a:ext cx="1266825" cy="44577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55" y="1781810"/>
            <a:ext cx="1095375" cy="3651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760" y="1333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8136" y="222885"/>
            <a:ext cx="2576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二氧化碳测量设置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2440" y="22161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9480" y="80518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工作模式设置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16305" y="13220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2340" y="18681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9800" y="24568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矫正补偿设置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735" y="305117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6945" y="38157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校零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246505" y="120777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25615" y="22415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93255" y="33464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8985" y="352425"/>
            <a:ext cx="1568450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8195" y="129222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PCO2  </a:t>
            </a:r>
            <a:r>
              <a:rPr lang="zh-CN" altLang="en-US" sz="1400"/>
              <a:t>报警阈值          低于 </a:t>
            </a:r>
            <a:r>
              <a:rPr lang="en-US" altLang="zh-CN" sz="1400"/>
              <a:t>35</a:t>
            </a:r>
            <a:r>
              <a:rPr lang="en-US" altLang="zh-CN" sz="1400"/>
              <a:t>     </a:t>
            </a:r>
            <a:r>
              <a:rPr lang="zh-CN" altLang="en-US" sz="1400"/>
              <a:t>高于</a:t>
            </a:r>
            <a:r>
              <a:rPr lang="en-US" altLang="zh-CN" sz="1400"/>
              <a:t>45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7129145" y="2057400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EtCO2</a:t>
            </a:r>
            <a:r>
              <a:rPr lang="zh-CN" altLang="en-US" sz="1400"/>
              <a:t>报警阈值          低于 </a:t>
            </a:r>
            <a:r>
              <a:rPr lang="en-US" altLang="zh-CN" sz="1400"/>
              <a:t>35</a:t>
            </a:r>
            <a:r>
              <a:rPr lang="en-US" altLang="zh-CN" sz="1400"/>
              <a:t>     </a:t>
            </a:r>
            <a:r>
              <a:rPr lang="zh-CN" altLang="en-US" sz="1400"/>
              <a:t>高于</a:t>
            </a:r>
            <a:r>
              <a:rPr lang="en-US" altLang="zh-CN" sz="1400"/>
              <a:t>45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7120255" y="237934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RR       </a:t>
            </a:r>
            <a:r>
              <a:rPr lang="zh-CN" altLang="en-US" sz="1400"/>
              <a:t>报警阈值          低于 </a:t>
            </a:r>
            <a:r>
              <a:rPr lang="en-US" altLang="zh-CN" sz="1400"/>
              <a:t>12     </a:t>
            </a:r>
            <a:r>
              <a:rPr lang="zh-CN" altLang="en-US" sz="1400"/>
              <a:t>高于</a:t>
            </a:r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6931025" y="262826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</a:t>
            </a:r>
            <a:r>
              <a:rPr lang="zh-CN" altLang="en-US" sz="1400"/>
              <a:t>报警延迟时间          </a:t>
            </a:r>
            <a:r>
              <a:rPr lang="en-US" altLang="zh-CN" sz="1400"/>
              <a:t>XX</a:t>
            </a:r>
            <a:r>
              <a:rPr lang="zh-CN" altLang="en-US" sz="1400"/>
              <a:t>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7132955" y="954405"/>
            <a:ext cx="21475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检测值报警设置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12635" y="1707515"/>
            <a:ext cx="21475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监测值报警设置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101715" y="2906395"/>
            <a:ext cx="1289050" cy="130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88535" y="4183380"/>
            <a:ext cx="19513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涛哥建议用算平均值法减少误报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760" y="1333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8136" y="222885"/>
            <a:ext cx="2576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二氧化碳测量设置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2440" y="22161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9480" y="80518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工作模式设置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16305" y="13220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2340" y="18681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9800" y="24568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矫正补偿设置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735" y="305117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6945" y="38157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校零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18260" y="177038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86575" y="12636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93255" y="33464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39965" y="1057910"/>
            <a:ext cx="3211195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参考正常值：</a:t>
            </a:r>
            <a:r>
              <a:rPr lang="en-US" altLang="zh-CN"/>
              <a:t>35</a:t>
            </a:r>
            <a:r>
              <a:rPr lang="en-US" altLang="zh-CN"/>
              <a:t> —— 45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386445" y="335280"/>
            <a:ext cx="171259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760" y="1333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8136" y="222885"/>
            <a:ext cx="2576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二氧化碳测量设置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2440" y="22161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9480" y="80518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工作模式设置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16305" y="13220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2340" y="18681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9800" y="24568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校</a:t>
            </a:r>
            <a:r>
              <a:rPr lang="zh-CN" altLang="en-US" sz="1600">
                <a:solidFill>
                  <a:schemeClr val="bg1"/>
                </a:solidFill>
              </a:rPr>
              <a:t>正补偿设置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735" y="305117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6945" y="38157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校零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88085" y="231902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86575" y="12636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93255" y="33464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6580" y="346710"/>
            <a:ext cx="181419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校正补偿设置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0250" y="1243965"/>
            <a:ext cx="378968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气体补偿设定</a:t>
            </a:r>
            <a:endParaRPr lang="zh-CN" altLang="en-US" b="1"/>
          </a:p>
          <a:p>
            <a:pPr algn="l"/>
            <a:r>
              <a:rPr lang="zh-CN" altLang="en-US"/>
              <a:t>前O2浓度（%）：            </a:t>
            </a:r>
            <a:r>
              <a:rPr lang="en-US" altLang="zh-CN"/>
              <a:t>XX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 b="1"/>
              <a:t>环境值设定</a:t>
            </a:r>
            <a:endParaRPr lang="zh-CN" altLang="en-US" b="1"/>
          </a:p>
          <a:p>
            <a:pPr algn="l"/>
            <a:r>
              <a:rPr lang="zh-CN" altLang="en-US"/>
              <a:t>当前大气压（</a:t>
            </a:r>
            <a:r>
              <a:rPr lang="en-US" altLang="zh-CN"/>
              <a:t>mmHg</a:t>
            </a:r>
            <a:r>
              <a:rPr lang="zh-CN" altLang="en-US"/>
              <a:t>）： </a:t>
            </a:r>
            <a:r>
              <a:rPr lang="en-US" altLang="zh-CN"/>
              <a:t>XX</a:t>
            </a:r>
            <a:endParaRPr lang="en-US" altLang="zh-CN"/>
          </a:p>
          <a:p>
            <a:pPr algn="l"/>
            <a:r>
              <a:rPr lang="zh-CN" altLang="en-US"/>
              <a:t>检测气体温度（</a:t>
            </a:r>
            <a:r>
              <a:rPr lang="en-US" altLang="zh-CN"/>
              <a:t>oC</a:t>
            </a:r>
            <a:r>
              <a:rPr lang="zh-CN" altLang="en-US"/>
              <a:t>）</a:t>
            </a:r>
            <a:r>
              <a:rPr lang="en-US" altLang="zh-CN"/>
              <a:t>:       XX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 b="1"/>
              <a:t>其他气体补偿设定</a:t>
            </a:r>
            <a:endParaRPr lang="zh-CN" altLang="en-US" b="1"/>
          </a:p>
          <a:p>
            <a:pPr algn="l"/>
            <a:r>
              <a:rPr lang="zh-CN" altLang="en-US"/>
              <a:t>当前He浓度（%）：          </a:t>
            </a:r>
            <a:r>
              <a:rPr lang="en-US" altLang="zh-CN"/>
              <a:t>XX</a:t>
            </a:r>
            <a:endParaRPr lang="en-US" altLang="zh-CN"/>
          </a:p>
          <a:p>
            <a:pPr algn="l"/>
            <a:r>
              <a:rPr lang="zh-CN" altLang="en-US"/>
              <a:t>当前N2O浓度（%）：       </a:t>
            </a:r>
            <a:r>
              <a:rPr lang="en-US" altLang="zh-CN"/>
              <a:t>XX</a:t>
            </a: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760" y="1333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8136" y="222885"/>
            <a:ext cx="2576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二氧化碳测量设置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2440" y="22161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9480" y="80518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工作模式设置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6305" y="13220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2340" y="18681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9800" y="24568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校正补偿设置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735" y="305117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6945" y="38157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校零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202690" y="295402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04715" y="4361815"/>
            <a:ext cx="33337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点击后显示沙漏</a:t>
            </a:r>
            <a:endParaRPr lang="zh-CN" altLang="en-US"/>
          </a:p>
          <a:p>
            <a:r>
              <a:rPr lang="zh-CN" altLang="en-US"/>
              <a:t>图片</a:t>
            </a:r>
            <a:r>
              <a:rPr lang="en-US" altLang="zh-CN"/>
              <a:t>/</a:t>
            </a:r>
            <a:r>
              <a:rPr lang="zh-CN" altLang="en-US"/>
              <a:t>动画，结束</a:t>
            </a:r>
            <a:endParaRPr lang="zh-CN" altLang="en-US"/>
          </a:p>
          <a:p>
            <a:r>
              <a:rPr lang="zh-CN" altLang="en-US"/>
              <a:t>后自动返回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86550" y="10287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4945380" y="287274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t01687712da13ab15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5880" y="2481580"/>
            <a:ext cx="658495" cy="10991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84820" y="226060"/>
            <a:ext cx="189928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20125" y="2743200"/>
            <a:ext cx="21621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恢复默认设置中，请稍候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7184977" y="1955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50850" y="287655"/>
            <a:ext cx="4251325" cy="6400800"/>
            <a:chOff x="6010" y="376"/>
            <a:chExt cx="6695" cy="10080"/>
          </a:xfrm>
        </p:grpSpPr>
        <p:sp>
          <p:nvSpPr>
            <p:cNvPr id="12" name="文本框 11"/>
            <p:cNvSpPr txBox="1"/>
            <p:nvPr/>
          </p:nvSpPr>
          <p:spPr>
            <a:xfrm>
              <a:off x="6010" y="376"/>
              <a:ext cx="6695" cy="1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39" y="1120"/>
              <a:ext cx="6634" cy="851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807" y="216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827" y="269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62" y="1138"/>
              <a:ext cx="1039" cy="4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住院中</a:t>
              </a:r>
              <a:endParaRPr lang="zh-CN" altLang="en-US" sz="11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19" y="1096"/>
              <a:ext cx="1677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按床位号排序</a:t>
              </a:r>
              <a:endParaRPr lang="zh-CN" altLang="en-US" sz="11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833" y="3853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3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53" y="437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852" y="487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5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853" y="5414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6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34" y="632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7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14" y="693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8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834" y="741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9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843" y="798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10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850" y="8457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839" y="898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525" y="404"/>
              <a:ext cx="180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/>
                <a:t>患者列表</a:t>
              </a:r>
              <a:endParaRPr lang="zh-CN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39385" y="3030220"/>
            <a:ext cx="17589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新增患者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10355" y="591251"/>
            <a:ext cx="685800" cy="562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970145" y="3569335"/>
            <a:ext cx="1958340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257415" y="3911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52408" y="2715426"/>
            <a:ext cx="8452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姓名：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408592" y="3061501"/>
            <a:ext cx="2007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性别：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11132" y="3370746"/>
            <a:ext cx="2007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年龄：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400290" y="3716020"/>
            <a:ext cx="3120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状态：住院中</a:t>
            </a:r>
            <a:r>
              <a:rPr lang="en-US" altLang="zh-CN" dirty="0"/>
              <a:t>/</a:t>
            </a:r>
            <a:r>
              <a:rPr lang="zh-CN" altLang="en-US" dirty="0"/>
              <a:t>已出院</a:t>
            </a:r>
            <a:r>
              <a:rPr lang="en-US" altLang="zh-CN" dirty="0"/>
              <a:t>/</a:t>
            </a:r>
            <a:r>
              <a:rPr lang="zh-CN" altLang="en-US" dirty="0"/>
              <a:t>门诊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430135" y="4467225"/>
            <a:ext cx="3537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病区：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472092" y="4838231"/>
            <a:ext cx="1247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床号：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40" y="946785"/>
            <a:ext cx="1120775" cy="68770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7429500" y="4108450"/>
            <a:ext cx="3609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住院号</a:t>
            </a:r>
            <a:r>
              <a:rPr lang="en-US" altLang="zh-CN" dirty="0"/>
              <a:t>/</a:t>
            </a:r>
            <a:r>
              <a:rPr lang="zh-CN" altLang="en-US" dirty="0"/>
              <a:t>门诊号：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416415" y="34671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编辑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12095" y="35179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保存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1600" y="4690566"/>
            <a:ext cx="191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床号是医生快速通道  是否提到第一位置，最好标识有所注重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303645" y="2148840"/>
            <a:ext cx="1444625" cy="257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44918" y="6203386"/>
            <a:ext cx="18275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扫描输入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669131" y="6206694"/>
            <a:ext cx="18275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快速测量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4100" y="2372995"/>
            <a:ext cx="1419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编号：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465107" y="5210341"/>
            <a:ext cx="1247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开始日期：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518447" y="5544986"/>
            <a:ext cx="1247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结束日期：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38390" y="1704975"/>
            <a:ext cx="1077595" cy="396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000" dirty="0" smtClean="0">
                <a:solidFill>
                  <a:schemeClr val="accent1"/>
                </a:solidFill>
              </a:rPr>
              <a:t>床号</a:t>
            </a:r>
            <a:r>
              <a:rPr lang="en-US" altLang="zh-CN" sz="2000" dirty="0" smtClean="0">
                <a:solidFill>
                  <a:schemeClr val="accent1"/>
                </a:solidFill>
              </a:rPr>
              <a:t>5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0" y="831850"/>
            <a:ext cx="1376045" cy="1268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8405" y="6074410"/>
            <a:ext cx="3693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最后编辑时间：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（自动记录）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011920" y="3043555"/>
            <a:ext cx="2037715" cy="677545"/>
            <a:chOff x="14192" y="4793"/>
            <a:chExt cx="3209" cy="1067"/>
          </a:xfrm>
        </p:grpSpPr>
        <p:sp>
          <p:nvSpPr>
            <p:cNvPr id="5" name="文本框 4"/>
            <p:cNvSpPr txBox="1"/>
            <p:nvPr/>
          </p:nvSpPr>
          <p:spPr>
            <a:xfrm>
              <a:off x="14192" y="4793"/>
              <a:ext cx="316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身高（米）  ：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241" y="5284"/>
              <a:ext cx="316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体重（公斤）：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760" y="1333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8136" y="222885"/>
            <a:ext cx="25768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二氧化碳测量设置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2440" y="22161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9480" y="80518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工作模式设置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16305" y="13220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2340" y="1868170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9800" y="24568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校正补偿设置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735" y="305117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6945" y="38157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校零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04290" y="368998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86575" y="12636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63135" y="4043045"/>
            <a:ext cx="190754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需要设计一个校零指示页面，大致意思如右。校零结束</a:t>
            </a:r>
            <a:r>
              <a:rPr lang="zh-CN" altLang="en-US">
                <a:sym typeface="+mn-ea"/>
              </a:rPr>
              <a:t>后自动返回。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23" name="图片 22" descr="t01687712da13ab15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5295" y="2567940"/>
            <a:ext cx="367030" cy="612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43010" y="2598420"/>
            <a:ext cx="19075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正在校零中，请稍候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552180" y="275590"/>
            <a:ext cx="1308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校零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0060" y="1955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61210" y="4051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6740" y="4038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25855" y="13354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3000" y="19767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二氧化碳测量设置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2210" y="26422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7290" y="33451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06500" y="40474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血压测量设置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3165" y="47332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4585" y="559435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KF580</a:t>
            </a:r>
            <a:r>
              <a:rPr lang="zh-CN" altLang="en-US" sz="1600">
                <a:solidFill>
                  <a:schemeClr val="bg1"/>
                </a:solidFill>
              </a:rPr>
              <a:t>链接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81785" y="253174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05165" y="482600"/>
            <a:ext cx="1938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肺功能测量设置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25055" y="119570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38390" y="174815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48550" y="236791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2106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肺功能测量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306195" y="98679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61530" y="118935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FEV1</a:t>
            </a:r>
            <a:r>
              <a:rPr lang="zh-CN" altLang="en-US" sz="1400"/>
              <a:t>报警阈值          低于 </a:t>
            </a:r>
            <a:r>
              <a:rPr lang="en-US" altLang="zh-CN" sz="1400"/>
              <a:t>2.0</a:t>
            </a:r>
            <a:r>
              <a:rPr lang="en-US" altLang="zh-CN" sz="1400"/>
              <a:t>   </a:t>
            </a:r>
            <a:endParaRPr lang="en-US" altLang="zh-CN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397510"/>
            <a:ext cx="194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肺功能测量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正常参数</a:t>
            </a:r>
            <a:r>
              <a:rPr lang="zh-CN" altLang="en-US" sz="1600">
                <a:solidFill>
                  <a:schemeClr val="bg1"/>
                </a:solidFill>
              </a:rPr>
              <a:t>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3490" y="151574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58025" y="1465580"/>
            <a:ext cx="3952875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600"/>
              <a:t>FEV1%</a:t>
            </a:r>
            <a:r>
              <a:rPr lang="zh-CN" altLang="en-US" sz="1600"/>
              <a:t>预计值参考正常值：</a:t>
            </a:r>
            <a:r>
              <a:rPr lang="en-US" altLang="zh-CN" sz="1600"/>
              <a:t>80</a:t>
            </a:r>
            <a:r>
              <a:rPr lang="en-US" altLang="zh-CN" sz="1600"/>
              <a:t> —— 100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7171690" y="2009775"/>
            <a:ext cx="3757295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FEV1/</a:t>
            </a:r>
            <a:r>
              <a:rPr lang="en-US" altLang="zh-CN" sz="1600"/>
              <a:t>FEV6</a:t>
            </a:r>
            <a:r>
              <a:rPr lang="zh-CN" altLang="en-US" sz="1600"/>
              <a:t>参考正常值：</a:t>
            </a:r>
            <a:r>
              <a:rPr lang="en-US" altLang="zh-CN" sz="1600"/>
              <a:t>70</a:t>
            </a:r>
            <a:r>
              <a:rPr lang="en-US" altLang="zh-CN" sz="1600"/>
              <a:t> —— 100</a:t>
            </a:r>
            <a:endParaRPr lang="en-US" altLang="zh-CN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1938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肺功能测量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6550" y="10287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945380" y="287274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t01687712da13ab15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5880" y="2481580"/>
            <a:ext cx="658495" cy="1099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84820" y="226060"/>
            <a:ext cx="189928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0125" y="2743200"/>
            <a:ext cx="21621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恢复默认设置中，请稍候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747260" y="3726815"/>
            <a:ext cx="19164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点击后显示沙漏</a:t>
            </a:r>
            <a:endParaRPr lang="zh-CN" altLang="en-US"/>
          </a:p>
          <a:p>
            <a:r>
              <a:rPr lang="zh-CN" altLang="en-US"/>
              <a:t>图片</a:t>
            </a:r>
            <a:r>
              <a:rPr lang="en-US" altLang="zh-CN"/>
              <a:t>/</a:t>
            </a:r>
            <a:r>
              <a:rPr lang="zh-CN" altLang="en-US"/>
              <a:t>动画，结束</a:t>
            </a:r>
            <a:endParaRPr lang="zh-CN" altLang="en-US"/>
          </a:p>
          <a:p>
            <a:r>
              <a:rPr lang="zh-CN" altLang="en-US"/>
              <a:t>后自动返回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69035" y="211899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0060" y="1955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61210" y="4051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6740" y="4038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25855" y="13354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3000" y="19767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二氧化碳测量设置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2210" y="26422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7290" y="33451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06500" y="40474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血压测量设置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3165" y="47332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4585" y="559435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KF580</a:t>
            </a:r>
            <a:r>
              <a:rPr lang="zh-CN" altLang="en-US" sz="1600">
                <a:solidFill>
                  <a:schemeClr val="bg1"/>
                </a:solidFill>
              </a:rPr>
              <a:t>链接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602740" y="320929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05165" y="482600"/>
            <a:ext cx="1938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体重测量设置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25055" y="119570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38390" y="174815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48550" y="236791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2106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体重测量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306195" y="98679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61530" y="183451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BMI</a:t>
            </a:r>
            <a:r>
              <a:rPr lang="zh-CN" altLang="en-US" sz="1400"/>
              <a:t> 报警阈值          低于 </a:t>
            </a:r>
            <a:r>
              <a:rPr lang="en-US" altLang="zh-CN" sz="1400"/>
              <a:t>18.5     </a:t>
            </a:r>
            <a:r>
              <a:rPr lang="zh-CN" altLang="en-US" sz="1400"/>
              <a:t>高于</a:t>
            </a:r>
            <a:r>
              <a:rPr lang="en-US" altLang="zh-CN" sz="1400"/>
              <a:t>23.9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7183120" y="135826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体重 报警阈值          低于 </a:t>
            </a:r>
            <a:r>
              <a:rPr lang="en-US" altLang="zh-CN" sz="1400"/>
              <a:t>XX     </a:t>
            </a:r>
            <a:r>
              <a:rPr lang="zh-CN" altLang="en-US" sz="1400"/>
              <a:t>高于</a:t>
            </a:r>
            <a:r>
              <a:rPr lang="en-US" altLang="zh-CN" sz="1400"/>
              <a:t>XX</a:t>
            </a:r>
            <a:endParaRPr lang="en-US" altLang="zh-CN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397510"/>
            <a:ext cx="194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体重测量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正常参数</a:t>
            </a:r>
            <a:r>
              <a:rPr lang="zh-CN" altLang="en-US" sz="1600">
                <a:solidFill>
                  <a:schemeClr val="bg1"/>
                </a:solidFill>
              </a:rPr>
              <a:t>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3490" y="151574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01535" y="1365250"/>
            <a:ext cx="3401060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600"/>
              <a:t>BMI  </a:t>
            </a:r>
            <a:r>
              <a:rPr lang="zh-CN" altLang="en-US" sz="1600"/>
              <a:t>参考正常值：</a:t>
            </a:r>
            <a:r>
              <a:rPr lang="en-US" altLang="zh-CN" sz="1600"/>
              <a:t>18.5</a:t>
            </a:r>
            <a:r>
              <a:rPr lang="en-US" altLang="zh-CN" sz="1600"/>
              <a:t> —— 23.9</a:t>
            </a:r>
            <a:endParaRPr lang="en-US" altLang="zh-CN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1938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体重测量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6550" y="10287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945380" y="287274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t01687712da13ab15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5880" y="2481580"/>
            <a:ext cx="658495" cy="1099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84820" y="226060"/>
            <a:ext cx="189928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0125" y="2743200"/>
            <a:ext cx="21621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恢复默认设置中，请稍候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747260" y="3726815"/>
            <a:ext cx="19164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点击后显示沙漏</a:t>
            </a:r>
            <a:endParaRPr lang="zh-CN" altLang="en-US"/>
          </a:p>
          <a:p>
            <a:r>
              <a:rPr lang="zh-CN" altLang="en-US"/>
              <a:t>图片</a:t>
            </a:r>
            <a:r>
              <a:rPr lang="en-US" altLang="zh-CN"/>
              <a:t>/</a:t>
            </a:r>
            <a:r>
              <a:rPr lang="zh-CN" altLang="en-US"/>
              <a:t>动画，结束</a:t>
            </a:r>
            <a:endParaRPr lang="zh-CN" altLang="en-US"/>
          </a:p>
          <a:p>
            <a:r>
              <a:rPr lang="zh-CN" altLang="en-US"/>
              <a:t>后自动返回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69035" y="211899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0060" y="1955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61210" y="4051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6740" y="4038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25855" y="13354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3000" y="19767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二氧化碳测量设置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2210" y="26422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7290" y="33451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06500" y="40474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血压测量设置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3165" y="47332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4585" y="559435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KF580</a:t>
            </a:r>
            <a:r>
              <a:rPr lang="zh-CN" altLang="en-US" sz="1600">
                <a:solidFill>
                  <a:schemeClr val="bg1"/>
                </a:solidFill>
              </a:rPr>
              <a:t>链接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656080" y="391858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05165" y="482600"/>
            <a:ext cx="1938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血压测量设置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25055" y="119570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38390" y="174815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48550" y="236791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4197937" y="22034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270375" y="41592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65368" y="2740191"/>
            <a:ext cx="8452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姓名：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421552" y="3086266"/>
            <a:ext cx="2007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性别：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24092" y="3395511"/>
            <a:ext cx="2007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年龄：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413250" y="3740785"/>
            <a:ext cx="3120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状态：住院中</a:t>
            </a:r>
            <a:r>
              <a:rPr lang="en-US" altLang="zh-CN" dirty="0"/>
              <a:t>/</a:t>
            </a:r>
            <a:r>
              <a:rPr lang="zh-CN" altLang="en-US" dirty="0"/>
              <a:t>已出院</a:t>
            </a:r>
            <a:r>
              <a:rPr lang="en-US" altLang="zh-CN" dirty="0"/>
              <a:t>/</a:t>
            </a:r>
            <a:r>
              <a:rPr lang="zh-CN" altLang="en-US" dirty="0"/>
              <a:t>门诊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443095" y="4491990"/>
            <a:ext cx="3537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病区：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485052" y="4862996"/>
            <a:ext cx="1247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床号：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0" y="925830"/>
            <a:ext cx="1328420" cy="83883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442460" y="4133215"/>
            <a:ext cx="3609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住院号</a:t>
            </a:r>
            <a:r>
              <a:rPr lang="en-US" altLang="zh-CN" dirty="0"/>
              <a:t>/</a:t>
            </a:r>
            <a:r>
              <a:rPr lang="zh-CN" altLang="en-US" dirty="0"/>
              <a:t>门诊号：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429375" y="37147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编辑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25055" y="37655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保存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8015" y="1778635"/>
            <a:ext cx="1285240" cy="396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</a:rPr>
              <a:t>床号</a:t>
            </a:r>
            <a:r>
              <a:rPr lang="en-US" altLang="zh-CN" sz="2000" dirty="0" smtClean="0">
                <a:solidFill>
                  <a:schemeClr val="accent1"/>
                </a:solidFill>
              </a:rPr>
              <a:t>5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0720" y="2422525"/>
            <a:ext cx="1419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编号：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78067" y="5235106"/>
            <a:ext cx="1247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开始日期：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95212" y="5607216"/>
            <a:ext cx="1247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结束日期：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671570" y="3177540"/>
            <a:ext cx="857250" cy="7461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79095" y="2283460"/>
            <a:ext cx="35496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状态</a:t>
            </a:r>
            <a:r>
              <a:rPr lang="en-US" altLang="zh-CN"/>
              <a:t>”</a:t>
            </a:r>
            <a:r>
              <a:rPr lang="zh-CN" altLang="en-US"/>
              <a:t>与住院号</a:t>
            </a:r>
            <a:r>
              <a:rPr lang="en-US" altLang="zh-CN"/>
              <a:t>/</a:t>
            </a:r>
            <a:r>
              <a:rPr lang="zh-CN" altLang="en-US"/>
              <a:t>门诊号关联，如果选</a:t>
            </a:r>
            <a:r>
              <a:rPr lang="en-US" altLang="zh-CN"/>
              <a:t>“</a:t>
            </a:r>
            <a:r>
              <a:rPr lang="zh-CN" altLang="en-US"/>
              <a:t>住院中</a:t>
            </a:r>
            <a:r>
              <a:rPr lang="en-US" altLang="zh-CN"/>
              <a:t>”/“</a:t>
            </a:r>
            <a:r>
              <a:rPr lang="zh-CN" altLang="en-US"/>
              <a:t>已出院</a:t>
            </a:r>
            <a:r>
              <a:rPr lang="en-US" altLang="zh-CN"/>
              <a:t>”</a:t>
            </a:r>
            <a:r>
              <a:rPr lang="zh-CN" altLang="en-US"/>
              <a:t>自动选择住院号；如果选择</a:t>
            </a:r>
            <a:r>
              <a:rPr lang="en-US" altLang="zh-CN"/>
              <a:t>“</a:t>
            </a:r>
            <a:r>
              <a:rPr lang="zh-CN" altLang="en-US"/>
              <a:t>门诊</a:t>
            </a:r>
            <a:r>
              <a:rPr lang="en-US" altLang="zh-CN"/>
              <a:t>”</a:t>
            </a:r>
            <a:r>
              <a:rPr lang="zh-CN" altLang="en-US"/>
              <a:t>自动选择</a:t>
            </a:r>
            <a:r>
              <a:rPr lang="en-US" altLang="zh-CN"/>
              <a:t>“</a:t>
            </a:r>
            <a:r>
              <a:rPr lang="zh-CN" altLang="en-US"/>
              <a:t>门诊号</a:t>
            </a:r>
            <a:r>
              <a:rPr lang="en-US" altLang="zh-CN"/>
              <a:t>”</a:t>
            </a:r>
            <a:endParaRPr lang="en-US" altLang="zh-CN"/>
          </a:p>
        </p:txBody>
      </p:sp>
      <p:cxnSp>
        <p:nvCxnSpPr>
          <p:cNvPr id="43" name="直接箭头连接符 42"/>
          <p:cNvCxnSpPr>
            <a:endCxn id="42" idx="1"/>
          </p:cNvCxnSpPr>
          <p:nvPr/>
        </p:nvCxnSpPr>
        <p:spPr>
          <a:xfrm>
            <a:off x="3647440" y="3189605"/>
            <a:ext cx="795020" cy="11264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190750" y="1671955"/>
            <a:ext cx="2305685" cy="8858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30835" y="1450975"/>
            <a:ext cx="209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自动出一个编号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2288540" y="4523740"/>
            <a:ext cx="2310130" cy="8655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34340" y="4149725"/>
            <a:ext cx="358521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每次住院或看门诊的时间，只有当</a:t>
            </a:r>
            <a:r>
              <a:rPr lang="en-US" altLang="zh-CN"/>
              <a:t>“</a:t>
            </a:r>
            <a:r>
              <a:rPr lang="zh-CN" altLang="en-US"/>
              <a:t>状态</a:t>
            </a:r>
            <a:r>
              <a:rPr lang="en-US" altLang="zh-CN"/>
              <a:t>”</a:t>
            </a:r>
            <a:r>
              <a:rPr lang="zh-CN" altLang="en-US"/>
              <a:t>为非</a:t>
            </a:r>
            <a:r>
              <a:rPr lang="en-US" altLang="zh-CN"/>
              <a:t>“</a:t>
            </a:r>
            <a:r>
              <a:rPr lang="zh-CN" altLang="en-US"/>
              <a:t>住院</a:t>
            </a:r>
            <a:r>
              <a:rPr lang="en-US" altLang="zh-CN"/>
              <a:t>”</a:t>
            </a:r>
            <a:r>
              <a:rPr lang="zh-CN" altLang="en-US"/>
              <a:t>时，</a:t>
            </a:r>
            <a:r>
              <a:rPr lang="en-US" altLang="zh-CN"/>
              <a:t>“</a:t>
            </a:r>
            <a:r>
              <a:rPr lang="zh-CN" altLang="en-US"/>
              <a:t>开始日期</a:t>
            </a:r>
            <a:r>
              <a:rPr lang="en-US" altLang="zh-CN"/>
              <a:t>”</a:t>
            </a:r>
            <a:r>
              <a:rPr lang="zh-CN" altLang="en-US"/>
              <a:t>可编辑</a:t>
            </a:r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654675" y="3348990"/>
            <a:ext cx="3268345" cy="23742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907780" y="3003550"/>
            <a:ext cx="30848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默认置灰；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“</a:t>
            </a:r>
            <a:r>
              <a:rPr lang="zh-CN" altLang="en-US"/>
              <a:t>状态</a:t>
            </a:r>
            <a:r>
              <a:rPr lang="en-US" altLang="zh-CN"/>
              <a:t>”</a:t>
            </a:r>
            <a:r>
              <a:rPr lang="zh-CN" altLang="en-US"/>
              <a:t>选择为</a:t>
            </a:r>
            <a:r>
              <a:rPr lang="en-US" altLang="zh-CN"/>
              <a:t>“</a:t>
            </a:r>
            <a:r>
              <a:rPr lang="zh-CN" altLang="en-US"/>
              <a:t>已出院</a:t>
            </a:r>
            <a:r>
              <a:rPr lang="en-US" altLang="zh-CN"/>
              <a:t>”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改成可编辑日期。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45" y="885190"/>
            <a:ext cx="1437005" cy="13252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7340" y="557530"/>
            <a:ext cx="31172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点击调用摄像获取患者头像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endCxn id="41" idx="1"/>
          </p:cNvCxnSpPr>
          <p:nvPr/>
        </p:nvCxnSpPr>
        <p:spPr>
          <a:xfrm>
            <a:off x="3181985" y="839470"/>
            <a:ext cx="1263015" cy="5060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71365" y="6118860"/>
            <a:ext cx="3693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最后编辑时间：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（自动记录）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80735" y="3117215"/>
            <a:ext cx="2037715" cy="677545"/>
            <a:chOff x="14192" y="4793"/>
            <a:chExt cx="3209" cy="1067"/>
          </a:xfrm>
        </p:grpSpPr>
        <p:sp>
          <p:nvSpPr>
            <p:cNvPr id="9" name="文本框 8"/>
            <p:cNvSpPr txBox="1"/>
            <p:nvPr/>
          </p:nvSpPr>
          <p:spPr>
            <a:xfrm>
              <a:off x="14192" y="4793"/>
              <a:ext cx="316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身高（米）  ：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241" y="5284"/>
              <a:ext cx="316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体重（公斤）：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2106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血压测量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306195" y="98679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82485" y="137985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收缩压 报警阈值          低于 </a:t>
            </a:r>
            <a:r>
              <a:rPr lang="en-US" altLang="zh-CN" sz="1400"/>
              <a:t>90</a:t>
            </a:r>
            <a:r>
              <a:rPr lang="en-US" altLang="zh-CN" sz="1400"/>
              <a:t>     </a:t>
            </a:r>
            <a:r>
              <a:rPr lang="zh-CN" altLang="en-US" sz="1400"/>
              <a:t>高于</a:t>
            </a:r>
            <a:r>
              <a:rPr lang="en-US" altLang="zh-CN" sz="1400"/>
              <a:t>140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7277100" y="189801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舒张压 报警阈值          低于 </a:t>
            </a:r>
            <a:r>
              <a:rPr lang="en-US" altLang="zh-CN" sz="1400"/>
              <a:t>60</a:t>
            </a:r>
            <a:r>
              <a:rPr lang="en-US" altLang="zh-CN" sz="1400"/>
              <a:t>     </a:t>
            </a:r>
            <a:r>
              <a:rPr lang="zh-CN" altLang="en-US" sz="1400"/>
              <a:t>高于</a:t>
            </a:r>
            <a:r>
              <a:rPr lang="en-US" altLang="zh-CN" sz="1400"/>
              <a:t>90</a:t>
            </a:r>
            <a:endParaRPr lang="en-US" altLang="zh-CN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397510"/>
            <a:ext cx="194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血压测量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正常参数</a:t>
            </a:r>
            <a:r>
              <a:rPr lang="zh-CN" altLang="en-US" sz="1600">
                <a:solidFill>
                  <a:schemeClr val="bg1"/>
                </a:solidFill>
              </a:rPr>
              <a:t>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3490" y="151574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13625" y="1428750"/>
            <a:ext cx="3401060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收缩压参考正常值：</a:t>
            </a:r>
            <a:r>
              <a:rPr lang="en-US" altLang="zh-CN" sz="1600"/>
              <a:t>90</a:t>
            </a:r>
            <a:r>
              <a:rPr lang="en-US" altLang="zh-CN" sz="1600"/>
              <a:t> —— 140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7434580" y="2074545"/>
            <a:ext cx="3401060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舒张压参考正常值：</a:t>
            </a:r>
            <a:r>
              <a:rPr lang="en-US" altLang="zh-CN" sz="1600"/>
              <a:t>60</a:t>
            </a:r>
            <a:r>
              <a:rPr lang="en-US" altLang="zh-CN" sz="1600"/>
              <a:t> —— 90</a:t>
            </a:r>
            <a:endParaRPr lang="en-US" altLang="zh-CN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1938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血压测量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6550" y="10287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945380" y="287274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t01687712da13ab15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5880" y="2481580"/>
            <a:ext cx="658495" cy="1099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84820" y="226060"/>
            <a:ext cx="189928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0125" y="2743200"/>
            <a:ext cx="21621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恢复默认设置中，请稍候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747260" y="3726815"/>
            <a:ext cx="19164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点击后显示沙漏</a:t>
            </a:r>
            <a:endParaRPr lang="zh-CN" altLang="en-US"/>
          </a:p>
          <a:p>
            <a:r>
              <a:rPr lang="zh-CN" altLang="en-US"/>
              <a:t>图片</a:t>
            </a:r>
            <a:r>
              <a:rPr lang="en-US" altLang="zh-CN"/>
              <a:t>/</a:t>
            </a:r>
            <a:r>
              <a:rPr lang="zh-CN" altLang="en-US"/>
              <a:t>动画，结束</a:t>
            </a:r>
            <a:endParaRPr lang="zh-CN" altLang="en-US"/>
          </a:p>
          <a:p>
            <a:r>
              <a:rPr lang="zh-CN" altLang="en-US"/>
              <a:t>后自动返回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69035" y="211899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0060" y="19558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61210" y="405130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张 本 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6740" y="40386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25855" y="133540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血氧测量设置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3000" y="197675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二氧化碳测量设置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2210" y="26422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肺功能测量设置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7290" y="334518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体重测量设置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06500" y="40474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血压测量设置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3165" y="473329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血糖测量设置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4585" y="559435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KF580</a:t>
            </a:r>
            <a:r>
              <a:rPr lang="zh-CN" altLang="en-US" sz="1600">
                <a:solidFill>
                  <a:schemeClr val="bg1"/>
                </a:solidFill>
              </a:rPr>
              <a:t>链接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623695" y="454215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05165" y="482600"/>
            <a:ext cx="1938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血糖测量设置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25055" y="119570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38390" y="174815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48550" y="236791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2106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血糖测量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306195" y="98679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71690" y="1263015"/>
            <a:ext cx="38436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空腹血糖 报警阈值          低于 </a:t>
            </a:r>
            <a:r>
              <a:rPr lang="en-US" altLang="zh-CN" sz="1400"/>
              <a:t>3.9</a:t>
            </a:r>
            <a:r>
              <a:rPr lang="en-US" altLang="zh-CN" sz="1400"/>
              <a:t>     </a:t>
            </a:r>
            <a:r>
              <a:rPr lang="zh-CN" altLang="en-US" sz="1400"/>
              <a:t>高于</a:t>
            </a:r>
            <a:r>
              <a:rPr lang="en-US" altLang="zh-CN" sz="1400"/>
              <a:t>6.1</a:t>
            </a:r>
            <a:endParaRPr lang="en-US" altLang="zh-CN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4510" y="27305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1190" y="48133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067935" y="282384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9810" y="221805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点击进入设置页面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397510"/>
            <a:ext cx="1948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血糖测量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15350" y="518160"/>
            <a:ext cx="173164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正常参数</a:t>
            </a:r>
            <a:r>
              <a:rPr lang="zh-CN" altLang="en-US" sz="1600">
                <a:solidFill>
                  <a:schemeClr val="bg1"/>
                </a:solidFill>
              </a:rPr>
              <a:t>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3490" y="151574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5670" y="1428750"/>
            <a:ext cx="3401060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空腹血糖参考正常值：</a:t>
            </a:r>
            <a:r>
              <a:rPr lang="en-US" altLang="zh-CN" sz="1600"/>
              <a:t>3.9</a:t>
            </a:r>
            <a:r>
              <a:rPr lang="en-US" altLang="zh-CN" sz="1600"/>
              <a:t> —— 6.1</a:t>
            </a:r>
            <a:endParaRPr lang="en-US" altLang="zh-CN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3215" y="1879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3870" y="397510"/>
            <a:ext cx="1938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血糖测量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895" y="39624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11061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报警设置 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095" y="1663065"/>
            <a:ext cx="321373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正常参数设置     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255" y="228282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6550" y="10287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945380" y="2872740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t01687712da13ab15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5880" y="2481580"/>
            <a:ext cx="658495" cy="1099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84820" y="226060"/>
            <a:ext cx="189928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恢复默认设置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0125" y="2743200"/>
            <a:ext cx="21621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恢复默认设置中，请稍候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747260" y="3726815"/>
            <a:ext cx="19164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点击后显示沙漏</a:t>
            </a:r>
            <a:endParaRPr lang="zh-CN" altLang="en-US"/>
          </a:p>
          <a:p>
            <a:r>
              <a:rPr lang="zh-CN" altLang="en-US"/>
              <a:t>图片</a:t>
            </a:r>
            <a:r>
              <a:rPr lang="en-US" altLang="zh-CN"/>
              <a:t>/</a:t>
            </a:r>
            <a:r>
              <a:rPr lang="zh-CN" altLang="en-US"/>
              <a:t>动画，结束</a:t>
            </a:r>
            <a:endParaRPr lang="zh-CN" altLang="en-US"/>
          </a:p>
          <a:p>
            <a:r>
              <a:rPr lang="zh-CN" altLang="en-US"/>
              <a:t>后自动返回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69035" y="211899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59350" y="2856865"/>
            <a:ext cx="2214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/>
              <a:t>系统设置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04405" y="18986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844790" y="106553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管理员密码修改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54315" y="170053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医院信息设置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01025" y="447675"/>
            <a:ext cx="259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系统设置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621665" y="12890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9385" y="1366520"/>
            <a:ext cx="282257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XXXX</a:t>
            </a:r>
            <a:r>
              <a:rPr lang="zh-CN" altLang="en-US" sz="3600"/>
              <a:t>医院</a:t>
            </a:r>
            <a:endParaRPr lang="zh-CN" altLang="en-US" sz="3600"/>
          </a:p>
          <a:p>
            <a:pPr algn="ctr"/>
            <a:r>
              <a:rPr lang="en-US" altLang="zh-CN" sz="3600"/>
              <a:t>XX</a:t>
            </a:r>
            <a:r>
              <a:rPr lang="zh-CN" altLang="en-US" sz="3600"/>
              <a:t>科</a:t>
            </a:r>
            <a:r>
              <a:rPr lang="en-US" altLang="zh-CN" sz="3600"/>
              <a:t>XX</a:t>
            </a:r>
            <a:r>
              <a:rPr lang="zh-CN" altLang="en-US" sz="3600"/>
              <a:t>病区</a:t>
            </a:r>
            <a:endParaRPr lang="zh-CN" altLang="en-US" sz="3600"/>
          </a:p>
        </p:txBody>
      </p:sp>
      <p:sp>
        <p:nvSpPr>
          <p:cNvPr id="15" name="文本框 14"/>
          <p:cNvSpPr txBox="1"/>
          <p:nvPr/>
        </p:nvSpPr>
        <p:spPr>
          <a:xfrm>
            <a:off x="1525905" y="3157220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请输入账号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4320" y="3763645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输入请密码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52650" y="4371340"/>
            <a:ext cx="1525905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登录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84400" y="5052060"/>
            <a:ext cx="1416685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系统设置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567180" y="4979035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398770" y="303212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70825" y="242697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语言设置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41870" y="2387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39990" y="50101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58530" y="504190"/>
            <a:ext cx="1783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管理员密码修改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73085" y="1687830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请输入旧密码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89595" y="2171065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请输入新密码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0545" y="2640330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请再输入新密码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00185" y="326009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确定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01660" y="1019175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admin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398770" y="303212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7705" y="17907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28090" y="10547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管理员密码修改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37615" y="16897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医院信息设置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84325" y="436880"/>
            <a:ext cx="259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系统设置</a:t>
            </a:r>
            <a:endParaRPr lang="zh-CN" altLang="en-US" b="1"/>
          </a:p>
        </p:txBody>
      </p:sp>
      <p:sp>
        <p:nvSpPr>
          <p:cNvPr id="23" name="椭圆 22"/>
          <p:cNvSpPr/>
          <p:nvPr/>
        </p:nvSpPr>
        <p:spPr>
          <a:xfrm>
            <a:off x="1304925" y="94615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36345" y="230505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语言设置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87265" y="2648585"/>
            <a:ext cx="2214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/>
              <a:t>快速测量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95832" y="17780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80605" y="45212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4255" y="467360"/>
            <a:ext cx="1554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医院信息设置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40040" y="1162050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医院名称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0" y="1705610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科室名称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0200" y="2322195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病区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40557" y="4943792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保存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3867" y="4947602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编辑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398770" y="303212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956550" y="2880677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地址 </a:t>
            </a:r>
            <a:endParaRPr lang="zh-CN" altLang="en-US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7705" y="17907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28090" y="10547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管理员密码修改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37615" y="16897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医院信息设置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84325" y="436880"/>
            <a:ext cx="259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系统设置</a:t>
            </a:r>
            <a:endParaRPr lang="zh-CN" altLang="en-US" b="1"/>
          </a:p>
        </p:txBody>
      </p:sp>
      <p:sp>
        <p:nvSpPr>
          <p:cNvPr id="24" name="椭圆 23"/>
          <p:cNvSpPr/>
          <p:nvPr/>
        </p:nvSpPr>
        <p:spPr>
          <a:xfrm>
            <a:off x="1430655" y="157607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982585" y="3383915"/>
            <a:ext cx="249809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电话</a:t>
            </a:r>
            <a:endParaRPr lang="zh-CN" altLang="en-US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5710" y="237807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语言设置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41870" y="23876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39990" y="50101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2535" y="504190"/>
            <a:ext cx="1097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语言设置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20330" y="1210310"/>
            <a:ext cx="3562985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简体中文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25410" y="1570355"/>
            <a:ext cx="3562985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繁体中文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398770" y="3032125"/>
            <a:ext cx="1518285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7705" y="179070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28090" y="10547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管理员密码修改  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37615" y="1689735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>
                <a:solidFill>
                  <a:schemeClr val="bg1"/>
                </a:solidFill>
              </a:rPr>
              <a:t>医院信息设置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84325" y="436880"/>
            <a:ext cx="259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系统设置</a:t>
            </a:r>
            <a:endParaRPr lang="zh-CN" altLang="en-US" b="1"/>
          </a:p>
        </p:txBody>
      </p:sp>
      <p:sp>
        <p:nvSpPr>
          <p:cNvPr id="23" name="椭圆 22"/>
          <p:cNvSpPr/>
          <p:nvPr/>
        </p:nvSpPr>
        <p:spPr>
          <a:xfrm>
            <a:off x="1525270" y="2170430"/>
            <a:ext cx="2581910" cy="598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36345" y="2305050"/>
            <a:ext cx="3213735" cy="3524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chemeClr val="bg1"/>
                </a:solidFill>
              </a:rPr>
              <a:t>语言设置       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08265" y="1942465"/>
            <a:ext cx="3574415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</a:rPr>
              <a:t>英文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7230" y="20129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7745" y="998855"/>
            <a:ext cx="3652520" cy="4766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35870" y="429260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扫二维码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3910" y="40957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2215" y="6130925"/>
            <a:ext cx="827405" cy="3352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49995" y="6123305"/>
            <a:ext cx="827405" cy="3352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28885" y="612775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设置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38785" y="287655"/>
            <a:ext cx="4251325" cy="6400800"/>
            <a:chOff x="6010" y="376"/>
            <a:chExt cx="6695" cy="10080"/>
          </a:xfrm>
        </p:grpSpPr>
        <p:sp>
          <p:nvSpPr>
            <p:cNvPr id="12" name="文本框 11"/>
            <p:cNvSpPr txBox="1"/>
            <p:nvPr/>
          </p:nvSpPr>
          <p:spPr>
            <a:xfrm>
              <a:off x="6010" y="376"/>
              <a:ext cx="6695" cy="1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" y="1120"/>
              <a:ext cx="6634" cy="851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807" y="216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827" y="269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62" y="1138"/>
              <a:ext cx="1039" cy="4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住院中</a:t>
              </a:r>
              <a:endParaRPr lang="zh-CN" altLang="en-US" sz="11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19" y="1096"/>
              <a:ext cx="1677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按床位号排序</a:t>
              </a:r>
              <a:endParaRPr lang="zh-CN" altLang="en-US" sz="11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833" y="3853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3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53" y="437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852" y="487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5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853" y="5414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6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34" y="6320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7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14" y="693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8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834" y="7419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9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843" y="7985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10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850" y="8457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11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839" y="8986"/>
              <a:ext cx="1376" cy="4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12</a:t>
              </a:r>
              <a:r>
                <a:rPr lang="zh-CN" altLang="en-US" sz="1100" dirty="0" smtClean="0"/>
                <a:t>床</a:t>
              </a:r>
              <a:endParaRPr lang="zh-CN" altLang="en-US" sz="11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525" y="404"/>
              <a:ext cx="180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/>
                <a:t>患者列表</a:t>
              </a:r>
              <a:endParaRPr lang="zh-CN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055235" y="2883535"/>
            <a:ext cx="17589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点击快速检测，</a:t>
            </a:r>
            <a:r>
              <a:rPr lang="zh-CN" altLang="en-US" dirty="0"/>
              <a:t>进入检测页面。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607310" y="6139815"/>
            <a:ext cx="2080260" cy="575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970145" y="3569335"/>
            <a:ext cx="1958340" cy="51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22630" y="6241991"/>
            <a:ext cx="1827530" cy="365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扫描输入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73350" y="6250246"/>
            <a:ext cx="182753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快速测量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050280" y="521335"/>
            <a:ext cx="2835910" cy="7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11695" y="1280795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快速检测不需要名字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272613" y="5678170"/>
            <a:ext cx="2888532" cy="44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946140" y="5713095"/>
            <a:ext cx="1644015" cy="4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933950" y="5135880"/>
            <a:ext cx="22078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快速检测，此两项置灰，无用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7780" y="15176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295" y="949325"/>
            <a:ext cx="3652520" cy="4766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16420" y="379730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扫二维码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4460" y="36004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2765" y="6081395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0545" y="607377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09435" y="607822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5997575" y="741045"/>
            <a:ext cx="3060065" cy="15176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192259" y="2198370"/>
            <a:ext cx="27205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不需要显示患者</a:t>
            </a:r>
            <a:r>
              <a:rPr lang="zh-CN" altLang="en-US" dirty="0" smtClean="0"/>
              <a:t>姓名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85275" y="403860"/>
            <a:ext cx="281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点击调用扫描功能，扫描患者的二维码切换检查的</a:t>
            </a:r>
            <a:r>
              <a:rPr lang="zh-CN" altLang="en-US" dirty="0" smtClean="0"/>
              <a:t>患者，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058785" y="619125"/>
            <a:ext cx="1145540" cy="38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35915" y="342265"/>
            <a:ext cx="20440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点击返回患者列表，重新选择患者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34" idx="3"/>
            <a:endCxn id="8" idx="1"/>
          </p:cNvCxnSpPr>
          <p:nvPr/>
        </p:nvCxnSpPr>
        <p:spPr>
          <a:xfrm flipV="1">
            <a:off x="2379980" y="527685"/>
            <a:ext cx="1554480" cy="1346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307195" y="3329305"/>
            <a:ext cx="21424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点击图标选择对应的检测项目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>
            <a:off x="5054600" y="3649345"/>
            <a:ext cx="4252595" cy="1428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27780" y="151765"/>
            <a:ext cx="4251325" cy="640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16420" y="379730"/>
            <a:ext cx="108521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扫二维码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4460" y="360045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返回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2765" y="6081395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管理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0545" y="6073775"/>
            <a:ext cx="827405" cy="335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报告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09435" y="6078220"/>
            <a:ext cx="827405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</a:rPr>
              <a:t>设置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2905" y="1304925"/>
            <a:ext cx="3609975" cy="4051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9605" y="62293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二氧化碳检测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7184</Words>
  <Application>Kingsoft Office WPP</Application>
  <PresentationFormat>宽屏</PresentationFormat>
  <Paragraphs>4069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王文斌</dc:creator>
  <cp:lastModifiedBy>wangwenbin</cp:lastModifiedBy>
  <cp:revision>68</cp:revision>
  <dcterms:created xsi:type="dcterms:W3CDTF">2016-01-27T10:01:00Z</dcterms:created>
  <dcterms:modified xsi:type="dcterms:W3CDTF">2016-03-14T09:56:19Z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