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86" r:id="rId4"/>
    <p:sldId id="298" r:id="rId5"/>
    <p:sldId id="283" r:id="rId6"/>
    <p:sldId id="292" r:id="rId7"/>
    <p:sldId id="295" r:id="rId8"/>
    <p:sldId id="294" r:id="rId9"/>
    <p:sldId id="309" r:id="rId10"/>
    <p:sldId id="297" r:id="rId11"/>
    <p:sldId id="311" r:id="rId12"/>
    <p:sldId id="313" r:id="rId13"/>
    <p:sldId id="315" r:id="rId14"/>
    <p:sldId id="314" r:id="rId15"/>
    <p:sldId id="316" r:id="rId16"/>
    <p:sldId id="275" r:id="rId17"/>
    <p:sldId id="317" r:id="rId18"/>
    <p:sldId id="312" r:id="rId19"/>
    <p:sldId id="306" r:id="rId20"/>
    <p:sldId id="29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5"/>
  </p:normalViewPr>
  <p:slideViewPr>
    <p:cSldViewPr snapToGrid="0" snapToObjects="1">
      <p:cViewPr>
        <p:scale>
          <a:sx n="102" d="100"/>
          <a:sy n="102" d="100"/>
        </p:scale>
        <p:origin x="9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CA0C5-902F-DE44-85A8-896CA0DB759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84ABF-D794-0D4F-8F74-7A75DF16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的说发烧快点减肥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8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6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E67-89C7-E144-8827-E35300FA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D0C12-1CFB-654F-83E7-8AB2638B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304F-847A-724F-A80E-65FF9657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6FC8-DA4E-9945-B173-43E01878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A548-9F10-A84A-BB08-2793911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F12C-5DBF-294F-B6F9-9A461FF9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060F6-A380-624F-AA08-9EC101EA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4119-244D-4840-871C-B88DEB12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73AB-4597-5242-96E2-DDC25AAC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D49E-280D-A44E-AC60-B5C0E363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8000-5281-2943-A765-C9E8DBF8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C117-2E40-6743-89CB-E0EE6929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8B60-E339-6F46-AB3B-780803E6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D946-E1F8-C940-83B6-B5C27FF5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B487-3888-1248-B960-32DF2813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6635-5D40-AB4C-A42B-DB09535D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27D5-84DB-6843-82E0-BE91154C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A2BD-2997-BD48-9428-DB71E7DB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F672-9800-F441-8462-13DE17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42D8-80F0-5142-824A-C2DB1D81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A100-1F57-454A-A760-6FA98CD9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DC54-2C75-8D44-B4C8-62114BE9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A1E0-DCBF-7B41-9E18-27431C38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BB24-E83D-384E-B353-6C3DA217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3827-C612-EF43-A6FE-03ABDD14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4999-8F28-9444-92C9-983D2ADA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31A8-07DD-AD45-AEA0-D18BE249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BCAF-7CF8-0C4B-8399-75DBA62A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14113-D105-5243-90E6-E674EB7E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2F18-0A2B-7A4F-A476-3A94C20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76F7-9EC7-3641-8D99-018700B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9216-009E-3C4F-B9DE-BC94D723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2A11-A442-3443-A824-74E1C454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D8D5-40A0-F34B-AB81-E78006FE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CFC24-02B0-0E45-8EFF-2A39B3E0D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C107B-0951-244B-A1D9-31D7D970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D327-5B9B-D540-90B8-A357B72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BAA6B-45C9-2547-AF95-73AEC75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53E1B-A97E-D24E-94FF-9B0A37F9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8A7D-5313-174A-9939-A5165AC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6D1D3-29E5-8E4A-80EC-A9FFE270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DFA2B-7020-6544-A956-ED5BD025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D61F2-23E4-E841-A94A-21294A5B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4328B-5825-4E47-BD81-1BE34FD3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2F3C1-17C3-2A45-B3A4-D8711D57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DEED-E3D3-BF41-82FF-A823D57E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BC4-78CF-BD4E-873D-A7A46072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DF61-F806-7345-B542-9773DC05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59840-7668-5A4A-A1AB-7195C9AC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536A7-1A16-954E-9351-ECF193F2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DE0FB-A5A3-A449-9887-B40801B9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A5602-5708-F049-A275-FE8F504E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5AD6-C1DC-4845-84C6-1BEE069C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8BF33-D9B4-E840-99E9-C0B02A71B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90E4-DFDF-424A-9626-A2C8A2A1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3978-F628-CF40-9874-14847585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0C71C-1945-3B4D-9368-19B1753E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E5CD8-EACB-8249-9C64-3376C8D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2EE-FF9D-B346-B610-B4126E65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7E8FE-DAF2-E448-8201-A39F4442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56C9-F718-9B4A-B0A5-A4D1C13B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5C40-01EC-184A-890D-7A5B951C5C4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DCE4-0597-AF47-9E9D-6A92C9D8E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DE59-5F2C-6E44-81E1-EB399ABD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AD87-B010-8C42-818F-48690B45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NULL"/><Relationship Id="rId18" Type="http://schemas.openxmlformats.org/officeDocument/2006/relationships/image" Target="../media/image54.png"/><Relationship Id="rId3" Type="http://schemas.openxmlformats.org/officeDocument/2006/relationships/image" Target="NUL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44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46.png"/><Relationship Id="rId15" Type="http://schemas.openxmlformats.org/officeDocument/2006/relationships/image" Target="NULL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NULL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bin/TensorFlow-Tutorials/blob/master/06%20-%20MNIST/01%20-%20MNIST.py" TargetMode="External"/><Relationship Id="rId2" Type="http://schemas.openxmlformats.org/officeDocument/2006/relationships/hyperlink" Target="https://github.com/nfmcclure/tensorflow_cookboo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3.github.io/prml/" TargetMode="External"/><Relationship Id="rId2" Type="http://schemas.openxmlformats.org/officeDocument/2006/relationships/hyperlink" Target="http://abr.knu.ac.kr/wordpress/?page_id=22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unit.io/2018/08/03/batch-size-in-deep-learning/" TargetMode="External"/><Relationship Id="rId4" Type="http://schemas.openxmlformats.org/officeDocument/2006/relationships/hyperlink" Target="http://blog.naver.com/PostView.nhn?blogId=wideeyed&amp;logNo=221017173808&amp;parentCategoryNo=&amp;categoryNo=49&amp;viewDate=&amp;isShowPopularPosts=false&amp;from=post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0328" y="2060849"/>
            <a:ext cx="8567328" cy="1470025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b="1" dirty="0"/>
              <a:t>MLP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19536" y="3886200"/>
            <a:ext cx="8208912" cy="2135088"/>
          </a:xfrm>
        </p:spPr>
        <p:txBody>
          <a:bodyPr>
            <a:normAutofit/>
          </a:bodyPr>
          <a:lstStyle/>
          <a:p>
            <a:pPr algn="r" fontAlgn="base" latinLnBrk="0"/>
            <a:r>
              <a:rPr lang="ko-KR" altLang="en-US" sz="1900" b="1" dirty="0"/>
              <a:t>발표자</a:t>
            </a:r>
            <a:r>
              <a:rPr lang="en-US" altLang="ko-KR" sz="1900" b="1" dirty="0"/>
              <a:t>: </a:t>
            </a:r>
            <a:r>
              <a:rPr lang="ko-KR" altLang="en-US" sz="1900" b="1" dirty="0"/>
              <a:t>장준호</a:t>
            </a:r>
            <a:endParaRPr lang="en-US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33747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1991544" y="1700808"/>
            <a:ext cx="8435280" cy="2808312"/>
          </a:xfrm>
        </p:spPr>
        <p:txBody>
          <a:bodyPr>
            <a:normAutofit/>
          </a:bodyPr>
          <a:lstStyle/>
          <a:p>
            <a:r>
              <a:rPr lang="ko-KR" altLang="en-US" sz="2100" dirty="0" err="1"/>
              <a:t>역전파</a:t>
            </a:r>
            <a:r>
              <a:rPr lang="en-US" altLang="ko-KR" sz="2100" dirty="0"/>
              <a:t>: </a:t>
            </a:r>
            <a:r>
              <a:rPr lang="ko-KR" altLang="en-US" sz="2100" dirty="0" err="1"/>
              <a:t>출력층이</a:t>
            </a:r>
            <a:r>
              <a:rPr lang="ko-KR" altLang="en-US" sz="2100" dirty="0"/>
              <a:t> 내놓은 결과의 오차를 신경망을 따라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  </a:t>
            </a:r>
            <a:r>
              <a:rPr lang="ko-KR" altLang="en-US" sz="2100" dirty="0"/>
              <a:t> </a:t>
            </a:r>
            <a:r>
              <a:rPr lang="ko-KR" altLang="en-US" sz="2100" dirty="0" err="1"/>
              <a:t>입력층까지</a:t>
            </a:r>
            <a:r>
              <a:rPr lang="ko-KR" altLang="en-US" sz="2100" dirty="0"/>
              <a:t> 역으로 전파하며 계산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 err="1"/>
              <a:t>계산그래프</a:t>
            </a:r>
            <a:r>
              <a:rPr lang="en-US" altLang="ko-KR" sz="2100" dirty="0"/>
              <a:t>: </a:t>
            </a:r>
            <a:r>
              <a:rPr lang="ko-KR" altLang="en-US" sz="2100" dirty="0" err="1"/>
              <a:t>에지와</a:t>
            </a:r>
            <a:r>
              <a:rPr lang="ko-KR" altLang="en-US" sz="2100" dirty="0"/>
              <a:t> 노드를 통해 계산과정을 그래프로 나타냄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endParaRPr lang="ko-KR" altLang="en-US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4077072"/>
            <a:ext cx="19932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412122"/>
            <a:ext cx="8229600" cy="196368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네트워크 전체에 대해 반복적인 </a:t>
            </a:r>
            <a:r>
              <a:rPr lang="en-US" altLang="ko-KR" b="1" dirty="0">
                <a:solidFill>
                  <a:srgbClr val="FF0000"/>
                </a:solidFill>
              </a:rPr>
              <a:t>Chain rule</a:t>
            </a:r>
            <a:r>
              <a:rPr lang="ko-KR" altLang="en-US" dirty="0"/>
              <a:t>을 적용하여 </a:t>
            </a:r>
            <a:r>
              <a:rPr lang="en-US" altLang="ko-KR" dirty="0"/>
              <a:t>Gradient</a:t>
            </a:r>
            <a:r>
              <a:rPr lang="ko-KR" altLang="en-US" dirty="0"/>
              <a:t>를 계산하는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Chain Rule: </a:t>
            </a:r>
            <a:r>
              <a:rPr lang="ko-KR" altLang="en-US" dirty="0"/>
              <a:t>합성 함수의 미분은 합성 함수를 구성하는 각 함수의 미분의 곱으로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합성함수</a:t>
            </a:r>
            <a:r>
              <a:rPr lang="en-US" altLang="ko-KR" dirty="0"/>
              <a:t>: </a:t>
            </a:r>
            <a:r>
              <a:rPr lang="ko-KR" altLang="en-US" dirty="0"/>
              <a:t>여러 함수로 구성된 함수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51584" y="3375812"/>
                <a:ext cx="1778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375812"/>
                <a:ext cx="1778244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54519" y="3766484"/>
                <a:ext cx="85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ea typeface="Tahoma" pitchFamily="34" charset="0"/>
                    <a:cs typeface="Tahoma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𝑦</m:t>
                    </m:r>
                  </m:oMath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19" y="3766484"/>
                <a:ext cx="857351" cy="276999"/>
              </a:xfrm>
              <a:prstGeom prst="rect">
                <a:avLst/>
              </a:prstGeom>
              <a:blipFill>
                <a:blip r:embed="rId3"/>
                <a:stretch>
                  <a:fillRect l="-14493" t="-27273" r="-72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51585" y="4212271"/>
                <a:ext cx="1173719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4212271"/>
                <a:ext cx="1173719" cy="544252"/>
              </a:xfrm>
              <a:prstGeom prst="rect">
                <a:avLst/>
              </a:prstGeom>
              <a:blipFill>
                <a:blip r:embed="rId4"/>
                <a:stretch>
                  <a:fillRect l="-3191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192" y="4835260"/>
            <a:ext cx="1173719" cy="576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4151784" y="3327424"/>
                <a:ext cx="864096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𝑧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dirty="0"/>
                  <a:t>=2t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327424"/>
                <a:ext cx="864096" cy="499560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4151784" y="3895148"/>
                <a:ext cx="864096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/>
                  <a:t>=1</a:t>
                </a:r>
                <a:endParaRPr lang="ko-KR" altLang="en-US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895148"/>
                <a:ext cx="864096" cy="499560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171986" y="4493182"/>
                <a:ext cx="320530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∗1=2(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86" y="4493182"/>
                <a:ext cx="3205300" cy="526683"/>
              </a:xfrm>
              <a:prstGeom prst="rect">
                <a:avLst/>
              </a:prstGeom>
              <a:blipFill>
                <a:blip r:embed="rId8"/>
                <a:stretch>
                  <a:fillRect l="-1186" t="-2381" r="-15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30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83" y="1626127"/>
            <a:ext cx="8229600" cy="4525963"/>
          </a:xfrm>
        </p:spPr>
        <p:txBody>
          <a:bodyPr/>
          <a:lstStyle/>
          <a:p>
            <a:r>
              <a:rPr lang="ko-KR" altLang="en-US" dirty="0" err="1"/>
              <a:t>덧셈노드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19" y="3002152"/>
            <a:ext cx="975216" cy="1362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51585" y="2420889"/>
                <a:ext cx="88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ea typeface="Tahoma" pitchFamily="34" charset="0"/>
                    <a:cs typeface="Tahoma" pitchFamily="34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𝑦</m:t>
                    </m:r>
                  </m:oMath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420889"/>
                <a:ext cx="884601" cy="276999"/>
              </a:xfrm>
              <a:prstGeom prst="rect">
                <a:avLst/>
              </a:prstGeom>
              <a:blipFill>
                <a:blip r:embed="rId3"/>
                <a:stretch>
                  <a:fillRect l="-15493" t="-27273" r="-563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236" y="2559388"/>
            <a:ext cx="2533650" cy="2505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87" y="2559387"/>
            <a:ext cx="2686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9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83" y="1626127"/>
            <a:ext cx="8229600" cy="4525963"/>
          </a:xfrm>
        </p:spPr>
        <p:txBody>
          <a:bodyPr/>
          <a:lstStyle/>
          <a:p>
            <a:r>
              <a:rPr lang="ko-KR" altLang="en-US" dirty="0" err="1"/>
              <a:t>덧셈노드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564904"/>
            <a:ext cx="591065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2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83" y="1626127"/>
            <a:ext cx="8229600" cy="4525963"/>
          </a:xfrm>
        </p:spPr>
        <p:txBody>
          <a:bodyPr/>
          <a:lstStyle/>
          <a:p>
            <a:r>
              <a:rPr lang="ko-KR" altLang="en-US" dirty="0" err="1"/>
              <a:t>곱셈노드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51585" y="2420889"/>
                <a:ext cx="9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420889"/>
                <a:ext cx="968727" cy="276999"/>
              </a:xfrm>
              <a:prstGeom prst="rect">
                <a:avLst/>
              </a:prstGeom>
              <a:blipFill>
                <a:blip r:embed="rId2"/>
                <a:stretch>
                  <a:fillRect r="-38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5" y="2924944"/>
            <a:ext cx="741529" cy="115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535" y="2445701"/>
            <a:ext cx="633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83" y="1626127"/>
            <a:ext cx="8229600" cy="4525963"/>
          </a:xfrm>
        </p:spPr>
        <p:txBody>
          <a:bodyPr/>
          <a:lstStyle/>
          <a:p>
            <a:r>
              <a:rPr lang="ko-KR" altLang="en-US" dirty="0" err="1"/>
              <a:t>곱셈노드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420888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3612126"/>
            <a:ext cx="7772400" cy="191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400" dirty="0"/>
              <a:t>1.Backpropagation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64337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5"/>
            <a:ext cx="72580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412123"/>
            <a:ext cx="8229600" cy="964704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전체에 대해 반복적인 </a:t>
            </a:r>
            <a:r>
              <a:rPr lang="en-US" altLang="ko-KR" b="1" dirty="0">
                <a:solidFill>
                  <a:srgbClr val="FF0000"/>
                </a:solidFill>
              </a:rPr>
              <a:t>Chain rule</a:t>
            </a:r>
            <a:r>
              <a:rPr lang="ko-KR" altLang="en-US" dirty="0"/>
              <a:t>을 적용하여 </a:t>
            </a:r>
            <a:r>
              <a:rPr lang="en-US" altLang="ko-KR" dirty="0"/>
              <a:t>Gradient</a:t>
            </a:r>
            <a:r>
              <a:rPr lang="ko-KR" altLang="en-US" dirty="0"/>
              <a:t>를 계산하는 방법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2423593" y="2925763"/>
            <a:ext cx="3168271" cy="2364236"/>
            <a:chOff x="1331640" y="3278158"/>
            <a:chExt cx="3168271" cy="2364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3275856" y="42302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타원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230273"/>
                  <a:ext cx="504056" cy="5040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그룹 39"/>
            <p:cNvGrpSpPr/>
            <p:nvPr/>
          </p:nvGrpSpPr>
          <p:grpSpPr>
            <a:xfrm>
              <a:off x="1331640" y="4626126"/>
              <a:ext cx="1440748" cy="1016268"/>
              <a:chOff x="3458813" y="3996908"/>
              <a:chExt cx="1440748" cy="10162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97285" y="3996908"/>
                    <a:ext cx="4811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8" name="직사각형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285" y="3996908"/>
                    <a:ext cx="48115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484453" y="4643844"/>
                    <a:ext cx="529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4453" y="4643844"/>
                    <a:ext cx="5292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타원 19"/>
                  <p:cNvSpPr/>
                  <p:nvPr/>
                </p:nvSpPr>
                <p:spPr>
                  <a:xfrm>
                    <a:off x="4395505" y="4280008"/>
                    <a:ext cx="504056" cy="504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타원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505" y="4280008"/>
                    <a:ext cx="504056" cy="504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직선 화살표 연결선 23"/>
              <p:cNvCxnSpPr>
                <a:endCxn id="20" idx="3"/>
              </p:cNvCxnSpPr>
              <p:nvPr/>
            </p:nvCxnSpPr>
            <p:spPr>
              <a:xfrm flipV="1">
                <a:off x="4039341" y="4710247"/>
                <a:ext cx="429981" cy="302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458813" y="5013176"/>
                <a:ext cx="580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3470026" y="4069437"/>
                <a:ext cx="580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20" idx="1"/>
              </p:cNvCxnSpPr>
              <p:nvPr/>
            </p:nvCxnSpPr>
            <p:spPr>
              <a:xfrm>
                <a:off x="4039341" y="4069437"/>
                <a:ext cx="429981" cy="284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331640" y="3278158"/>
              <a:ext cx="1440748" cy="1016268"/>
              <a:chOff x="3458813" y="3996908"/>
              <a:chExt cx="1440748" cy="10162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직사각형 41"/>
                  <p:cNvSpPr/>
                  <p:nvPr/>
                </p:nvSpPr>
                <p:spPr>
                  <a:xfrm>
                    <a:off x="3497285" y="3996908"/>
                    <a:ext cx="4811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42" name="직사각형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285" y="3996908"/>
                    <a:ext cx="4811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직사각형 42"/>
                  <p:cNvSpPr/>
                  <p:nvPr/>
                </p:nvSpPr>
                <p:spPr>
                  <a:xfrm>
                    <a:off x="3484453" y="4643844"/>
                    <a:ext cx="529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43" name="직사각형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4453" y="4643844"/>
                    <a:ext cx="5292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타원 43"/>
                  <p:cNvSpPr/>
                  <p:nvPr/>
                </p:nvSpPr>
                <p:spPr>
                  <a:xfrm>
                    <a:off x="4395505" y="4280008"/>
                    <a:ext cx="504056" cy="504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타원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505" y="4280008"/>
                    <a:ext cx="504056" cy="50405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화살표 연결선 44"/>
              <p:cNvCxnSpPr>
                <a:endCxn id="44" idx="3"/>
              </p:cNvCxnSpPr>
              <p:nvPr/>
            </p:nvCxnSpPr>
            <p:spPr>
              <a:xfrm flipV="1">
                <a:off x="4039341" y="4710247"/>
                <a:ext cx="429981" cy="302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3458813" y="5013176"/>
                <a:ext cx="580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3470026" y="4069437"/>
                <a:ext cx="580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endCxn id="44" idx="1"/>
              </p:cNvCxnSpPr>
              <p:nvPr/>
            </p:nvCxnSpPr>
            <p:spPr>
              <a:xfrm>
                <a:off x="4039341" y="4069437"/>
                <a:ext cx="429981" cy="284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/>
            <p:cNvCxnSpPr>
              <a:endCxn id="15" idx="1"/>
            </p:cNvCxnSpPr>
            <p:nvPr/>
          </p:nvCxnSpPr>
          <p:spPr>
            <a:xfrm>
              <a:off x="3139765" y="3813286"/>
              <a:ext cx="209908" cy="490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6"/>
            </p:cNvCxnSpPr>
            <p:nvPr/>
          </p:nvCxnSpPr>
          <p:spPr>
            <a:xfrm>
              <a:off x="2772388" y="3813286"/>
              <a:ext cx="356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endCxn id="15" idx="3"/>
            </p:cNvCxnSpPr>
            <p:nvPr/>
          </p:nvCxnSpPr>
          <p:spPr>
            <a:xfrm flipV="1">
              <a:off x="3139765" y="4660512"/>
              <a:ext cx="209908" cy="495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0" idx="6"/>
            </p:cNvCxnSpPr>
            <p:nvPr/>
          </p:nvCxnSpPr>
          <p:spPr>
            <a:xfrm flipV="1">
              <a:off x="2772388" y="5155910"/>
              <a:ext cx="356164" cy="5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15" idx="6"/>
            </p:cNvCxnSpPr>
            <p:nvPr/>
          </p:nvCxnSpPr>
          <p:spPr>
            <a:xfrm>
              <a:off x="3779911" y="4482301"/>
              <a:ext cx="720000" cy="19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직사각형 86"/>
                <p:cNvSpPr/>
                <p:nvPr/>
              </p:nvSpPr>
              <p:spPr>
                <a:xfrm>
                  <a:off x="3945367" y="4105190"/>
                  <a:ext cx="3754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7" y="4105190"/>
                  <a:ext cx="3754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731324" y="2204528"/>
                <a:ext cx="4429289" cy="429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𝑊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𝑊</m:t>
                      </m:r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Loss: 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𝑊</m:t>
                      </m:r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24" y="2204528"/>
                <a:ext cx="4429289" cy="4290855"/>
              </a:xfrm>
              <a:prstGeom prst="rect">
                <a:avLst/>
              </a:prstGeom>
              <a:blipFill>
                <a:blip r:embed="rId10"/>
                <a:stretch>
                  <a:fillRect l="-857" b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3276" y="5285041"/>
            <a:ext cx="1657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MLP-Backpropagation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979986" y="1223324"/>
                <a:ext cx="5806757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Loss: 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endParaRPr lang="en-US" altLang="ko-KR" sz="105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itchFamily="34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6" y="1223324"/>
                <a:ext cx="5806757" cy="2865849"/>
              </a:xfrm>
              <a:prstGeom prst="rect">
                <a:avLst/>
              </a:prstGeom>
              <a:blipFill>
                <a:blip r:embed="rId2"/>
                <a:stretch>
                  <a:fillRect l="-655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/>
          <p:cNvGrpSpPr/>
          <p:nvPr/>
        </p:nvGrpSpPr>
        <p:grpSpPr>
          <a:xfrm>
            <a:off x="1692722" y="937421"/>
            <a:ext cx="3209850" cy="2602615"/>
            <a:chOff x="713997" y="1634523"/>
            <a:chExt cx="3209850" cy="2602615"/>
          </a:xfrm>
        </p:grpSpPr>
        <p:grpSp>
          <p:nvGrpSpPr>
            <p:cNvPr id="4" name="그룹 3"/>
            <p:cNvGrpSpPr/>
            <p:nvPr/>
          </p:nvGrpSpPr>
          <p:grpSpPr>
            <a:xfrm>
              <a:off x="730722" y="1634523"/>
              <a:ext cx="3193125" cy="2364236"/>
              <a:chOff x="1306786" y="3278158"/>
              <a:chExt cx="3193125" cy="23642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3275856" y="4230273"/>
                    <a:ext cx="504056" cy="504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230273"/>
                    <a:ext cx="504056" cy="50405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그룹 5"/>
              <p:cNvGrpSpPr/>
              <p:nvPr/>
            </p:nvGrpSpPr>
            <p:grpSpPr>
              <a:xfrm>
                <a:off x="1306786" y="4626126"/>
                <a:ext cx="1465602" cy="1016268"/>
                <a:chOff x="3433959" y="3996908"/>
                <a:chExt cx="1465602" cy="10162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직사각형 20"/>
                    <p:cNvSpPr/>
                    <p:nvPr/>
                  </p:nvSpPr>
                  <p:spPr>
                    <a:xfrm>
                      <a:off x="3497285" y="3996908"/>
                      <a:ext cx="48115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21" name="직사각형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285" y="3996908"/>
                      <a:ext cx="48115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22" name="직사각형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타원 22"/>
                    <p:cNvSpPr/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타원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직선 화살표 연결선 23"/>
                <p:cNvCxnSpPr>
                  <a:endCxn id="23" idx="3"/>
                </p:cNvCxnSpPr>
                <p:nvPr/>
              </p:nvCxnSpPr>
              <p:spPr>
                <a:xfrm flipV="1">
                  <a:off x="4039341" y="4710247"/>
                  <a:ext cx="429981" cy="3029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3458813" y="5013176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3470026" y="4069437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/>
                <p:cNvCxnSpPr>
                  <a:endCxn id="23" idx="1"/>
                </p:cNvCxnSpPr>
                <p:nvPr/>
              </p:nvCxnSpPr>
              <p:spPr>
                <a:xfrm>
                  <a:off x="4039341" y="4069437"/>
                  <a:ext cx="429981" cy="284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그룹 6"/>
              <p:cNvGrpSpPr/>
              <p:nvPr/>
            </p:nvGrpSpPr>
            <p:grpSpPr>
              <a:xfrm>
                <a:off x="1306786" y="3278158"/>
                <a:ext cx="1465602" cy="1016268"/>
                <a:chOff x="3433959" y="3996908"/>
                <a:chExt cx="1465602" cy="10162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3497285" y="3996908"/>
                      <a:ext cx="48115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14" name="직사각형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285" y="3996908"/>
                      <a:ext cx="48115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15" name="직사각형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타원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직선 화살표 연결선 16"/>
                <p:cNvCxnSpPr>
                  <a:endCxn id="16" idx="3"/>
                </p:cNvCxnSpPr>
                <p:nvPr/>
              </p:nvCxnSpPr>
              <p:spPr>
                <a:xfrm flipV="1">
                  <a:off x="4039341" y="4710247"/>
                  <a:ext cx="429981" cy="3029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>
                  <a:off x="3458813" y="5013176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>
                  <a:off x="3470026" y="4069437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endCxn id="16" idx="1"/>
                </p:cNvCxnSpPr>
                <p:nvPr/>
              </p:nvCxnSpPr>
              <p:spPr>
                <a:xfrm>
                  <a:off x="4039341" y="4069437"/>
                  <a:ext cx="429981" cy="284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직선 화살표 연결선 7"/>
              <p:cNvCxnSpPr>
                <a:endCxn id="5" idx="1"/>
              </p:cNvCxnSpPr>
              <p:nvPr/>
            </p:nvCxnSpPr>
            <p:spPr>
              <a:xfrm>
                <a:off x="3139765" y="3813286"/>
                <a:ext cx="209908" cy="490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6" idx="6"/>
              </p:cNvCxnSpPr>
              <p:nvPr/>
            </p:nvCxnSpPr>
            <p:spPr>
              <a:xfrm>
                <a:off x="2772388" y="3813286"/>
                <a:ext cx="3561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5" idx="3"/>
              </p:cNvCxnSpPr>
              <p:nvPr/>
            </p:nvCxnSpPr>
            <p:spPr>
              <a:xfrm flipV="1">
                <a:off x="3139765" y="4660512"/>
                <a:ext cx="209908" cy="4953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23" idx="6"/>
              </p:cNvCxnSpPr>
              <p:nvPr/>
            </p:nvCxnSpPr>
            <p:spPr>
              <a:xfrm flipV="1">
                <a:off x="2772388" y="5155910"/>
                <a:ext cx="356164" cy="5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5" idx="6"/>
              </p:cNvCxnSpPr>
              <p:nvPr/>
            </p:nvCxnSpPr>
            <p:spPr>
              <a:xfrm>
                <a:off x="3779911" y="4482301"/>
                <a:ext cx="720000" cy="19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890095" y="4105190"/>
                    <a:ext cx="4859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095" y="4105190"/>
                    <a:ext cx="48596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그룹 28"/>
            <p:cNvGrpSpPr/>
            <p:nvPr/>
          </p:nvGrpSpPr>
          <p:grpSpPr>
            <a:xfrm>
              <a:off x="713997" y="1945431"/>
              <a:ext cx="3193125" cy="2291707"/>
              <a:chOff x="1306786" y="3350687"/>
              <a:chExt cx="3193125" cy="22917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타원 29"/>
                  <p:cNvSpPr/>
                  <p:nvPr/>
                </p:nvSpPr>
                <p:spPr>
                  <a:xfrm>
                    <a:off x="3275856" y="4230273"/>
                    <a:ext cx="504056" cy="504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타원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230273"/>
                    <a:ext cx="504056" cy="50405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그룹 30"/>
              <p:cNvGrpSpPr/>
              <p:nvPr/>
            </p:nvGrpSpPr>
            <p:grpSpPr>
              <a:xfrm>
                <a:off x="1306786" y="4698655"/>
                <a:ext cx="1465602" cy="943739"/>
                <a:chOff x="3433959" y="4069437"/>
                <a:chExt cx="1465602" cy="9437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47" name="직사각형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타원 47"/>
                    <p:cNvSpPr/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타원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직선 화살표 연결선 48"/>
                <p:cNvCxnSpPr>
                  <a:endCxn id="48" idx="3"/>
                </p:cNvCxnSpPr>
                <p:nvPr/>
              </p:nvCxnSpPr>
              <p:spPr>
                <a:xfrm flipV="1">
                  <a:off x="4039341" y="4710247"/>
                  <a:ext cx="429981" cy="3029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H="1">
                  <a:off x="3458813" y="5013176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 flipH="1">
                  <a:off x="3470026" y="4069437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/>
                <p:cNvCxnSpPr>
                  <a:endCxn id="48" idx="1"/>
                </p:cNvCxnSpPr>
                <p:nvPr/>
              </p:nvCxnSpPr>
              <p:spPr>
                <a:xfrm>
                  <a:off x="4039341" y="4069437"/>
                  <a:ext cx="429981" cy="284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/>
              <p:cNvGrpSpPr/>
              <p:nvPr/>
            </p:nvGrpSpPr>
            <p:grpSpPr>
              <a:xfrm>
                <a:off x="1306786" y="3350687"/>
                <a:ext cx="1465602" cy="943739"/>
                <a:chOff x="3433959" y="4069437"/>
                <a:chExt cx="1465602" cy="9437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40" name="직사각형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3959" y="4643844"/>
                      <a:ext cx="63023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타원 40"/>
                    <p:cNvSpPr/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타원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05" y="4280008"/>
                      <a:ext cx="504056" cy="504056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직선 화살표 연결선 41"/>
                <p:cNvCxnSpPr>
                  <a:endCxn id="41" idx="3"/>
                </p:cNvCxnSpPr>
                <p:nvPr/>
              </p:nvCxnSpPr>
              <p:spPr>
                <a:xfrm flipV="1">
                  <a:off x="4039341" y="4710247"/>
                  <a:ext cx="429981" cy="3029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H="1">
                  <a:off x="3458813" y="5013176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 flipH="1">
                  <a:off x="3470026" y="4069437"/>
                  <a:ext cx="5805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화살표 연결선 44"/>
                <p:cNvCxnSpPr>
                  <a:endCxn id="41" idx="1"/>
                </p:cNvCxnSpPr>
                <p:nvPr/>
              </p:nvCxnSpPr>
              <p:spPr>
                <a:xfrm>
                  <a:off x="4039341" y="4069437"/>
                  <a:ext cx="429981" cy="284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화살표 연결선 32"/>
              <p:cNvCxnSpPr>
                <a:endCxn id="30" idx="1"/>
              </p:cNvCxnSpPr>
              <p:nvPr/>
            </p:nvCxnSpPr>
            <p:spPr>
              <a:xfrm>
                <a:off x="3139765" y="3813286"/>
                <a:ext cx="209908" cy="490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41" idx="6"/>
              </p:cNvCxnSpPr>
              <p:nvPr/>
            </p:nvCxnSpPr>
            <p:spPr>
              <a:xfrm>
                <a:off x="2772388" y="3813286"/>
                <a:ext cx="3561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30" idx="3"/>
              </p:cNvCxnSpPr>
              <p:nvPr/>
            </p:nvCxnSpPr>
            <p:spPr>
              <a:xfrm flipV="1">
                <a:off x="3139765" y="4660512"/>
                <a:ext cx="209908" cy="4953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48" idx="6"/>
              </p:cNvCxnSpPr>
              <p:nvPr/>
            </p:nvCxnSpPr>
            <p:spPr>
              <a:xfrm flipV="1">
                <a:off x="2772388" y="5155910"/>
                <a:ext cx="356164" cy="5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30" idx="6"/>
              </p:cNvCxnSpPr>
              <p:nvPr/>
            </p:nvCxnSpPr>
            <p:spPr>
              <a:xfrm>
                <a:off x="3779911" y="4482301"/>
                <a:ext cx="720000" cy="19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직사각형 37"/>
                  <p:cNvSpPr/>
                  <p:nvPr/>
                </p:nvSpPr>
                <p:spPr>
                  <a:xfrm>
                    <a:off x="3890095" y="4105190"/>
                    <a:ext cx="4859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8" name="직사각형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095" y="4105190"/>
                    <a:ext cx="48596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979986" y="4149081"/>
                <a:ext cx="5315879" cy="232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endParaRPr lang="en-US" altLang="ko-KR" sz="105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Tahoma" pitchFamily="34" charset="0"/>
                                            <a:cs typeface="Tahoma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6" y="4149081"/>
                <a:ext cx="5315879" cy="232557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 flipH="1">
                <a:off x="1628821" y="3876427"/>
                <a:ext cx="3323226" cy="165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𝑊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Tahoma" pitchFamily="34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Tahoma" pitchFamily="34" charset="0"/>
                  <a:cs typeface="Tahoma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endParaRPr lang="en-US" altLang="ko-KR" i="1" dirty="0">
                  <a:latin typeface="Cambria Math" panose="02040503050406030204" pitchFamily="18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𝑊</m:t>
                      </m:r>
                    </m:oMath>
                  </m:oMathPara>
                </a14:m>
                <a:endPara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28821" y="3876427"/>
                <a:ext cx="3323226" cy="16596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4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+mj-lt"/>
              <a:buAutoNum type="arabicPeriod"/>
            </a:pPr>
            <a:r>
              <a:rPr lang="en-US" altLang="ko-KR" dirty="0"/>
              <a:t> Perceptron</a:t>
            </a:r>
          </a:p>
          <a:p>
            <a:pPr marL="540000" lvl="1" indent="-180000"/>
            <a:r>
              <a:rPr lang="en-US" altLang="ko-KR" dirty="0"/>
              <a:t>Single Perceptron</a:t>
            </a:r>
          </a:p>
          <a:p>
            <a:pPr marL="540000" lvl="1" indent="-180000"/>
            <a:r>
              <a:rPr lang="en-US" altLang="ko-KR" dirty="0"/>
              <a:t>Multi-Layer Perceptron(MLP)</a:t>
            </a:r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Learning Strategies</a:t>
            </a:r>
          </a:p>
          <a:p>
            <a:pPr marL="792000" lvl="2" indent="0">
              <a:buNone/>
            </a:pPr>
            <a:endParaRPr lang="en-US" altLang="ko-KR" dirty="0"/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Activation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MLP-Backpropagation</a:t>
            </a:r>
          </a:p>
          <a:p>
            <a:pPr marL="914400" lvl="1" indent="-514350"/>
            <a:endParaRPr lang="en-US" altLang="ko-KR" dirty="0"/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Code</a:t>
            </a:r>
          </a:p>
          <a:p>
            <a:pPr marL="0" indent="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Homework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AutoNum type="arabicPeriod"/>
            </a:pPr>
            <a:r>
              <a:rPr lang="en-US" altLang="ko-KR" dirty="0"/>
              <a:t> Appendix &amp; Reference</a:t>
            </a:r>
          </a:p>
        </p:txBody>
      </p:sp>
    </p:spTree>
    <p:extLst>
      <p:ext uri="{BB962C8B-B14F-4D97-AF65-F5344CB8AC3E}">
        <p14:creationId xmlns:p14="http://schemas.microsoft.com/office/powerpoint/2010/main" val="368778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참고 사이트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https://github.com/nfmcclure/tensorflow_cookbook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https://github.com/golbin/TensorFlow-Tutorials/blob/master/06%20-%20MNIST/01%20-%20MNIST.py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27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&amp;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http://abr.knu.ac.kr/wordpress/?page_id=2220</a:t>
            </a:r>
            <a:endParaRPr lang="en-US" altLang="ko-KR" dirty="0"/>
          </a:p>
          <a:p>
            <a:pPr lvl="1"/>
            <a:r>
              <a:rPr lang="en-US" altLang="ko-KR" dirty="0"/>
              <a:t>MLP: Chapter 2 </a:t>
            </a:r>
            <a:r>
              <a:rPr lang="ko-KR" altLang="en-US" dirty="0"/>
              <a:t>참조함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hlinkClick r:id="rId3"/>
              </a:rPr>
              <a:t>http://norman3.github.io/prml/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http://blog.naver.com/PostView.nhn?blogId=wideeyed&amp;logNo=221017173808&amp;parentCategoryNo=&amp;categoryNo=49&amp;viewDate=&amp;isShowPopularPosts=false&amp;from=postView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https://blog.lunit.io/2018/08/03/batch-size-in-deep-learning/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9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Perceptron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91" y="2220120"/>
            <a:ext cx="4593471" cy="26568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95" y="4876986"/>
            <a:ext cx="4621366" cy="1347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3328" y="487570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Single-layer Perceptron</a:t>
            </a:r>
            <a:endParaRPr lang="ko-KR" alt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1" y="2220120"/>
            <a:ext cx="4875499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327" y="1600201"/>
            <a:ext cx="8229600" cy="4525963"/>
          </a:xfrm>
        </p:spPr>
        <p:txBody>
          <a:bodyPr/>
          <a:lstStyle/>
          <a:p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0327" y="20243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MLP can learn nonlinear decision boundary</a:t>
            </a:r>
          </a:p>
        </p:txBody>
      </p:sp>
      <p:pic>
        <p:nvPicPr>
          <p:cNvPr id="10" name="Picture 2" descr="multi layer perceptr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80" y="3006566"/>
            <a:ext cx="4233567" cy="23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03711" y="537515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Multi-layer Perceptron</a:t>
            </a:r>
            <a:endParaRPr lang="ko-KR" alt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9443" y="25701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Linear</a:t>
            </a:r>
            <a:endParaRPr lang="ko-KR" alt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090" y="45264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Non-linear</a:t>
            </a:r>
            <a:endParaRPr lang="ko-KR" alt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44" y="4805633"/>
            <a:ext cx="1800396" cy="1602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446" y="2933638"/>
            <a:ext cx="1977951" cy="16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Learning Strategies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41330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Loss function(Error, Cost function) </a:t>
                </a:r>
              </a:p>
              <a:p>
                <a:pPr lvl="1"/>
                <a:r>
                  <a:rPr lang="en-US" altLang="ko-KR" dirty="0"/>
                  <a:t>Mean Squared Error</a:t>
                </a:r>
                <a:endParaRPr lang="en-US" altLang="ko-KR" sz="1800" dirty="0"/>
              </a:p>
              <a:p>
                <a:pPr lvl="2"/>
                <a:r>
                  <a:rPr lang="en-US" altLang="ko-KR" sz="1900" dirty="0"/>
                  <a:t>target</a:t>
                </a:r>
                <a:r>
                  <a:rPr lang="ko-KR" altLang="en-US" sz="1900" dirty="0"/>
                  <a:t>이 연속한 실수일 때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회귀 문제</a:t>
                </a:r>
                <a:r>
                  <a:rPr lang="en-US" altLang="ko-KR" sz="1900" dirty="0"/>
                  <a:t>)</a:t>
                </a:r>
              </a:p>
              <a:p>
                <a:pPr lvl="2"/>
                <a:r>
                  <a:rPr lang="ko-KR" altLang="en-US" sz="1900" dirty="0"/>
                  <a:t>가장 많이 쓰이는 방법 중 하나</a:t>
                </a:r>
                <a:endParaRPr lang="en-US" altLang="ko-KR" sz="19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900" dirty="0"/>
              </a:p>
              <a:p>
                <a:pPr lvl="1"/>
                <a:r>
                  <a:rPr lang="en-US" altLang="ko-KR" dirty="0"/>
                  <a:t>Cross Entropy Error</a:t>
                </a:r>
              </a:p>
              <a:p>
                <a:pPr lvl="2"/>
                <a:r>
                  <a:rPr lang="en-US" altLang="ko-KR" sz="1900" dirty="0"/>
                  <a:t>Target</a:t>
                </a:r>
                <a:r>
                  <a:rPr lang="ko-KR" altLang="en-US" sz="1900" dirty="0"/>
                  <a:t>이</a:t>
                </a:r>
                <a:r>
                  <a:rPr lang="en-US" altLang="ko-KR" sz="1900" dirty="0"/>
                  <a:t> 0 </a:t>
                </a:r>
                <a:r>
                  <a:rPr lang="ko-KR" altLang="en-US" sz="1900" dirty="0"/>
                  <a:t>또는 </a:t>
                </a:r>
                <a:r>
                  <a:rPr lang="en-US" altLang="ko-KR" sz="1900" dirty="0"/>
                  <a:t>1</a:t>
                </a:r>
                <a:r>
                  <a:rPr lang="ko-KR" altLang="en-US" sz="1900" dirty="0"/>
                  <a:t>의 값을 일 때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분류 문제</a:t>
                </a:r>
                <a:r>
                  <a:rPr lang="en-US" altLang="ko-KR" sz="1900" dirty="0"/>
                  <a:t>, one hot encoding </a:t>
                </a:r>
                <a:r>
                  <a:rPr lang="ko-KR" altLang="en-US" sz="1900" dirty="0"/>
                  <a:t>대부분 모델에서</a:t>
                </a:r>
                <a:r>
                  <a:rPr lang="en-US" altLang="ko-KR" sz="1900" dirty="0"/>
                  <a:t>)</a:t>
                </a:r>
              </a:p>
              <a:p>
                <a:pPr lvl="2"/>
                <a:r>
                  <a:rPr lang="ko-KR" altLang="en-US" sz="1900" dirty="0"/>
                  <a:t>출력 층으로 </a:t>
                </a:r>
                <a:r>
                  <a:rPr lang="en-US" altLang="ko-KR" sz="1900" dirty="0" err="1"/>
                  <a:t>softmax</a:t>
                </a:r>
                <a:r>
                  <a:rPr lang="ko-KR" altLang="en-US" sz="1900" dirty="0"/>
                  <a:t>를 주로 사용</a:t>
                </a:r>
                <a:endParaRPr lang="en-US" altLang="ko-KR" sz="1900" dirty="0"/>
              </a:p>
              <a:p>
                <a:pPr lvl="2"/>
                <a:r>
                  <a:rPr lang="ko-KR" altLang="en-US" sz="1900" dirty="0"/>
                  <a:t>예측 값과 실제 값 사이 확률 분포 차이 계산 값</a:t>
                </a:r>
                <a:endParaRPr lang="en-US" altLang="ko-KR" sz="1900" dirty="0"/>
              </a:p>
              <a:p>
                <a:pPr marL="914400" lvl="2" indent="0">
                  <a:buNone/>
                </a:pPr>
                <a:endParaRPr lang="en-US" altLang="ko-KR" sz="1900" dirty="0"/>
              </a:p>
              <a:p>
                <a:pPr marL="914400" lvl="2" indent="0">
                  <a:buNone/>
                </a:pPr>
                <a:endParaRPr lang="en-US" altLang="ko-KR" sz="1900" dirty="0"/>
              </a:p>
              <a:p>
                <a:pPr marL="914400" lvl="2" indent="0">
                  <a:buNone/>
                </a:pPr>
                <a:endParaRPr lang="en-US" altLang="ko-KR" sz="19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4133056"/>
              </a:xfrm>
              <a:blipFill>
                <a:blip r:embed="rId2"/>
                <a:stretch>
                  <a:fillRect l="-1698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5589240"/>
            <a:ext cx="2880320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9" y="5590414"/>
            <a:ext cx="1611879" cy="9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1384" y="979426"/>
            <a:ext cx="6779096" cy="1325562"/>
          </a:xfrm>
        </p:spPr>
        <p:txBody>
          <a:bodyPr>
            <a:noAutofit/>
          </a:bodyPr>
          <a:lstStyle/>
          <a:p>
            <a:r>
              <a:rPr lang="en-US" altLang="ko-KR" sz="2700" dirty="0"/>
              <a:t>one-hot encoding(vector)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65289" y="21041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표현하려는 값을 뜻하는 인덱스 위치에</a:t>
            </a:r>
            <a:r>
              <a:rPr lang="en-US" altLang="ko-KR" sz="2100" dirty="0"/>
              <a:t>1</a:t>
            </a:r>
            <a:r>
              <a:rPr lang="ko-KR" altLang="en-US" sz="2100" dirty="0"/>
              <a:t>로 표기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  </a:t>
            </a:r>
            <a:r>
              <a:rPr lang="ko-KR" altLang="en-US" sz="2100" dirty="0"/>
              <a:t> 나머지 원소는 모두 </a:t>
            </a:r>
            <a:r>
              <a:rPr lang="en-US" altLang="ko-KR" sz="2100" dirty="0"/>
              <a:t>0</a:t>
            </a:r>
          </a:p>
          <a:p>
            <a:pPr marL="0" indent="0">
              <a:buNone/>
            </a:pPr>
            <a:endParaRPr lang="en-US" altLang="ko-KR" sz="2100" dirty="0"/>
          </a:p>
          <a:p>
            <a:r>
              <a:rPr lang="ko-KR" altLang="en-US" sz="2100" dirty="0"/>
              <a:t>단점</a:t>
            </a:r>
            <a:r>
              <a:rPr lang="en-US" altLang="ko-KR" sz="2100" dirty="0"/>
              <a:t>: 1.</a:t>
            </a:r>
            <a:r>
              <a:rPr lang="ko-KR" altLang="en-US" sz="2100" dirty="0"/>
              <a:t>값의 개수가 늘어날수록 필요한 공간 증가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            2. </a:t>
            </a:r>
            <a:r>
              <a:rPr lang="ko-KR" altLang="en-US" sz="2100" dirty="0"/>
              <a:t>값들 간 유사성 표현 불가</a:t>
            </a:r>
            <a:endParaRPr lang="en-US" altLang="ko-KR" sz="2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91" y="4109998"/>
            <a:ext cx="2382628" cy="2264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430" y="4280080"/>
            <a:ext cx="4320479" cy="680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9" y="4984868"/>
            <a:ext cx="828675" cy="2571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062288" y="274639"/>
            <a:ext cx="614851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2. Learning Strategies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0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5849" y="1175831"/>
            <a:ext cx="2674640" cy="1123527"/>
          </a:xfrm>
        </p:spPr>
        <p:txBody>
          <a:bodyPr>
            <a:normAutofit/>
          </a:bodyPr>
          <a:lstStyle/>
          <a:p>
            <a:pPr algn="l"/>
            <a:r>
              <a:rPr lang="en-US" altLang="ko-KR" sz="2700" dirty="0" err="1"/>
              <a:t>Softmax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2235" y="213285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배열 내의 결과값 합 </a:t>
            </a:r>
            <a:r>
              <a:rPr lang="en-US" altLang="ko-KR" sz="2100" dirty="0"/>
              <a:t>1</a:t>
            </a:r>
            <a:r>
              <a:rPr lang="ko-KR" altLang="en-US" sz="2100" dirty="0"/>
              <a:t>이 되도록 만들어준다</a:t>
            </a:r>
            <a:r>
              <a:rPr lang="en-US" altLang="ko-KR" sz="2100" dirty="0"/>
              <a:t>.</a:t>
            </a:r>
          </a:p>
          <a:p>
            <a:endParaRPr lang="en-US" altLang="ko-KR" sz="2100" dirty="0"/>
          </a:p>
          <a:p>
            <a:r>
              <a:rPr lang="ko-KR" altLang="en-US" sz="2100" dirty="0"/>
              <a:t>합이 </a:t>
            </a:r>
            <a:r>
              <a:rPr lang="en-US" altLang="ko-KR" sz="2100" dirty="0"/>
              <a:t>1</a:t>
            </a:r>
            <a:r>
              <a:rPr lang="ko-KR" altLang="en-US" sz="2100" dirty="0"/>
              <a:t>이므로 각각은 해당 결과의 확률</a:t>
            </a:r>
            <a:endParaRPr lang="en-US" altLang="ko-KR" sz="2100" dirty="0"/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35" y="3429001"/>
            <a:ext cx="4330824" cy="887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49" y="4301910"/>
            <a:ext cx="6552720" cy="54769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062288" y="274639"/>
            <a:ext cx="614851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2. Learning Strategies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7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480" y="954587"/>
            <a:ext cx="3412208" cy="1325562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Cross Entropy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7528" y="4509120"/>
            <a:ext cx="6419056" cy="164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/>
              <a:t>이것의 평균값 </a:t>
            </a:r>
            <a:r>
              <a:rPr lang="en-US" altLang="ko-KR" sz="2100" dirty="0"/>
              <a:t>= cross entropy loss = -0.545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230911"/>
            <a:ext cx="7634120" cy="100302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62288" y="274639"/>
            <a:ext cx="614851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2. Learning Strategies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1971861"/>
            <a:ext cx="3528392" cy="9838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18" y="2109208"/>
            <a:ext cx="1872208" cy="8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4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Activation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/>
              <a:t>인공신경망을 통과해온 값을 최종적으로 결정</a:t>
            </a:r>
            <a:endParaRPr lang="en-US" altLang="ko-KR" sz="2100" dirty="0"/>
          </a:p>
          <a:p>
            <a:r>
              <a:rPr lang="ko-KR" altLang="en-US" sz="2100" dirty="0"/>
              <a:t>학습 목적에 따라 다른 활성화 함수 사용</a:t>
            </a:r>
            <a:endParaRPr lang="en-US" altLang="ko-KR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92897"/>
            <a:ext cx="3789652" cy="3822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5" y="2492897"/>
            <a:ext cx="3659279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5" y="3717033"/>
            <a:ext cx="3659279" cy="12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740</Words>
  <Application>Microsoft Macintosh PowerPoint</Application>
  <PresentationFormat>Widescreen</PresentationFormat>
  <Paragraphs>152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Tahoma</vt:lpstr>
      <vt:lpstr>Office Theme</vt:lpstr>
      <vt:lpstr>MLP</vt:lpstr>
      <vt:lpstr>Contents</vt:lpstr>
      <vt:lpstr>1. Perceptron</vt:lpstr>
      <vt:lpstr>1. Perceptron</vt:lpstr>
      <vt:lpstr>2. Learning Strategies</vt:lpstr>
      <vt:lpstr>one-hot encoding(vector)</vt:lpstr>
      <vt:lpstr>Softmax</vt:lpstr>
      <vt:lpstr>Cross Entropy</vt:lpstr>
      <vt:lpstr>3. Activation</vt:lpstr>
      <vt:lpstr>4. MLP-Backpropagation</vt:lpstr>
      <vt:lpstr>4. MLP-Backpropagation</vt:lpstr>
      <vt:lpstr>4. MLP-Backpropagation</vt:lpstr>
      <vt:lpstr>4. MLP-Backpropagation</vt:lpstr>
      <vt:lpstr>4. MLP-Backpropagation</vt:lpstr>
      <vt:lpstr>4. MLP-Backpropagation</vt:lpstr>
      <vt:lpstr>Homework</vt:lpstr>
      <vt:lpstr>PowerPoint Presentation</vt:lpstr>
      <vt:lpstr>4. MLP-Backpropagation</vt:lpstr>
      <vt:lpstr>4. MLP-Backpropagation</vt:lpstr>
      <vt:lpstr>PowerPoint Presentation</vt:lpstr>
      <vt:lpstr>Appendix &amp;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</dc:title>
  <dc:creator>Guo Zikun</dc:creator>
  <cp:lastModifiedBy>Guo Zikun</cp:lastModifiedBy>
  <cp:revision>2</cp:revision>
  <dcterms:created xsi:type="dcterms:W3CDTF">2021-09-14T07:59:43Z</dcterms:created>
  <dcterms:modified xsi:type="dcterms:W3CDTF">2021-09-14T09:23:53Z</dcterms:modified>
</cp:coreProperties>
</file>