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23"/>
  </p:notes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6" r:id="rId9"/>
    <p:sldId id="267" r:id="rId10"/>
    <p:sldId id="263" r:id="rId11"/>
    <p:sldId id="264" r:id="rId12"/>
    <p:sldId id="271" r:id="rId13"/>
    <p:sldId id="268" r:id="rId14"/>
    <p:sldId id="270" r:id="rId15"/>
    <p:sldId id="272" r:id="rId16"/>
    <p:sldId id="278" r:id="rId17"/>
    <p:sldId id="273" r:id="rId18"/>
    <p:sldId id="276" r:id="rId19"/>
    <p:sldId id="274" r:id="rId20"/>
    <p:sldId id="280" r:id="rId21"/>
    <p:sldId id="265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ika.toikkanen.2@gmail.com" initials="m" lastIdx="1" clrIdx="0">
    <p:extLst>
      <p:ext uri="{19B8F6BF-5375-455C-9EA6-DF929625EA0E}">
        <p15:presenceInfo xmlns:p15="http://schemas.microsoft.com/office/powerpoint/2012/main" userId="3cb9f0fa52d763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defRPr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lvl="0">
              <a:defRPr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defRPr/>
            </a:pPr>
            <a:fld id="{EA560D1F-6160-4383-AEB4-BE8B51822EFD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>
                <a:defRPr/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538360" y="274680"/>
            <a:ext cx="614808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538360" y="274680"/>
            <a:ext cx="614808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538360" y="274680"/>
            <a:ext cx="614808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pic>
        <p:nvPicPr>
          <p:cNvPr id="41" name="그림 40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42" name="그림 41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538360" y="274680"/>
            <a:ext cx="614808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538360" y="274680"/>
            <a:ext cx="614808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538360" y="274680"/>
            <a:ext cx="614808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538360" y="274680"/>
            <a:ext cx="614808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2538360" y="274680"/>
            <a:ext cx="614808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538360" y="274680"/>
            <a:ext cx="614808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538360" y="274680"/>
            <a:ext cx="614808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538360" y="274680"/>
            <a:ext cx="614808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0" y="6453360"/>
            <a:ext cx="9143640" cy="215640"/>
          </a:xfrm>
          <a:prstGeom prst="rect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2"/>
          <p:cNvSpPr/>
          <p:nvPr/>
        </p:nvSpPr>
        <p:spPr>
          <a:xfrm>
            <a:off x="0" y="260640"/>
            <a:ext cx="9143640" cy="2156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1/4/18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4" name="그림 9"/>
          <p:cNvPicPr/>
          <p:nvPr/>
        </p:nvPicPr>
        <p:blipFill>
          <a:blip r:embed="rId14"/>
          <a:stretch/>
        </p:blipFill>
        <p:spPr>
          <a:xfrm>
            <a:off x="8568000" y="6257520"/>
            <a:ext cx="575640" cy="56232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pic>
        <p:nvPicPr>
          <p:cNvPr id="6" name="Picture 2"/>
          <p:cNvPicPr/>
          <p:nvPr/>
        </p:nvPicPr>
        <p:blipFill>
          <a:blip r:embed="rId15"/>
          <a:stretch/>
        </p:blipFill>
        <p:spPr>
          <a:xfrm>
            <a:off x="37800" y="167400"/>
            <a:ext cx="1725480" cy="308880"/>
          </a:xfrm>
          <a:prstGeom prst="rect">
            <a:avLst/>
          </a:prstGeom>
          <a:ln>
            <a:noFill/>
          </a:ln>
        </p:spPr>
      </p:pic>
      <p:pic>
        <p:nvPicPr>
          <p:cNvPr id="7" name="그림 5"/>
          <p:cNvPicPr/>
          <p:nvPr/>
        </p:nvPicPr>
        <p:blipFill>
          <a:blip r:embed="rId16"/>
          <a:stretch/>
        </p:blipFill>
        <p:spPr>
          <a:xfrm>
            <a:off x="1690200" y="28800"/>
            <a:ext cx="865440" cy="798120"/>
          </a:xfrm>
          <a:prstGeom prst="rect">
            <a:avLst/>
          </a:prstGeom>
          <a:ln>
            <a:noFill/>
          </a:ln>
        </p:spPr>
      </p:pic>
      <p:sp>
        <p:nvSpPr>
          <p:cNvPr id="8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altLang="ko-KR" sz="4400" dirty="0"/>
              <a:t>Fourier &amp; Wavelet Transforms</a:t>
            </a:r>
            <a:endParaRPr lang="ko-K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3996000" y="3596760"/>
            <a:ext cx="3528000" cy="935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0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  <a:ea typeface="맑은 고딕"/>
              </a:rPr>
              <a:t>BEP2020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38360" y="367816"/>
            <a:ext cx="6148080" cy="1325160"/>
          </a:xfrm>
        </p:spPr>
        <p:txBody>
          <a:bodyPr/>
          <a:lstStyle/>
          <a:p>
            <a:r>
              <a:rPr lang="en-US" altLang="ko-KR" dirty="0"/>
              <a:t>Fourier Transform &amp; Image Processing</a:t>
            </a:r>
            <a:endParaRPr lang="en-GB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507" y="1599840"/>
            <a:ext cx="652462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805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38360" y="376284"/>
            <a:ext cx="6148080" cy="1325160"/>
          </a:xfrm>
        </p:spPr>
        <p:txBody>
          <a:bodyPr/>
          <a:lstStyle/>
          <a:p>
            <a:r>
              <a:rPr lang="en-US" altLang="ko-KR" dirty="0"/>
              <a:t>Fourier Transform &amp; Image Processing</a:t>
            </a:r>
            <a:endParaRPr lang="en-GB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59" y="1599840"/>
            <a:ext cx="660082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668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E302-1B9D-4385-8DD2-781B8230A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8360" y="401684"/>
            <a:ext cx="6148080" cy="1325160"/>
          </a:xfrm>
        </p:spPr>
        <p:txBody>
          <a:bodyPr/>
          <a:lstStyle/>
          <a:p>
            <a:r>
              <a:rPr lang="fi-FI" dirty="0"/>
              <a:t>STFT</a:t>
            </a:r>
            <a:endParaRPr lang="en-GB" dirty="0"/>
          </a:p>
        </p:txBody>
      </p:sp>
      <p:pic>
        <p:nvPicPr>
          <p:cNvPr id="2050" name="Picture 2" descr="Definition of Continuous And Discrete Signals | Chegg.com">
            <a:extLst>
              <a:ext uri="{FF2B5EF4-FFF2-40B4-BE49-F238E27FC236}">
                <a16:creationId xmlns:a16="http://schemas.microsoft.com/office/drawing/2014/main" id="{4AE48070-0533-42C5-A523-8E34B60C8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448" y="4049361"/>
            <a:ext cx="3286165" cy="1526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F9BB567-3C78-4398-8C2B-76980DB83C32}"/>
              </a:ext>
            </a:extLst>
          </p:cNvPr>
          <p:cNvSpPr/>
          <p:nvPr/>
        </p:nvSpPr>
        <p:spPr>
          <a:xfrm>
            <a:off x="3766658" y="4247394"/>
            <a:ext cx="515287" cy="9628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64454E3-9A6E-4911-95C8-31008A5E1081}"/>
              </a:ext>
            </a:extLst>
          </p:cNvPr>
          <p:cNvCxnSpPr/>
          <p:nvPr/>
        </p:nvCxnSpPr>
        <p:spPr>
          <a:xfrm flipH="1">
            <a:off x="4281945" y="4178071"/>
            <a:ext cx="275459" cy="79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921687F-360B-43A7-9DDB-CF228AAF1121}"/>
              </a:ext>
            </a:extLst>
          </p:cNvPr>
          <p:cNvSpPr txBox="1"/>
          <p:nvPr/>
        </p:nvSpPr>
        <p:spPr>
          <a:xfrm>
            <a:off x="4557404" y="3993405"/>
            <a:ext cx="132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Window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DDE10-7D91-4AA9-B4D0-A60C20AEAFEA}"/>
              </a:ext>
            </a:extLst>
          </p:cNvPr>
          <p:cNvSpPr txBox="1"/>
          <p:nvPr/>
        </p:nvSpPr>
        <p:spPr>
          <a:xfrm>
            <a:off x="233816" y="1505424"/>
            <a:ext cx="84526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Fourier transform assumes stationary signals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No location information in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Short-Time Fourier transform (STFT)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Analyses only a fixed length section of the signal at a time by windowing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Resolution dilemma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Resolution in time comes with the cost of resolution in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1928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D6B29-32D9-4AB4-A49F-9397D33E3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Wavelets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C9394-89D6-4F79-8B9D-97E751F94F30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57560" y="1593904"/>
            <a:ext cx="6148080" cy="1325160"/>
          </a:xfrm>
        </p:spPr>
        <p:txBody>
          <a:bodyPr/>
          <a:lstStyle/>
          <a:p>
            <a:r>
              <a:rPr lang="en-GB" sz="2400" dirty="0"/>
              <a:t>Overcome the resolution issue with multi-</a:t>
            </a:r>
            <a:br>
              <a:rPr lang="en-GB" sz="2400" dirty="0"/>
            </a:br>
            <a:r>
              <a:rPr lang="en-GB" sz="2400" dirty="0"/>
              <a:t>resolution analysis</a:t>
            </a:r>
          </a:p>
        </p:txBody>
      </p:sp>
      <p:pic>
        <p:nvPicPr>
          <p:cNvPr id="3074" name="Picture 2" descr="a Windowed time-amplitude plane, b windowed Fourier transform frequency-amplitude spectrum, c frequency-time plane with STFT, d windowed technique with wavelet transform">
            <a:extLst>
              <a:ext uri="{FF2B5EF4-FFF2-40B4-BE49-F238E27FC236}">
                <a16:creationId xmlns:a16="http://schemas.microsoft.com/office/drawing/2014/main" id="{977B72EA-105D-4450-AF10-E98C3E726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087" y="2710959"/>
            <a:ext cx="3730625" cy="351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595F92-624A-451A-A44A-639463BEFE74}"/>
              </a:ext>
            </a:extLst>
          </p:cNvPr>
          <p:cNvSpPr txBox="1"/>
          <p:nvPr/>
        </p:nvSpPr>
        <p:spPr>
          <a:xfrm>
            <a:off x="186266" y="4677615"/>
            <a:ext cx="42248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GB" sz="1600" b="0" i="0" dirty="0">
                <a:solidFill>
                  <a:srgbClr val="111111"/>
                </a:solidFill>
                <a:effectLst/>
                <a:latin typeface="Roboto"/>
              </a:rPr>
              <a:t>Time signal</a:t>
            </a:r>
          </a:p>
          <a:p>
            <a:pPr marL="342900" indent="-342900">
              <a:buAutoNum type="alphaLcParenR"/>
            </a:pPr>
            <a:r>
              <a:rPr lang="en-GB" sz="1600" b="0" i="0" dirty="0">
                <a:solidFill>
                  <a:srgbClr val="111111"/>
                </a:solidFill>
                <a:effectLst/>
                <a:latin typeface="Roboto"/>
              </a:rPr>
              <a:t>Fourier transform</a:t>
            </a:r>
          </a:p>
          <a:p>
            <a:pPr marL="342900" indent="-342900">
              <a:buAutoNum type="alphaLcParenR"/>
            </a:pPr>
            <a:r>
              <a:rPr lang="en-GB" sz="1600" b="0" i="0" dirty="0">
                <a:solidFill>
                  <a:srgbClr val="111111"/>
                </a:solidFill>
                <a:effectLst/>
                <a:latin typeface="Roboto"/>
              </a:rPr>
              <a:t>STFT</a:t>
            </a:r>
          </a:p>
          <a:p>
            <a:pPr marL="342900" indent="-342900">
              <a:buAutoNum type="alphaLcParenR"/>
            </a:pPr>
            <a:r>
              <a:rPr lang="en-GB" sz="1600" b="0" i="0" dirty="0">
                <a:solidFill>
                  <a:srgbClr val="111111"/>
                </a:solidFill>
                <a:effectLst/>
                <a:latin typeface="Roboto"/>
              </a:rPr>
              <a:t>wavelet transform</a:t>
            </a:r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483375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C7BF9-11A9-44BB-8A95-5B7009D0E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Wavelets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A93E36-C441-43E2-9895-704027816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92" y="3438296"/>
            <a:ext cx="3181350" cy="695325"/>
          </a:xfrm>
          <a:prstGeom prst="rect">
            <a:avLst/>
          </a:prstGeom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40779494-0C08-489B-B053-6AF41FBB4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970" y="4846953"/>
            <a:ext cx="1704158" cy="105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6E9B0A50-342A-4568-866E-D3CF6A63C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954" y="4748517"/>
            <a:ext cx="1631413" cy="1223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ADD2ED-863B-4553-AC23-000CAF264A34}"/>
              </a:ext>
            </a:extLst>
          </p:cNvPr>
          <p:cNvSpPr txBox="1"/>
          <p:nvPr/>
        </p:nvSpPr>
        <p:spPr>
          <a:xfrm>
            <a:off x="2775222" y="5891159"/>
            <a:ext cx="1798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/>
              <a:t>Morlet</a:t>
            </a:r>
            <a:r>
              <a:rPr lang="en-GB" sz="1000" dirty="0"/>
              <a:t> wavelet</a:t>
            </a:r>
          </a:p>
          <a:p>
            <a:endParaRPr lang="en-GB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A85B0A-E4E2-4757-87EC-7655DEA6000E}"/>
              </a:ext>
            </a:extLst>
          </p:cNvPr>
          <p:cNvSpPr txBox="1"/>
          <p:nvPr/>
        </p:nvSpPr>
        <p:spPr>
          <a:xfrm>
            <a:off x="4525404" y="5899626"/>
            <a:ext cx="1752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/>
              <a:t>Haar</a:t>
            </a:r>
            <a:r>
              <a:rPr lang="en-GB" sz="1000" dirty="0"/>
              <a:t> wavelet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847ABC-43D1-4984-939B-58D4688D96C1}"/>
              </a:ext>
            </a:extLst>
          </p:cNvPr>
          <p:cNvSpPr txBox="1"/>
          <p:nvPr/>
        </p:nvSpPr>
        <p:spPr>
          <a:xfrm>
            <a:off x="749132" y="1314837"/>
            <a:ext cx="807348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Wavelet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 short wavelike oscillation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</a:t>
            </a:r>
            <a:r>
              <a:rPr lang="en-GB" dirty="0" err="1"/>
              <a:t>Continous</a:t>
            </a:r>
            <a:r>
              <a:rPr lang="en-GB" dirty="0"/>
              <a:t> Wavelet Transform (CWT)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decomposes a signal into a scaled and shifted </a:t>
            </a:r>
            <a:br>
              <a:rPr lang="en-GB" dirty="0"/>
            </a:br>
            <a:r>
              <a:rPr lang="en-GB" dirty="0"/>
              <a:t>versions of a wavelet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Discrete Wavelet Transform (DWT)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Parameters a and b are discrete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4277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3D6BB-87CA-4079-BE0C-4746F7A60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Wavelets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8E67624-B97F-4EAC-92BB-B40204ED5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11" y="4200872"/>
            <a:ext cx="37147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16232B-2945-47F3-A1DD-99451CF03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062" y="4095928"/>
            <a:ext cx="2352675" cy="1066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B4C7CB-05D2-4947-9DCF-519E4EFF81ED}"/>
              </a:ext>
            </a:extLst>
          </p:cNvPr>
          <p:cNvSpPr txBox="1"/>
          <p:nvPr/>
        </p:nvSpPr>
        <p:spPr>
          <a:xfrm>
            <a:off x="758643" y="2074659"/>
            <a:ext cx="83853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DWT can be easily computed with filter banks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Successively apply DWT to the approximation coefficients</a:t>
            </a:r>
            <a:br>
              <a:rPr lang="en-GB" dirty="0"/>
            </a:br>
            <a:r>
              <a:rPr lang="en-GB" dirty="0"/>
              <a:t>to obtain multi level detail coefficients.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6866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3D6BB-87CA-4079-BE0C-4746F7A60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Wavelets</a:t>
            </a:r>
          </a:p>
        </p:txBody>
      </p:sp>
      <p:pic>
        <p:nvPicPr>
          <p:cNvPr id="17" name="Picture 8">
            <a:extLst>
              <a:ext uri="{FF2B5EF4-FFF2-40B4-BE49-F238E27FC236}">
                <a16:creationId xmlns:a16="http://schemas.microsoft.com/office/drawing/2014/main" id="{622B1832-A867-4319-9570-3EDF25E5D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402" y="3104224"/>
            <a:ext cx="1430863" cy="1073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78AC876-BCC0-4F36-8D3C-34BDAD5577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2870" b="70062"/>
          <a:stretch/>
        </p:blipFill>
        <p:spPr>
          <a:xfrm>
            <a:off x="5838092" y="1859520"/>
            <a:ext cx="1430863" cy="10503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B4C7CB-05D2-4947-9DCF-519E4EFF81ED}"/>
              </a:ext>
            </a:extLst>
          </p:cNvPr>
          <p:cNvSpPr txBox="1"/>
          <p:nvPr/>
        </p:nvSpPr>
        <p:spPr>
          <a:xfrm>
            <a:off x="379321" y="1397675"/>
            <a:ext cx="79206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simplest case is with </a:t>
            </a:r>
            <a:r>
              <a:rPr lang="en-GB" dirty="0" err="1"/>
              <a:t>Haar</a:t>
            </a:r>
            <a:r>
              <a:rPr lang="en-GB" dirty="0"/>
              <a:t> wavelet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Approximation coefficients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Analysis (deconstruction) filter g[n]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Synthesis (reconstruction) filter g’[n]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Detailed coefficients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Analysis (deconstruction) filter h[n]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Synthesis (reconstruction) filter h’[n]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The synthesis filters are same as analysis but </a:t>
            </a:r>
            <a:br>
              <a:rPr lang="en-GB" dirty="0"/>
            </a:br>
            <a:r>
              <a:rPr lang="en-GB" dirty="0"/>
              <a:t>mirrored with respect to time and scaled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You can use [½, ½] and [1,1] for approximation and</a:t>
            </a:r>
            <a:br>
              <a:rPr lang="en-GB" dirty="0"/>
            </a:br>
            <a:r>
              <a:rPr lang="en-GB" dirty="0"/>
              <a:t>[½, -½] and [-1,1] for detailed. </a:t>
            </a:r>
          </a:p>
        </p:txBody>
      </p:sp>
      <p:pic>
        <p:nvPicPr>
          <p:cNvPr id="1026" name="Picture 2" descr="haar wavelet analysis and synthesis">
            <a:extLst>
              <a:ext uri="{FF2B5EF4-FFF2-40B4-BE49-F238E27FC236}">
                <a16:creationId xmlns:a16="http://schemas.microsoft.com/office/drawing/2014/main" id="{19540E68-E6D6-45BE-8227-E60A1E8C4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327" y="5460325"/>
            <a:ext cx="4557346" cy="946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4338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E0CA-4C7C-4F9F-BF13-9686E86A4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0292" y="394156"/>
            <a:ext cx="6148080" cy="1325160"/>
          </a:xfrm>
        </p:spPr>
        <p:txBody>
          <a:bodyPr/>
          <a:lstStyle/>
          <a:p>
            <a:r>
              <a:rPr lang="en-GB" dirty="0"/>
              <a:t>Wavelets &amp; Image </a:t>
            </a:r>
            <a:br>
              <a:rPr lang="en-GB" dirty="0"/>
            </a:br>
            <a:r>
              <a:rPr lang="en-GB" dirty="0"/>
              <a:t>Processing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A71568-07F2-4E1F-AA27-8D4B96683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45" y="2267542"/>
            <a:ext cx="7724775" cy="31908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82601A-8DA8-434E-AE47-8007FF7E5D27}"/>
              </a:ext>
            </a:extLst>
          </p:cNvPr>
          <p:cNvSpPr txBox="1"/>
          <p:nvPr/>
        </p:nvSpPr>
        <p:spPr>
          <a:xfrm>
            <a:off x="-1" y="6248400"/>
            <a:ext cx="58843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image source: https://www.youtube.com/watch?v=ExU0izGXgSI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793A4A-A22D-4CB8-9805-2EFDE34D67C1}"/>
              </a:ext>
            </a:extLst>
          </p:cNvPr>
          <p:cNvSpPr txBox="1"/>
          <p:nvPr/>
        </p:nvSpPr>
        <p:spPr>
          <a:xfrm>
            <a:off x="345545" y="1898210"/>
            <a:ext cx="4639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Deconstruction for 2D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0410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14100-D17B-4CA7-913A-937D570D8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Wavelets &amp; Image </a:t>
            </a:r>
            <a:br>
              <a:rPr lang="en-GB" dirty="0"/>
            </a:br>
            <a:r>
              <a:rPr lang="en-GB" dirty="0"/>
              <a:t>Processing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D63D02-543B-48F5-9B0F-5BB057EB5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2344906"/>
            <a:ext cx="8229241" cy="36149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60C496-BE00-42BF-B907-6AADDC154EFA}"/>
              </a:ext>
            </a:extLst>
          </p:cNvPr>
          <p:cNvSpPr txBox="1"/>
          <p:nvPr/>
        </p:nvSpPr>
        <p:spPr>
          <a:xfrm>
            <a:off x="769434" y="2160240"/>
            <a:ext cx="423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Reconstruction for 2D data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CB2BC9-62DD-4118-940A-154353870E0F}"/>
              </a:ext>
            </a:extLst>
          </p:cNvPr>
          <p:cNvSpPr txBox="1"/>
          <p:nvPr/>
        </p:nvSpPr>
        <p:spPr>
          <a:xfrm>
            <a:off x="-1" y="6248400"/>
            <a:ext cx="58843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image source: https://www.youtube.com/watch?v=ExU0izGXgSI</a:t>
            </a:r>
          </a:p>
        </p:txBody>
      </p:sp>
    </p:spTree>
    <p:extLst>
      <p:ext uri="{BB962C8B-B14F-4D97-AF65-F5344CB8AC3E}">
        <p14:creationId xmlns:p14="http://schemas.microsoft.com/office/powerpoint/2010/main" val="2895672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E0CA-4C7C-4F9F-BF13-9686E86A4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0292" y="394156"/>
            <a:ext cx="6148080" cy="1325160"/>
          </a:xfrm>
        </p:spPr>
        <p:txBody>
          <a:bodyPr/>
          <a:lstStyle/>
          <a:p>
            <a:r>
              <a:rPr lang="en-GB" dirty="0"/>
              <a:t>Wavelets &amp; Image </a:t>
            </a:r>
            <a:br>
              <a:rPr lang="en-GB" dirty="0"/>
            </a:br>
            <a:r>
              <a:rPr lang="en-GB" dirty="0"/>
              <a:t>Processing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82601A-8DA8-434E-AE47-8007FF7E5D27}"/>
              </a:ext>
            </a:extLst>
          </p:cNvPr>
          <p:cNvSpPr txBox="1"/>
          <p:nvPr/>
        </p:nvSpPr>
        <p:spPr>
          <a:xfrm>
            <a:off x="-1" y="6248400"/>
            <a:ext cx="58843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image source: https://www.youtube.com/watch?v=ExU0izGXgSI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B78B3E-F349-4775-85BE-C52732B97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121" y="2129367"/>
            <a:ext cx="4829211" cy="41190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62FE9A-6CA2-46F0-87E4-79DB89E4848A}"/>
              </a:ext>
            </a:extLst>
          </p:cNvPr>
          <p:cNvSpPr txBox="1"/>
          <p:nvPr/>
        </p:nvSpPr>
        <p:spPr>
          <a:xfrm>
            <a:off x="155027" y="2228671"/>
            <a:ext cx="32850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Denoising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Deconstruct by DWT </a:t>
            </a:r>
            <a:br>
              <a:rPr lang="en-GB" dirty="0"/>
            </a:br>
            <a:r>
              <a:rPr lang="en-GB" dirty="0"/>
              <a:t>until certain level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Threshold detailed </a:t>
            </a:r>
            <a:br>
              <a:rPr lang="en-GB" dirty="0"/>
            </a:br>
            <a:r>
              <a:rPr lang="en-GB" dirty="0"/>
              <a:t>coefficients at each </a:t>
            </a:r>
            <a:br>
              <a:rPr lang="en-GB" dirty="0"/>
            </a:br>
            <a:r>
              <a:rPr lang="en-GB" dirty="0"/>
              <a:t>level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Reconstruct with IDWT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0891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lvl="0"/>
            <a:r>
              <a:rPr lang="fr-CA" altLang="en-US" sz="4000"/>
              <a:t>General Scheme using Transforms</a:t>
            </a:r>
            <a:endParaRPr lang="en-US" altLang="en-US" sz="4000"/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>
          <a:xfrm>
            <a:off x="468313" y="1866469"/>
            <a:ext cx="1079500" cy="59564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/>
          </a:ln>
          <a:effectLst/>
        </p:spPr>
        <p:txBody>
          <a:bodyPr wrap="none" anchor="ctr"/>
          <a:lstStyle/>
          <a:p>
            <a:pPr algn="ctr"/>
            <a:r>
              <a:rPr lang="en-US" altLang="en-US"/>
              <a:t>Problem</a:t>
            </a:r>
          </a:p>
        </p:txBody>
      </p:sp>
      <p:sp>
        <p:nvSpPr>
          <p:cNvPr id="8" name="AutoShape 17"/>
          <p:cNvSpPr>
            <a:spLocks noChangeArrowheads="1"/>
          </p:cNvSpPr>
          <p:nvPr/>
        </p:nvSpPr>
        <p:spPr>
          <a:xfrm>
            <a:off x="1619250" y="1936195"/>
            <a:ext cx="576263" cy="533977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/>
          </a:ln>
          <a:effectLst/>
        </p:spPr>
        <p:txBody>
          <a:bodyPr wrap="none" anchor="ctr"/>
          <a:lstStyle/>
          <a:p>
            <a:pPr lvl="0"/>
            <a:endParaRPr lang="en-US"/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>
          <a:xfrm>
            <a:off x="2268538" y="1868056"/>
            <a:ext cx="1584325" cy="59564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/>
          </a:ln>
          <a:effectLst/>
        </p:spPr>
        <p:txBody>
          <a:bodyPr wrap="none" anchor="ctr"/>
          <a:lstStyle/>
          <a:p>
            <a:pPr algn="ctr"/>
            <a:r>
              <a:rPr lang="en-US" altLang="en-US"/>
              <a:t>Equation</a:t>
            </a:r>
          </a:p>
          <a:p>
            <a:pPr algn="ctr"/>
            <a:r>
              <a:rPr lang="en-US" altLang="en-US"/>
              <a:t>of the problem</a:t>
            </a:r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>
          <a:xfrm>
            <a:off x="4787900" y="1866469"/>
            <a:ext cx="1584325" cy="59564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/>
          </a:ln>
          <a:effectLst/>
        </p:spPr>
        <p:txBody>
          <a:bodyPr wrap="none" anchor="ctr"/>
          <a:lstStyle/>
          <a:p>
            <a:pPr algn="ctr"/>
            <a:r>
              <a:rPr lang="en-US" altLang="en-US"/>
              <a:t>Solution</a:t>
            </a:r>
          </a:p>
          <a:p>
            <a:pPr algn="ctr"/>
            <a:r>
              <a:rPr lang="en-US" altLang="en-US"/>
              <a:t>of the equation</a:t>
            </a:r>
          </a:p>
        </p:txBody>
      </p:sp>
      <p:sp>
        <p:nvSpPr>
          <p:cNvPr id="11" name="Rectangle 20"/>
          <p:cNvSpPr>
            <a:spLocks noChangeArrowheads="1"/>
          </p:cNvSpPr>
          <p:nvPr/>
        </p:nvSpPr>
        <p:spPr>
          <a:xfrm>
            <a:off x="7092950" y="1866469"/>
            <a:ext cx="1223963" cy="59564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/>
          </a:ln>
          <a:effectLst/>
        </p:spPr>
        <p:txBody>
          <a:bodyPr wrap="none" anchor="ctr"/>
          <a:lstStyle/>
          <a:p>
            <a:pPr algn="ctr"/>
            <a:r>
              <a:rPr lang="en-US" altLang="en-US"/>
              <a:t>Result</a:t>
            </a:r>
          </a:p>
        </p:txBody>
      </p:sp>
      <p:sp>
        <p:nvSpPr>
          <p:cNvPr id="12" name="AutoShape 21"/>
          <p:cNvSpPr>
            <a:spLocks noChangeArrowheads="1"/>
          </p:cNvSpPr>
          <p:nvPr/>
        </p:nvSpPr>
        <p:spPr>
          <a:xfrm>
            <a:off x="6443663" y="1989035"/>
            <a:ext cx="576262" cy="356859"/>
          </a:xfrm>
          <a:prstGeom prst="rightArrow">
            <a:avLst>
              <a:gd name="adj1" fmla="val 17611"/>
              <a:gd name="adj2" fmla="val 4963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/>
          </a:ln>
          <a:effectLst/>
        </p:spPr>
        <p:txBody>
          <a:bodyPr wrap="none" anchor="ctr"/>
          <a:lstStyle/>
          <a:p>
            <a:pPr lvl="0"/>
            <a:endParaRPr lang="en-US"/>
          </a:p>
        </p:txBody>
      </p:sp>
      <p:sp>
        <p:nvSpPr>
          <p:cNvPr id="13" name="AutoShape 22"/>
          <p:cNvSpPr>
            <a:spLocks noChangeArrowheads="1"/>
          </p:cNvSpPr>
          <p:nvPr/>
        </p:nvSpPr>
        <p:spPr>
          <a:xfrm>
            <a:off x="3995738" y="1273729"/>
            <a:ext cx="647700" cy="1784297"/>
          </a:xfrm>
          <a:prstGeom prst="rightArrow">
            <a:avLst>
              <a:gd name="adj1" fmla="val 51028"/>
              <a:gd name="adj2" fmla="val 4509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/>
          </a:ln>
          <a:effectLst/>
        </p:spPr>
        <p:txBody>
          <a:bodyPr wrap="none" anchor="ctr"/>
          <a:lstStyle/>
          <a:p>
            <a:pPr lvl="0"/>
            <a:endParaRPr lang="en-US"/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>
          <a:xfrm>
            <a:off x="2843213" y="2710088"/>
            <a:ext cx="503237" cy="1070578"/>
          </a:xfrm>
          <a:prstGeom prst="downArrow">
            <a:avLst>
              <a:gd name="adj1" fmla="val 50000"/>
              <a:gd name="adj2" fmla="val 64353"/>
            </a:avLst>
          </a:prstGeom>
          <a:gradFill rotWithShape="1">
            <a:gsLst>
              <a:gs pos="0">
                <a:schemeClr val="accent1"/>
              </a:gs>
              <a:gs pos="100000">
                <a:srgbClr val="FF66FF"/>
              </a:gs>
            </a:gsLst>
            <a:lin ang="5400000" scaled="1"/>
          </a:gradFill>
          <a:ln w="9525">
            <a:solidFill>
              <a:schemeClr val="tx1"/>
            </a:solidFill>
            <a:miter/>
          </a:ln>
          <a:effectLst/>
        </p:spPr>
        <p:txBody>
          <a:bodyPr wrap="none" anchor="ctr"/>
          <a:lstStyle/>
          <a:p>
            <a:pPr algn="ctr"/>
            <a:r>
              <a:rPr lang="en-US" altLang="en-US" sz="2000" i="1"/>
              <a:t>Transformation</a:t>
            </a:r>
          </a:p>
        </p:txBody>
      </p:sp>
      <p:sp>
        <p:nvSpPr>
          <p:cNvPr id="15" name="AutoShape 26"/>
          <p:cNvSpPr>
            <a:spLocks noChangeArrowheads="1"/>
          </p:cNvSpPr>
          <p:nvPr/>
        </p:nvSpPr>
        <p:spPr>
          <a:xfrm>
            <a:off x="6877050" y="2760094"/>
            <a:ext cx="1295400" cy="1546828"/>
          </a:xfrm>
          <a:custGeom>
            <a:avLst/>
            <a:gdLst>
              <a:gd name="G0" fmla="+- 9111 0 0"/>
              <a:gd name="G1" fmla="+- 16449 0 0"/>
              <a:gd name="G2" fmla="+- 4335 0 0"/>
              <a:gd name="G3" fmla="*/ 9111 1 2"/>
              <a:gd name="G4" fmla="+- G3 10800 0"/>
              <a:gd name="G5" fmla="+- 21600 9111 16449"/>
              <a:gd name="G6" fmla="+- 16449 4335 0"/>
              <a:gd name="G7" fmla="*/ G6 1 2"/>
              <a:gd name="G8" fmla="*/ 16449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6449 1 2"/>
              <a:gd name="G15" fmla="+- G5 0 G4"/>
              <a:gd name="G16" fmla="+- G0 0 G4"/>
              <a:gd name="G17" fmla="*/ G2 G15 G16"/>
              <a:gd name="T0" fmla="*/ 15356 w 21600"/>
              <a:gd name="T1" fmla="*/ 0 h 21600"/>
              <a:gd name="T2" fmla="*/ 9111 w 21600"/>
              <a:gd name="T3" fmla="*/ 4335 h 21600"/>
              <a:gd name="T4" fmla="*/ 0 w 21600"/>
              <a:gd name="T5" fmla="*/ 20165 h 21600"/>
              <a:gd name="T6" fmla="*/ 8225 w 21600"/>
              <a:gd name="T7" fmla="*/ 21600 h 21600"/>
              <a:gd name="T8" fmla="*/ 16449 w 21600"/>
              <a:gd name="T9" fmla="*/ 13646 h 21600"/>
              <a:gd name="T10" fmla="*/ 21600 w 21600"/>
              <a:gd name="T11" fmla="*/ 4335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356" y="0"/>
                </a:moveTo>
                <a:lnTo>
                  <a:pt x="9111" y="4335"/>
                </a:lnTo>
                <a:lnTo>
                  <a:pt x="14262" y="4335"/>
                </a:lnTo>
                <a:lnTo>
                  <a:pt x="14262" y="18728"/>
                </a:lnTo>
                <a:lnTo>
                  <a:pt x="0" y="18728"/>
                </a:lnTo>
                <a:lnTo>
                  <a:pt x="0" y="21600"/>
                </a:lnTo>
                <a:lnTo>
                  <a:pt x="16449" y="21600"/>
                </a:lnTo>
                <a:lnTo>
                  <a:pt x="16449" y="4335"/>
                </a:lnTo>
                <a:lnTo>
                  <a:pt x="21600" y="4335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rgbClr val="FF66FF"/>
              </a:gs>
            </a:gsLst>
            <a:lin ang="5400000" scaled="1"/>
          </a:gradFill>
          <a:ln w="9525">
            <a:solidFill>
              <a:schemeClr val="tx1"/>
            </a:solidFill>
            <a:miter/>
          </a:ln>
          <a:effectLst/>
        </p:spPr>
        <p:txBody>
          <a:bodyPr wrap="none" lIns="666000" bIns="766800" anchor="b"/>
          <a:lstStyle/>
          <a:p>
            <a:pPr algn="ctr"/>
            <a:r>
              <a:rPr lang="en-US" altLang="en-US" sz="2000" i="1"/>
              <a:t>Inverse</a:t>
            </a:r>
          </a:p>
          <a:p>
            <a:pPr algn="ctr"/>
            <a:r>
              <a:rPr lang="en-US" altLang="en-US" sz="2000" i="1"/>
              <a:t>transformation</a:t>
            </a:r>
          </a:p>
        </p:txBody>
      </p:sp>
      <p:sp>
        <p:nvSpPr>
          <p:cNvPr id="16" name="Rectangle 27"/>
          <p:cNvSpPr>
            <a:spLocks noChangeArrowheads="1"/>
          </p:cNvSpPr>
          <p:nvPr/>
        </p:nvSpPr>
        <p:spPr>
          <a:xfrm>
            <a:off x="2268538" y="4028644"/>
            <a:ext cx="1584325" cy="595641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/>
          </a:ln>
          <a:effectLst/>
        </p:spPr>
        <p:txBody>
          <a:bodyPr wrap="none" anchor="ctr"/>
          <a:lstStyle/>
          <a:p>
            <a:pPr algn="ctr"/>
            <a:r>
              <a:rPr lang="en-US" altLang="en-US"/>
              <a:t>Transformed</a:t>
            </a:r>
          </a:p>
          <a:p>
            <a:pPr algn="ctr"/>
            <a:r>
              <a:rPr lang="en-US" altLang="en-US"/>
              <a:t>equation</a:t>
            </a:r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>
          <a:xfrm>
            <a:off x="4572000" y="4028644"/>
            <a:ext cx="2232025" cy="595641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/>
          </a:ln>
          <a:effectLst/>
        </p:spPr>
        <p:txBody>
          <a:bodyPr wrap="none" anchor="ctr"/>
          <a:lstStyle/>
          <a:p>
            <a:pPr algn="ctr"/>
            <a:r>
              <a:rPr lang="en-US" altLang="en-US"/>
              <a:t>Solution of the</a:t>
            </a:r>
          </a:p>
          <a:p>
            <a:pPr algn="ctr"/>
            <a:r>
              <a:rPr lang="en-US" altLang="en-US"/>
              <a:t>transformed equation</a:t>
            </a:r>
          </a:p>
        </p:txBody>
      </p:sp>
      <p:sp>
        <p:nvSpPr>
          <p:cNvPr id="18" name="AutoShape 29"/>
          <p:cNvSpPr>
            <a:spLocks noChangeArrowheads="1"/>
          </p:cNvSpPr>
          <p:nvPr/>
        </p:nvSpPr>
        <p:spPr>
          <a:xfrm>
            <a:off x="3924300" y="4154371"/>
            <a:ext cx="576263" cy="417211"/>
          </a:xfrm>
          <a:prstGeom prst="rightArrow">
            <a:avLst>
              <a:gd name="adj1" fmla="val 4398"/>
              <a:gd name="adj2" fmla="val 33025"/>
            </a:avLst>
          </a:prstGeom>
          <a:solidFill>
            <a:srgbClr val="FF99CC"/>
          </a:solidFill>
          <a:ln w="9525">
            <a:solidFill>
              <a:schemeClr val="tx1"/>
            </a:solidFill>
            <a:miter/>
          </a:ln>
          <a:effectLst/>
        </p:spPr>
        <p:txBody>
          <a:bodyPr wrap="none" anchor="ctr"/>
          <a:lstStyle/>
          <a:p>
            <a:pPr lvl="0"/>
            <a:endParaRPr lang="en-US"/>
          </a:p>
        </p:txBody>
      </p:sp>
      <p:sp>
        <p:nvSpPr>
          <p:cNvPr id="19" name="AutoShape 30"/>
          <p:cNvSpPr>
            <a:spLocks noChangeArrowheads="1"/>
          </p:cNvSpPr>
          <p:nvPr/>
        </p:nvSpPr>
        <p:spPr>
          <a:xfrm>
            <a:off x="250825" y="3866896"/>
            <a:ext cx="574675" cy="415898"/>
          </a:xfrm>
          <a:prstGeom prst="rightArrow">
            <a:avLst>
              <a:gd name="adj1" fmla="val 1417"/>
              <a:gd name="adj2" fmla="val 4887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/>
          </a:ln>
          <a:effectLst/>
        </p:spPr>
        <p:txBody>
          <a:bodyPr wrap="none" anchor="ctr"/>
          <a:lstStyle/>
          <a:p>
            <a:pPr lvl="0"/>
            <a:endParaRPr lang="en-US"/>
          </a:p>
        </p:txBody>
      </p:sp>
      <p:sp>
        <p:nvSpPr>
          <p:cNvPr id="20" name="AutoShape 31"/>
          <p:cNvSpPr>
            <a:spLocks noChangeArrowheads="1"/>
          </p:cNvSpPr>
          <p:nvPr/>
        </p:nvSpPr>
        <p:spPr>
          <a:xfrm>
            <a:off x="323850" y="4643538"/>
            <a:ext cx="576263" cy="164391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/>
          </a:ln>
          <a:effectLst/>
        </p:spPr>
        <p:txBody>
          <a:bodyPr wrap="none" anchor="ctr"/>
          <a:lstStyle/>
          <a:p>
            <a:pPr lvl="0"/>
            <a:endParaRPr lang="en-US"/>
          </a:p>
        </p:txBody>
      </p:sp>
      <p:sp>
        <p:nvSpPr>
          <p:cNvPr id="21" name="Text Box 32"/>
          <p:cNvSpPr txBox="1">
            <a:spLocks noChangeArrowheads="1"/>
          </p:cNvSpPr>
          <p:nvPr/>
        </p:nvSpPr>
        <p:spPr>
          <a:xfrm>
            <a:off x="827088" y="5294911"/>
            <a:ext cx="1223962" cy="30306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= HARD</a:t>
            </a:r>
          </a:p>
        </p:txBody>
      </p:sp>
      <p:sp>
        <p:nvSpPr>
          <p:cNvPr id="22" name="Text Box 33"/>
          <p:cNvSpPr txBox="1">
            <a:spLocks noChangeArrowheads="1"/>
          </p:cNvSpPr>
          <p:nvPr/>
        </p:nvSpPr>
        <p:spPr>
          <a:xfrm>
            <a:off x="827088" y="3926486"/>
            <a:ext cx="1223962" cy="30306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= EASY</a:t>
            </a:r>
          </a:p>
        </p:txBody>
      </p:sp>
    </p:spTree>
    <p:extLst>
      <p:ext uri="{BB962C8B-B14F-4D97-AF65-F5344CB8AC3E}">
        <p14:creationId xmlns:p14="http://schemas.microsoft.com/office/powerpoint/2010/main" val="1033417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E0CA-4C7C-4F9F-BF13-9686E86A4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0292" y="394156"/>
            <a:ext cx="6148080" cy="1325160"/>
          </a:xfrm>
        </p:spPr>
        <p:txBody>
          <a:bodyPr/>
          <a:lstStyle/>
          <a:p>
            <a:r>
              <a:rPr lang="en-GB" dirty="0"/>
              <a:t>Wavelets &amp; Image </a:t>
            </a:r>
            <a:br>
              <a:rPr lang="en-GB" dirty="0"/>
            </a:br>
            <a:r>
              <a:rPr lang="en-GB" dirty="0"/>
              <a:t>Processing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82601A-8DA8-434E-AE47-8007FF7E5D27}"/>
              </a:ext>
            </a:extLst>
          </p:cNvPr>
          <p:cNvSpPr txBox="1"/>
          <p:nvPr/>
        </p:nvSpPr>
        <p:spPr>
          <a:xfrm>
            <a:off x="-1" y="6248400"/>
            <a:ext cx="58843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image source: https://www.youtube.com/watch?v=ExU0izGXgSI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62FE9A-6CA2-46F0-87E4-79DB89E4848A}"/>
              </a:ext>
            </a:extLst>
          </p:cNvPr>
          <p:cNvSpPr txBox="1"/>
          <p:nvPr/>
        </p:nvSpPr>
        <p:spPr>
          <a:xfrm>
            <a:off x="155027" y="2228671"/>
            <a:ext cx="36477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Compression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Most coefficients are small</a:t>
            </a:r>
            <a:br>
              <a:rPr lang="en-GB" dirty="0"/>
            </a:br>
            <a:r>
              <a:rPr lang="en-GB" dirty="0"/>
              <a:t>and can be zeroed with</a:t>
            </a:r>
            <a:br>
              <a:rPr lang="en-GB" dirty="0"/>
            </a:br>
            <a:r>
              <a:rPr lang="en-GB" dirty="0"/>
              <a:t>minimal degradation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We can discard the </a:t>
            </a:r>
            <a:br>
              <a:rPr lang="en-GB" dirty="0"/>
            </a:br>
            <a:r>
              <a:rPr lang="en-GB" dirty="0"/>
              <a:t>coefficients with low </a:t>
            </a:r>
            <a:br>
              <a:rPr lang="en-GB" dirty="0"/>
            </a:br>
            <a:r>
              <a:rPr lang="en-GB" dirty="0"/>
              <a:t>information content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3A7378-43A6-4753-B504-D5C4578F8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805" y="1719316"/>
            <a:ext cx="5186168" cy="426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48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/>
              <a:t>HW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57200" y="2121877"/>
            <a:ext cx="8229600" cy="400428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Implement 2D-version of DFT and IDFT</a:t>
            </a:r>
          </a:p>
          <a:p>
            <a:pPr lvl="1"/>
            <a:r>
              <a:rPr lang="en-US" altLang="ko-KR" dirty="0"/>
              <a:t>Put some noise to the included image </a:t>
            </a:r>
            <a:r>
              <a:rPr lang="en-GB" altLang="ko-KR" dirty="0"/>
              <a:t>“eagle.png”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Remove the noise on the frequency domain. </a:t>
            </a:r>
          </a:p>
          <a:p>
            <a:pPr lvl="1"/>
            <a:r>
              <a:rPr lang="en-US" altLang="ko-KR" dirty="0"/>
              <a:t>Show the denoised image.</a:t>
            </a:r>
          </a:p>
          <a:p>
            <a:pPr lvl="0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65A82A-7D1D-431A-B836-D58F6AE877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443" r="67557"/>
          <a:stretch/>
        </p:blipFill>
        <p:spPr>
          <a:xfrm>
            <a:off x="1467608" y="3954823"/>
            <a:ext cx="2141503" cy="2171340"/>
          </a:xfrm>
          <a:prstGeom prst="rect">
            <a:avLst/>
          </a:prstGeom>
        </p:spPr>
      </p:pic>
      <p:pic>
        <p:nvPicPr>
          <p:cNvPr id="5" name="그림 3">
            <a:extLst>
              <a:ext uri="{FF2B5EF4-FFF2-40B4-BE49-F238E27FC236}">
                <a16:creationId xmlns:a16="http://schemas.microsoft.com/office/drawing/2014/main" id="{12695C22-FE6A-4311-B357-C7EA6DACD3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557" t="50443"/>
          <a:stretch/>
        </p:blipFill>
        <p:spPr>
          <a:xfrm>
            <a:off x="5077204" y="3954823"/>
            <a:ext cx="2141503" cy="217134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20BC37B2-A31B-4E18-8AA9-12E63432DFB9}"/>
              </a:ext>
            </a:extLst>
          </p:cNvPr>
          <p:cNvSpPr/>
          <p:nvPr/>
        </p:nvSpPr>
        <p:spPr>
          <a:xfrm>
            <a:off x="3974123" y="4759569"/>
            <a:ext cx="645396" cy="5158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984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38360" y="910686"/>
            <a:ext cx="6148080" cy="689154"/>
          </a:xfrm>
        </p:spPr>
        <p:txBody>
          <a:bodyPr/>
          <a:lstStyle/>
          <a:p>
            <a:r>
              <a:rPr lang="en-US" altLang="ko-KR" dirty="0"/>
              <a:t>Fourier Transforms</a:t>
            </a:r>
            <a:br>
              <a:rPr lang="ko-KR" altLang="ko-KR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</a:br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57200" y="1822169"/>
            <a:ext cx="8229600" cy="4970463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The </a:t>
            </a:r>
            <a:r>
              <a:rPr lang="en-US" altLang="ko-KR" b="1" dirty="0"/>
              <a:t>Fourier Transform</a:t>
            </a:r>
            <a:r>
              <a:rPr lang="en-US" altLang="ko-KR" dirty="0"/>
              <a:t> (</a:t>
            </a:r>
            <a:r>
              <a:rPr lang="en-US" altLang="ko-KR" b="1" dirty="0"/>
              <a:t>FT</a:t>
            </a:r>
            <a:r>
              <a:rPr lang="en-US" altLang="ko-KR" dirty="0"/>
              <a:t>) </a:t>
            </a:r>
          </a:p>
          <a:p>
            <a:pPr lvl="1"/>
            <a:r>
              <a:rPr lang="en-US" altLang="ko-KR" dirty="0"/>
              <a:t>decomposes a </a:t>
            </a:r>
            <a:r>
              <a:rPr lang="en-US" altLang="ko-KR" i="1" dirty="0"/>
              <a:t>signal</a:t>
            </a:r>
            <a:r>
              <a:rPr lang="en-US" altLang="ko-KR" dirty="0"/>
              <a:t> into the frequencies that make it up.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The </a:t>
            </a:r>
            <a:r>
              <a:rPr lang="en-US" altLang="ko-KR" b="1" dirty="0"/>
              <a:t>Discrete Fourier Transform (DFT) </a:t>
            </a:r>
          </a:p>
          <a:p>
            <a:pPr lvl="1"/>
            <a:r>
              <a:rPr lang="en-US" altLang="ko-KR" dirty="0"/>
              <a:t>a Fourier transform on a discrete signal.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D72E76-3604-4BB5-8D9F-E3DF525BA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00" y="3148012"/>
            <a:ext cx="2819400" cy="5619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1548629-09A3-48B2-AC19-108A3DFB8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675" y="5328189"/>
            <a:ext cx="29146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749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/>
              <a:t>2D Fourier Transform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57200" y="1155700"/>
            <a:ext cx="8229600" cy="497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Continuous</a:t>
            </a:r>
          </a:p>
          <a:p>
            <a:pPr marL="0" indent="0">
              <a:buNone/>
            </a:pPr>
            <a:endParaRPr lang="en-US" altLang="ko-KR" dirty="0"/>
          </a:p>
          <a:p>
            <a:pPr marL="0" lvl="0" indent="0">
              <a:buNone/>
            </a:pPr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Discrete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725" y="1747887"/>
            <a:ext cx="4363675" cy="176108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151" y="4135996"/>
            <a:ext cx="3662909" cy="89500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6767" y="5111986"/>
            <a:ext cx="4107589" cy="93319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6011" y="4396671"/>
            <a:ext cx="2423432" cy="37365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6011" y="5299870"/>
            <a:ext cx="2052170" cy="51833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56956" y="492034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phase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56010" y="3947234"/>
            <a:ext cx="1246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spectrum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0859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400" y="2910023"/>
            <a:ext cx="2143125" cy="21526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333" y="3903757"/>
            <a:ext cx="2200275" cy="21812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38360" y="486348"/>
            <a:ext cx="6148080" cy="1325160"/>
          </a:xfrm>
        </p:spPr>
        <p:txBody>
          <a:bodyPr/>
          <a:lstStyle/>
          <a:p>
            <a:r>
              <a:rPr lang="en-US" altLang="ko-KR" dirty="0"/>
              <a:t>Fourier Transform &amp; Image Processing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333" y="1691280"/>
            <a:ext cx="2171700" cy="2171700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3737881" y="3607525"/>
            <a:ext cx="1367245" cy="75764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53660" y="3068335"/>
            <a:ext cx="518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?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436161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type="title"/>
          </p:nvPr>
        </p:nvSpPr>
        <p:spPr>
          <a:xfrm>
            <a:off x="2538360" y="452481"/>
            <a:ext cx="6148080" cy="1325160"/>
          </a:xfrm>
        </p:spPr>
        <p:txBody>
          <a:bodyPr/>
          <a:lstStyle/>
          <a:p>
            <a:pPr lvl="0"/>
            <a:r>
              <a:rPr lang="en-US" altLang="ko-KR" dirty="0"/>
              <a:t>Fourier Transform &amp; Image Processing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57200" y="1155700"/>
            <a:ext cx="8229600" cy="4970463"/>
          </a:xfrm>
          <a:prstGeom prst="rect">
            <a:avLst/>
          </a:prstGeom>
        </p:spPr>
        <p:txBody>
          <a:bodyPr/>
          <a:lstStyle/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Low frequencies are at corners</a:t>
            </a:r>
          </a:p>
          <a:p>
            <a:pPr lvl="0"/>
            <a:r>
              <a:rPr lang="en-US" altLang="ko-KR" dirty="0"/>
              <a:t>But we can shift the spectrum because of the periodicity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1723371"/>
            <a:ext cx="689610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18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type="title"/>
          </p:nvPr>
        </p:nvSpPr>
        <p:spPr>
          <a:xfrm>
            <a:off x="2538720" y="399352"/>
            <a:ext cx="6148080" cy="1325160"/>
          </a:xfrm>
        </p:spPr>
        <p:txBody>
          <a:bodyPr/>
          <a:lstStyle/>
          <a:p>
            <a:pPr lvl="0"/>
            <a:r>
              <a:rPr lang="en-US" altLang="ko-KR" dirty="0"/>
              <a:t>Fourier Transform &amp; Image Processing</a:t>
            </a:r>
          </a:p>
        </p:txBody>
      </p:sp>
      <p:pic>
        <p:nvPicPr>
          <p:cNvPr id="13" name="그림 12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1116534" y="2271865"/>
            <a:ext cx="6367156" cy="266662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15" name="그림 14"/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2397420" y="4868333"/>
            <a:ext cx="1372215" cy="135159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16" name="그림 15"/>
          <p:cNvPicPr/>
          <p:nvPr/>
        </p:nvPicPr>
        <p:blipFill rotWithShape="1">
          <a:blip r:embed="rId4">
            <a:lum/>
          </a:blip>
          <a:srcRect/>
          <a:stretch>
            <a:fillRect/>
          </a:stretch>
        </p:blipFill>
        <p:spPr>
          <a:xfrm>
            <a:off x="5377086" y="4868333"/>
            <a:ext cx="1350430" cy="135159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BF098C-B038-4D97-A966-473E7D07D7A0}"/>
              </a:ext>
            </a:extLst>
          </p:cNvPr>
          <p:cNvSpPr txBox="1"/>
          <p:nvPr/>
        </p:nvSpPr>
        <p:spPr>
          <a:xfrm>
            <a:off x="2844800" y="2317179"/>
            <a:ext cx="274298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i-FI" sz="1200" dirty="0" err="1"/>
              <a:t>High</a:t>
            </a:r>
            <a:r>
              <a:rPr lang="fi-FI" sz="1200" dirty="0"/>
              <a:t> </a:t>
            </a:r>
            <a:r>
              <a:rPr lang="fi-FI" sz="1200" dirty="0" err="1"/>
              <a:t>frequencies</a:t>
            </a:r>
            <a:endParaRPr lang="en-GB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D73575-C533-42A8-AB45-594EACFD6E98}"/>
              </a:ext>
            </a:extLst>
          </p:cNvPr>
          <p:cNvSpPr txBox="1"/>
          <p:nvPr/>
        </p:nvSpPr>
        <p:spPr>
          <a:xfrm>
            <a:off x="4089400" y="3350836"/>
            <a:ext cx="128768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i-FI" sz="1200" dirty="0" err="1"/>
              <a:t>low</a:t>
            </a:r>
            <a:r>
              <a:rPr lang="fi-FI" sz="1200" dirty="0"/>
              <a:t> </a:t>
            </a:r>
            <a:r>
              <a:rPr lang="fi-FI" sz="1200" dirty="0" err="1"/>
              <a:t>frequencies</a:t>
            </a:r>
            <a:endParaRPr lang="en-GB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27043B-4B71-4F65-AFFF-CE5A132E8CCE}"/>
              </a:ext>
            </a:extLst>
          </p:cNvPr>
          <p:cNvSpPr txBox="1"/>
          <p:nvPr/>
        </p:nvSpPr>
        <p:spPr>
          <a:xfrm>
            <a:off x="872067" y="3348872"/>
            <a:ext cx="128768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i-FI" sz="1200" dirty="0" err="1"/>
              <a:t>low</a:t>
            </a:r>
            <a:r>
              <a:rPr lang="fi-FI" sz="1200" dirty="0"/>
              <a:t> </a:t>
            </a:r>
            <a:r>
              <a:rPr lang="fi-FI" sz="1200" dirty="0" err="1"/>
              <a:t>frequencies</a:t>
            </a:r>
            <a:endParaRPr lang="en-GB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336548-34C1-4A63-834C-B2BADFCA27C8}"/>
              </a:ext>
            </a:extLst>
          </p:cNvPr>
          <p:cNvSpPr txBox="1"/>
          <p:nvPr/>
        </p:nvSpPr>
        <p:spPr>
          <a:xfrm>
            <a:off x="1008441" y="1750129"/>
            <a:ext cx="5587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2400" dirty="0" err="1"/>
              <a:t>Shuffling</a:t>
            </a:r>
            <a:r>
              <a:rPr lang="fi-FI" sz="2400" dirty="0"/>
              <a:t> </a:t>
            </a:r>
            <a:r>
              <a:rPr lang="fi-FI" sz="2400" dirty="0" err="1"/>
              <a:t>quadrants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522773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3B9B8-B551-4D46-A82C-0AF42D4C3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8360" y="393796"/>
            <a:ext cx="6148080" cy="1325160"/>
          </a:xfrm>
        </p:spPr>
        <p:txBody>
          <a:bodyPr/>
          <a:lstStyle/>
          <a:p>
            <a:r>
              <a:rPr lang="en-US" altLang="ko-KR" dirty="0"/>
              <a:t>Fourier Transform &amp; Image Processing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522973-08C3-416A-B3B6-734A0DF0C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40" y="1718956"/>
            <a:ext cx="8001000" cy="39300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9B3DF0-41FB-48FE-841A-93DFB116C624}"/>
              </a:ext>
            </a:extLst>
          </p:cNvPr>
          <p:cNvSpPr txBox="1"/>
          <p:nvPr/>
        </p:nvSpPr>
        <p:spPr>
          <a:xfrm>
            <a:off x="0" y="6248400"/>
            <a:ext cx="482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image source: https://www.youtube.com/watch?v=oACegp4iGi0</a:t>
            </a:r>
          </a:p>
        </p:txBody>
      </p:sp>
    </p:spTree>
    <p:extLst>
      <p:ext uri="{BB962C8B-B14F-4D97-AF65-F5344CB8AC3E}">
        <p14:creationId xmlns:p14="http://schemas.microsoft.com/office/powerpoint/2010/main" val="2403691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579EB2C-25B8-4E44-B050-C9220B59FD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085532"/>
              </p:ext>
            </p:extLst>
          </p:nvPr>
        </p:nvGraphicFramePr>
        <p:xfrm>
          <a:off x="338666" y="3745494"/>
          <a:ext cx="8229600" cy="232029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642513459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4719019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96792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tx1"/>
                          </a:solidFill>
                        </a:rPr>
                        <a:t>FFT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tx1"/>
                          </a:solidFill>
                        </a:rPr>
                        <a:t>Direct Convolution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48467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tx1"/>
                          </a:solidFill>
                        </a:rPr>
                        <a:t>176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17242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tx1"/>
                          </a:solidFill>
                        </a:rPr>
                        <a:t>2560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tx1"/>
                          </a:solidFill>
                        </a:rPr>
                        <a:t>1024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98298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tx1"/>
                          </a:solidFill>
                        </a:rPr>
                        <a:t>64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tx1"/>
                          </a:solidFill>
                        </a:rPr>
                        <a:t>5888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tx1"/>
                          </a:solidFill>
                        </a:rPr>
                        <a:t>4096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3848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tx1"/>
                          </a:solidFill>
                        </a:rPr>
                        <a:t>128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tx1"/>
                          </a:solidFill>
                        </a:rPr>
                        <a:t>13,312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tx1"/>
                          </a:solidFill>
                        </a:rPr>
                        <a:t>16,384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4121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tx1"/>
                          </a:solidFill>
                        </a:rPr>
                        <a:t>256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tx1"/>
                          </a:solidFill>
                        </a:rPr>
                        <a:t>29,696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tx1"/>
                          </a:solidFill>
                        </a:rPr>
                        <a:t>65,536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7528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2048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311,296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4,194,304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0600702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CAC4EA5C-9123-4441-A25F-7B70358629FE}"/>
              </a:ext>
            </a:extLst>
          </p:cNvPr>
          <p:cNvSpPr txBox="1">
            <a:spLocks/>
          </p:cNvSpPr>
          <p:nvPr/>
        </p:nvSpPr>
        <p:spPr>
          <a:xfrm>
            <a:off x="2538360" y="393796"/>
            <a:ext cx="6148080" cy="132516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Fourier Transform &amp; Image Processing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1BE759-BFC1-4D44-A192-EFD10CB2B4EB}"/>
              </a:ext>
            </a:extLst>
          </p:cNvPr>
          <p:cNvSpPr txBox="1"/>
          <p:nvPr/>
        </p:nvSpPr>
        <p:spPr>
          <a:xfrm>
            <a:off x="766232" y="2730676"/>
            <a:ext cx="7374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Complexity of Fast Fourier Transform (FFT) vs convolution</a:t>
            </a:r>
          </a:p>
          <a:p>
            <a:r>
              <a:rPr lang="en-GB" dirty="0"/>
              <a:t>FFT 		-	N * log(N)</a:t>
            </a:r>
          </a:p>
          <a:p>
            <a:r>
              <a:rPr lang="en-GB" dirty="0"/>
              <a:t>Convolution 	- 	N * 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CFF163-F7C0-4B22-BC16-03EE155F5248}"/>
              </a:ext>
            </a:extLst>
          </p:cNvPr>
          <p:cNvSpPr txBox="1"/>
          <p:nvPr/>
        </p:nvSpPr>
        <p:spPr>
          <a:xfrm>
            <a:off x="0" y="6248760"/>
            <a:ext cx="482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Source: https://ccrma.stanford.edu/~jos/ReviewFourier/FFT_Convolution_vs_Direct.html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96E4B4-E56F-4314-B4A0-CD76C9286017}"/>
              </a:ext>
            </a:extLst>
          </p:cNvPr>
          <p:cNvSpPr txBox="1"/>
          <p:nvPr/>
        </p:nvSpPr>
        <p:spPr>
          <a:xfrm>
            <a:off x="338666" y="1741908"/>
            <a:ext cx="45889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The </a:t>
            </a:r>
            <a:r>
              <a:rPr lang="en-US" altLang="ko-KR" b="1" dirty="0"/>
              <a:t>Fast Fourier Transform (FFT)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 faster way to compute the DFT.</a:t>
            </a:r>
          </a:p>
        </p:txBody>
      </p:sp>
    </p:spTree>
    <p:extLst>
      <p:ext uri="{BB962C8B-B14F-4D97-AF65-F5344CB8AC3E}">
        <p14:creationId xmlns:p14="http://schemas.microsoft.com/office/powerpoint/2010/main" val="1012326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2135</TotalTime>
  <Words>621</Words>
  <Application>Microsoft Office PowerPoint</Application>
  <PresentationFormat>On-screen Show (4:3)</PresentationFormat>
  <Paragraphs>150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맑은 고딕</vt:lpstr>
      <vt:lpstr>Roboto</vt:lpstr>
      <vt:lpstr>Arial</vt:lpstr>
      <vt:lpstr>Symbol</vt:lpstr>
      <vt:lpstr>Tahoma</vt:lpstr>
      <vt:lpstr>Times New Roman</vt:lpstr>
      <vt:lpstr>Wingdings</vt:lpstr>
      <vt:lpstr>Office Theme</vt:lpstr>
      <vt:lpstr>PowerPoint Presentation</vt:lpstr>
      <vt:lpstr>General Scheme using Transforms</vt:lpstr>
      <vt:lpstr>Fourier Transforms </vt:lpstr>
      <vt:lpstr>2D Fourier Transform</vt:lpstr>
      <vt:lpstr>Fourier Transform &amp; Image Processing</vt:lpstr>
      <vt:lpstr>Fourier Transform &amp; Image Processing</vt:lpstr>
      <vt:lpstr>Fourier Transform &amp; Image Processing</vt:lpstr>
      <vt:lpstr>Fourier Transform &amp; Image Processing</vt:lpstr>
      <vt:lpstr>PowerPoint Presentation</vt:lpstr>
      <vt:lpstr>Fourier Transform &amp; Image Processing</vt:lpstr>
      <vt:lpstr>Fourier Transform &amp; Image Processing</vt:lpstr>
      <vt:lpstr>STFT</vt:lpstr>
      <vt:lpstr>Wavelets</vt:lpstr>
      <vt:lpstr>Wavelets</vt:lpstr>
      <vt:lpstr>Wavelets</vt:lpstr>
      <vt:lpstr>Wavelets</vt:lpstr>
      <vt:lpstr>Wavelets &amp; Image  Processing</vt:lpstr>
      <vt:lpstr>Wavelets &amp; Image  Processing</vt:lpstr>
      <vt:lpstr>Wavelets &amp; Image  Processing</vt:lpstr>
      <vt:lpstr>Wavelets &amp; Image  Processing</vt:lpstr>
      <vt:lpstr>HW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Jong Hong</dc:creator>
  <cp:lastModifiedBy>Miika Toikkanen</cp:lastModifiedBy>
  <cp:revision>1403</cp:revision>
  <dcterms:created xsi:type="dcterms:W3CDTF">2014-07-16T06:16:52Z</dcterms:created>
  <dcterms:modified xsi:type="dcterms:W3CDTF">2021-04-12T10:18:31Z</dcterms:modified>
  <cp:version>1000.0000.01</cp:version>
</cp:coreProperties>
</file>