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2" r:id="rId3"/>
    <p:sldId id="263" r:id="rId4"/>
    <p:sldId id="266" r:id="rId5"/>
    <p:sldId id="261" r:id="rId6"/>
    <p:sldId id="267" r:id="rId7"/>
    <p:sldId id="272" r:id="rId8"/>
    <p:sldId id="273" r:id="rId9"/>
    <p:sldId id="280" r:id="rId10"/>
    <p:sldId id="274" r:id="rId11"/>
    <p:sldId id="275" r:id="rId12"/>
    <p:sldId id="276" r:id="rId13"/>
    <p:sldId id="277" r:id="rId14"/>
    <p:sldId id="278" r:id="rId15"/>
    <p:sldId id="27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182" autoAdjust="0"/>
  </p:normalViewPr>
  <p:slideViewPr>
    <p:cSldViewPr snapToGrid="0">
      <p:cViewPr varScale="1">
        <p:scale>
          <a:sx n="78" d="100"/>
          <a:sy n="78" d="100"/>
        </p:scale>
        <p:origin x="1836" y="9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BCBE74-8F38-4060-AC3A-F41FE2E451DA}" type="datetimeFigureOut">
              <a:rPr lang="zh-CN" altLang="en-US" smtClean="0"/>
              <a:t>2022/3/2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2F87E-00A2-4415-B013-0C0EB6927490}" type="slidenum">
              <a:rPr lang="zh-CN" altLang="en-US" smtClean="0"/>
              <a:t>‹#›</a:t>
            </a:fld>
            <a:endParaRPr lang="zh-CN" altLang="en-US"/>
          </a:p>
        </p:txBody>
      </p:sp>
    </p:spTree>
    <p:extLst>
      <p:ext uri="{BB962C8B-B14F-4D97-AF65-F5344CB8AC3E}">
        <p14:creationId xmlns:p14="http://schemas.microsoft.com/office/powerpoint/2010/main" val="113617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a:t>
            </a:fld>
            <a:endParaRPr lang="zh-CN" altLang="en-US"/>
          </a:p>
        </p:txBody>
      </p:sp>
    </p:spTree>
    <p:extLst>
      <p:ext uri="{BB962C8B-B14F-4D97-AF65-F5344CB8AC3E}">
        <p14:creationId xmlns:p14="http://schemas.microsoft.com/office/powerpoint/2010/main" val="2180016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这是如何组成的数据集</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10</a:t>
            </a:fld>
            <a:endParaRPr lang="zh-CN" altLang="en-US"/>
          </a:p>
        </p:txBody>
      </p:sp>
    </p:spTree>
    <p:extLst>
      <p:ext uri="{BB962C8B-B14F-4D97-AF65-F5344CB8AC3E}">
        <p14:creationId xmlns:p14="http://schemas.microsoft.com/office/powerpoint/2010/main" val="295285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使用我们建议的归因先验训练姿态模型（</a:t>
            </a:r>
            <a:r>
              <a:rPr lang="en-US" altLang="zh-CN" smtClean="0"/>
              <a:t>prior-bin:gold</a:t>
            </a:r>
            <a:r>
              <a:rPr lang="zh-CN" altLang="en-US" smtClean="0"/>
              <a:t>），使用二元惩罚权重：为了从我们的基本原理损失函数中排除某些标记（标点符号和数字），并潜在地将非均匀影响分配给剩余的标记，我们引入了惩罚权重的概念。众包预言机属性。令牌的惩罚权重指定其对基本原理损失函数的贡献。在实验中，主要关注二进制惩罚权重，其中标点符号或数字标记的得分为 </a:t>
            </a:r>
            <a:r>
              <a:rPr lang="en-US" altLang="zh-CN" smtClean="0"/>
              <a:t>0</a:t>
            </a:r>
            <a:r>
              <a:rPr lang="zh-CN" altLang="en-US" smtClean="0"/>
              <a:t>，所有其他标记的得分为 </a:t>
            </a:r>
            <a:r>
              <a:rPr lang="en-US" altLang="zh-CN" smtClean="0"/>
              <a:t>1</a:t>
            </a:r>
            <a:r>
              <a:rPr lang="zh-CN" altLang="en-US" smtClean="0"/>
              <a:t>。</a:t>
            </a:r>
            <a:r>
              <a:rPr lang="en-US" altLang="zh-CN" smtClean="0"/>
              <a:t>MAW </a:t>
            </a:r>
            <a:r>
              <a:rPr lang="zh-CN" altLang="en-US" smtClean="0"/>
              <a:t>提取模型属性：与其他方法相比，它的计算成本极低，其中大多数方法需要反向传播或多次前向传递。在 </a:t>
            </a:r>
            <a:r>
              <a:rPr lang="en-US" altLang="zh-CN" smtClean="0"/>
              <a:t>MAW </a:t>
            </a:r>
            <a:r>
              <a:rPr lang="zh-CN" altLang="en-US" smtClean="0"/>
              <a:t>中，</a:t>
            </a:r>
            <a:r>
              <a:rPr lang="en-US" altLang="zh-CN" smtClean="0"/>
              <a:t>token j </a:t>
            </a:r>
            <a:r>
              <a:rPr lang="zh-CN" altLang="en-US" smtClean="0"/>
              <a:t>的属性得分是注意力权重 </a:t>
            </a:r>
            <a:r>
              <a:rPr lang="el-GR" altLang="zh-CN" smtClean="0"/>
              <a:t>α</a:t>
            </a:r>
            <a:r>
              <a:rPr lang="en-US" altLang="zh-CN" smtClean="0"/>
              <a:t>ij </a:t>
            </a:r>
            <a:r>
              <a:rPr lang="zh-CN" altLang="en-US" smtClean="0"/>
              <a:t>的平均值，取自所有 </a:t>
            </a:r>
            <a:r>
              <a:rPr lang="en-US" altLang="zh-CN" smtClean="0"/>
              <a:t>token</a:t>
            </a:r>
            <a:r>
              <a:rPr lang="zh-CN" altLang="en-US" smtClean="0"/>
              <a:t>、层和注意力头，即与索引 </a:t>
            </a:r>
            <a:r>
              <a:rPr lang="en-US" altLang="zh-CN" smtClean="0"/>
              <a:t>j </a:t>
            </a:r>
            <a:r>
              <a:rPr lang="zh-CN" altLang="en-US" smtClean="0"/>
              <a:t>处的键相关的所有注意力权重。</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11</a:t>
            </a:fld>
            <a:endParaRPr lang="zh-CN" altLang="en-US"/>
          </a:p>
        </p:txBody>
      </p:sp>
    </p:spTree>
    <p:extLst>
      <p:ext uri="{BB962C8B-B14F-4D97-AF65-F5344CB8AC3E}">
        <p14:creationId xmlns:p14="http://schemas.microsoft.com/office/powerpoint/2010/main" val="1023747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这是如何组成的数据集</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12</a:t>
            </a:fld>
            <a:endParaRPr lang="zh-CN" altLang="en-US"/>
          </a:p>
        </p:txBody>
      </p:sp>
    </p:spTree>
    <p:extLst>
      <p:ext uri="{BB962C8B-B14F-4D97-AF65-F5344CB8AC3E}">
        <p14:creationId xmlns:p14="http://schemas.microsoft.com/office/powerpoint/2010/main" val="4038939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这是如何组成的数据</a:t>
            </a:r>
            <a:r>
              <a:rPr lang="zh-CN" altLang="en-US" smtClean="0"/>
              <a:t>集</a:t>
            </a:r>
            <a:r>
              <a:rPr lang="en-US" altLang="zh-CN" smtClean="0"/>
              <a:t>,</a:t>
            </a:r>
          </a:p>
          <a:p>
            <a:endParaRPr lang="en-US" altLang="zh-CN" smtClean="0"/>
          </a:p>
          <a:p>
            <a:r>
              <a:rPr lang="zh-CN" altLang="en-US" smtClean="0"/>
              <a:t>什么是</a:t>
            </a:r>
            <a:r>
              <a:rPr lang="en-US" altLang="zh-CN" smtClean="0"/>
              <a:t> Gradient × Input</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13</a:t>
            </a:fld>
            <a:endParaRPr lang="zh-CN" altLang="en-US"/>
          </a:p>
        </p:txBody>
      </p:sp>
    </p:spTree>
    <p:extLst>
      <p:ext uri="{BB962C8B-B14F-4D97-AF65-F5344CB8AC3E}">
        <p14:creationId xmlns:p14="http://schemas.microsoft.com/office/powerpoint/2010/main" val="14482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这是如何组成的数据集</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14</a:t>
            </a:fld>
            <a:endParaRPr lang="zh-CN" altLang="en-US"/>
          </a:p>
        </p:txBody>
      </p:sp>
    </p:spTree>
    <p:extLst>
      <p:ext uri="{BB962C8B-B14F-4D97-AF65-F5344CB8AC3E}">
        <p14:creationId xmlns:p14="http://schemas.microsoft.com/office/powerpoint/2010/main" val="1369498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这是如何组成的数据集</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15</a:t>
            </a:fld>
            <a:endParaRPr lang="zh-CN" altLang="en-US"/>
          </a:p>
        </p:txBody>
      </p:sp>
    </p:spTree>
    <p:extLst>
      <p:ext uri="{BB962C8B-B14F-4D97-AF65-F5344CB8AC3E}">
        <p14:creationId xmlns:p14="http://schemas.microsoft.com/office/powerpoint/2010/main" val="100726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2</a:t>
            </a:fld>
            <a:endParaRPr lang="zh-CN" altLang="en-US"/>
          </a:p>
        </p:txBody>
      </p:sp>
    </p:spTree>
    <p:extLst>
      <p:ext uri="{BB962C8B-B14F-4D97-AF65-F5344CB8AC3E}">
        <p14:creationId xmlns:p14="http://schemas.microsoft.com/office/powerpoint/2010/main" val="339975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随着 </a:t>
            </a:r>
            <a:r>
              <a:rPr lang="en-US" altLang="zh-CN" smtClean="0"/>
              <a:t>NLP </a:t>
            </a:r>
            <a:r>
              <a:rPr lang="zh-CN" altLang="en-US" smtClean="0"/>
              <a:t>系统在从文本中检测观点和信念 方面变得越来越好，重要的是不仅要确保 模型是准确的，而且要确保它们以符合人 类推理的方式来实现预测。</a:t>
            </a:r>
            <a:endParaRPr lang="en-US" altLang="zh-CN" smtClean="0"/>
          </a:p>
          <a:p>
            <a:r>
              <a:rPr lang="zh-CN" altLang="en-US" smtClean="0"/>
              <a:t>将类似人类 的合理化传递给姿态检测模型</a:t>
            </a:r>
            <a:endParaRPr lang="en-US" altLang="zh-CN" smtClean="0"/>
          </a:p>
          <a:p>
            <a:r>
              <a:rPr lang="zh-CN" altLang="en-US" smtClean="0"/>
              <a:t>我们的方法可 以提高最先进的分类器的推理能力</a:t>
            </a:r>
            <a:endParaRPr lang="en-US" altLang="zh-CN" smtClean="0"/>
          </a:p>
          <a:p>
            <a:r>
              <a:rPr lang="zh-CN" altLang="en-US" smtClean="0"/>
              <a:t>注意力权重在提供模型预测的可靠解释方 面优于领先的归因方法</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3</a:t>
            </a:fld>
            <a:endParaRPr lang="zh-CN" altLang="en-US"/>
          </a:p>
        </p:txBody>
      </p:sp>
    </p:spTree>
    <p:extLst>
      <p:ext uri="{BB962C8B-B14F-4D97-AF65-F5344CB8AC3E}">
        <p14:creationId xmlns:p14="http://schemas.microsoft.com/office/powerpoint/2010/main" val="162600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这篇论文的实验方法是来源于姿态识别。这是姿态识别的介绍：</a:t>
            </a:r>
            <a:endParaRPr lang="en-US" altLang="zh-CN" smtClean="0"/>
          </a:p>
          <a:p>
            <a:r>
              <a:rPr lang="zh-CN" altLang="en-US" smtClean="0">
                <a:solidFill>
                  <a:srgbClr val="FF0000"/>
                </a:solidFill>
              </a:rPr>
              <a:t>姿态检测，：</a:t>
            </a:r>
          </a:p>
          <a:p>
            <a:r>
              <a:rPr lang="zh-CN" altLang="en-US" smtClean="0">
                <a:solidFill>
                  <a:srgbClr val="FF0000"/>
                </a:solidFill>
              </a:rPr>
              <a:t>     自动识别文本在主题上的位置。 允许读者从新闻文章和社交媒体中收集有价值的信息，例如文章是否带有政治倾向。</a:t>
            </a:r>
          </a:p>
          <a:p>
            <a:r>
              <a:rPr lang="zh-CN" altLang="en-US" smtClean="0">
                <a:solidFill>
                  <a:srgbClr val="FF0000"/>
                </a:solidFill>
              </a:rPr>
              <a:t>灵敏度</a:t>
            </a:r>
          </a:p>
          <a:p>
            <a:r>
              <a:rPr lang="zh-CN" altLang="en-US" smtClean="0">
                <a:solidFill>
                  <a:srgbClr val="FF0000"/>
                </a:solidFill>
              </a:rPr>
              <a:t>支架模型透明</a:t>
            </a:r>
          </a:p>
          <a:p>
            <a:r>
              <a:rPr lang="zh-CN" altLang="en-US" smtClean="0">
                <a:solidFill>
                  <a:srgbClr val="FF0000"/>
                </a:solidFill>
              </a:rPr>
              <a:t>以类似人类的方式进行预测。</a:t>
            </a:r>
            <a:endParaRPr lang="zh-CN" altLang="en-US">
              <a:solidFill>
                <a:srgbClr val="FF0000"/>
              </a:solidFill>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4</a:t>
            </a:fld>
            <a:endParaRPr lang="zh-CN" altLang="en-US"/>
          </a:p>
        </p:txBody>
      </p:sp>
    </p:spTree>
    <p:extLst>
      <p:ext uri="{BB962C8B-B14F-4D97-AF65-F5344CB8AC3E}">
        <p14:creationId xmlns:p14="http://schemas.microsoft.com/office/powerpoint/2010/main" val="141898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latin typeface="Times New Roman" panose="02020603050405020304" pitchFamily="18" charset="0"/>
                <a:cs typeface="Times New Roman" panose="02020603050405020304" pitchFamily="18" charset="0"/>
              </a:rPr>
              <a:t>这是实验的具体实例：</a:t>
            </a:r>
            <a:endParaRPr lang="en-US" altLang="zh-CN"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latin typeface="Times New Roman" panose="02020603050405020304" pitchFamily="18" charset="0"/>
                <a:cs typeface="Times New Roman" panose="02020603050405020304" pitchFamily="18" charset="0"/>
              </a:rPr>
              <a:t>由平均注意力权重 </a:t>
            </a:r>
            <a:r>
              <a:rPr lang="en-US" altLang="zh-CN" smtClean="0">
                <a:latin typeface="Times New Roman" panose="02020603050405020304" pitchFamily="18" charset="0"/>
                <a:cs typeface="Times New Roman" panose="02020603050405020304" pitchFamily="18" charset="0"/>
              </a:rPr>
              <a:t>(MAW) </a:t>
            </a:r>
            <a:r>
              <a:rPr lang="zh-CN" altLang="en-US" smtClean="0">
                <a:latin typeface="Times New Roman" panose="02020603050405020304" pitchFamily="18" charset="0"/>
                <a:cs typeface="Times New Roman" panose="02020603050405020304" pitchFamily="18" charset="0"/>
              </a:rPr>
              <a:t>解释的模型推理。 基线仅使用交叉熵损失进行训练，而第二个模型使用我们提出的先验归因进行训练。</a:t>
            </a:r>
            <a:endParaRPr lang="en-US" altLang="zh-CN"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latin typeface="Times New Roman" panose="02020603050405020304" pitchFamily="18" charset="0"/>
                <a:cs typeface="Times New Roman" panose="02020603050405020304" pitchFamily="18" charset="0"/>
              </a:rPr>
              <a:t>我们可以看到，同样的句子，譬如我们看到给定的标签。是“</a:t>
            </a:r>
            <a:r>
              <a:rPr lang="en-US" altLang="zh-CN" smtClean="0">
                <a:latin typeface="Times New Roman" panose="02020603050405020304" pitchFamily="18" charset="0"/>
                <a:cs typeface="Times New Roman" panose="02020603050405020304" pitchFamily="18" charset="0"/>
              </a:rPr>
              <a:t>for</a:t>
            </a:r>
            <a:r>
              <a:rPr lang="zh-CN" altLang="en-US" smtClean="0">
                <a:latin typeface="Times New Roman" panose="02020603050405020304" pitchFamily="18" charset="0"/>
                <a:cs typeface="Times New Roman" panose="02020603050405020304" pitchFamily="18" charset="0"/>
              </a:rPr>
              <a:t>”。</a:t>
            </a:r>
            <a:endParaRPr lang="en-US" altLang="zh-CN"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其中我们看到绿色线表的部分，代表了模型的注意力所在地。我们可以看到第一个的模型选择了把大麻，不合法作为注意力的部分。在使用</a:t>
            </a:r>
            <a:r>
              <a:rPr lang="en-US" altLang="zh-CN" smtClean="0"/>
              <a:t>maw</a:t>
            </a:r>
            <a:r>
              <a:rPr lang="zh-CN" altLang="en-US" smtClean="0"/>
              <a:t>模型后注意力变成了 </a:t>
            </a:r>
            <a:r>
              <a:rPr lang="en-US" altLang="zh-CN" smtClean="0"/>
              <a:t>do not use other </a:t>
            </a:r>
            <a:r>
              <a:rPr lang="en-US" altLang="zh-CN" smtClean="0"/>
              <a:t>illegal.</a:t>
            </a:r>
            <a:r>
              <a:rPr lang="zh-CN" altLang="en-US" baseline="0" smtClean="0"/>
              <a:t> 同时，答案在原始模型中预测是错误的，</a:t>
            </a:r>
            <a:r>
              <a:rPr lang="en-US" altLang="zh-CN" baseline="0" smtClean="0"/>
              <a:t>maw</a:t>
            </a:r>
            <a:r>
              <a:rPr lang="zh-CN" altLang="en-US" baseline="0" smtClean="0"/>
              <a:t>模型是正确的。</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5</a:t>
            </a:fld>
            <a:endParaRPr lang="zh-CN" altLang="en-US"/>
          </a:p>
        </p:txBody>
      </p:sp>
    </p:spTree>
    <p:extLst>
      <p:ext uri="{BB962C8B-B14F-4D97-AF65-F5344CB8AC3E}">
        <p14:creationId xmlns:p14="http://schemas.microsoft.com/office/powerpoint/2010/main" val="268624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这是如何组成的数据集</a:t>
            </a:r>
            <a:r>
              <a:rPr lang="zh-CN" altLang="en-US" smtClean="0"/>
              <a:t>：</a:t>
            </a:r>
            <a:endParaRPr lang="en-US" altLang="zh-CN" smtClean="0"/>
          </a:p>
          <a:p>
            <a:endParaRPr lang="en-US" altLang="zh-CN" smtClean="0"/>
          </a:p>
          <a:p>
            <a:r>
              <a:rPr lang="zh-CN" altLang="en-US" smtClean="0"/>
              <a:t>其中</a:t>
            </a:r>
            <a:r>
              <a:rPr lang="en-US" altLang="zh-CN" smtClean="0"/>
              <a:t>oracle</a:t>
            </a:r>
            <a:r>
              <a:rPr lang="zh-CN" altLang="en-US" smtClean="0"/>
              <a:t>是一个参数，我们简单理解就是，</a:t>
            </a:r>
            <a:r>
              <a:rPr lang="zh-CN" altLang="en-US" smtClean="0"/>
              <a:t>如果一个工人的给定的分类与标签不一致，我们就忽略他的注释。 我们的 </a:t>
            </a:r>
            <a:r>
              <a:rPr lang="en-US" altLang="zh-CN" smtClean="0"/>
              <a:t>oracle </a:t>
            </a:r>
            <a:r>
              <a:rPr lang="zh-CN" altLang="en-US" smtClean="0"/>
              <a:t>属性是注释者响应和人类注释者质量分数的加权和（</a:t>
            </a:r>
            <a:r>
              <a:rPr lang="en-US" altLang="zh-CN" smtClean="0"/>
              <a:t>weighted sum</a:t>
            </a:r>
            <a:r>
              <a:rPr lang="zh-CN" altLang="en-US" smtClean="0"/>
              <a:t>）， 以工人质量分数</a:t>
            </a:r>
            <a:r>
              <a:rPr lang="en-US" altLang="zh-CN" smtClean="0"/>
              <a:t>(WQS)</a:t>
            </a:r>
            <a:r>
              <a:rPr lang="zh-CN" altLang="en-US" smtClean="0"/>
              <a:t>作为加权因子。然后进行标准化的结果就是</a:t>
            </a:r>
            <a:r>
              <a:rPr lang="en-US" altLang="zh-CN" smtClean="0"/>
              <a:t>oracle score</a:t>
            </a:r>
            <a:r>
              <a:rPr lang="zh-CN" altLang="en-US" smtClean="0"/>
              <a:t>，我们可以简单理解为人工理解的和机器理解的误差（</a:t>
            </a:r>
            <a:r>
              <a:rPr lang="en-US" altLang="zh-CN" smtClean="0"/>
              <a:t>deviation</a:t>
            </a:r>
            <a:r>
              <a:rPr lang="zh-CN" altLang="en-US" smtClean="0"/>
              <a:t>） </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6</a:t>
            </a:fld>
            <a:endParaRPr lang="zh-CN" altLang="en-US"/>
          </a:p>
        </p:txBody>
      </p:sp>
    </p:spTree>
    <p:extLst>
      <p:ext uri="{BB962C8B-B14F-4D97-AF65-F5344CB8AC3E}">
        <p14:creationId xmlns:p14="http://schemas.microsoft.com/office/powerpoint/2010/main" val="119485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这是如何组成的数据集</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7</a:t>
            </a:fld>
            <a:endParaRPr lang="zh-CN" altLang="en-US"/>
          </a:p>
        </p:txBody>
      </p:sp>
    </p:spTree>
    <p:extLst>
      <p:ext uri="{BB962C8B-B14F-4D97-AF65-F5344CB8AC3E}">
        <p14:creationId xmlns:p14="http://schemas.microsoft.com/office/powerpoint/2010/main" val="1002540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这是如何组成的数据集</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8</a:t>
            </a:fld>
            <a:endParaRPr lang="zh-CN" altLang="en-US"/>
          </a:p>
        </p:txBody>
      </p:sp>
    </p:spTree>
    <p:extLst>
      <p:ext uri="{BB962C8B-B14F-4D97-AF65-F5344CB8AC3E}">
        <p14:creationId xmlns:p14="http://schemas.microsoft.com/office/powerpoint/2010/main" val="1497541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为了显示</a:t>
            </a:r>
            <a:r>
              <a:rPr lang="en-US" altLang="zh-CN" smtClean="0"/>
              <a:t>maw</a:t>
            </a:r>
            <a:r>
              <a:rPr lang="zh-CN" altLang="en-US" smtClean="0"/>
              <a:t>方法得优点（</a:t>
            </a:r>
            <a:r>
              <a:rPr lang="en-US" altLang="zh-CN" smtClean="0"/>
              <a:t>advantages</a:t>
            </a:r>
            <a:r>
              <a:rPr lang="zh-CN" altLang="en-US" smtClean="0"/>
              <a:t>），设置了对照组（</a:t>
            </a:r>
            <a:r>
              <a:rPr lang="en-US" altLang="zh-CN" smtClean="0"/>
              <a:t>set up a control group</a:t>
            </a:r>
            <a:r>
              <a:rPr lang="zh-CN" altLang="en-US" smtClean="0"/>
              <a:t>）</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9</a:t>
            </a:fld>
            <a:endParaRPr lang="zh-CN" altLang="en-US"/>
          </a:p>
        </p:txBody>
      </p:sp>
    </p:spTree>
    <p:extLst>
      <p:ext uri="{BB962C8B-B14F-4D97-AF65-F5344CB8AC3E}">
        <p14:creationId xmlns:p14="http://schemas.microsoft.com/office/powerpoint/2010/main" val="1587969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2022/3/2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376787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2022/3/2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320749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2022/3/2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2408857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6A9DCC55-4365-4191-9505-359BE1776760}" type="datetimeFigureOut">
              <a:rPr lang="ko-KR" altLang="en-US" smtClean="0"/>
              <a:t>2022-03-02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6C99E2B-FC1E-4B4A-AAEA-8566D46A8267}" type="slidenum">
              <a:rPr lang="ko-KR" altLang="en-US" smtClean="0"/>
              <a:t>‹#›</a:t>
            </a:fld>
            <a:endParaRPr lang="ko-KR" altLang="en-US"/>
          </a:p>
        </p:txBody>
      </p:sp>
      <p:sp>
        <p:nvSpPr>
          <p:cNvPr id="9" name="날짜 개체 틀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2551C70-1C34-4942-BA7C-72F98C1B9E00}" type="datetimeFigureOut">
              <a:rPr lang="ko-KR" altLang="en-US" smtClean="0"/>
              <a:pPr/>
              <a:t>2022-03-02</a:t>
            </a:fld>
            <a:endParaRPr lang="ko-KR" altLang="en-US"/>
          </a:p>
        </p:txBody>
      </p:sp>
      <p:sp>
        <p:nvSpPr>
          <p:cNvPr id="10" name="슬라이드 번호 개체 틀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BDD37EC8-03E5-4AE1-82A3-403A26791BF3}" type="slidenum">
              <a:rPr lang="ko-KR" altLang="en-US" smtClean="0"/>
              <a:pPr/>
              <a:t>‹#›</a:t>
            </a:fld>
            <a:endParaRPr lang="ko-KR" altLang="en-US"/>
          </a:p>
        </p:txBody>
      </p:sp>
      <p:sp>
        <p:nvSpPr>
          <p:cNvPr id="11" name="날짜 개체 틀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2551C70-1C34-4942-BA7C-72F98C1B9E00}" type="datetimeFigureOut">
              <a:rPr lang="ko-KR" altLang="en-US" smtClean="0"/>
              <a:pPr/>
              <a:t>2022-03-02</a:t>
            </a:fld>
            <a:endParaRPr lang="ko-KR" altLang="en-US"/>
          </a:p>
        </p:txBody>
      </p:sp>
      <p:sp>
        <p:nvSpPr>
          <p:cNvPr id="12" name="슬라이드 번호 개체 틀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BDD37EC8-03E5-4AE1-82A3-403A26791BF3}" type="slidenum">
              <a:rPr lang="ko-KR" altLang="en-US" smtClean="0"/>
              <a:pPr/>
              <a:t>‹#›</a:t>
            </a:fld>
            <a:endParaRPr lang="ko-KR" altLang="en-US"/>
          </a:p>
        </p:txBody>
      </p:sp>
      <p:sp>
        <p:nvSpPr>
          <p:cNvPr id="13" name="직사각형 12"/>
          <p:cNvSpPr/>
          <p:nvPr userDrawn="1"/>
        </p:nvSpPr>
        <p:spPr>
          <a:xfrm>
            <a:off x="0" y="260648"/>
            <a:ext cx="12192000" cy="216024"/>
          </a:xfrm>
          <a:prstGeom prst="rect">
            <a:avLst/>
          </a:prstGeom>
          <a:solidFill>
            <a:schemeClr val="tx1">
              <a:lumMod val="85000"/>
              <a:lumOff val="1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728" y="167374"/>
            <a:ext cx="1725960" cy="3092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5" name="그림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0069" y="28857"/>
            <a:ext cx="865707" cy="798645"/>
          </a:xfrm>
          <a:prstGeom prst="rect">
            <a:avLst/>
          </a:prstGeom>
        </p:spPr>
      </p:pic>
      <p:sp>
        <p:nvSpPr>
          <p:cNvPr id="16" name="직사각형 15"/>
          <p:cNvSpPr/>
          <p:nvPr userDrawn="1"/>
        </p:nvSpPr>
        <p:spPr>
          <a:xfrm>
            <a:off x="0" y="6453335"/>
            <a:ext cx="12192000" cy="281255"/>
          </a:xfrm>
          <a:prstGeom prst="rect">
            <a:avLst/>
          </a:prstGeom>
          <a:solidFill>
            <a:srgbClr val="C00000"/>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그림 16"/>
          <p:cNvPicPr>
            <a:picLocks noChangeAspect="1"/>
          </p:cNvPicPr>
          <p:nvPr userDrawn="1"/>
        </p:nvPicPr>
        <p:blipFill>
          <a:blip r:embed="rId4"/>
          <a:stretch>
            <a:fillRect/>
          </a:stretch>
        </p:blipFill>
        <p:spPr>
          <a:xfrm>
            <a:off x="11615936" y="6172080"/>
            <a:ext cx="576064" cy="562510"/>
          </a:xfrm>
          <a:prstGeom prst="rect">
            <a:avLst/>
          </a:prstGeom>
        </p:spPr>
      </p:pic>
    </p:spTree>
    <p:extLst>
      <p:ext uri="{BB962C8B-B14F-4D97-AF65-F5344CB8AC3E}">
        <p14:creationId xmlns:p14="http://schemas.microsoft.com/office/powerpoint/2010/main" val="279538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2022/3/2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24269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E31AC68-B7C3-4E2D-8996-1BF847B1C179}" type="datetimeFigureOut">
              <a:rPr lang="zh-CN" altLang="en-US" smtClean="0"/>
              <a:t>2022/3/2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080517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E31AC68-B7C3-4E2D-8996-1BF847B1C179}" type="datetimeFigureOut">
              <a:rPr lang="zh-CN" altLang="en-US" smtClean="0"/>
              <a:t>2022/3/2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216236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31AC68-B7C3-4E2D-8996-1BF847B1C179}" type="datetimeFigureOut">
              <a:rPr lang="zh-CN" altLang="en-US" smtClean="0"/>
              <a:t>2022/3/2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55556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E31AC68-B7C3-4E2D-8996-1BF847B1C179}" type="datetimeFigureOut">
              <a:rPr lang="zh-CN" altLang="en-US" smtClean="0"/>
              <a:t>2022/3/2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04508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31AC68-B7C3-4E2D-8996-1BF847B1C179}" type="datetimeFigureOut">
              <a:rPr lang="zh-CN" altLang="en-US" smtClean="0"/>
              <a:t>2022/3/2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14104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31AC68-B7C3-4E2D-8996-1BF847B1C179}" type="datetimeFigureOut">
              <a:rPr lang="zh-CN" altLang="en-US" smtClean="0"/>
              <a:t>2022/3/2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5387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31AC68-B7C3-4E2D-8996-1BF847B1C179}" type="datetimeFigureOut">
              <a:rPr lang="zh-CN" altLang="en-US" smtClean="0"/>
              <a:t>2022/3/2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046833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1AC68-B7C3-4E2D-8996-1BF847B1C179}" type="datetimeFigureOut">
              <a:rPr lang="zh-CN" altLang="en-US" smtClean="0"/>
              <a:t>2022/3/2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818070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clanthology.org/venues/emnlp/"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B1FBA4-5859-448E-A9FD-999F9FA8819D}"/>
              </a:ext>
            </a:extLst>
          </p:cNvPr>
          <p:cNvSpPr txBox="1"/>
          <p:nvPr/>
        </p:nvSpPr>
        <p:spPr>
          <a:xfrm>
            <a:off x="9579859" y="5722049"/>
            <a:ext cx="2307042" cy="369332"/>
          </a:xfrm>
          <a:prstGeom prst="rect">
            <a:avLst/>
          </a:prstGeom>
          <a:noFill/>
        </p:spPr>
        <p:txBody>
          <a:bodyPr wrap="none" rtlCol="0">
            <a:spAutoFit/>
          </a:bodyPr>
          <a:lstStyle/>
          <a:p>
            <a:r>
              <a:rPr lang="en-US" altLang="ko-KR" smtClean="0">
                <a:latin typeface="Times New Roman" panose="02020603050405020304" pitchFamily="18" charset="0"/>
                <a:cs typeface="Times New Roman" panose="02020603050405020304" pitchFamily="18" charset="0"/>
              </a:rPr>
              <a:t>Presenter : Zi-kun G</a:t>
            </a:r>
            <a:r>
              <a:rPr lang="en-US" altLang="zh-CN" smtClean="0">
                <a:latin typeface="Times New Roman" panose="02020603050405020304" pitchFamily="18" charset="0"/>
                <a:cs typeface="Times New Roman" panose="02020603050405020304" pitchFamily="18" charset="0"/>
              </a:rPr>
              <a:t>uo</a:t>
            </a:r>
            <a:endParaRPr lang="en-US" altLang="ko-KR">
              <a:latin typeface="Times New Roman" panose="02020603050405020304" pitchFamily="18" charset="0"/>
              <a:cs typeface="Times New Roman" panose="02020603050405020304" pitchFamily="18" charset="0"/>
            </a:endParaRPr>
          </a:p>
        </p:txBody>
      </p:sp>
      <p:sp>
        <p:nvSpPr>
          <p:cNvPr id="5" name="矩形 4"/>
          <p:cNvSpPr/>
          <p:nvPr/>
        </p:nvSpPr>
        <p:spPr>
          <a:xfrm>
            <a:off x="1119883" y="1171255"/>
            <a:ext cx="9657707" cy="3354765"/>
          </a:xfrm>
          <a:prstGeom prst="rect">
            <a:avLst/>
          </a:prstGeom>
        </p:spPr>
        <p:txBody>
          <a:bodyPr wrap="square">
            <a:spAutoFit/>
          </a:bodyPr>
          <a:lstStyle/>
          <a:p>
            <a:pPr algn="ctr"/>
            <a:r>
              <a:rPr lang="en-US" altLang="zh-CN" sz="3200" b="1" smtClean="0">
                <a:latin typeface="Times New Roman" panose="02020603050405020304" pitchFamily="18" charset="0"/>
                <a:cs typeface="Times New Roman" panose="02020603050405020304" pitchFamily="18" charset="0"/>
              </a:rPr>
              <a:t>Human </a:t>
            </a:r>
            <a:r>
              <a:rPr lang="en-US" altLang="zh-CN" sz="3200" b="1">
                <a:latin typeface="Times New Roman" panose="02020603050405020304" pitchFamily="18" charset="0"/>
                <a:cs typeface="Times New Roman" panose="02020603050405020304" pitchFamily="18" charset="0"/>
              </a:rPr>
              <a:t>Rationales as Attribution Priors for Explainable Stance Detection</a:t>
            </a:r>
          </a:p>
          <a:p>
            <a:pPr algn="ctr"/>
            <a:endParaRPr lang="en-US" altLang="zh-CN" sz="3200" b="1" smtClean="0">
              <a:latin typeface="Times New Roman" panose="02020603050405020304" pitchFamily="18" charset="0"/>
              <a:cs typeface="Times New Roman" panose="02020603050405020304" pitchFamily="18" charset="0"/>
            </a:endParaRPr>
          </a:p>
          <a:p>
            <a:pPr algn="ctr"/>
            <a:endParaRPr lang="en-US" altLang="zh-CN" sz="3200" b="1">
              <a:latin typeface="Times New Roman" panose="02020603050405020304" pitchFamily="18" charset="0"/>
              <a:cs typeface="Times New Roman" panose="02020603050405020304" pitchFamily="18" charset="0"/>
            </a:endParaRPr>
          </a:p>
          <a:p>
            <a:pPr algn="ctr"/>
            <a:endParaRPr lang="en-US" altLang="zh-CN" sz="3200" b="1" smtClean="0">
              <a:latin typeface="Times New Roman" panose="02020603050405020304" pitchFamily="18" charset="0"/>
              <a:cs typeface="Times New Roman" panose="02020603050405020304" pitchFamily="18" charset="0"/>
            </a:endParaRPr>
          </a:p>
          <a:p>
            <a:pPr algn="ctr"/>
            <a:endParaRPr lang="en-US" altLang="zh-CN" sz="3200" b="1" smtClean="0">
              <a:latin typeface="Times New Roman" panose="02020603050405020304" pitchFamily="18" charset="0"/>
              <a:cs typeface="Times New Roman" panose="02020603050405020304" pitchFamily="18" charset="0"/>
            </a:endParaRPr>
          </a:p>
          <a:p>
            <a:pPr algn="ctr"/>
            <a:r>
              <a:rPr lang="en-US" altLang="zh-CN" sz="2000">
                <a:latin typeface="Times New Roman" panose="02020603050405020304" pitchFamily="18" charset="0"/>
                <a:cs typeface="Times New Roman" panose="02020603050405020304" pitchFamily="18" charset="0"/>
                <a:hlinkClick r:id="rId3"/>
              </a:rPr>
              <a:t>EMNLP</a:t>
            </a:r>
            <a:r>
              <a:rPr lang="en-US" altLang="zh-CN" sz="2000">
                <a:latin typeface="Times New Roman" panose="02020603050405020304" pitchFamily="18" charset="0"/>
                <a:cs typeface="Times New Roman" panose="02020603050405020304" pitchFamily="18" charset="0"/>
              </a:rPr>
              <a:t> November </a:t>
            </a:r>
            <a:r>
              <a:rPr lang="en-US" altLang="zh-CN" sz="2000" smtClean="0">
                <a:latin typeface="Times New Roman" panose="02020603050405020304" pitchFamily="18" charset="0"/>
                <a:cs typeface="Times New Roman" panose="02020603050405020304" pitchFamily="18" charset="0"/>
              </a:rPr>
              <a:t>2021</a:t>
            </a:r>
            <a:endParaRPr lang="zh-CN" altLang="en-US" sz="200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4"/>
          <a:stretch>
            <a:fillRect/>
          </a:stretch>
        </p:blipFill>
        <p:spPr>
          <a:xfrm>
            <a:off x="2295948" y="2367284"/>
            <a:ext cx="7606810" cy="1624570"/>
          </a:xfrm>
          <a:prstGeom prst="rect">
            <a:avLst/>
          </a:prstGeom>
        </p:spPr>
      </p:pic>
    </p:spTree>
    <p:extLst>
      <p:ext uri="{BB962C8B-B14F-4D97-AF65-F5344CB8AC3E}">
        <p14:creationId xmlns:p14="http://schemas.microsoft.com/office/powerpoint/2010/main" val="4017919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210242" y="640270"/>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Experiments</a:t>
            </a:r>
            <a:endParaRPr lang="ko-KR" altLang="en-US" dirty="0">
              <a:latin typeface="Times New Roman" panose="02020603050405020304" pitchFamily="18" charset="0"/>
              <a:cs typeface="Times New Roman" panose="02020603050405020304" pitchFamily="18" charset="0"/>
            </a:endParaRPr>
          </a:p>
        </p:txBody>
      </p:sp>
      <p:sp>
        <p:nvSpPr>
          <p:cNvPr id="3" name="矩形 2"/>
          <p:cNvSpPr/>
          <p:nvPr/>
        </p:nvSpPr>
        <p:spPr>
          <a:xfrm>
            <a:off x="210242" y="1462536"/>
            <a:ext cx="11448358" cy="923330"/>
          </a:xfrm>
          <a:prstGeom prst="rect">
            <a:avLst/>
          </a:prstGeom>
        </p:spPr>
        <p:txBody>
          <a:bodyPr wrap="square">
            <a:spAutoFit/>
          </a:bodyPr>
          <a:lstStyle/>
          <a:p>
            <a:r>
              <a:rPr lang="en-US" altLang="zh-CN" b="1" smtClean="0">
                <a:latin typeface="Times New Roman" panose="02020603050405020304" pitchFamily="18" charset="0"/>
                <a:cs typeface="Times New Roman" panose="02020603050405020304" pitchFamily="18" charset="0"/>
              </a:rPr>
              <a:t>Data:</a:t>
            </a:r>
            <a:endParaRPr lang="en-US" altLang="zh-CN"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T</a:t>
            </a:r>
            <a:r>
              <a:rPr lang="en-US" altLang="zh-CN" smtClean="0">
                <a:latin typeface="Times New Roman" panose="02020603050405020304" pitchFamily="18" charset="0"/>
                <a:cs typeface="Times New Roman" panose="02020603050405020304" pitchFamily="18" charset="0"/>
              </a:rPr>
              <a:t>rain </a:t>
            </a:r>
            <a:r>
              <a:rPr lang="en-US" altLang="zh-CN">
                <a:latin typeface="Times New Roman" panose="02020603050405020304" pitchFamily="18" charset="0"/>
                <a:cs typeface="Times New Roman" panose="02020603050405020304" pitchFamily="18" charset="0"/>
              </a:rPr>
              <a:t>and evaluate </a:t>
            </a:r>
            <a:r>
              <a:rPr lang="en-US" altLang="zh-CN" smtClean="0">
                <a:latin typeface="Times New Roman" panose="02020603050405020304" pitchFamily="18" charset="0"/>
                <a:cs typeface="Times New Roman" panose="02020603050405020304" pitchFamily="18" charset="0"/>
              </a:rPr>
              <a:t>on </a:t>
            </a:r>
            <a:r>
              <a:rPr lang="en-US" altLang="zh-CN">
                <a:latin typeface="Times New Roman" panose="02020603050405020304" pitchFamily="18" charset="0"/>
                <a:cs typeface="Times New Roman" panose="02020603050405020304" pitchFamily="18" charset="0"/>
              </a:rPr>
              <a:t>VAST, using the standard train/dev/test split and both subsets of the test set: few-shot (few training examples per test topic) and zero-shot (no training or development examples per test topic).</a:t>
            </a:r>
            <a:endParaRPr lang="zh-CN" altLang="en-US" baseline="-2500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3237594" y="2954908"/>
            <a:ext cx="4460895" cy="2960288"/>
          </a:xfrm>
          <a:prstGeom prst="rect">
            <a:avLst/>
          </a:prstGeom>
        </p:spPr>
      </p:pic>
    </p:spTree>
    <p:extLst>
      <p:ext uri="{BB962C8B-B14F-4D97-AF65-F5344CB8AC3E}">
        <p14:creationId xmlns:p14="http://schemas.microsoft.com/office/powerpoint/2010/main" val="1710824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210242" y="640270"/>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Model</a:t>
            </a:r>
            <a:endParaRPr lang="ko-KR" altLang="en-US" dirty="0">
              <a:latin typeface="Times New Roman" panose="02020603050405020304" pitchFamily="18" charset="0"/>
              <a:cs typeface="Times New Roman" panose="02020603050405020304" pitchFamily="18" charset="0"/>
            </a:endParaRPr>
          </a:p>
        </p:txBody>
      </p:sp>
      <p:sp>
        <p:nvSpPr>
          <p:cNvPr id="3" name="矩形 2"/>
          <p:cNvSpPr/>
          <p:nvPr/>
        </p:nvSpPr>
        <p:spPr>
          <a:xfrm>
            <a:off x="210242" y="1462536"/>
            <a:ext cx="11448358" cy="3139321"/>
          </a:xfrm>
          <a:prstGeom prst="rect">
            <a:avLst/>
          </a:prstGeom>
        </p:spPr>
        <p:txBody>
          <a:bodyPr wrap="square">
            <a:spAutoFit/>
          </a:bodyPr>
          <a:lstStyle/>
          <a:p>
            <a:r>
              <a:rPr lang="en-US" altLang="zh-CN" smtClean="0">
                <a:latin typeface="Times New Roman" panose="02020603050405020304" pitchFamily="18" charset="0"/>
                <a:cs typeface="Times New Roman" panose="02020603050405020304" pitchFamily="18" charset="0"/>
              </a:rPr>
              <a:t>Train a stance model (prior-bin:gold) with our proposed attribution prior, by using </a:t>
            </a:r>
          </a:p>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Binary penalty weights : In order to exclude certain tokens (punctuation and numerals) from our rationale loss function, and to potentially assign non-uniform influence to the remaining tokens,  we introduce the notion of penalty weights. Crowdsourced oracle attributions. </a:t>
            </a:r>
            <a:r>
              <a:rPr lang="en-US" altLang="zh-CN" smtClean="0">
                <a:solidFill>
                  <a:srgbClr val="FF0000"/>
                </a:solidFill>
                <a:latin typeface="Times New Roman" panose="02020603050405020304" pitchFamily="18" charset="0"/>
                <a:cs typeface="Times New Roman" panose="02020603050405020304" pitchFamily="18" charset="0"/>
              </a:rPr>
              <a:t>The penalty weight of a token specifies its contribution to the rationale loss function. </a:t>
            </a:r>
            <a:r>
              <a:rPr lang="en-US" altLang="zh-CN" smtClean="0">
                <a:latin typeface="Times New Roman" panose="02020603050405020304" pitchFamily="18" charset="0"/>
                <a:cs typeface="Times New Roman" panose="02020603050405020304" pitchFamily="18" charset="0"/>
              </a:rPr>
              <a:t>In experiments,  focus primarily on binary penalty weights, where tokens that are punctuation marks or numerals receive a score of 0 and all other tokens receive a score of 1. </a:t>
            </a:r>
          </a:p>
          <a:p>
            <a:pPr marL="285750" indent="-285750">
              <a:buFont typeface="Arial" panose="020B0604020202020204" pitchFamily="34" charset="0"/>
              <a:buChar char="•"/>
            </a:pPr>
            <a:endParaRPr lang="en-US" altLang="zh-CN"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MAW to extract model attributions :</a:t>
            </a:r>
            <a:r>
              <a:rPr lang="zh-CN" altLang="en-US" smtClean="0">
                <a:latin typeface="Times New Roman" panose="02020603050405020304" pitchFamily="18" charset="0"/>
                <a:cs typeface="Times New Roman" panose="02020603050405020304" pitchFamily="18" charset="0"/>
              </a:rPr>
              <a:t> </a:t>
            </a:r>
            <a:r>
              <a:rPr lang="en-US" altLang="zh-CN" smtClean="0">
                <a:solidFill>
                  <a:srgbClr val="FF0000"/>
                </a:solidFill>
                <a:latin typeface="Times New Roman" panose="02020603050405020304" pitchFamily="18" charset="0"/>
                <a:cs typeface="Times New Roman" panose="02020603050405020304" pitchFamily="18" charset="0"/>
              </a:rPr>
              <a:t>its extremely low  </a:t>
            </a:r>
            <a:r>
              <a:rPr lang="en-US" altLang="zh-CN" smtClean="0">
                <a:latin typeface="Times New Roman" panose="02020603050405020304" pitchFamily="18" charset="0"/>
                <a:cs typeface="Times New Roman" panose="02020603050405020304" pitchFamily="18" charset="0"/>
              </a:rPr>
              <a:t>computational cost in comparison with other methods, most of which require backpropagation or multiple forward passes . In MAW, the attribution score of token j is the mean, taken across all tokens, layers, and attention heads, of attention weights </a:t>
            </a:r>
            <a:r>
              <a:rPr lang="el-GR" altLang="zh-CN" smtClean="0">
                <a:latin typeface="Times New Roman" panose="02020603050405020304" pitchFamily="18" charset="0"/>
                <a:cs typeface="Times New Roman" panose="02020603050405020304" pitchFamily="18" charset="0"/>
              </a:rPr>
              <a:t>α</a:t>
            </a:r>
            <a:r>
              <a:rPr lang="en-US" altLang="zh-CN" smtClean="0">
                <a:latin typeface="Times New Roman" panose="02020603050405020304" pitchFamily="18" charset="0"/>
                <a:cs typeface="Times New Roman" panose="02020603050405020304" pitchFamily="18" charset="0"/>
              </a:rPr>
              <a:t>ij—that is, all attention weights associated with the key at index j. </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689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210242" y="640270"/>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Results</a:t>
            </a:r>
            <a:r>
              <a:rPr lang="en-US" altLang="zh-CN">
                <a:latin typeface="Times New Roman" panose="02020603050405020304" pitchFamily="18" charset="0"/>
                <a:cs typeface="Times New Roman" panose="02020603050405020304" pitchFamily="18" charset="0"/>
              </a:rPr>
              <a:t>: Stance Prediction</a:t>
            </a:r>
            <a:endParaRPr lang="ko-KR"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2136819" y="1527419"/>
            <a:ext cx="7573432" cy="3715268"/>
          </a:xfrm>
          <a:prstGeom prst="rect">
            <a:avLst/>
          </a:prstGeom>
        </p:spPr>
      </p:pic>
      <p:sp>
        <p:nvSpPr>
          <p:cNvPr id="5" name="矩形 4"/>
          <p:cNvSpPr/>
          <p:nvPr/>
        </p:nvSpPr>
        <p:spPr>
          <a:xfrm>
            <a:off x="1328056" y="5395493"/>
            <a:ext cx="9887642" cy="923330"/>
          </a:xfrm>
          <a:prstGeom prst="rect">
            <a:avLst/>
          </a:prstGeom>
        </p:spPr>
        <p:txBody>
          <a:bodyPr wrap="square">
            <a:spAutoFit/>
          </a:bodyPr>
          <a:lstStyle/>
          <a:p>
            <a:r>
              <a:rPr lang="en-US" altLang="zh-CN">
                <a:latin typeface="Times New Roman" panose="02020603050405020304" pitchFamily="18" charset="0"/>
                <a:cs typeface="Times New Roman" panose="02020603050405020304" pitchFamily="18" charset="0"/>
              </a:rPr>
              <a:t>Prior-bin:gold and base achieve comparable results and outperform the baselines proposed for VAST</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.Therefore</a:t>
            </a:r>
            <a:r>
              <a:rPr lang="en-US" altLang="zh-CN">
                <a:latin typeface="Times New Roman" panose="02020603050405020304" pitchFamily="18" charset="0"/>
                <a:cs typeface="Times New Roman" panose="02020603050405020304" pitchFamily="18" charset="0"/>
              </a:rPr>
              <a:t>, our stance prediction results show that human word importance annotations are </a:t>
            </a:r>
            <a:r>
              <a:rPr lang="en-US" altLang="zh-CN" smtClean="0">
                <a:latin typeface="Times New Roman" panose="02020603050405020304" pitchFamily="18" charset="0"/>
                <a:cs typeface="Times New Roman" panose="02020603050405020304" pitchFamily="18" charset="0"/>
              </a:rPr>
              <a:t>necessary </a:t>
            </a:r>
            <a:r>
              <a:rPr lang="en-US" altLang="zh-CN">
                <a:latin typeface="Times New Roman" panose="02020603050405020304" pitchFamily="18" charset="0"/>
                <a:cs typeface="Times New Roman" panose="02020603050405020304" pitchFamily="18" charset="0"/>
              </a:rPr>
              <a:t>in order to obtain strong results using our proposed attribution prior. </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0935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210242" y="640270"/>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Results: Analysis of Rationales</a:t>
            </a:r>
            <a:endParaRPr lang="ko-KR" altLang="en-US"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1453436" y="4341146"/>
            <a:ext cx="4169229" cy="1803616"/>
          </a:xfrm>
          <a:prstGeom prst="rect">
            <a:avLst/>
          </a:prstGeom>
        </p:spPr>
      </p:pic>
      <p:pic>
        <p:nvPicPr>
          <p:cNvPr id="7" name="图片 6"/>
          <p:cNvPicPr>
            <a:picLocks noChangeAspect="1"/>
          </p:cNvPicPr>
          <p:nvPr/>
        </p:nvPicPr>
        <p:blipFill>
          <a:blip r:embed="rId4"/>
          <a:stretch>
            <a:fillRect/>
          </a:stretch>
        </p:blipFill>
        <p:spPr>
          <a:xfrm>
            <a:off x="7718359" y="696685"/>
            <a:ext cx="3487085" cy="5448077"/>
          </a:xfrm>
          <a:prstGeom prst="rect">
            <a:avLst/>
          </a:prstGeom>
        </p:spPr>
      </p:pic>
      <p:sp>
        <p:nvSpPr>
          <p:cNvPr id="3" name="矩形 2"/>
          <p:cNvSpPr/>
          <p:nvPr/>
        </p:nvSpPr>
        <p:spPr>
          <a:xfrm>
            <a:off x="490050" y="1605354"/>
            <a:ext cx="7129949" cy="2585323"/>
          </a:xfrm>
          <a:prstGeom prst="rect">
            <a:avLst/>
          </a:prstGeom>
        </p:spPr>
        <p:txBody>
          <a:bodyPr wrap="square">
            <a:spAutoFit/>
          </a:bodyPr>
          <a:lstStyle/>
          <a:p>
            <a:r>
              <a:rPr lang="en-US" altLang="zh-CN" b="1" smtClean="0">
                <a:latin typeface="Times New Roman" panose="02020603050405020304" pitchFamily="18" charset="0"/>
                <a:cs typeface="Times New Roman" panose="02020603050405020304" pitchFamily="18" charset="0"/>
              </a:rPr>
              <a:t>Relative </a:t>
            </a:r>
            <a:r>
              <a:rPr lang="en-US" altLang="zh-CN" b="1">
                <a:latin typeface="Times New Roman" panose="02020603050405020304" pitchFamily="18" charset="0"/>
                <a:cs typeface="Times New Roman" panose="02020603050405020304" pitchFamily="18" charset="0"/>
              </a:rPr>
              <a:t>reliability of explanations obtained from MAW and </a:t>
            </a:r>
            <a:r>
              <a:rPr lang="en-US" altLang="zh-CN" b="1" smtClean="0">
                <a:latin typeface="Times New Roman" panose="02020603050405020304" pitchFamily="18" charset="0"/>
                <a:cs typeface="Times New Roman" panose="02020603050405020304" pitchFamily="18" charset="0"/>
              </a:rPr>
              <a:t>GI </a:t>
            </a:r>
            <a:r>
              <a:rPr lang="en-US" altLang="zh-CN" b="1">
                <a:latin typeface="Times New Roman" panose="02020603050405020304" pitchFamily="18" charset="0"/>
                <a:cs typeface="Times New Roman" panose="02020603050405020304" pitchFamily="18" charset="0"/>
              </a:rPr>
              <a:t>by using t</a:t>
            </a:r>
            <a:r>
              <a:rPr lang="en-US" altLang="zh-CN" b="1" smtClean="0">
                <a:latin typeface="Times New Roman" panose="02020603050405020304" pitchFamily="18" charset="0"/>
                <a:cs typeface="Times New Roman" panose="02020603050405020304" pitchFamily="18" charset="0"/>
              </a:rPr>
              <a:t>wo </a:t>
            </a:r>
            <a:r>
              <a:rPr lang="en-US" altLang="zh-CN" b="1">
                <a:latin typeface="Times New Roman" panose="02020603050405020304" pitchFamily="18" charset="0"/>
                <a:cs typeface="Times New Roman" panose="02020603050405020304" pitchFamily="18" charset="0"/>
              </a:rPr>
              <a:t>separate mechanisms</a:t>
            </a:r>
            <a:r>
              <a:rPr lang="en-US" altLang="zh-CN" b="1" smtClean="0">
                <a:latin typeface="Times New Roman" panose="02020603050405020304" pitchFamily="18" charset="0"/>
                <a:cs typeface="Times New Roman" panose="02020603050405020304" pitchFamily="18" charset="0"/>
              </a:rPr>
              <a:t>: </a:t>
            </a:r>
            <a:endParaRPr lang="en-US" altLang="zh-CN"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human </a:t>
            </a:r>
            <a:r>
              <a:rPr lang="en-US" altLang="zh-CN">
                <a:latin typeface="Times New Roman" panose="02020603050405020304" pitchFamily="18" charset="0"/>
                <a:cs typeface="Times New Roman" panose="02020603050405020304" pitchFamily="18" charset="0"/>
              </a:rPr>
              <a:t>raters </a:t>
            </a:r>
            <a:endParaRPr lang="en-US" altLang="zh-CN"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R</a:t>
            </a:r>
            <a:r>
              <a:rPr lang="en-US" altLang="zh-CN" smtClean="0">
                <a:latin typeface="Times New Roman" panose="02020603050405020304" pitchFamily="18" charset="0"/>
                <a:cs typeface="Times New Roman" panose="02020603050405020304" pitchFamily="18" charset="0"/>
              </a:rPr>
              <a:t>ationale </a:t>
            </a:r>
            <a:r>
              <a:rPr lang="en-US" altLang="zh-CN">
                <a:latin typeface="Times New Roman" panose="02020603050405020304" pitchFamily="18" charset="0"/>
                <a:cs typeface="Times New Roman" panose="02020603050405020304" pitchFamily="18" charset="0"/>
              </a:rPr>
              <a:t>loss function </a:t>
            </a:r>
            <a:r>
              <a:rPr lang="en-US" altLang="zh-CN" smtClean="0">
                <a:latin typeface="Times New Roman" panose="02020603050405020304" pitchFamily="18" charset="0"/>
                <a:cs typeface="Times New Roman" panose="02020603050405020304" pitchFamily="18" charset="0"/>
              </a:rPr>
              <a:t>(MAW </a:t>
            </a:r>
            <a:r>
              <a:rPr lang="en-US" altLang="zh-CN">
                <a:latin typeface="Times New Roman" panose="02020603050405020304" pitchFamily="18" charset="0"/>
                <a:cs typeface="Times New Roman" panose="02020603050405020304" pitchFamily="18" charset="0"/>
              </a:rPr>
              <a:t>Rationale loss function </a:t>
            </a:r>
            <a:r>
              <a:rPr lang="en-US" altLang="zh-CN" smtClean="0">
                <a:latin typeface="Times New Roman" panose="02020603050405020304" pitchFamily="18" charset="0"/>
                <a:cs typeface="Times New Roman" panose="02020603050405020304" pitchFamily="18" charset="0"/>
              </a:rPr>
              <a:t>)</a:t>
            </a:r>
            <a:r>
              <a:rPr lang="el-GR" altLang="zh-CN" smtClean="0">
                <a:latin typeface="Times New Roman" panose="02020603050405020304" pitchFamily="18" charset="0"/>
                <a:cs typeface="Times New Roman" panose="02020603050405020304" pitchFamily="18" charset="0"/>
              </a:rPr>
              <a:t>.</a:t>
            </a:r>
            <a:endParaRPr lang="en-US" altLang="zh-CN" smtClean="0">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MAW surpasses GI in faithfulness for both prior-bin:gold and base and </a:t>
            </a:r>
            <a:r>
              <a:rPr lang="en-US" altLang="zh-CN" b="1" smtClean="0">
                <a:latin typeface="Times New Roman" panose="02020603050405020304" pitchFamily="18" charset="0"/>
                <a:cs typeface="Times New Roman" panose="02020603050405020304" pitchFamily="18" charset="0"/>
              </a:rPr>
              <a:t>considerably </a:t>
            </a:r>
            <a:r>
              <a:rPr lang="en-US" altLang="zh-CN" b="1">
                <a:latin typeface="Times New Roman" panose="02020603050405020304" pitchFamily="18" charset="0"/>
                <a:cs typeface="Times New Roman" panose="02020603050405020304" pitchFamily="18" charset="0"/>
              </a:rPr>
              <a:t>outperforms random attributions</a:t>
            </a:r>
            <a:r>
              <a:rPr lang="zh-CN" altLang="en-US"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MAW attributions are faithful to our model , and can </a:t>
            </a:r>
            <a:r>
              <a:rPr lang="en-US" altLang="zh-CN" smtClean="0">
                <a:latin typeface="Times New Roman" panose="02020603050405020304" pitchFamily="18" charset="0"/>
                <a:cs typeface="Times New Roman" panose="02020603050405020304" pitchFamily="18" charset="0"/>
              </a:rPr>
              <a:t>be trusted</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W</a:t>
            </a:r>
            <a:r>
              <a:rPr lang="en-US" altLang="zh-CN" smtClean="0">
                <a:latin typeface="Times New Roman" panose="02020603050405020304" pitchFamily="18" charset="0"/>
                <a:cs typeface="Times New Roman" panose="02020603050405020304" pitchFamily="18" charset="0"/>
              </a:rPr>
              <a:t>e </a:t>
            </a:r>
            <a:r>
              <a:rPr lang="en-US" altLang="zh-CN">
                <a:latin typeface="Times New Roman" panose="02020603050405020304" pitchFamily="18" charset="0"/>
                <a:cs typeface="Times New Roman" panose="02020603050405020304" pitchFamily="18" charset="0"/>
              </a:rPr>
              <a:t>can justifiably interpret MAW attributions as rationales.</a:t>
            </a:r>
          </a:p>
          <a:p>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570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210242" y="640270"/>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Conclution</a:t>
            </a:r>
            <a:endParaRPr lang="ko-KR" altLang="en-US" dirty="0">
              <a:latin typeface="Times New Roman" panose="02020603050405020304" pitchFamily="18" charset="0"/>
              <a:cs typeface="Times New Roman" panose="02020603050405020304" pitchFamily="18" charset="0"/>
            </a:endParaRPr>
          </a:p>
        </p:txBody>
      </p:sp>
      <p:sp>
        <p:nvSpPr>
          <p:cNvPr id="3" name="矩形 2"/>
          <p:cNvSpPr/>
          <p:nvPr/>
        </p:nvSpPr>
        <p:spPr>
          <a:xfrm>
            <a:off x="490050" y="1605354"/>
            <a:ext cx="10885521" cy="1477328"/>
          </a:xfrm>
          <a:prstGeom prst="rect">
            <a:avLst/>
          </a:prstGeom>
        </p:spPr>
        <p:txBody>
          <a:bodyPr wrap="square">
            <a:spAutoFit/>
          </a:bodyPr>
          <a:lstStyle/>
          <a:p>
            <a:r>
              <a:rPr lang="en-US" altLang="zh-CN" b="1" smtClean="0">
                <a:latin typeface="Times New Roman" panose="02020603050405020304" pitchFamily="18" charset="0"/>
                <a:cs typeface="Times New Roman" panose="02020603050405020304" pitchFamily="18" charset="0"/>
              </a:rPr>
              <a:t>This </a:t>
            </a:r>
            <a:r>
              <a:rPr lang="en-US" altLang="zh-CN" b="1">
                <a:latin typeface="Times New Roman" panose="02020603050405020304" pitchFamily="18" charset="0"/>
                <a:cs typeface="Times New Roman" panose="02020603050405020304" pitchFamily="18" charset="0"/>
              </a:rPr>
              <a:t>paper addresses two issues concerning the task </a:t>
            </a:r>
            <a:r>
              <a:rPr lang="en-US" altLang="zh-CN" b="1" smtClean="0">
                <a:latin typeface="Times New Roman" panose="02020603050405020304" pitchFamily="18" charset="0"/>
                <a:cs typeface="Times New Roman" panose="02020603050405020304" pitchFamily="18" charset="0"/>
              </a:rPr>
              <a:t>of stance detection:</a:t>
            </a:r>
          </a:p>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The </a:t>
            </a:r>
            <a:r>
              <a:rPr lang="en-US" altLang="zh-CN">
                <a:latin typeface="Times New Roman" panose="02020603050405020304" pitchFamily="18" charset="0"/>
                <a:cs typeface="Times New Roman" panose="02020603050405020304" pitchFamily="18" charset="0"/>
              </a:rPr>
              <a:t>need for models whose reasoning aligns with that of </a:t>
            </a:r>
            <a:r>
              <a:rPr lang="en-US" altLang="zh-CN" smtClean="0">
                <a:latin typeface="Times New Roman" panose="02020603050405020304" pitchFamily="18" charset="0"/>
                <a:cs typeface="Times New Roman" panose="02020603050405020304" pitchFamily="18" charset="0"/>
              </a:rPr>
              <a:t>humans</a:t>
            </a:r>
          </a:p>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The </a:t>
            </a:r>
            <a:r>
              <a:rPr lang="en-US" altLang="zh-CN">
                <a:latin typeface="Times New Roman" panose="02020603050405020304" pitchFamily="18" charset="0"/>
                <a:cs typeface="Times New Roman" panose="02020603050405020304" pitchFamily="18" charset="0"/>
              </a:rPr>
              <a:t>need for a way to meaningfully observe the reasoning of models in the first place.</a:t>
            </a:r>
          </a:p>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Improves </a:t>
            </a:r>
            <a:r>
              <a:rPr lang="en-US" altLang="zh-CN">
                <a:latin typeface="Times New Roman" panose="02020603050405020304" pitchFamily="18" charset="0"/>
                <a:cs typeface="Times New Roman" panose="02020603050405020304" pitchFamily="18" charset="0"/>
              </a:rPr>
              <a:t>model rationales using a practical volume of crowdsourced </a:t>
            </a:r>
            <a:r>
              <a:rPr lang="en-US" altLang="zh-CN" smtClean="0">
                <a:latin typeface="Times New Roman" panose="02020603050405020304" pitchFamily="18" charset="0"/>
                <a:cs typeface="Times New Roman" panose="02020603050405020304" pitchFamily="18" charset="0"/>
              </a:rPr>
              <a:t>annotations -- </a:t>
            </a:r>
            <a:r>
              <a:rPr lang="en-US" altLang="zh-CN">
                <a:latin typeface="Times New Roman" panose="02020603050405020304" pitchFamily="18" charset="0"/>
                <a:cs typeface="Times New Roman" panose="02020603050405020304" pitchFamily="18" charset="0"/>
              </a:rPr>
              <a:t>A</a:t>
            </a:r>
            <a:r>
              <a:rPr lang="en-US" altLang="zh-CN" smtClean="0">
                <a:latin typeface="Times New Roman" panose="02020603050405020304" pitchFamily="18" charset="0"/>
                <a:cs typeface="Times New Roman" panose="02020603050405020304" pitchFamily="18" charset="0"/>
              </a:rPr>
              <a:t>ttention-based explanations</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M</a:t>
            </a:r>
            <a:r>
              <a:rPr lang="en-US" altLang="zh-CN" smtClean="0">
                <a:latin typeface="Times New Roman" panose="02020603050405020304" pitchFamily="18" charset="0"/>
                <a:cs typeface="Times New Roman" panose="02020603050405020304" pitchFamily="18" charset="0"/>
              </a:rPr>
              <a:t>eaningfully </a:t>
            </a:r>
            <a:r>
              <a:rPr lang="en-US" altLang="zh-CN">
                <a:latin typeface="Times New Roman" panose="02020603050405020304" pitchFamily="18" charset="0"/>
                <a:cs typeface="Times New Roman" panose="02020603050405020304" pitchFamily="18" charset="0"/>
              </a:rPr>
              <a:t>improve model </a:t>
            </a:r>
            <a:r>
              <a:rPr lang="en-US" altLang="zh-CN" smtClean="0">
                <a:latin typeface="Times New Roman" panose="02020603050405020304" pitchFamily="18" charset="0"/>
                <a:cs typeface="Times New Roman" panose="02020603050405020304" pitchFamily="18" charset="0"/>
              </a:rPr>
              <a:t>reasoning — Guided </a:t>
            </a:r>
            <a:r>
              <a:rPr lang="en-US" altLang="zh-CN">
                <a:latin typeface="Times New Roman" panose="02020603050405020304" pitchFamily="18" charset="0"/>
                <a:cs typeface="Times New Roman" panose="02020603050405020304" pitchFamily="18" charset="0"/>
              </a:rPr>
              <a:t>Backpropagation </a:t>
            </a:r>
            <a:r>
              <a:rPr lang="en-US" altLang="zh-CN" smtClean="0">
                <a:latin typeface="Times New Roman" panose="02020603050405020304" pitchFamily="18" charset="0"/>
                <a:cs typeface="Times New Roman" panose="02020603050405020304" pitchFamily="18" charset="0"/>
              </a:rPr>
              <a:t>and </a:t>
            </a:r>
            <a:r>
              <a:rPr lang="en-US" altLang="zh-CN">
                <a:latin typeface="Times New Roman" panose="02020603050405020304" pitchFamily="18" charset="0"/>
                <a:cs typeface="Times New Roman" panose="02020603050405020304" pitchFamily="18" charset="0"/>
              </a:rPr>
              <a:t>LIME </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814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4553643" y="2991583"/>
            <a:ext cx="2565616"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mtClean="0">
                <a:latin typeface="Times New Roman" panose="02020603050405020304" pitchFamily="18" charset="0"/>
                <a:cs typeface="Times New Roman" panose="02020603050405020304" pitchFamily="18" charset="0"/>
              </a:rPr>
              <a:t>THANKS</a:t>
            </a:r>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148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9883" y="1171255"/>
            <a:ext cx="9657707" cy="3416320"/>
          </a:xfrm>
          <a:prstGeom prst="rect">
            <a:avLst/>
          </a:prstGeom>
        </p:spPr>
        <p:txBody>
          <a:bodyPr wrap="square">
            <a:spAutoFit/>
          </a:bodyPr>
          <a:lstStyle/>
          <a:p>
            <a:r>
              <a:rPr lang="en-US" altLang="zh-CN" sz="3600" b="1" smtClean="0">
                <a:latin typeface="Times New Roman" panose="02020603050405020304" pitchFamily="18" charset="0"/>
                <a:cs typeface="Times New Roman" panose="02020603050405020304" pitchFamily="18" charset="0"/>
              </a:rPr>
              <a:t>Contents</a:t>
            </a:r>
          </a:p>
          <a:p>
            <a:endParaRPr lang="en-US" altLang="zh-CN" sz="3200" b="1"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altLang="zh-CN" sz="2800" smtClean="0">
                <a:latin typeface="Times New Roman" panose="02020603050405020304" pitchFamily="18" charset="0"/>
                <a:cs typeface="Times New Roman" panose="02020603050405020304" pitchFamily="18" charset="0"/>
              </a:rPr>
              <a:t>Introduction</a:t>
            </a:r>
          </a:p>
          <a:p>
            <a:pPr marL="571500" indent="-571500">
              <a:buFont typeface="Arial" panose="020B0604020202020204" pitchFamily="34" charset="0"/>
              <a:buChar char="•"/>
            </a:pPr>
            <a:r>
              <a:rPr lang="en-US" altLang="ko-KR" sz="2800" smtClean="0">
                <a:latin typeface="Times New Roman" panose="02020603050405020304" pitchFamily="18" charset="0"/>
                <a:cs typeface="Times New Roman" panose="02020603050405020304" pitchFamily="18" charset="0"/>
              </a:rPr>
              <a:t>Method -</a:t>
            </a:r>
            <a:r>
              <a:rPr lang="en-US" altLang="zh-CN" sz="2800" smtClean="0">
                <a:latin typeface="Times New Roman" panose="02020603050405020304" pitchFamily="18" charset="0"/>
                <a:cs typeface="Times New Roman" panose="02020603050405020304" pitchFamily="18" charset="0"/>
              </a:rPr>
              <a:t>Mean </a:t>
            </a:r>
            <a:r>
              <a:rPr lang="en-US" altLang="zh-CN" sz="2800">
                <a:latin typeface="Times New Roman" panose="02020603050405020304" pitchFamily="18" charset="0"/>
                <a:cs typeface="Times New Roman" panose="02020603050405020304" pitchFamily="18" charset="0"/>
              </a:rPr>
              <a:t>attention weights (MAW</a:t>
            </a:r>
            <a:r>
              <a:rPr lang="en-US" altLang="zh-CN" sz="2800" smtClean="0">
                <a:latin typeface="Times New Roman" panose="02020603050405020304" pitchFamily="18" charset="0"/>
                <a:cs typeface="Times New Roman" panose="02020603050405020304" pitchFamily="18" charset="0"/>
              </a:rPr>
              <a:t>).</a:t>
            </a:r>
            <a:endParaRPr lang="en-US" altLang="ko-KR" sz="280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altLang="ko-KR" sz="2800">
                <a:latin typeface="Times New Roman" panose="02020603050405020304" pitchFamily="18" charset="0"/>
                <a:cs typeface="Times New Roman" panose="02020603050405020304" pitchFamily="18" charset="0"/>
              </a:rPr>
              <a:t>R</a:t>
            </a:r>
            <a:r>
              <a:rPr lang="en-US" altLang="ko-KR" sz="2800" smtClean="0">
                <a:latin typeface="Times New Roman" panose="02020603050405020304" pitchFamily="18" charset="0"/>
                <a:cs typeface="Times New Roman" panose="02020603050405020304" pitchFamily="18" charset="0"/>
              </a:rPr>
              <a:t>esult</a:t>
            </a:r>
          </a:p>
          <a:p>
            <a:pPr marL="571500" indent="-571500">
              <a:buFont typeface="Arial" panose="020B0604020202020204" pitchFamily="34" charset="0"/>
              <a:buChar char="•"/>
            </a:pPr>
            <a:r>
              <a:rPr lang="en-US" altLang="ko-KR" sz="2800">
                <a:latin typeface="Times New Roman" panose="02020603050405020304" pitchFamily="18" charset="0"/>
                <a:cs typeface="Times New Roman" panose="02020603050405020304" pitchFamily="18" charset="0"/>
              </a:rPr>
              <a:t>C</a:t>
            </a:r>
            <a:r>
              <a:rPr lang="en-US" altLang="ko-KR" sz="2800" smtClean="0">
                <a:latin typeface="Times New Roman" panose="02020603050405020304" pitchFamily="18" charset="0"/>
                <a:cs typeface="Times New Roman" panose="02020603050405020304" pitchFamily="18" charset="0"/>
              </a:rPr>
              <a:t>onclusion</a:t>
            </a:r>
            <a:endParaRPr lang="ko-KR" altLang="en-US" sz="2800">
              <a:latin typeface="Times New Roman" panose="02020603050405020304" pitchFamily="18" charset="0"/>
              <a:cs typeface="Times New Roman" panose="02020603050405020304" pitchFamily="18" charset="0"/>
            </a:endParaRPr>
          </a:p>
          <a:p>
            <a:endParaRPr lang="zh-CN" altLang="en-US" sz="3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533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Introduction</a:t>
            </a:r>
            <a:endParaRPr lang="ko-KR" altLang="en-US"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630372" y="1868884"/>
            <a:ext cx="10078659" cy="40483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a:latin typeface="Times New Roman" panose="02020603050405020304" pitchFamily="18" charset="0"/>
                <a:cs typeface="Times New Roman" panose="02020603050405020304" pitchFamily="18" charset="0"/>
              </a:rPr>
              <a:t>As NLP systems become better at detecting opinions and beliefs from text, it is important to ensure not only that models are accurate but also that they arrive at their predictions in ways that align with human reasoning.</a:t>
            </a:r>
          </a:p>
          <a:p>
            <a:r>
              <a:rPr lang="en-US" altLang="zh-CN" sz="2000" smtClean="0">
                <a:latin typeface="Times New Roman" panose="02020603050405020304" pitchFamily="18" charset="0"/>
                <a:cs typeface="Times New Roman" panose="02020603050405020304" pitchFamily="18" charset="0"/>
              </a:rPr>
              <a:t>Imparting </a:t>
            </a:r>
            <a:r>
              <a:rPr lang="en-US" altLang="zh-CN" sz="2000">
                <a:latin typeface="Times New Roman" panose="02020603050405020304" pitchFamily="18" charset="0"/>
                <a:cs typeface="Times New Roman" panose="02020603050405020304" pitchFamily="18" charset="0"/>
              </a:rPr>
              <a:t>human-like rationalization to a stance detection model using crowdsourced annotations on a small fraction of the training data.</a:t>
            </a:r>
          </a:p>
          <a:p>
            <a:r>
              <a:rPr lang="en-US" altLang="zh-CN" sz="2000">
                <a:latin typeface="Times New Roman" panose="02020603050405020304" pitchFamily="18" charset="0"/>
                <a:cs typeface="Times New Roman" panose="02020603050405020304" pitchFamily="18" charset="0"/>
              </a:rPr>
              <a:t>I</a:t>
            </a:r>
            <a:r>
              <a:rPr lang="en-US" altLang="zh-CN" sz="2000" smtClean="0">
                <a:latin typeface="Times New Roman" panose="02020603050405020304" pitchFamily="18" charset="0"/>
                <a:cs typeface="Times New Roman" panose="02020603050405020304" pitchFamily="18" charset="0"/>
              </a:rPr>
              <a:t>mprove </a:t>
            </a:r>
            <a:r>
              <a:rPr lang="en-US" altLang="zh-CN" sz="2000">
                <a:latin typeface="Times New Roman" panose="02020603050405020304" pitchFamily="18" charset="0"/>
                <a:cs typeface="Times New Roman" panose="02020603050405020304" pitchFamily="18" charset="0"/>
              </a:rPr>
              <a:t>the reasoning of a state-of-the-art classifier</a:t>
            </a:r>
          </a:p>
          <a:p>
            <a:r>
              <a:rPr lang="en-US" altLang="zh-CN" sz="2000">
                <a:latin typeface="Times New Roman" panose="02020603050405020304" pitchFamily="18" charset="0"/>
                <a:cs typeface="Times New Roman" panose="02020603050405020304" pitchFamily="18" charset="0"/>
              </a:rPr>
              <a:t>A</a:t>
            </a:r>
            <a:r>
              <a:rPr lang="en-US" altLang="zh-CN" sz="2000" smtClean="0">
                <a:latin typeface="Times New Roman" panose="02020603050405020304" pitchFamily="18" charset="0"/>
                <a:cs typeface="Times New Roman" panose="02020603050405020304" pitchFamily="18" charset="0"/>
              </a:rPr>
              <a:t>ttention </a:t>
            </a:r>
            <a:r>
              <a:rPr lang="en-US" altLang="zh-CN" sz="2000">
                <a:latin typeface="Times New Roman" panose="02020603050405020304" pitchFamily="18" charset="0"/>
                <a:cs typeface="Times New Roman" panose="02020603050405020304" pitchFamily="18" charset="0"/>
              </a:rPr>
              <a:t>weights surpass a leading attribution method in providing faithful </a:t>
            </a:r>
            <a:r>
              <a:rPr lang="en-US" altLang="zh-CN" sz="2000" smtClean="0">
                <a:latin typeface="Times New Roman" panose="02020603050405020304" pitchFamily="18" charset="0"/>
                <a:cs typeface="Times New Roman" panose="02020603050405020304" pitchFamily="18" charset="0"/>
              </a:rPr>
              <a:t>explanations </a:t>
            </a:r>
            <a:r>
              <a:rPr lang="en-US" altLang="zh-CN" sz="2000">
                <a:latin typeface="Times New Roman" panose="02020603050405020304" pitchFamily="18" charset="0"/>
                <a:cs typeface="Times New Roman" panose="02020603050405020304" pitchFamily="18" charset="0"/>
              </a:rPr>
              <a:t>of our model’s predictions,</a:t>
            </a:r>
          </a:p>
        </p:txBody>
      </p:sp>
    </p:spTree>
    <p:extLst>
      <p:ext uri="{BB962C8B-B14F-4D97-AF65-F5344CB8AC3E}">
        <p14:creationId xmlns:p14="http://schemas.microsoft.com/office/powerpoint/2010/main" val="1274599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630372" y="1134541"/>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Stance </a:t>
            </a:r>
            <a:r>
              <a:rPr lang="en-US" altLang="zh-CN">
                <a:latin typeface="Times New Roman" panose="02020603050405020304" pitchFamily="18" charset="0"/>
                <a:cs typeface="Times New Roman" panose="02020603050405020304" pitchFamily="18" charset="0"/>
              </a:rPr>
              <a:t>detection</a:t>
            </a:r>
            <a:endParaRPr lang="ko-KR" altLang="en-US"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630372" y="1868884"/>
            <a:ext cx="11218931" cy="45627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a:latin typeface="Times New Roman" panose="02020603050405020304" pitchFamily="18" charset="0"/>
                <a:cs typeface="Times New Roman" panose="02020603050405020304" pitchFamily="18" charset="0"/>
              </a:rPr>
              <a:t>Stance </a:t>
            </a:r>
            <a:r>
              <a:rPr lang="en-US" altLang="zh-CN" sz="2400" smtClean="0">
                <a:latin typeface="Times New Roman" panose="02020603050405020304" pitchFamily="18" charset="0"/>
                <a:cs typeface="Times New Roman" panose="02020603050405020304" pitchFamily="18" charset="0"/>
              </a:rPr>
              <a:t>detection, : </a:t>
            </a:r>
          </a:p>
          <a:p>
            <a:pPr marL="0" indent="0">
              <a:buNone/>
            </a:pPr>
            <a:r>
              <a:rPr lang="en-US" altLang="zh-CN" sz="2400">
                <a:latin typeface="Times New Roman" panose="02020603050405020304" pitchFamily="18" charset="0"/>
                <a:cs typeface="Times New Roman" panose="02020603050405020304" pitchFamily="18" charset="0"/>
              </a:rPr>
              <a:t> </a:t>
            </a:r>
            <a:r>
              <a:rPr lang="en-US" altLang="zh-CN" sz="2400" smtClean="0">
                <a:latin typeface="Times New Roman" panose="02020603050405020304" pitchFamily="18" charset="0"/>
                <a:cs typeface="Times New Roman" panose="02020603050405020304" pitchFamily="18" charset="0"/>
              </a:rPr>
              <a:t>   Automatically </a:t>
            </a:r>
            <a:r>
              <a:rPr lang="en-US" altLang="zh-CN" sz="2400">
                <a:latin typeface="Times New Roman" panose="02020603050405020304" pitchFamily="18" charset="0"/>
                <a:cs typeface="Times New Roman" panose="02020603050405020304" pitchFamily="18" charset="0"/>
              </a:rPr>
              <a:t>identifying the position on a topic taken by a text. allows readers to glean valuable </a:t>
            </a:r>
            <a:r>
              <a:rPr lang="en-US" altLang="zh-CN" sz="2400" smtClean="0">
                <a:latin typeface="Times New Roman" panose="02020603050405020304" pitchFamily="18" charset="0"/>
                <a:cs typeface="Times New Roman" panose="02020603050405020304" pitchFamily="18" charset="0"/>
              </a:rPr>
              <a:t>information </a:t>
            </a:r>
            <a:r>
              <a:rPr lang="en-US" altLang="zh-CN" sz="2400">
                <a:latin typeface="Times New Roman" panose="02020603050405020304" pitchFamily="18" charset="0"/>
                <a:cs typeface="Times New Roman" panose="02020603050405020304" pitchFamily="18" charset="0"/>
              </a:rPr>
              <a:t>from news articles and social media, such as whether the writing is politically slanted. </a:t>
            </a:r>
            <a:endParaRPr lang="en-US" altLang="zh-CN" sz="2400" smtClean="0">
              <a:latin typeface="Times New Roman" panose="02020603050405020304" pitchFamily="18" charset="0"/>
              <a:cs typeface="Times New Roman" panose="02020603050405020304" pitchFamily="18" charset="0"/>
            </a:endParaRPr>
          </a:p>
          <a:p>
            <a:r>
              <a:rPr lang="en-US" altLang="zh-CN" sz="2400" smtClean="0">
                <a:latin typeface="Times New Roman" panose="02020603050405020304" pitchFamily="18" charset="0"/>
                <a:cs typeface="Times New Roman" panose="02020603050405020304" pitchFamily="18" charset="0"/>
              </a:rPr>
              <a:t>Sensitivity</a:t>
            </a:r>
          </a:p>
          <a:p>
            <a:r>
              <a:rPr lang="en-US" altLang="zh-CN" sz="2400">
                <a:latin typeface="Times New Roman" panose="02020603050405020304" pitchFamily="18" charset="0"/>
                <a:cs typeface="Times New Roman" panose="02020603050405020304" pitchFamily="18" charset="0"/>
              </a:rPr>
              <a:t>Stand model transparent</a:t>
            </a:r>
          </a:p>
          <a:p>
            <a:r>
              <a:rPr lang="en-US" altLang="zh-CN" sz="2400">
                <a:latin typeface="Times New Roman" panose="02020603050405020304" pitchFamily="18" charset="0"/>
                <a:cs typeface="Times New Roman" panose="02020603050405020304" pitchFamily="18" charset="0"/>
              </a:rPr>
              <a:t>predictions in human-like ways.</a:t>
            </a:r>
          </a:p>
        </p:txBody>
      </p:sp>
    </p:spTree>
    <p:extLst>
      <p:ext uri="{BB962C8B-B14F-4D97-AF65-F5344CB8AC3E}">
        <p14:creationId xmlns:p14="http://schemas.microsoft.com/office/powerpoint/2010/main" val="1050974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227601" y="793443"/>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Mean attention </a:t>
            </a:r>
            <a:r>
              <a:rPr lang="en-US" altLang="zh-CN">
                <a:latin typeface="Times New Roman" panose="02020603050405020304" pitchFamily="18" charset="0"/>
                <a:cs typeface="Times New Roman" panose="02020603050405020304" pitchFamily="18" charset="0"/>
              </a:rPr>
              <a:t>weights (MAW).</a:t>
            </a:r>
            <a:endParaRPr lang="ko-KR" altLang="en-US"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630372" y="1868884"/>
            <a:ext cx="11218931" cy="45627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7815943" y="949342"/>
            <a:ext cx="4033360" cy="5201492"/>
          </a:xfrm>
          <a:prstGeom prst="rect">
            <a:avLst/>
          </a:prstGeom>
        </p:spPr>
      </p:pic>
      <p:sp>
        <p:nvSpPr>
          <p:cNvPr id="4" name="矩形 3"/>
          <p:cNvSpPr/>
          <p:nvPr/>
        </p:nvSpPr>
        <p:spPr>
          <a:xfrm>
            <a:off x="630372" y="2949924"/>
            <a:ext cx="5863734" cy="1200329"/>
          </a:xfrm>
          <a:prstGeom prst="rect">
            <a:avLst/>
          </a:prstGeom>
        </p:spPr>
        <p:txBody>
          <a:bodyPr wrap="square">
            <a:spAutoFit/>
          </a:bodyPr>
          <a:lstStyle/>
          <a:p>
            <a:r>
              <a:rPr lang="en-US" altLang="zh-CN">
                <a:latin typeface="Times New Roman" panose="02020603050405020304" pitchFamily="18" charset="0"/>
                <a:cs typeface="Times New Roman" panose="02020603050405020304" pitchFamily="18" charset="0"/>
              </a:rPr>
              <a:t>Model reasoning as explained by mean </a:t>
            </a:r>
            <a:r>
              <a:rPr lang="en-US" altLang="zh-CN" smtClean="0">
                <a:latin typeface="Times New Roman" panose="02020603050405020304" pitchFamily="18" charset="0"/>
                <a:cs typeface="Times New Roman" panose="02020603050405020304" pitchFamily="18" charset="0"/>
              </a:rPr>
              <a:t>attention </a:t>
            </a:r>
            <a:r>
              <a:rPr lang="en-US" altLang="zh-CN">
                <a:latin typeface="Times New Roman" panose="02020603050405020304" pitchFamily="18" charset="0"/>
                <a:cs typeface="Times New Roman" panose="02020603050405020304" pitchFamily="18" charset="0"/>
              </a:rPr>
              <a:t>weights (MAW). The baseline is trained using only cross-entropy loss, while the second model is trained using our proposed attribution prior. </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671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630372" y="1134541"/>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Dataset : Crowdsourcing </a:t>
            </a:r>
            <a:r>
              <a:rPr lang="en-US" altLang="zh-CN">
                <a:latin typeface="Times New Roman" panose="02020603050405020304" pitchFamily="18" charset="0"/>
                <a:cs typeface="Times New Roman" panose="02020603050405020304" pitchFamily="18" charset="0"/>
              </a:rPr>
              <a:t>Annotation </a:t>
            </a:r>
            <a:endParaRPr lang="ko-KR" altLang="en-US"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630372" y="1868884"/>
            <a:ext cx="11218931" cy="45627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Times New Roman" panose="02020603050405020304" pitchFamily="18" charset="0"/>
              <a:cs typeface="Times New Roman" panose="02020603050405020304" pitchFamily="18" charset="0"/>
            </a:endParaRPr>
          </a:p>
        </p:txBody>
      </p:sp>
      <p:sp>
        <p:nvSpPr>
          <p:cNvPr id="3" name="矩形 2"/>
          <p:cNvSpPr/>
          <p:nvPr/>
        </p:nvSpPr>
        <p:spPr>
          <a:xfrm>
            <a:off x="630372" y="2124646"/>
            <a:ext cx="8723693" cy="2031325"/>
          </a:xfrm>
          <a:prstGeom prst="rect">
            <a:avLst/>
          </a:prstGeom>
        </p:spPr>
        <p:txBody>
          <a:bodyPr wrap="square">
            <a:spAutoFit/>
          </a:bodyPr>
          <a:lstStyle/>
          <a:p>
            <a:r>
              <a:rPr lang="en-US" altLang="zh-CN" b="1" smtClean="0">
                <a:latin typeface="Times New Roman" panose="02020603050405020304" pitchFamily="18" charset="0"/>
                <a:cs typeface="Times New Roman" panose="02020603050405020304" pitchFamily="18" charset="0"/>
              </a:rPr>
              <a:t>Annotate </a:t>
            </a:r>
            <a:r>
              <a:rPr lang="en-US" altLang="zh-CN" b="1">
                <a:latin typeface="Times New Roman" panose="02020603050405020304" pitchFamily="18" charset="0"/>
                <a:cs typeface="Times New Roman" panose="02020603050405020304" pitchFamily="18" charset="0"/>
              </a:rPr>
              <a:t>a portion of the recently proposed </a:t>
            </a:r>
            <a:r>
              <a:rPr lang="en-US" altLang="zh-CN" b="1" smtClean="0">
                <a:latin typeface="Times New Roman" panose="02020603050405020304" pitchFamily="18" charset="0"/>
                <a:cs typeface="Times New Roman" panose="02020603050405020304" pitchFamily="18" charset="0"/>
              </a:rPr>
              <a:t>VAST:</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I</a:t>
            </a:r>
            <a:r>
              <a:rPr lang="en-US" altLang="zh-CN" smtClean="0">
                <a:latin typeface="Times New Roman" panose="02020603050405020304" pitchFamily="18" charset="0"/>
                <a:cs typeface="Times New Roman" panose="02020603050405020304" pitchFamily="18" charset="0"/>
              </a:rPr>
              <a:t>dentifying </a:t>
            </a:r>
            <a:r>
              <a:rPr lang="en-US" altLang="zh-CN">
                <a:latin typeface="Times New Roman" panose="02020603050405020304" pitchFamily="18" charset="0"/>
                <a:cs typeface="Times New Roman" panose="02020603050405020304" pitchFamily="18" charset="0"/>
              </a:rPr>
              <a:t>important noun-phrases</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validated (or corrected) using crowdsourcing “pro” (for), “con” (against), or “neutral.”</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Randomly select from the train set 700 non-neutral examples whose topics were validated by annotators. Also select 75 such examples from the test set.</a:t>
            </a:r>
          </a:p>
          <a:p>
            <a:pPr marL="285750" indent="-285750">
              <a:buFont typeface="Arial" panose="020B0604020202020204" pitchFamily="34" charset="0"/>
              <a:buChar char="•"/>
            </a:pPr>
            <a:endParaRPr lang="en-US" altLang="zh-CN">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zh-CN" altLang="en-US">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3860568" y="3618768"/>
            <a:ext cx="4055207" cy="2701353"/>
          </a:xfrm>
          <a:prstGeom prst="rect">
            <a:avLst/>
          </a:prstGeom>
        </p:spPr>
      </p:pic>
    </p:spTree>
    <p:extLst>
      <p:ext uri="{BB962C8B-B14F-4D97-AF65-F5344CB8AC3E}">
        <p14:creationId xmlns:p14="http://schemas.microsoft.com/office/powerpoint/2010/main" val="1918684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210242" y="640270"/>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Dataset : Crowdsourcing </a:t>
            </a:r>
            <a:r>
              <a:rPr lang="en-US" altLang="zh-CN">
                <a:latin typeface="Times New Roman" panose="02020603050405020304" pitchFamily="18" charset="0"/>
                <a:cs typeface="Times New Roman" panose="02020603050405020304" pitchFamily="18" charset="0"/>
              </a:rPr>
              <a:t>Annotation </a:t>
            </a:r>
            <a:endParaRPr lang="ko-KR" altLang="en-US"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630372" y="1868884"/>
            <a:ext cx="11218931" cy="45627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Times New Roman" panose="02020603050405020304" pitchFamily="18" charset="0"/>
              <a:cs typeface="Times New Roman" panose="02020603050405020304" pitchFamily="18" charset="0"/>
            </a:endParaRPr>
          </a:p>
        </p:txBody>
      </p:sp>
      <p:sp>
        <p:nvSpPr>
          <p:cNvPr id="3" name="矩形 2"/>
          <p:cNvSpPr/>
          <p:nvPr/>
        </p:nvSpPr>
        <p:spPr>
          <a:xfrm>
            <a:off x="210242" y="1374613"/>
            <a:ext cx="10787271" cy="3139321"/>
          </a:xfrm>
          <a:prstGeom prst="rect">
            <a:avLst/>
          </a:prstGeom>
        </p:spPr>
        <p:txBody>
          <a:bodyPr wrap="square">
            <a:spAutoFit/>
          </a:bodyPr>
          <a:lstStyle/>
          <a:p>
            <a:r>
              <a:rPr lang="en-US" altLang="zh-CN" b="1">
                <a:latin typeface="Times New Roman" panose="02020603050405020304" pitchFamily="18" charset="0"/>
                <a:cs typeface="Times New Roman" panose="02020603050405020304" pitchFamily="18" charset="0"/>
              </a:rPr>
              <a:t>Computation and Processing:</a:t>
            </a:r>
          </a:p>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disregard </a:t>
            </a:r>
            <a:r>
              <a:rPr lang="en-US" altLang="zh-CN">
                <a:latin typeface="Times New Roman" panose="02020603050405020304" pitchFamily="18" charset="0"/>
                <a:cs typeface="Times New Roman" panose="02020603050405020304" pitchFamily="18" charset="0"/>
              </a:rPr>
              <a:t>a worker’s annotations for an example if their stance classification </a:t>
            </a:r>
            <a:r>
              <a:rPr lang="en-US" altLang="zh-CN" smtClean="0">
                <a:latin typeface="Times New Roman" panose="02020603050405020304" pitchFamily="18" charset="0"/>
                <a:cs typeface="Times New Roman" panose="02020603050405020304" pitchFamily="18" charset="0"/>
              </a:rPr>
              <a:t>disagrees </a:t>
            </a:r>
            <a:r>
              <a:rPr lang="en-US" altLang="zh-CN">
                <a:latin typeface="Times New Roman" panose="02020603050405020304" pitchFamily="18" charset="0"/>
                <a:cs typeface="Times New Roman" panose="02020603050405020304" pitchFamily="18" charset="0"/>
              </a:rPr>
              <a:t>with the label. </a:t>
            </a:r>
            <a:r>
              <a:rPr lang="en-US" altLang="zh-CN">
                <a:latin typeface="Times New Roman" panose="02020603050405020304" pitchFamily="18" charset="0"/>
                <a:cs typeface="Times New Roman" panose="02020603050405020304" pitchFamily="18" charset="0"/>
              </a:rPr>
              <a:t>O</a:t>
            </a:r>
            <a:r>
              <a:rPr lang="en-US" altLang="zh-CN" smtClean="0">
                <a:latin typeface="Times New Roman" panose="02020603050405020304" pitchFamily="18" charset="0"/>
                <a:cs typeface="Times New Roman" panose="02020603050405020304" pitchFamily="18" charset="0"/>
              </a:rPr>
              <a:t>racle </a:t>
            </a:r>
            <a:r>
              <a:rPr lang="en-US" altLang="zh-CN">
                <a:latin typeface="Times New Roman" panose="02020603050405020304" pitchFamily="18" charset="0"/>
                <a:cs typeface="Times New Roman" panose="02020603050405020304" pitchFamily="18" charset="0"/>
              </a:rPr>
              <a:t>attributions are a weighted sum of annotator responses, with worker quality score (WQS) as the weighting factor. </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WQS measures an annotator’s word-level agreement with their peers </a:t>
            </a:r>
            <a:r>
              <a:rPr lang="zh-CN" altLang="en-US" smtClean="0">
                <a:latin typeface="Times New Roman" panose="02020603050405020304" pitchFamily="18" charset="0"/>
                <a:cs typeface="Times New Roman" panose="02020603050405020304" pitchFamily="18" charset="0"/>
              </a:rPr>
              <a:t>）</a:t>
            </a:r>
            <a:endParaRPr lang="en-US" altLang="zh-CN" smtClean="0">
              <a:latin typeface="Times New Roman" panose="02020603050405020304" pitchFamily="18" charset="0"/>
              <a:cs typeface="Times New Roman" panose="02020603050405020304" pitchFamily="18" charset="0"/>
            </a:endParaRPr>
          </a:p>
          <a:p>
            <a:r>
              <a:rPr lang="en-US" altLang="zh-CN" b="1" smtClean="0">
                <a:latin typeface="Times New Roman" panose="02020603050405020304" pitchFamily="18" charset="0"/>
                <a:cs typeface="Times New Roman" panose="02020603050405020304" pitchFamily="18" charset="0"/>
              </a:rPr>
              <a:t>Analysis:</a:t>
            </a:r>
          </a:p>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Processed </a:t>
            </a:r>
            <a:r>
              <a:rPr lang="en-US" altLang="zh-CN">
                <a:latin typeface="Times New Roman" panose="02020603050405020304" pitchFamily="18" charset="0"/>
                <a:cs typeface="Times New Roman" panose="02020603050405020304" pitchFamily="18" charset="0"/>
              </a:rPr>
              <a:t>oracle attributions and observe that </a:t>
            </a:r>
            <a:r>
              <a:rPr lang="en-US" altLang="zh-CN">
                <a:solidFill>
                  <a:srgbClr val="FF0000"/>
                </a:solidFill>
                <a:latin typeface="Times New Roman" panose="02020603050405020304" pitchFamily="18" charset="0"/>
                <a:cs typeface="Times New Roman" panose="02020603050405020304" pitchFamily="18" charset="0"/>
              </a:rPr>
              <a:t>annotators mark an average of 26% of the tokens in an argument as </a:t>
            </a:r>
            <a:r>
              <a:rPr lang="en-US" altLang="zh-CN" smtClean="0">
                <a:solidFill>
                  <a:srgbClr val="FF0000"/>
                </a:solidFill>
                <a:latin typeface="Times New Roman" panose="02020603050405020304" pitchFamily="18" charset="0"/>
                <a:cs typeface="Times New Roman" panose="02020603050405020304" pitchFamily="18" charset="0"/>
              </a:rPr>
              <a:t>important</a:t>
            </a:r>
            <a:r>
              <a:rPr lang="en-US" altLang="zh-CN" smtClean="0">
                <a:latin typeface="Times New Roman" panose="02020603050405020304" pitchFamily="18" charset="0"/>
                <a:cs typeface="Times New Roman" panose="02020603050405020304" pitchFamily="18" charset="0"/>
              </a:rPr>
              <a:t>. </a:t>
            </a:r>
            <a:r>
              <a:rPr lang="en-US" altLang="zh-CN" smtClean="0">
                <a:solidFill>
                  <a:srgbClr val="FF0000"/>
                </a:solidFill>
                <a:latin typeface="Times New Roman" panose="02020603050405020304" pitchFamily="18" charset="0"/>
                <a:cs typeface="Times New Roman" panose="02020603050405020304" pitchFamily="18" charset="0"/>
              </a:rPr>
              <a:t>Words </a:t>
            </a:r>
            <a:r>
              <a:rPr lang="en-US" altLang="zh-CN">
                <a:solidFill>
                  <a:srgbClr val="FF0000"/>
                </a:solidFill>
                <a:latin typeface="Times New Roman" panose="02020603050405020304" pitchFamily="18" charset="0"/>
                <a:cs typeface="Times New Roman" panose="02020603050405020304" pitchFamily="18" charset="0"/>
              </a:rPr>
              <a:t>from the topic are only selected for 51% </a:t>
            </a:r>
            <a:r>
              <a:rPr lang="en-US" altLang="zh-CN" smtClean="0">
                <a:latin typeface="Times New Roman" panose="02020603050405020304" pitchFamily="18" charset="0"/>
                <a:cs typeface="Times New Roman" panose="02020603050405020304" pitchFamily="18" charset="0"/>
              </a:rPr>
              <a:t>of </a:t>
            </a:r>
            <a:r>
              <a:rPr lang="en-US" altLang="zh-CN">
                <a:latin typeface="Times New Roman" panose="02020603050405020304" pitchFamily="18" charset="0"/>
                <a:cs typeface="Times New Roman" panose="02020603050405020304" pitchFamily="18" charset="0"/>
              </a:rPr>
              <a:t>the examples while an average of </a:t>
            </a:r>
            <a:r>
              <a:rPr lang="en-US" altLang="zh-CN">
                <a:solidFill>
                  <a:srgbClr val="FF0000"/>
                </a:solidFill>
                <a:latin typeface="Times New Roman" panose="02020603050405020304" pitchFamily="18" charset="0"/>
                <a:cs typeface="Times New Roman" panose="02020603050405020304" pitchFamily="18" charset="0"/>
              </a:rPr>
              <a:t>44% of important words are stopwords</a:t>
            </a:r>
            <a:r>
              <a:rPr lang="en-US" altLang="zh-CN" smtClean="0">
                <a:latin typeface="Times New Roman" panose="02020603050405020304" pitchFamily="18" charset="0"/>
                <a:cs typeface="Times New Roman" panose="02020603050405020304" pitchFamily="18" charset="0"/>
              </a:rPr>
              <a:t>.</a:t>
            </a:r>
          </a:p>
          <a:p>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    e.g.</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zh-CN" altLang="en-US">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rotWithShape="1">
          <a:blip r:embed="rId3"/>
          <a:srcRect t="4622"/>
          <a:stretch/>
        </p:blipFill>
        <p:spPr>
          <a:xfrm>
            <a:off x="4365191" y="3528915"/>
            <a:ext cx="7222545" cy="2760871"/>
          </a:xfrm>
          <a:prstGeom prst="rect">
            <a:avLst/>
          </a:prstGeom>
        </p:spPr>
      </p:pic>
      <p:sp>
        <p:nvSpPr>
          <p:cNvPr id="5" name="矩形 4"/>
          <p:cNvSpPr/>
          <p:nvPr/>
        </p:nvSpPr>
        <p:spPr>
          <a:xfrm>
            <a:off x="1055624" y="3647381"/>
            <a:ext cx="3309567" cy="2585323"/>
          </a:xfrm>
          <a:prstGeom prst="rect">
            <a:avLst/>
          </a:prstGeom>
        </p:spPr>
        <p:txBody>
          <a:bodyPr wrap="square">
            <a:spAutoFit/>
          </a:bodyPr>
          <a:lstStyle/>
          <a:p>
            <a:r>
              <a:rPr lang="en-US" altLang="zh-CN" smtClean="0">
                <a:latin typeface="Times New Roman" panose="02020603050405020304" pitchFamily="18" charset="0"/>
                <a:cs typeface="Times New Roman" panose="02020603050405020304" pitchFamily="18" charset="0"/>
              </a:rPr>
              <a:t>selected </a:t>
            </a:r>
            <a:r>
              <a:rPr lang="en-US" altLang="zh-CN">
                <a:latin typeface="Times New Roman" panose="02020603050405020304" pitchFamily="18" charset="0"/>
                <a:cs typeface="Times New Roman" panose="02020603050405020304" pitchFamily="18" charset="0"/>
              </a:rPr>
              <a:t>“no one here” in the sentence “I know of no one here who is even remotely excited about the olympics” </a:t>
            </a:r>
            <a:r>
              <a:rPr lang="en-US" altLang="zh-CN" smtClean="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This shows that human word importance judgements cannot be approximated simply by selecting the topic or the words most similar to the topic.</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372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210242" y="640270"/>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Methods</a:t>
            </a:r>
            <a:endParaRPr lang="ko-KR" altLang="en-US"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630372" y="1868884"/>
            <a:ext cx="11218931" cy="45627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Times New Roman" panose="02020603050405020304" pitchFamily="18" charset="0"/>
              <a:cs typeface="Times New Roman" panose="02020603050405020304" pitchFamily="18" charset="0"/>
            </a:endParaRPr>
          </a:p>
        </p:txBody>
      </p:sp>
      <p:sp>
        <p:nvSpPr>
          <p:cNvPr id="3" name="矩形 2"/>
          <p:cNvSpPr/>
          <p:nvPr/>
        </p:nvSpPr>
        <p:spPr>
          <a:xfrm>
            <a:off x="210242" y="1462536"/>
            <a:ext cx="11448358" cy="5078313"/>
          </a:xfrm>
          <a:prstGeom prst="rect">
            <a:avLst/>
          </a:prstGeom>
        </p:spPr>
        <p:txBody>
          <a:bodyPr wrap="square">
            <a:spAutoFit/>
          </a:bodyPr>
          <a:lstStyle/>
          <a:p>
            <a:r>
              <a:rPr lang="en-US" altLang="zh-CN" b="1" smtClean="0">
                <a:latin typeface="Times New Roman" panose="02020603050405020304" pitchFamily="18" charset="0"/>
                <a:cs typeface="Times New Roman" panose="02020603050405020304" pitchFamily="18" charset="0"/>
              </a:rPr>
              <a:t>Architecture:</a:t>
            </a:r>
            <a:endParaRPr lang="en-US" altLang="zh-CN"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Define D = {x</a:t>
            </a:r>
            <a:r>
              <a:rPr lang="en-US" altLang="zh-CN" baseline="-25000">
                <a:latin typeface="Times New Roman" panose="02020603050405020304" pitchFamily="18" charset="0"/>
                <a:cs typeface="Times New Roman" panose="02020603050405020304" pitchFamily="18" charset="0"/>
              </a:rPr>
              <a:t>i </a:t>
            </a:r>
            <a:r>
              <a:rPr lang="en-US" altLang="zh-CN">
                <a:latin typeface="Times New Roman" panose="02020603050405020304" pitchFamily="18" charset="0"/>
                <a:cs typeface="Times New Roman" panose="02020603050405020304" pitchFamily="18" charset="0"/>
              </a:rPr>
              <a:t>= (d</a:t>
            </a:r>
            <a:r>
              <a:rPr lang="en-US" altLang="zh-CN" baseline="-25000">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 , t</a:t>
            </a:r>
            <a:r>
              <a:rPr lang="en-US" altLang="zh-CN" baseline="-25000">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 , y</a:t>
            </a:r>
            <a:r>
              <a:rPr lang="en-US" altLang="zh-CN" baseline="-25000">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N</a:t>
            </a:r>
            <a:r>
              <a:rPr lang="en-US" altLang="zh-CN" baseline="-25000" smtClean="0">
                <a:latin typeface="Times New Roman" panose="02020603050405020304" pitchFamily="18" charset="0"/>
                <a:cs typeface="Times New Roman" panose="02020603050405020304" pitchFamily="18" charset="0"/>
              </a:rPr>
              <a:t>i</a:t>
            </a:r>
            <a:r>
              <a:rPr lang="en-US" altLang="zh-CN" smtClean="0">
                <a:latin typeface="Times New Roman" panose="02020603050405020304" pitchFamily="18" charset="0"/>
                <a:cs typeface="Times New Roman" panose="02020603050405020304" pitchFamily="18" charset="0"/>
              </a:rPr>
              <a:t>=1 </a:t>
            </a:r>
            <a:r>
              <a:rPr lang="en-US" altLang="zh-CN">
                <a:latin typeface="Times New Roman" panose="02020603050405020304" pitchFamily="18" charset="0"/>
                <a:cs typeface="Times New Roman" panose="02020603050405020304" pitchFamily="18" charset="0"/>
              </a:rPr>
              <a:t>as a dataset with N examples, each consisting of an argument d</a:t>
            </a:r>
            <a:r>
              <a:rPr lang="en-US" altLang="zh-CN" baseline="-25000">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 , a topic t</a:t>
            </a:r>
            <a:r>
              <a:rPr lang="en-US" altLang="zh-CN" baseline="-25000">
                <a:latin typeface="Times New Roman" panose="02020603050405020304" pitchFamily="18" charset="0"/>
                <a:cs typeface="Times New Roman" panose="02020603050405020304" pitchFamily="18" charset="0"/>
              </a:rPr>
              <a:t>i </a:t>
            </a:r>
            <a:r>
              <a:rPr lang="en-US" altLang="zh-CN">
                <a:latin typeface="Times New Roman" panose="02020603050405020304" pitchFamily="18" charset="0"/>
                <a:cs typeface="Times New Roman" panose="02020603050405020304" pitchFamily="18" charset="0"/>
              </a:rPr>
              <a:t>, and a stance label y</a:t>
            </a:r>
            <a:r>
              <a:rPr lang="en-US" altLang="zh-CN" baseline="-25000">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 ∈ {0, 1, −1}. In addition, let M</a:t>
            </a:r>
            <a:r>
              <a:rPr lang="el-GR" altLang="zh-CN" baseline="-25000">
                <a:latin typeface="Times New Roman" panose="02020603050405020304" pitchFamily="18" charset="0"/>
                <a:cs typeface="Times New Roman" panose="02020603050405020304" pitchFamily="18" charset="0"/>
              </a:rPr>
              <a:t>θ</a:t>
            </a:r>
            <a:r>
              <a:rPr lang="el-GR"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be some model with parameters </a:t>
            </a:r>
            <a:r>
              <a:rPr lang="el-GR" altLang="zh-CN">
                <a:latin typeface="Times New Roman" panose="02020603050405020304" pitchFamily="18" charset="0"/>
                <a:cs typeface="Times New Roman" panose="02020603050405020304" pitchFamily="18" charset="0"/>
              </a:rPr>
              <a:t>θ. </a:t>
            </a:r>
            <a:r>
              <a:rPr lang="en-US" altLang="zh-CN">
                <a:latin typeface="Times New Roman" panose="02020603050405020304" pitchFamily="18" charset="0"/>
                <a:cs typeface="Times New Roman" panose="02020603050405020304" pitchFamily="18" charset="0"/>
              </a:rPr>
              <a:t>Then we can define for each example x a set of oracle attributions </a:t>
            </a:r>
            <a:r>
              <a:rPr lang="en-US" altLang="zh-CN" smtClean="0">
                <a:latin typeface="Times New Roman" panose="02020603050405020304" pitchFamily="18" charset="0"/>
                <a:cs typeface="Times New Roman" panose="02020603050405020304" pitchFamily="18" charset="0"/>
              </a:rPr>
              <a:t>S, </a:t>
            </a:r>
            <a:r>
              <a:rPr lang="en-US" altLang="zh-CN">
                <a:latin typeface="Times New Roman" panose="02020603050405020304" pitchFamily="18" charset="0"/>
                <a:cs typeface="Times New Roman" panose="02020603050405020304" pitchFamily="18" charset="0"/>
              </a:rPr>
              <a:t>model attributions a, and penalty weights </a:t>
            </a:r>
            <a:r>
              <a:rPr lang="el-GR" altLang="zh-CN">
                <a:latin typeface="Times New Roman" panose="02020603050405020304" pitchFamily="18" charset="0"/>
                <a:cs typeface="Times New Roman" panose="02020603050405020304" pitchFamily="18" charset="0"/>
              </a:rPr>
              <a:t>γ (</a:t>
            </a:r>
            <a:r>
              <a:rPr lang="en-US" altLang="zh-CN">
                <a:latin typeface="Times New Roman" panose="02020603050405020304" pitchFamily="18" charset="0"/>
                <a:cs typeface="Times New Roman" panose="02020603050405020304" pitchFamily="18" charset="0"/>
              </a:rPr>
              <a:t>the contribution of each token to our loss term). </a:t>
            </a:r>
            <a:endParaRPr lang="en-US" altLang="zh-CN" smtClean="0">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Feature </a:t>
            </a:r>
            <a:r>
              <a:rPr lang="en-US" altLang="zh-CN" b="1" smtClean="0">
                <a:latin typeface="Times New Roman" panose="02020603050405020304" pitchFamily="18" charset="0"/>
                <a:cs typeface="Times New Roman" panose="02020603050405020304" pitchFamily="18" charset="0"/>
              </a:rPr>
              <a:t>Attribution : Mean </a:t>
            </a:r>
            <a:r>
              <a:rPr lang="en-US" altLang="zh-CN" b="1">
                <a:latin typeface="Times New Roman" panose="02020603050405020304" pitchFamily="18" charset="0"/>
                <a:cs typeface="Times New Roman" panose="02020603050405020304" pitchFamily="18" charset="0"/>
              </a:rPr>
              <a:t>Attention Weights (MAW</a:t>
            </a:r>
            <a:r>
              <a:rPr lang="en-US" altLang="zh-CN" b="1"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Extremely </a:t>
            </a:r>
            <a:r>
              <a:rPr lang="en-US" altLang="zh-CN">
                <a:latin typeface="Times New Roman" panose="02020603050405020304" pitchFamily="18" charset="0"/>
                <a:cs typeface="Times New Roman" panose="02020603050405020304" pitchFamily="18" charset="0"/>
              </a:rPr>
              <a:t>low computational cost in comparison with other methods, most of which require backpropagation and/or multiple </a:t>
            </a:r>
            <a:r>
              <a:rPr lang="en-US" altLang="zh-CN" smtClean="0">
                <a:latin typeface="Times New Roman" panose="02020603050405020304" pitchFamily="18" charset="0"/>
                <a:cs typeface="Times New Roman" panose="02020603050405020304" pitchFamily="18" charset="0"/>
              </a:rPr>
              <a:t>forward. </a:t>
            </a:r>
            <a:r>
              <a:rPr lang="en-US" altLang="zh-CN">
                <a:latin typeface="Times New Roman" panose="02020603050405020304" pitchFamily="18" charset="0"/>
                <a:cs typeface="Times New Roman" panose="02020603050405020304" pitchFamily="18" charset="0"/>
              </a:rPr>
              <a:t>In MAW, the attribution score of token j is the mean, taken across all tokens, layers, and attention heads, of attention weights </a:t>
            </a:r>
            <a:r>
              <a:rPr lang="el-GR" altLang="zh-CN">
                <a:latin typeface="Times New Roman" panose="02020603050405020304" pitchFamily="18" charset="0"/>
                <a:cs typeface="Times New Roman" panose="02020603050405020304" pitchFamily="18" charset="0"/>
              </a:rPr>
              <a:t>α</a:t>
            </a:r>
            <a:r>
              <a:rPr lang="en-US" altLang="zh-CN" baseline="-25000" smtClean="0">
                <a:latin typeface="Times New Roman" panose="02020603050405020304" pitchFamily="18" charset="0"/>
                <a:cs typeface="Times New Roman" panose="02020603050405020304" pitchFamily="18" charset="0"/>
              </a:rPr>
              <a:t>ij</a:t>
            </a:r>
          </a:p>
          <a:p>
            <a:pPr marL="285750" indent="-285750">
              <a:buFont typeface="Arial" panose="020B0604020202020204" pitchFamily="34" charset="0"/>
              <a:buChar char="•"/>
            </a:pPr>
            <a:endParaRPr lang="en-US" altLang="zh-CN" b="1">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Oracle </a:t>
            </a:r>
            <a:r>
              <a:rPr lang="en-US" altLang="zh-CN" b="1" smtClean="0">
                <a:latin typeface="Times New Roman" panose="02020603050405020304" pitchFamily="18" charset="0"/>
                <a:cs typeface="Times New Roman" panose="02020603050405020304" pitchFamily="18" charset="0"/>
              </a:rPr>
              <a:t>Attributions</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The results of our crowdsourced tasks are used to compute oracle attributions for each of the annotated arguments</a:t>
            </a:r>
            <a:r>
              <a:rPr lang="en-US" altLang="zh-CN"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altLang="zh-CN" smtClean="0">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Penalty Weights</a:t>
            </a:r>
          </a:p>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Penalty </a:t>
            </a:r>
            <a:r>
              <a:rPr lang="en-US" altLang="zh-CN">
                <a:latin typeface="Times New Roman" panose="02020603050405020304" pitchFamily="18" charset="0"/>
                <a:cs typeface="Times New Roman" panose="02020603050405020304" pitchFamily="18" charset="0"/>
              </a:rPr>
              <a:t>weight of a token specifies its contribution to the rationale loss function</a:t>
            </a:r>
            <a:r>
              <a:rPr lang="en-US" altLang="zh-CN"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E</a:t>
            </a:r>
            <a:r>
              <a:rPr lang="en-US" altLang="zh-CN" smtClean="0">
                <a:latin typeface="Times New Roman" panose="02020603050405020304" pitchFamily="18" charset="0"/>
                <a:cs typeface="Times New Roman" panose="02020603050405020304" pitchFamily="18" charset="0"/>
              </a:rPr>
              <a:t>xclude </a:t>
            </a:r>
            <a:r>
              <a:rPr lang="en-US" altLang="zh-CN">
                <a:latin typeface="Times New Roman" panose="02020603050405020304" pitchFamily="18" charset="0"/>
                <a:cs typeface="Times New Roman" panose="02020603050405020304" pitchFamily="18" charset="0"/>
              </a:rPr>
              <a:t>certain tokens (punctuation and numerals) from our rationale loss function, and to potentially assign non-uniform influence to the </a:t>
            </a:r>
            <a:r>
              <a:rPr lang="en-US" altLang="zh-CN" smtClean="0">
                <a:latin typeface="Times New Roman" panose="02020603050405020304" pitchFamily="18" charset="0"/>
                <a:cs typeface="Times New Roman" panose="02020603050405020304" pitchFamily="18" charset="0"/>
              </a:rPr>
              <a:t>remaining </a:t>
            </a:r>
            <a:r>
              <a:rPr lang="en-US" altLang="zh-CN">
                <a:latin typeface="Times New Roman" panose="02020603050405020304" pitchFamily="18" charset="0"/>
                <a:cs typeface="Times New Roman" panose="02020603050405020304" pitchFamily="18" charset="0"/>
              </a:rPr>
              <a:t>tokens</a:t>
            </a:r>
          </a:p>
          <a:p>
            <a:pPr marL="285750" indent="-285750">
              <a:buFont typeface="Arial" panose="020B0604020202020204" pitchFamily="34" charset="0"/>
              <a:buChar char="•"/>
            </a:pP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447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210242" y="640270"/>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Methods</a:t>
            </a:r>
            <a:endParaRPr lang="ko-KR" altLang="en-US" dirty="0">
              <a:latin typeface="Times New Roman" panose="02020603050405020304" pitchFamily="18" charset="0"/>
              <a:cs typeface="Times New Roman" panose="02020603050405020304" pitchFamily="18" charset="0"/>
            </a:endParaRPr>
          </a:p>
        </p:txBody>
      </p:sp>
      <p:sp>
        <p:nvSpPr>
          <p:cNvPr id="3" name="矩形 2"/>
          <p:cNvSpPr/>
          <p:nvPr/>
        </p:nvSpPr>
        <p:spPr>
          <a:xfrm>
            <a:off x="400945" y="2401901"/>
            <a:ext cx="11448358" cy="2031325"/>
          </a:xfrm>
          <a:prstGeom prst="rect">
            <a:avLst/>
          </a:prstGeom>
        </p:spPr>
        <p:txBody>
          <a:bodyPr wrap="square">
            <a:spAutoFit/>
          </a:bodyPr>
          <a:lstStyle/>
          <a:p>
            <a:r>
              <a:rPr lang="en-US" altLang="zh-CN" b="1">
                <a:latin typeface="Times New Roman" panose="02020603050405020304" pitchFamily="18" charset="0"/>
                <a:cs typeface="Times New Roman" panose="02020603050405020304" pitchFamily="18" charset="0"/>
              </a:rPr>
              <a:t>B</a:t>
            </a:r>
            <a:r>
              <a:rPr lang="en-US" altLang="zh-CN" b="1" smtClean="0">
                <a:latin typeface="Times New Roman" panose="02020603050405020304" pitchFamily="18" charset="0"/>
                <a:cs typeface="Times New Roman" panose="02020603050405020304" pitchFamily="18" charset="0"/>
              </a:rPr>
              <a:t>aseline model:</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fine-tune its weights during training, thus allowing the transformer to update its attention heads.</a:t>
            </a:r>
          </a:p>
          <a:p>
            <a:r>
              <a:rPr lang="en-US" altLang="zh-CN" b="1" smtClean="0">
                <a:latin typeface="Times New Roman" panose="02020603050405020304" pitchFamily="18" charset="0"/>
                <a:cs typeface="Times New Roman" panose="02020603050405020304" pitchFamily="18" charset="0"/>
              </a:rPr>
              <a:t>MAW model:</a:t>
            </a:r>
          </a:p>
          <a:p>
            <a:pPr marL="285750" indent="-285750">
              <a:buFont typeface="Arial" panose="020B0604020202020204" pitchFamily="34" charset="0"/>
              <a:buChar char="•"/>
            </a:pPr>
            <a:r>
              <a:rPr lang="en-US" altLang="zh-CN"/>
              <a:t>R</a:t>
            </a:r>
            <a:r>
              <a:rPr lang="en-US" altLang="zh-CN" smtClean="0">
                <a:latin typeface="Times New Roman" panose="02020603050405020304" pitchFamily="18" charset="0"/>
                <a:cs typeface="Times New Roman" panose="02020603050405020304" pitchFamily="18" charset="0"/>
              </a:rPr>
              <a:t>ather </a:t>
            </a:r>
            <a:r>
              <a:rPr lang="en-US" altLang="zh-CN">
                <a:latin typeface="Times New Roman" panose="02020603050405020304" pitchFamily="18" charset="0"/>
                <a:cs typeface="Times New Roman" panose="02020603050405020304" pitchFamily="18" charset="0"/>
              </a:rPr>
              <a:t>than removing stopwords from the input pass to BERT the full input sequence ([CLS] </a:t>
            </a:r>
            <a:r>
              <a:rPr lang="en-US" altLang="zh-CN" smtClean="0">
                <a:latin typeface="Times New Roman" panose="02020603050405020304" pitchFamily="18" charset="0"/>
                <a:cs typeface="Times New Roman" panose="02020603050405020304" pitchFamily="18" charset="0"/>
              </a:rPr>
              <a:t>document </a:t>
            </a:r>
            <a:r>
              <a:rPr lang="en-US" altLang="zh-CN">
                <a:latin typeface="Times New Roman" panose="02020603050405020304" pitchFamily="18" charset="0"/>
                <a:cs typeface="Times New Roman" panose="02020603050405020304" pitchFamily="18" charset="0"/>
              </a:rPr>
              <a:t>[SEP] topic [SEP]) and compute the final representation used for stance classification by </a:t>
            </a:r>
            <a:r>
              <a:rPr lang="en-US" altLang="zh-CN" smtClean="0">
                <a:latin typeface="Times New Roman" panose="02020603050405020304" pitchFamily="18" charset="0"/>
                <a:cs typeface="Times New Roman" panose="02020603050405020304" pitchFamily="18" charset="0"/>
              </a:rPr>
              <a:t>taking </a:t>
            </a:r>
            <a:r>
              <a:rPr lang="en-US" altLang="zh-CN">
                <a:latin typeface="Times New Roman" panose="02020603050405020304" pitchFamily="18" charset="0"/>
                <a:cs typeface="Times New Roman" panose="02020603050405020304" pitchFamily="18" charset="0"/>
              </a:rPr>
              <a:t>the mean hidden state over all </a:t>
            </a:r>
            <a:r>
              <a:rPr lang="en-US" altLang="zh-CN" smtClean="0">
                <a:latin typeface="Times New Roman" panose="02020603050405020304" pitchFamily="18" charset="0"/>
                <a:cs typeface="Times New Roman" panose="02020603050405020304" pitchFamily="18" charset="0"/>
              </a:rPr>
              <a:t>non-stopwords.</a:t>
            </a:r>
            <a:endParaRPr lang="en-US" altLang="zh-CN">
              <a:latin typeface="Times New Roman" panose="02020603050405020304" pitchFamily="18" charset="0"/>
              <a:cs typeface="Times New Roman" panose="02020603050405020304" pitchFamily="18" charset="0"/>
            </a:endParaRPr>
          </a:p>
          <a:p>
            <a:endParaRPr lang="en-US" altLang="zh-CN" b="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338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12828</TotalTime>
  <Words>2079</Words>
  <Application>Microsoft Office PowerPoint</Application>
  <PresentationFormat>宽屏</PresentationFormat>
  <Paragraphs>123</Paragraphs>
  <Slides>15</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맑은 고딕</vt: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GZK</dc:creator>
  <cp:lastModifiedBy>GZK</cp:lastModifiedBy>
  <cp:revision>93</cp:revision>
  <dcterms:created xsi:type="dcterms:W3CDTF">2021-11-19T06:55:32Z</dcterms:created>
  <dcterms:modified xsi:type="dcterms:W3CDTF">2022-03-02T12:36:07Z</dcterms:modified>
</cp:coreProperties>
</file>