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2.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4" r:id="rId2"/>
  </p:sldMasterIdLst>
  <p:notesMasterIdLst>
    <p:notesMasterId r:id="rId19"/>
  </p:notesMasterIdLst>
  <p:sldIdLst>
    <p:sldId id="256" r:id="rId3"/>
    <p:sldId id="287" r:id="rId4"/>
    <p:sldId id="288" r:id="rId5"/>
    <p:sldId id="289" r:id="rId6"/>
    <p:sldId id="290" r:id="rId7"/>
    <p:sldId id="291" r:id="rId8"/>
    <p:sldId id="293" r:id="rId9"/>
    <p:sldId id="294" r:id="rId10"/>
    <p:sldId id="295" r:id="rId11"/>
    <p:sldId id="296" r:id="rId12"/>
    <p:sldId id="297" r:id="rId13"/>
    <p:sldId id="298" r:id="rId14"/>
    <p:sldId id="299" r:id="rId15"/>
    <p:sldId id="300" r:id="rId16"/>
    <p:sldId id="301" r:id="rId17"/>
    <p:sldId id="302" r:id="rId18"/>
  </p:sldIdLst>
  <p:sldSz cx="12192000" cy="6858000"/>
  <p:notesSz cx="7559675" cy="10691813"/>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o Zikun" initials="GZ" lastIdx="2" clrIdx="0">
    <p:extLst>
      <p:ext uri="{19B8F6BF-5375-455C-9EA6-DF929625EA0E}">
        <p15:presenceInfo xmlns:p15="http://schemas.microsoft.com/office/powerpoint/2012/main" userId="0a136cf3e3ee74b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FFFF99"/>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07" autoAdjust="0"/>
    <p:restoredTop sz="73623" autoAdjust="0"/>
  </p:normalViewPr>
  <p:slideViewPr>
    <p:cSldViewPr snapToGrid="0" showGuides="1">
      <p:cViewPr varScale="1">
        <p:scale>
          <a:sx n="84" d="100"/>
          <a:sy n="84" d="100"/>
        </p:scale>
        <p:origin x="1680" y="84"/>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0-02T13:36:41.259" idx="1">
    <p:pos x="10" y="10"/>
    <p:text/>
    <p:extLst>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10-02T14:37:41.538" idx="2">
    <p:pos x="3041" y="1544"/>
    <p:text/>
    <p:extLst>
      <p:ext uri="{C676402C-5697-4E1C-873F-D02D1690AC5C}">
        <p15:threadingInfo xmlns:p15="http://schemas.microsoft.com/office/powerpoint/2012/main" timeZoneBias="-5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3" name="PlaceHolder 1"/>
          <p:cNvSpPr>
            <a:spLocks noGrp="1"/>
          </p:cNvSpPr>
          <p:nvPr>
            <p:ph type="body"/>
          </p:nvPr>
        </p:nvSpPr>
        <p:spPr>
          <a:xfrm>
            <a:off x="756000" y="5078520"/>
            <a:ext cx="6047640" cy="4811040"/>
          </a:xfrm>
          <a:prstGeom prst="rect">
            <a:avLst/>
          </a:prstGeom>
        </p:spPr>
        <p:txBody>
          <a:bodyPr lIns="0" tIns="0" rIns="0" bIns="0"/>
          <a:lstStyle/>
          <a:p>
            <a:r>
              <a:rPr lang="en-US" sz="2000" b="0" strike="noStrike" spc="-1">
                <a:solidFill>
                  <a:srgbClr val="000000"/>
                </a:solidFill>
                <a:uFill>
                  <a:solidFill>
                    <a:srgbClr val="FFFFFF"/>
                  </a:solidFill>
                </a:uFill>
                <a:latin typeface="Arial"/>
              </a:rPr>
              <a:t>Click to edit the notes format</a:t>
            </a:r>
          </a:p>
        </p:txBody>
      </p:sp>
      <p:sp>
        <p:nvSpPr>
          <p:cNvPr id="174" name="PlaceHolder 2"/>
          <p:cNvSpPr>
            <a:spLocks noGrp="1"/>
          </p:cNvSpPr>
          <p:nvPr>
            <p:ph type="hdr"/>
          </p:nvPr>
        </p:nvSpPr>
        <p:spPr>
          <a:xfrm>
            <a:off x="0" y="0"/>
            <a:ext cx="3280680" cy="534240"/>
          </a:xfrm>
          <a:prstGeom prst="rect">
            <a:avLst/>
          </a:prstGeom>
        </p:spPr>
        <p:txBody>
          <a:bodyPr lIns="0" tIns="0" rIns="0" bIns="0"/>
          <a:lstStyle/>
          <a:p>
            <a:r>
              <a:rPr lang="en-US" sz="1400" b="0" strike="noStrike" spc="-1">
                <a:solidFill>
                  <a:srgbClr val="000000"/>
                </a:solidFill>
                <a:uFill>
                  <a:solidFill>
                    <a:srgbClr val="FFFFFF"/>
                  </a:solidFill>
                </a:uFill>
                <a:latin typeface="Times New Roman"/>
              </a:rPr>
              <a:t> </a:t>
            </a:r>
          </a:p>
        </p:txBody>
      </p:sp>
      <p:sp>
        <p:nvSpPr>
          <p:cNvPr id="175" name="PlaceHolder 3"/>
          <p:cNvSpPr>
            <a:spLocks noGrp="1"/>
          </p:cNvSpPr>
          <p:nvPr>
            <p:ph type="dt"/>
          </p:nvPr>
        </p:nvSpPr>
        <p:spPr>
          <a:xfrm>
            <a:off x="4278960" y="0"/>
            <a:ext cx="3280680" cy="534240"/>
          </a:xfrm>
          <a:prstGeom prst="rect">
            <a:avLst/>
          </a:prstGeom>
        </p:spPr>
        <p:txBody>
          <a:bodyPr lIns="0" tIns="0" rIns="0" bIns="0"/>
          <a:lstStyle/>
          <a:p>
            <a:pPr algn="r"/>
            <a:r>
              <a:rPr lang="en-US" sz="1400" b="0" strike="noStrike" spc="-1">
                <a:solidFill>
                  <a:srgbClr val="000000"/>
                </a:solidFill>
                <a:uFill>
                  <a:solidFill>
                    <a:srgbClr val="FFFFFF"/>
                  </a:solidFill>
                </a:uFill>
                <a:latin typeface="Times New Roman"/>
              </a:rPr>
              <a:t> </a:t>
            </a:r>
          </a:p>
        </p:txBody>
      </p:sp>
      <p:sp>
        <p:nvSpPr>
          <p:cNvPr id="176" name="PlaceHolder 4"/>
          <p:cNvSpPr>
            <a:spLocks noGrp="1"/>
          </p:cNvSpPr>
          <p:nvPr>
            <p:ph type="ftr"/>
          </p:nvPr>
        </p:nvSpPr>
        <p:spPr>
          <a:xfrm>
            <a:off x="0" y="10157400"/>
            <a:ext cx="3280680" cy="534240"/>
          </a:xfrm>
          <a:prstGeom prst="rect">
            <a:avLst/>
          </a:prstGeom>
        </p:spPr>
        <p:txBody>
          <a:bodyPr lIns="0" tIns="0" rIns="0" bIns="0" anchor="b"/>
          <a:lstStyle/>
          <a:p>
            <a:r>
              <a:rPr lang="en-US" sz="1400" b="0" strike="noStrike" spc="-1">
                <a:solidFill>
                  <a:srgbClr val="000000"/>
                </a:solidFill>
                <a:uFill>
                  <a:solidFill>
                    <a:srgbClr val="FFFFFF"/>
                  </a:solidFill>
                </a:uFill>
                <a:latin typeface="Times New Roman"/>
              </a:rPr>
              <a:t> </a:t>
            </a:r>
          </a:p>
        </p:txBody>
      </p:sp>
      <p:sp>
        <p:nvSpPr>
          <p:cNvPr id="177" name="PlaceHolder 5"/>
          <p:cNvSpPr>
            <a:spLocks noGrp="1"/>
          </p:cNvSpPr>
          <p:nvPr>
            <p:ph type="sldNum"/>
          </p:nvPr>
        </p:nvSpPr>
        <p:spPr>
          <a:xfrm>
            <a:off x="4278960" y="10157400"/>
            <a:ext cx="3280680" cy="534240"/>
          </a:xfrm>
          <a:prstGeom prst="rect">
            <a:avLst/>
          </a:prstGeom>
        </p:spPr>
        <p:txBody>
          <a:bodyPr lIns="0" tIns="0" rIns="0" bIns="0" anchor="b"/>
          <a:lstStyle/>
          <a:p>
            <a:pPr algn="r"/>
            <a:fld id="{3721C80F-C2FE-4F01-95A6-08C0B03595BE}" type="slidenum">
              <a:rPr lang="en-US" sz="1400" b="0" strike="noStrike" spc="-1">
                <a:solidFill>
                  <a:srgbClr val="000000"/>
                </a:solidFill>
                <a:uFill>
                  <a:solidFill>
                    <a:srgbClr val="FFFFFF"/>
                  </a:solidFill>
                </a:uFill>
                <a:latin typeface="Times New Roman"/>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hub.docker.com/editions/community/docker-ce-desktop-window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73088" y="1336675"/>
            <a:ext cx="6413500" cy="3608388"/>
          </a:xfrm>
          <a:prstGeom prst="rect">
            <a:avLst/>
          </a:prstGeom>
          <a:noFill/>
          <a:ln w="12700">
            <a:solidFill>
              <a:prstClr val="black"/>
            </a:solidFill>
          </a:ln>
        </p:spPr>
      </p:sp>
      <p:sp>
        <p:nvSpPr>
          <p:cNvPr id="3" name="슬라이드 노트 개체 틀 2"/>
          <p:cNvSpPr>
            <a:spLocks noGrp="1"/>
          </p:cNvSpPr>
          <p:nvPr>
            <p:ph type="body" idx="1"/>
          </p:nvPr>
        </p:nvSpPr>
        <p:spPr/>
        <p:txBody>
          <a:bodyPr/>
          <a:lstStyle/>
          <a:p>
            <a:pPr marL="228600" indent="-228600">
              <a:buAutoNum type="arabicPeriod"/>
            </a:pPr>
            <a:r>
              <a:rPr lang="zh-CN" altLang="en-US" b="0" i="0" dirty="0">
                <a:solidFill>
                  <a:srgbClr val="4D4D4D"/>
                </a:solidFill>
                <a:effectLst/>
                <a:latin typeface="-apple-system"/>
              </a:rPr>
              <a:t>这里的</a:t>
            </a:r>
            <a:r>
              <a:rPr lang="en-US" altLang="zh-CN" b="0" i="0" dirty="0" err="1">
                <a:solidFill>
                  <a:srgbClr val="4D4D4D"/>
                </a:solidFill>
                <a:effectLst/>
                <a:latin typeface="-apple-system"/>
              </a:rPr>
              <a:t>conda</a:t>
            </a:r>
            <a:r>
              <a:rPr lang="zh-CN" altLang="en-US" b="0" i="0" dirty="0">
                <a:solidFill>
                  <a:srgbClr val="4D4D4D"/>
                </a:solidFill>
                <a:effectLst/>
                <a:latin typeface="-apple-system"/>
              </a:rPr>
              <a:t>，指的是</a:t>
            </a:r>
            <a:r>
              <a:rPr lang="en-US" altLang="zh-CN" b="0" i="0" dirty="0">
                <a:solidFill>
                  <a:srgbClr val="4D4D4D"/>
                </a:solidFill>
                <a:effectLst/>
                <a:latin typeface="-apple-system"/>
              </a:rPr>
              <a:t>anaconda</a:t>
            </a:r>
            <a:r>
              <a:rPr lang="zh-CN" altLang="en-US" b="0" i="0" dirty="0">
                <a:solidFill>
                  <a:srgbClr val="4D4D4D"/>
                </a:solidFill>
                <a:effectLst/>
                <a:latin typeface="-apple-system"/>
              </a:rPr>
              <a:t>和</a:t>
            </a:r>
            <a:r>
              <a:rPr lang="en-US" altLang="zh-CN" b="0" i="0" dirty="0" err="1">
                <a:solidFill>
                  <a:srgbClr val="4D4D4D"/>
                </a:solidFill>
                <a:effectLst/>
                <a:latin typeface="-apple-system"/>
              </a:rPr>
              <a:t>miniconda</a:t>
            </a:r>
            <a:r>
              <a:rPr lang="zh-CN" altLang="en-US" b="0" i="0" dirty="0">
                <a:solidFill>
                  <a:srgbClr val="4D4D4D"/>
                </a:solidFill>
                <a:effectLst/>
                <a:latin typeface="-apple-system"/>
              </a:rPr>
              <a:t>，两者的区别是，前者有（十分卡顿的）</a:t>
            </a:r>
            <a:r>
              <a:rPr lang="en-US" altLang="zh-CN" b="0" i="0" dirty="0">
                <a:solidFill>
                  <a:srgbClr val="4D4D4D"/>
                </a:solidFill>
                <a:effectLst/>
                <a:latin typeface="-apple-system"/>
              </a:rPr>
              <a:t>UI</a:t>
            </a:r>
            <a:r>
              <a:rPr lang="zh-CN" altLang="en-US" b="0" i="0" dirty="0">
                <a:solidFill>
                  <a:srgbClr val="4D4D4D"/>
                </a:solidFill>
                <a:effectLst/>
                <a:latin typeface="-apple-system"/>
              </a:rPr>
              <a:t>界面，后者只能使用命令行。这里推荐</a:t>
            </a:r>
            <a:r>
              <a:rPr lang="en-US" altLang="zh-CN" b="0" i="0" dirty="0" err="1">
                <a:solidFill>
                  <a:srgbClr val="4D4D4D"/>
                </a:solidFill>
                <a:effectLst/>
                <a:latin typeface="-apple-system"/>
              </a:rPr>
              <a:t>miniconda</a:t>
            </a:r>
            <a:r>
              <a:rPr lang="zh-CN" altLang="en-US" b="0" i="0" dirty="0">
                <a:solidFill>
                  <a:srgbClr val="4D4D4D"/>
                </a:solidFill>
                <a:effectLst/>
                <a:latin typeface="-apple-system"/>
              </a:rPr>
              <a:t>，方便快捷。但是如果你是第一次使用</a:t>
            </a:r>
            <a:r>
              <a:rPr lang="en-US" altLang="zh-CN" b="0" i="0" dirty="0" err="1">
                <a:solidFill>
                  <a:srgbClr val="4D4D4D"/>
                </a:solidFill>
                <a:effectLst/>
                <a:latin typeface="-apple-system"/>
              </a:rPr>
              <a:t>conda</a:t>
            </a:r>
            <a:r>
              <a:rPr lang="zh-CN" altLang="en-US" b="0" i="0" dirty="0">
                <a:solidFill>
                  <a:srgbClr val="4D4D4D"/>
                </a:solidFill>
                <a:effectLst/>
                <a:latin typeface="-apple-system"/>
              </a:rPr>
              <a:t>，也可以从</a:t>
            </a:r>
            <a:r>
              <a:rPr lang="en-US" altLang="zh-CN" b="0" i="0" dirty="0">
                <a:solidFill>
                  <a:srgbClr val="4D4D4D"/>
                </a:solidFill>
                <a:effectLst/>
                <a:latin typeface="-apple-system"/>
              </a:rPr>
              <a:t>anaconda</a:t>
            </a:r>
            <a:r>
              <a:rPr lang="zh-CN" altLang="en-US" b="0" i="0" dirty="0">
                <a:solidFill>
                  <a:srgbClr val="4D4D4D"/>
                </a:solidFill>
                <a:effectLst/>
                <a:latin typeface="-apple-system"/>
              </a:rPr>
              <a:t>入手，唯一的区别的就是</a:t>
            </a:r>
            <a:r>
              <a:rPr lang="en-US" altLang="zh-CN" b="0" i="0" dirty="0" err="1">
                <a:solidFill>
                  <a:srgbClr val="4D4D4D"/>
                </a:solidFill>
                <a:effectLst/>
                <a:latin typeface="-apple-system"/>
              </a:rPr>
              <a:t>miniconda</a:t>
            </a:r>
            <a:r>
              <a:rPr lang="zh-CN" altLang="en-US" b="0" i="0" dirty="0">
                <a:solidFill>
                  <a:srgbClr val="4D4D4D"/>
                </a:solidFill>
                <a:effectLst/>
                <a:latin typeface="-apple-system"/>
              </a:rPr>
              <a:t>占用的空间少，但是一切操作都需要命令。</a:t>
            </a:r>
            <a:endParaRPr lang="en-US" altLang="zh-CN" b="0" i="0" dirty="0">
              <a:solidFill>
                <a:srgbClr val="4D4D4D"/>
              </a:solidFill>
              <a:effectLst/>
              <a:latin typeface="-apple-system"/>
            </a:endParaRPr>
          </a:p>
        </p:txBody>
      </p:sp>
      <p:sp>
        <p:nvSpPr>
          <p:cNvPr id="4" name="슬라이드 번호 개체 틀 3"/>
          <p:cNvSpPr>
            <a:spLocks noGrp="1"/>
          </p:cNvSpPr>
          <p:nvPr>
            <p:ph type="sldNum"/>
          </p:nvPr>
        </p:nvSpPr>
        <p:spPr/>
        <p:txBody>
          <a:bodyPr/>
          <a:lstStyle/>
          <a:p>
            <a:pPr algn="r"/>
            <a:fld id="{3721C80F-C2FE-4F01-95A6-08C0B03595BE}" type="slidenum">
              <a:rPr lang="en-US" sz="1400" b="0" strike="noStrike" spc="-1" smtClean="0">
                <a:solidFill>
                  <a:srgbClr val="000000"/>
                </a:solidFill>
                <a:uFill>
                  <a:solidFill>
                    <a:srgbClr val="FFFFFF"/>
                  </a:solidFill>
                </a:uFill>
                <a:latin typeface="Times New Roman"/>
              </a:rPr>
              <a:t>2</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3228607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73088" y="1336675"/>
            <a:ext cx="6413500" cy="3608388"/>
          </a:xfrm>
          <a:prstGeom prst="rect">
            <a:avLst/>
          </a:prstGeom>
          <a:noFill/>
          <a:ln w="12700">
            <a:solidFill>
              <a:prstClr val="black"/>
            </a:solidFill>
          </a:ln>
        </p:spPr>
      </p:sp>
      <p:sp>
        <p:nvSpPr>
          <p:cNvPr id="3" name="备注占位符 2"/>
          <p:cNvSpPr>
            <a:spLocks noGrp="1"/>
          </p:cNvSpPr>
          <p:nvPr>
            <p:ph type="body" idx="1"/>
          </p:nvPr>
        </p:nvSpPr>
        <p:spPr/>
        <p:txBody>
          <a:bodyPr/>
          <a:lstStyle/>
          <a:p>
            <a:pPr algn="l"/>
            <a:r>
              <a:rPr lang="en-US" altLang="zh-CN" b="1" i="0" dirty="0">
                <a:solidFill>
                  <a:srgbClr val="333333"/>
                </a:solidFill>
                <a:effectLst/>
                <a:latin typeface="Helvetica Neue"/>
              </a:rPr>
              <a:t>Docker </a:t>
            </a:r>
            <a:r>
              <a:rPr lang="zh-CN" altLang="en-US" b="1" i="0" dirty="0">
                <a:solidFill>
                  <a:srgbClr val="333333"/>
                </a:solidFill>
                <a:effectLst/>
                <a:latin typeface="Helvetica Neue"/>
              </a:rPr>
              <a:t>客户端</a:t>
            </a:r>
          </a:p>
          <a:p>
            <a:pPr algn="l" latinLnBrk="1"/>
            <a:r>
              <a:rPr lang="en-US" altLang="zh-CN" b="0" i="0" dirty="0">
                <a:solidFill>
                  <a:srgbClr val="333333"/>
                </a:solidFill>
                <a:effectLst/>
                <a:latin typeface="Helvetica Neue"/>
              </a:rPr>
              <a:t>docker </a:t>
            </a:r>
            <a:r>
              <a:rPr lang="zh-CN" altLang="en-US" b="0" i="0" dirty="0">
                <a:solidFill>
                  <a:srgbClr val="333333"/>
                </a:solidFill>
                <a:effectLst/>
                <a:latin typeface="Helvetica Neue"/>
              </a:rPr>
              <a:t>客户端非常简单 </a:t>
            </a:r>
            <a:r>
              <a:rPr lang="en-US" altLang="zh-CN" b="0" i="0" dirty="0">
                <a:solidFill>
                  <a:srgbClr val="333333"/>
                </a:solidFill>
                <a:effectLst/>
                <a:latin typeface="Helvetica Neue"/>
              </a:rPr>
              <a:t>,</a:t>
            </a:r>
            <a:r>
              <a:rPr lang="zh-CN" altLang="en-US" b="0" i="0" dirty="0">
                <a:solidFill>
                  <a:srgbClr val="333333"/>
                </a:solidFill>
                <a:effectLst/>
                <a:latin typeface="Helvetica Neue"/>
              </a:rPr>
              <a:t>我们可以直接输入 </a:t>
            </a:r>
            <a:r>
              <a:rPr lang="en-US" altLang="zh-CN" b="0" i="0" dirty="0">
                <a:solidFill>
                  <a:srgbClr val="333333"/>
                </a:solidFill>
                <a:effectLst/>
                <a:latin typeface="Helvetica Neue"/>
              </a:rPr>
              <a:t>docker </a:t>
            </a:r>
            <a:r>
              <a:rPr lang="zh-CN" altLang="en-US" b="0" i="0" dirty="0">
                <a:solidFill>
                  <a:srgbClr val="333333"/>
                </a:solidFill>
                <a:effectLst/>
                <a:latin typeface="Helvetica Neue"/>
              </a:rPr>
              <a:t>命令来查看到 </a:t>
            </a:r>
            <a:r>
              <a:rPr lang="en-US" altLang="zh-CN" b="0" i="0" dirty="0">
                <a:solidFill>
                  <a:srgbClr val="333333"/>
                </a:solidFill>
                <a:effectLst/>
                <a:latin typeface="Helvetica Neue"/>
              </a:rPr>
              <a:t>Docker </a:t>
            </a:r>
            <a:r>
              <a:rPr lang="zh-CN" altLang="en-US" b="0" i="0" dirty="0">
                <a:solidFill>
                  <a:srgbClr val="333333"/>
                </a:solidFill>
                <a:effectLst/>
                <a:latin typeface="Helvetica Neue"/>
              </a:rPr>
              <a:t>客户端的所有命令选项。</a:t>
            </a:r>
            <a:endParaRPr lang="en-US" altLang="zh-CN" b="0" i="0" dirty="0">
              <a:solidFill>
                <a:srgbClr val="333333"/>
              </a:solidFill>
              <a:effectLst/>
              <a:latin typeface="Helvetica Neue"/>
            </a:endParaRPr>
          </a:p>
          <a:p>
            <a:pPr algn="l" latinLnBrk="1"/>
            <a:r>
              <a:rPr lang="zh-CN" altLang="en-US" b="0" i="0" dirty="0">
                <a:solidFill>
                  <a:srgbClr val="333333"/>
                </a:solidFill>
                <a:effectLst/>
                <a:latin typeface="Helvetica Neue"/>
              </a:rPr>
              <a:t>可以通过命令 </a:t>
            </a:r>
            <a:r>
              <a:rPr lang="en-US" altLang="zh-CN" b="1" i="0" dirty="0">
                <a:solidFill>
                  <a:srgbClr val="333333"/>
                </a:solidFill>
                <a:effectLst/>
                <a:latin typeface="Helvetica Neue"/>
              </a:rPr>
              <a:t>docker command --help</a:t>
            </a:r>
            <a:r>
              <a:rPr lang="en-US" altLang="zh-CN" b="0" i="0" dirty="0">
                <a:solidFill>
                  <a:srgbClr val="333333"/>
                </a:solidFill>
                <a:effectLst/>
                <a:latin typeface="Helvetica Neue"/>
              </a:rPr>
              <a:t> </a:t>
            </a:r>
            <a:r>
              <a:rPr lang="zh-CN" altLang="en-US" b="0" i="0" dirty="0">
                <a:solidFill>
                  <a:srgbClr val="333333"/>
                </a:solidFill>
                <a:effectLst/>
                <a:latin typeface="Helvetica Neue"/>
              </a:rPr>
              <a:t>更深入的了解指定的 </a:t>
            </a:r>
            <a:r>
              <a:rPr lang="en-US" altLang="zh-CN" b="0" i="0" dirty="0">
                <a:solidFill>
                  <a:srgbClr val="333333"/>
                </a:solidFill>
                <a:effectLst/>
                <a:latin typeface="Helvetica Neue"/>
              </a:rPr>
              <a:t>Docker </a:t>
            </a:r>
            <a:r>
              <a:rPr lang="zh-CN" altLang="en-US" b="0" i="0" dirty="0">
                <a:solidFill>
                  <a:srgbClr val="333333"/>
                </a:solidFill>
                <a:effectLst/>
                <a:latin typeface="Helvetica Neue"/>
              </a:rPr>
              <a:t>命令使用方法。</a:t>
            </a:r>
          </a:p>
          <a:p>
            <a:pPr algn="l" latinLnBrk="1"/>
            <a:r>
              <a:rPr lang="zh-CN" altLang="en-US" b="0" i="0" dirty="0">
                <a:solidFill>
                  <a:srgbClr val="333333"/>
                </a:solidFill>
                <a:effectLst/>
                <a:latin typeface="Helvetica Neue"/>
              </a:rPr>
              <a:t>例如我们要查看 </a:t>
            </a:r>
            <a:r>
              <a:rPr lang="en-US" altLang="zh-CN" b="1" i="0" dirty="0">
                <a:solidFill>
                  <a:srgbClr val="333333"/>
                </a:solidFill>
                <a:effectLst/>
                <a:latin typeface="Helvetica Neue"/>
              </a:rPr>
              <a:t>docker stats</a:t>
            </a:r>
            <a:r>
              <a:rPr lang="en-US" altLang="zh-CN" b="0" i="0" dirty="0">
                <a:solidFill>
                  <a:srgbClr val="333333"/>
                </a:solidFill>
                <a:effectLst/>
                <a:latin typeface="Helvetica Neue"/>
              </a:rPr>
              <a:t> </a:t>
            </a:r>
            <a:r>
              <a:rPr lang="zh-CN" altLang="en-US" b="0" i="0" dirty="0">
                <a:solidFill>
                  <a:srgbClr val="333333"/>
                </a:solidFill>
                <a:effectLst/>
                <a:latin typeface="Helvetica Neue"/>
              </a:rPr>
              <a:t>指令的具体使用方法：</a:t>
            </a:r>
          </a:p>
          <a:p>
            <a:pPr algn="l" latinLnBrk="1"/>
            <a:endParaRPr lang="zh-CN" altLang="en-US" b="0" i="0" dirty="0">
              <a:solidFill>
                <a:srgbClr val="333333"/>
              </a:solidFill>
              <a:effectLst/>
              <a:latin typeface="Helvetica Neue"/>
            </a:endParaRPr>
          </a:p>
        </p:txBody>
      </p:sp>
      <p:sp>
        <p:nvSpPr>
          <p:cNvPr id="4" name="灯片编号占位符 3"/>
          <p:cNvSpPr>
            <a:spLocks noGrp="1"/>
          </p:cNvSpPr>
          <p:nvPr>
            <p:ph type="sldNum"/>
          </p:nvPr>
        </p:nvSpPr>
        <p:spPr/>
        <p:txBody>
          <a:bodyPr/>
          <a:lstStyle/>
          <a:p>
            <a:pPr algn="r"/>
            <a:fld id="{3721C80F-C2FE-4F01-95A6-08C0B03595BE}" type="slidenum">
              <a:rPr lang="en-US" sz="1400" b="0" strike="noStrike" spc="-1" smtClean="0">
                <a:solidFill>
                  <a:srgbClr val="000000"/>
                </a:solidFill>
                <a:uFill>
                  <a:solidFill>
                    <a:srgbClr val="FFFFFF"/>
                  </a:solidFill>
                </a:uFill>
                <a:latin typeface="Times New Roman"/>
              </a:rPr>
              <a:t>11</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351548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73088" y="1336675"/>
            <a:ext cx="6413500" cy="3608388"/>
          </a:xfrm>
          <a:prstGeom prst="rect">
            <a:avLst/>
          </a:prstGeom>
          <a:noFill/>
          <a:ln w="12700">
            <a:solidFill>
              <a:prstClr val="black"/>
            </a:solidFill>
          </a:ln>
        </p:spPr>
      </p:sp>
      <p:sp>
        <p:nvSpPr>
          <p:cNvPr id="3" name="备注占位符 2"/>
          <p:cNvSpPr>
            <a:spLocks noGrp="1"/>
          </p:cNvSpPr>
          <p:nvPr>
            <p:ph type="body" idx="1"/>
          </p:nvPr>
        </p:nvSpPr>
        <p:spPr/>
        <p:txBody>
          <a:bodyPr/>
          <a:lstStyle/>
          <a:p>
            <a:pPr algn="l"/>
            <a:r>
              <a:rPr lang="en-US" altLang="zh-CN" b="1" i="0" u="none" strike="noStrike" dirty="0">
                <a:solidFill>
                  <a:srgbClr val="000000"/>
                </a:solidFill>
                <a:effectLst/>
                <a:latin typeface="Helvetica Neue"/>
              </a:rPr>
              <a:t>Docker </a:t>
            </a:r>
            <a:r>
              <a:rPr lang="zh-CN" altLang="en-US" b="1" i="0" u="none" strike="noStrike" dirty="0">
                <a:solidFill>
                  <a:srgbClr val="000000"/>
                </a:solidFill>
                <a:effectLst/>
                <a:latin typeface="Helvetica Neue"/>
              </a:rPr>
              <a:t>镜像使用</a:t>
            </a:r>
          </a:p>
          <a:p>
            <a:pPr algn="l" latinLnBrk="1"/>
            <a:r>
              <a:rPr lang="zh-CN" altLang="en-US" b="0" i="0" dirty="0">
                <a:solidFill>
                  <a:srgbClr val="333333"/>
                </a:solidFill>
                <a:effectLst/>
                <a:latin typeface="Helvetica Neue"/>
              </a:rPr>
              <a:t>当运行容器时，使用的镜像如果在本地中不存在，</a:t>
            </a:r>
            <a:r>
              <a:rPr lang="en-US" altLang="zh-CN" b="0" i="0" dirty="0">
                <a:solidFill>
                  <a:srgbClr val="333333"/>
                </a:solidFill>
                <a:effectLst/>
                <a:latin typeface="Helvetica Neue"/>
              </a:rPr>
              <a:t>docker </a:t>
            </a:r>
            <a:r>
              <a:rPr lang="zh-CN" altLang="en-US" b="0" i="0" dirty="0">
                <a:solidFill>
                  <a:srgbClr val="333333"/>
                </a:solidFill>
                <a:effectLst/>
                <a:latin typeface="Helvetica Neue"/>
              </a:rPr>
              <a:t>就会自动从 </a:t>
            </a:r>
            <a:r>
              <a:rPr lang="en-US" altLang="zh-CN" b="0" i="0" dirty="0">
                <a:solidFill>
                  <a:srgbClr val="333333"/>
                </a:solidFill>
                <a:effectLst/>
                <a:latin typeface="Helvetica Neue"/>
              </a:rPr>
              <a:t>docker </a:t>
            </a:r>
            <a:r>
              <a:rPr lang="zh-CN" altLang="en-US" b="0" i="0" dirty="0">
                <a:solidFill>
                  <a:srgbClr val="333333"/>
                </a:solidFill>
                <a:effectLst/>
                <a:latin typeface="Helvetica Neue"/>
              </a:rPr>
              <a:t>镜像仓库中下载，默认是从 </a:t>
            </a:r>
            <a:r>
              <a:rPr lang="en-US" altLang="zh-CN" b="0" i="0" dirty="0">
                <a:solidFill>
                  <a:srgbClr val="333333"/>
                </a:solidFill>
                <a:effectLst/>
                <a:latin typeface="Helvetica Neue"/>
              </a:rPr>
              <a:t>Docker Hub </a:t>
            </a:r>
            <a:r>
              <a:rPr lang="zh-CN" altLang="en-US" b="0" i="0" dirty="0">
                <a:solidFill>
                  <a:srgbClr val="333333"/>
                </a:solidFill>
                <a:effectLst/>
                <a:latin typeface="Helvetica Neue"/>
              </a:rPr>
              <a:t>公共镜像源下载。</a:t>
            </a:r>
          </a:p>
          <a:p>
            <a:pPr algn="l" latinLnBrk="1"/>
            <a:r>
              <a:rPr lang="zh-CN" altLang="en-US" b="0" i="0" dirty="0">
                <a:solidFill>
                  <a:srgbClr val="333333"/>
                </a:solidFill>
                <a:effectLst/>
                <a:latin typeface="Helvetica Neue"/>
              </a:rPr>
              <a:t>下面我们来学习：</a:t>
            </a:r>
          </a:p>
          <a:p>
            <a:r>
              <a:rPr lang="en-US" altLang="zh-CN" dirty="0"/>
              <a:t>Manage and use local Docker host image</a:t>
            </a:r>
          </a:p>
          <a:p>
            <a:r>
              <a:rPr lang="en-US" altLang="zh-CN" dirty="0"/>
              <a:t>Create a image</a:t>
            </a:r>
          </a:p>
          <a:p>
            <a:endParaRPr lang="en-US" altLang="zh-CN" dirty="0"/>
          </a:p>
          <a:p>
            <a:r>
              <a:rPr lang="zh-CN" altLang="en-US" dirty="0"/>
              <a:t>各个选项说明</a:t>
            </a:r>
            <a:r>
              <a:rPr lang="en-US" altLang="zh-CN" dirty="0"/>
              <a:t>:</a:t>
            </a:r>
          </a:p>
          <a:p>
            <a:r>
              <a:rPr lang="en-US" altLang="zh-CN" dirty="0"/>
              <a:t>REPOSITORY</a:t>
            </a:r>
            <a:r>
              <a:rPr lang="zh-CN" altLang="en-US" dirty="0"/>
              <a:t>：表示镜像的仓库源</a:t>
            </a:r>
          </a:p>
          <a:p>
            <a:r>
              <a:rPr lang="en-US" altLang="zh-CN" dirty="0"/>
              <a:t>TAG</a:t>
            </a:r>
            <a:r>
              <a:rPr lang="zh-CN" altLang="en-US" dirty="0"/>
              <a:t>：镜像的标签</a:t>
            </a:r>
          </a:p>
          <a:p>
            <a:r>
              <a:rPr lang="en-US" altLang="zh-CN" dirty="0"/>
              <a:t>IMAGE ID</a:t>
            </a:r>
            <a:r>
              <a:rPr lang="zh-CN" altLang="en-US" dirty="0"/>
              <a:t>：镜像</a:t>
            </a:r>
            <a:r>
              <a:rPr lang="en-US" altLang="zh-CN" dirty="0"/>
              <a:t>ID</a:t>
            </a:r>
          </a:p>
          <a:p>
            <a:r>
              <a:rPr lang="en-US" altLang="zh-CN" dirty="0"/>
              <a:t>CREATED</a:t>
            </a:r>
            <a:r>
              <a:rPr lang="zh-CN" altLang="en-US" dirty="0"/>
              <a:t>：镜像创建时间</a:t>
            </a:r>
          </a:p>
          <a:p>
            <a:r>
              <a:rPr lang="en-US" altLang="zh-CN" dirty="0"/>
              <a:t>SIZE</a:t>
            </a:r>
            <a:r>
              <a:rPr lang="zh-CN" altLang="en-US" dirty="0"/>
              <a:t>：镜像大小</a:t>
            </a:r>
          </a:p>
          <a:p>
            <a:br>
              <a:rPr lang="zh-CN" altLang="en-US" dirty="0"/>
            </a:br>
            <a:endParaRPr lang="zh-CN" altLang="en-US" dirty="0"/>
          </a:p>
        </p:txBody>
      </p:sp>
      <p:sp>
        <p:nvSpPr>
          <p:cNvPr id="4" name="灯片编号占位符 3"/>
          <p:cNvSpPr>
            <a:spLocks noGrp="1"/>
          </p:cNvSpPr>
          <p:nvPr>
            <p:ph type="sldNum"/>
          </p:nvPr>
        </p:nvSpPr>
        <p:spPr/>
        <p:txBody>
          <a:bodyPr/>
          <a:lstStyle/>
          <a:p>
            <a:pPr algn="r"/>
            <a:fld id="{3721C80F-C2FE-4F01-95A6-08C0B03595BE}" type="slidenum">
              <a:rPr lang="en-US" sz="1400" b="0" strike="noStrike" spc="-1" smtClean="0">
                <a:solidFill>
                  <a:srgbClr val="000000"/>
                </a:solidFill>
                <a:uFill>
                  <a:solidFill>
                    <a:srgbClr val="FFFFFF"/>
                  </a:solidFill>
                </a:uFill>
                <a:latin typeface="Times New Roman"/>
              </a:rPr>
              <a:t>12</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8707075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73088" y="1336675"/>
            <a:ext cx="6413500" cy="3608388"/>
          </a:xfrm>
          <a:prstGeom prst="rect">
            <a:avLst/>
          </a:prstGeom>
          <a:noFill/>
          <a:ln w="12700">
            <a:solidFill>
              <a:prstClr val="black"/>
            </a:solidFill>
          </a:ln>
        </p:spPr>
      </p:sp>
      <p:sp>
        <p:nvSpPr>
          <p:cNvPr id="3" name="备注占位符 2"/>
          <p:cNvSpPr>
            <a:spLocks noGrp="1"/>
          </p:cNvSpPr>
          <p:nvPr>
            <p:ph type="body" idx="1"/>
          </p:nvPr>
        </p:nvSpPr>
        <p:spPr/>
        <p:txBody>
          <a:bodyPr/>
          <a:lstStyle/>
          <a:p>
            <a:pPr algn="l"/>
            <a:r>
              <a:rPr lang="zh-CN" altLang="en-US" b="0" i="0" dirty="0">
                <a:solidFill>
                  <a:srgbClr val="333333"/>
                </a:solidFill>
                <a:effectLst/>
                <a:latin typeface="Helvetica Neue"/>
              </a:rPr>
              <a:t>当我们在本地主机上使用一个不存在的镜像时 </a:t>
            </a:r>
            <a:r>
              <a:rPr lang="en-US" altLang="zh-CN" b="0" i="0" dirty="0">
                <a:solidFill>
                  <a:srgbClr val="333333"/>
                </a:solidFill>
                <a:effectLst/>
                <a:latin typeface="Helvetica Neue"/>
              </a:rPr>
              <a:t>Docker </a:t>
            </a:r>
            <a:r>
              <a:rPr lang="zh-CN" altLang="en-US" b="0" i="0" dirty="0">
                <a:solidFill>
                  <a:srgbClr val="333333"/>
                </a:solidFill>
                <a:effectLst/>
                <a:latin typeface="Helvetica Neue"/>
              </a:rPr>
              <a:t>就会自动下载这个镜像。如果我们想预先下载这个镜像，我们可以使用 </a:t>
            </a:r>
            <a:r>
              <a:rPr lang="en-US" altLang="zh-CN" b="0" i="0" dirty="0">
                <a:solidFill>
                  <a:srgbClr val="333333"/>
                </a:solidFill>
                <a:effectLst/>
                <a:latin typeface="Helvetica Neue"/>
              </a:rPr>
              <a:t>docker pull </a:t>
            </a:r>
            <a:r>
              <a:rPr lang="zh-CN" altLang="en-US" b="0" i="0" dirty="0">
                <a:solidFill>
                  <a:srgbClr val="333333"/>
                </a:solidFill>
                <a:effectLst/>
                <a:latin typeface="Helvetica Neue"/>
              </a:rPr>
              <a:t>命令来下载它</a:t>
            </a:r>
            <a:endParaRPr lang="en-US" altLang="zh-CN" b="0" i="0" dirty="0">
              <a:solidFill>
                <a:srgbClr val="333333"/>
              </a:solidFill>
              <a:effectLst/>
              <a:latin typeface="Helvetica Neue"/>
            </a:endParaRPr>
          </a:p>
          <a:p>
            <a:pPr algn="l"/>
            <a:r>
              <a:rPr lang="zh-CN" altLang="en-US" b="1" i="0" dirty="0">
                <a:solidFill>
                  <a:srgbClr val="333333"/>
                </a:solidFill>
                <a:effectLst/>
                <a:latin typeface="Helvetica Neue"/>
              </a:rPr>
              <a:t>删除镜像</a:t>
            </a:r>
          </a:p>
          <a:p>
            <a:pPr algn="l" latinLnBrk="1"/>
            <a:r>
              <a:rPr lang="zh-CN" altLang="en-US" b="0" i="0" dirty="0">
                <a:solidFill>
                  <a:srgbClr val="333333"/>
                </a:solidFill>
                <a:effectLst/>
                <a:latin typeface="Helvetica Neue"/>
              </a:rPr>
              <a:t>镜像删除使用 </a:t>
            </a:r>
            <a:r>
              <a:rPr lang="en-US" altLang="zh-CN" b="1" i="0" dirty="0">
                <a:solidFill>
                  <a:srgbClr val="333333"/>
                </a:solidFill>
                <a:effectLst/>
                <a:latin typeface="Helvetica Neue"/>
              </a:rPr>
              <a:t>docker </a:t>
            </a:r>
            <a:r>
              <a:rPr lang="en-US" altLang="zh-CN" b="1" i="0" dirty="0" err="1">
                <a:solidFill>
                  <a:srgbClr val="333333"/>
                </a:solidFill>
                <a:effectLst/>
                <a:latin typeface="Helvetica Neue"/>
              </a:rPr>
              <a:t>rmi</a:t>
            </a:r>
            <a:r>
              <a:rPr lang="en-US" altLang="zh-CN" b="0" i="0" dirty="0">
                <a:solidFill>
                  <a:srgbClr val="333333"/>
                </a:solidFill>
                <a:effectLst/>
                <a:latin typeface="Helvetica Neue"/>
              </a:rPr>
              <a:t> </a:t>
            </a:r>
            <a:r>
              <a:rPr lang="zh-CN" altLang="en-US" b="0" i="0" dirty="0">
                <a:solidFill>
                  <a:srgbClr val="333333"/>
                </a:solidFill>
                <a:effectLst/>
                <a:latin typeface="Helvetica Neue"/>
              </a:rPr>
              <a:t>命令，比如我们删除 </a:t>
            </a:r>
            <a:r>
              <a:rPr lang="en-US" altLang="zh-CN" b="0" i="0" dirty="0">
                <a:solidFill>
                  <a:srgbClr val="333333"/>
                </a:solidFill>
                <a:effectLst/>
                <a:latin typeface="Helvetica Neue"/>
              </a:rPr>
              <a:t>hello-world </a:t>
            </a:r>
            <a:r>
              <a:rPr lang="zh-CN" altLang="en-US" b="0" i="0" dirty="0">
                <a:solidFill>
                  <a:srgbClr val="333333"/>
                </a:solidFill>
                <a:effectLst/>
                <a:latin typeface="Helvetica Neue"/>
              </a:rPr>
              <a:t>镜像：</a:t>
            </a:r>
          </a:p>
          <a:p>
            <a:pPr algn="l"/>
            <a:endParaRPr lang="zh-CN" altLang="en-US" dirty="0"/>
          </a:p>
        </p:txBody>
      </p:sp>
      <p:sp>
        <p:nvSpPr>
          <p:cNvPr id="4" name="灯片编号占位符 3"/>
          <p:cNvSpPr>
            <a:spLocks noGrp="1"/>
          </p:cNvSpPr>
          <p:nvPr>
            <p:ph type="sldNum"/>
          </p:nvPr>
        </p:nvSpPr>
        <p:spPr/>
        <p:txBody>
          <a:bodyPr/>
          <a:lstStyle/>
          <a:p>
            <a:pPr algn="r"/>
            <a:fld id="{3721C80F-C2FE-4F01-95A6-08C0B03595BE}" type="slidenum">
              <a:rPr lang="en-US" sz="1400" b="0" strike="noStrike" spc="-1" smtClean="0">
                <a:solidFill>
                  <a:srgbClr val="000000"/>
                </a:solidFill>
                <a:uFill>
                  <a:solidFill>
                    <a:srgbClr val="FFFFFF"/>
                  </a:solidFill>
                </a:uFill>
                <a:latin typeface="Times New Roman"/>
              </a:rPr>
              <a:t>13</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4403447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73088" y="1336675"/>
            <a:ext cx="6413500" cy="3608388"/>
          </a:xfrm>
          <a:prstGeom prst="rect">
            <a:avLst/>
          </a:prstGeom>
          <a:noFill/>
          <a:ln w="12700">
            <a:solidFill>
              <a:prstClr val="black"/>
            </a:solidFill>
          </a:ln>
        </p:spPr>
      </p:sp>
      <p:sp>
        <p:nvSpPr>
          <p:cNvPr id="3" name="备注占位符 2"/>
          <p:cNvSpPr>
            <a:spLocks noGrp="1"/>
          </p:cNvSpPr>
          <p:nvPr>
            <p:ph type="body" idx="1"/>
          </p:nvPr>
        </p:nvSpPr>
        <p:spPr/>
        <p:txBody>
          <a:bodyPr/>
          <a:lstStyle/>
          <a:p>
            <a:pPr algn="l" latinLnBrk="1"/>
            <a:r>
              <a:rPr lang="zh-CN" altLang="en-US" b="0" i="0" dirty="0">
                <a:solidFill>
                  <a:srgbClr val="333333"/>
                </a:solidFill>
                <a:effectLst/>
                <a:latin typeface="Helvetica Neue"/>
              </a:rPr>
              <a:t>前面我们实现了通过网络端口来访问运行在 </a:t>
            </a:r>
            <a:r>
              <a:rPr lang="en-US" altLang="zh-CN" b="0" i="0" dirty="0">
                <a:solidFill>
                  <a:srgbClr val="333333"/>
                </a:solidFill>
                <a:effectLst/>
                <a:latin typeface="Helvetica Neue"/>
              </a:rPr>
              <a:t>docker </a:t>
            </a:r>
            <a:r>
              <a:rPr lang="zh-CN" altLang="en-US" b="0" i="0" dirty="0">
                <a:solidFill>
                  <a:srgbClr val="333333"/>
                </a:solidFill>
                <a:effectLst/>
                <a:latin typeface="Helvetica Neue"/>
              </a:rPr>
              <a:t>容器内的服务。</a:t>
            </a:r>
          </a:p>
          <a:p>
            <a:pPr algn="l" latinLnBrk="1"/>
            <a:r>
              <a:rPr lang="zh-CN" altLang="en-US" b="0" i="0" dirty="0">
                <a:solidFill>
                  <a:srgbClr val="333333"/>
                </a:solidFill>
                <a:effectLst/>
                <a:latin typeface="Helvetica Neue"/>
              </a:rPr>
              <a:t>容器中可以运行一些网络应用，要让外部也可以访问这些应用，可以通过 </a:t>
            </a:r>
            <a:r>
              <a:rPr lang="en-US" altLang="zh-CN" b="1" i="0" dirty="0">
                <a:solidFill>
                  <a:srgbClr val="333333"/>
                </a:solidFill>
                <a:effectLst/>
                <a:latin typeface="SFMono-Regular"/>
              </a:rPr>
              <a:t>-P</a:t>
            </a:r>
            <a:r>
              <a:rPr lang="zh-CN" altLang="en-US" b="0" i="0" dirty="0">
                <a:solidFill>
                  <a:srgbClr val="333333"/>
                </a:solidFill>
                <a:effectLst/>
                <a:latin typeface="Helvetica Neue"/>
              </a:rPr>
              <a:t> 或 </a:t>
            </a:r>
            <a:r>
              <a:rPr lang="en-US" altLang="zh-CN" b="1" i="0" dirty="0">
                <a:solidFill>
                  <a:srgbClr val="333333"/>
                </a:solidFill>
                <a:effectLst/>
                <a:latin typeface="SFMono-Regular"/>
              </a:rPr>
              <a:t>-p</a:t>
            </a:r>
            <a:r>
              <a:rPr lang="zh-CN" altLang="en-US" b="0" i="0" dirty="0">
                <a:solidFill>
                  <a:srgbClr val="333333"/>
                </a:solidFill>
                <a:effectLst/>
                <a:latin typeface="Helvetica Neue"/>
              </a:rPr>
              <a:t> 参数来指定端口映射。</a:t>
            </a:r>
          </a:p>
          <a:p>
            <a:pPr algn="l" latinLnBrk="1"/>
            <a:r>
              <a:rPr lang="zh-CN" altLang="en-US" b="0" i="0" dirty="0">
                <a:solidFill>
                  <a:srgbClr val="333333"/>
                </a:solidFill>
                <a:effectLst/>
                <a:latin typeface="Helvetica Neue"/>
              </a:rPr>
              <a:t>下面我们来实现通过端口连接到一个 </a:t>
            </a:r>
            <a:r>
              <a:rPr lang="en-US" altLang="zh-CN" b="0" i="0" dirty="0">
                <a:solidFill>
                  <a:srgbClr val="333333"/>
                </a:solidFill>
                <a:effectLst/>
                <a:latin typeface="Helvetica Neue"/>
              </a:rPr>
              <a:t>docker </a:t>
            </a:r>
            <a:r>
              <a:rPr lang="zh-CN" altLang="en-US" b="0" i="0" dirty="0">
                <a:solidFill>
                  <a:srgbClr val="333333"/>
                </a:solidFill>
                <a:effectLst/>
                <a:latin typeface="Helvetica Neue"/>
              </a:rPr>
              <a:t>容器。</a:t>
            </a:r>
            <a:endParaRPr lang="en-US" altLang="zh-CN" b="0" i="0" dirty="0">
              <a:solidFill>
                <a:srgbClr val="333333"/>
              </a:solidFill>
              <a:effectLst/>
              <a:latin typeface="Helvetica Neue"/>
            </a:endParaRPr>
          </a:p>
          <a:p>
            <a:pPr algn="l"/>
            <a:r>
              <a:rPr lang="zh-CN" altLang="en-US" b="1" i="0" dirty="0">
                <a:solidFill>
                  <a:srgbClr val="333333"/>
                </a:solidFill>
                <a:effectLst/>
                <a:latin typeface="Helvetica Neue"/>
              </a:rPr>
              <a:t>网络端口映射</a:t>
            </a:r>
          </a:p>
          <a:p>
            <a:pPr algn="l" latinLnBrk="1"/>
            <a:r>
              <a:rPr lang="zh-CN" altLang="en-US" b="0" i="0" dirty="0">
                <a:solidFill>
                  <a:srgbClr val="333333"/>
                </a:solidFill>
                <a:effectLst/>
                <a:latin typeface="Helvetica Neue"/>
              </a:rPr>
              <a:t>我们创建了一个 </a:t>
            </a:r>
            <a:r>
              <a:rPr lang="en-US" altLang="zh-CN" b="0" i="0" dirty="0">
                <a:solidFill>
                  <a:srgbClr val="333333"/>
                </a:solidFill>
                <a:effectLst/>
                <a:latin typeface="Helvetica Neue"/>
              </a:rPr>
              <a:t>python </a:t>
            </a:r>
            <a:r>
              <a:rPr lang="zh-CN" altLang="en-US" b="0" i="0" dirty="0">
                <a:solidFill>
                  <a:srgbClr val="333333"/>
                </a:solidFill>
                <a:effectLst/>
                <a:latin typeface="Helvetica Neue"/>
              </a:rPr>
              <a:t>应用的容器</a:t>
            </a:r>
            <a:r>
              <a:rPr lang="en-US" altLang="zh-CN" b="0" i="0" dirty="0">
                <a:solidFill>
                  <a:srgbClr val="333333"/>
                </a:solidFill>
                <a:effectLst/>
                <a:latin typeface="Helvetica Neue"/>
              </a:rPr>
              <a:t>(</a:t>
            </a:r>
            <a:r>
              <a:rPr lang="zh-CN" altLang="en-US" b="0" i="0" dirty="0">
                <a:solidFill>
                  <a:srgbClr val="333333"/>
                </a:solidFill>
                <a:effectLst/>
                <a:latin typeface="Helvetica Neue"/>
              </a:rPr>
              <a:t>第一个图片</a:t>
            </a:r>
            <a:r>
              <a:rPr lang="en-US" altLang="zh-CN" b="0" i="0" dirty="0">
                <a:solidFill>
                  <a:srgbClr val="333333"/>
                </a:solidFill>
                <a:effectLst/>
                <a:latin typeface="Helvetica Neue"/>
              </a:rPr>
              <a:t>)</a:t>
            </a:r>
          </a:p>
          <a:p>
            <a:pPr algn="l" latinLnBrk="1"/>
            <a:endParaRPr lang="en-US" altLang="zh-CN" b="0" i="0" dirty="0">
              <a:solidFill>
                <a:srgbClr val="333333"/>
              </a:solidFill>
              <a:effectLst/>
              <a:latin typeface="Helvetica Neue"/>
            </a:endParaRPr>
          </a:p>
          <a:p>
            <a:pPr algn="l" latinLnBrk="1"/>
            <a:r>
              <a:rPr lang="zh-CN" altLang="en-US" b="0" i="0" dirty="0">
                <a:solidFill>
                  <a:srgbClr val="333333"/>
                </a:solidFill>
                <a:effectLst/>
                <a:latin typeface="Helvetica Neue"/>
              </a:rPr>
              <a:t>（第二个图）我们可以指定（</a:t>
            </a:r>
            <a:r>
              <a:rPr lang="en-US" altLang="zh-CN" b="0" i="0" dirty="0">
                <a:solidFill>
                  <a:srgbClr val="333333"/>
                </a:solidFill>
                <a:effectLst/>
                <a:latin typeface="Helvetica Neue"/>
              </a:rPr>
              <a:t>Specify</a:t>
            </a:r>
            <a:r>
              <a:rPr lang="zh-CN" altLang="en-US" b="0" i="0" dirty="0">
                <a:solidFill>
                  <a:srgbClr val="333333"/>
                </a:solidFill>
                <a:effectLst/>
                <a:latin typeface="Helvetica Neue"/>
              </a:rPr>
              <a:t>）容器绑定的网络地址，比如绑定 </a:t>
            </a:r>
            <a:r>
              <a:rPr lang="en-US" altLang="zh-CN" b="0" i="0" dirty="0">
                <a:solidFill>
                  <a:srgbClr val="333333"/>
                </a:solidFill>
                <a:effectLst/>
                <a:latin typeface="Helvetica Neue"/>
              </a:rPr>
              <a:t>127.0.0.1</a:t>
            </a:r>
            <a:r>
              <a:rPr lang="zh-CN" altLang="en-US" b="0" i="0" dirty="0">
                <a:solidFill>
                  <a:srgbClr val="333333"/>
                </a:solidFill>
                <a:effectLst/>
                <a:latin typeface="Helvetica Neue"/>
              </a:rPr>
              <a:t>。</a:t>
            </a:r>
          </a:p>
          <a:p>
            <a:pPr algn="l" latinLnBrk="1"/>
            <a:r>
              <a:rPr lang="zh-CN" altLang="en-US" b="0" i="0" dirty="0">
                <a:solidFill>
                  <a:srgbClr val="333333"/>
                </a:solidFill>
                <a:effectLst/>
                <a:latin typeface="Helvetica Neue"/>
              </a:rPr>
              <a:t>我们使用 </a:t>
            </a:r>
            <a:r>
              <a:rPr lang="en-US" altLang="zh-CN" b="1" i="0" dirty="0">
                <a:solidFill>
                  <a:srgbClr val="333333"/>
                </a:solidFill>
                <a:effectLst/>
                <a:latin typeface="Helvetica Neue"/>
              </a:rPr>
              <a:t>-P</a:t>
            </a:r>
            <a:r>
              <a:rPr lang="zh-CN" altLang="en-US" b="0" i="0" dirty="0">
                <a:solidFill>
                  <a:srgbClr val="333333"/>
                </a:solidFill>
                <a:effectLst/>
                <a:latin typeface="Helvetica Neue"/>
              </a:rPr>
              <a:t> 绑定端口号，使用 </a:t>
            </a:r>
            <a:r>
              <a:rPr lang="en-US" altLang="zh-CN" b="1" i="0" dirty="0">
                <a:solidFill>
                  <a:srgbClr val="333333"/>
                </a:solidFill>
                <a:effectLst/>
                <a:latin typeface="Helvetica Neue"/>
              </a:rPr>
              <a:t>docker </a:t>
            </a:r>
            <a:r>
              <a:rPr lang="en-US" altLang="zh-CN" b="1" i="0" dirty="0" err="1">
                <a:solidFill>
                  <a:srgbClr val="333333"/>
                </a:solidFill>
                <a:effectLst/>
                <a:latin typeface="Helvetica Neue"/>
              </a:rPr>
              <a:t>ps</a:t>
            </a:r>
            <a:r>
              <a:rPr lang="zh-CN" altLang="en-US" b="0" i="0" dirty="0">
                <a:solidFill>
                  <a:srgbClr val="333333"/>
                </a:solidFill>
                <a:effectLst/>
                <a:latin typeface="Helvetica Neue"/>
              </a:rPr>
              <a:t> 可以看到容器端口 </a:t>
            </a:r>
            <a:r>
              <a:rPr lang="en-US" altLang="zh-CN" b="0" i="0" dirty="0">
                <a:solidFill>
                  <a:srgbClr val="333333"/>
                </a:solidFill>
                <a:effectLst/>
                <a:latin typeface="Helvetica Neue"/>
              </a:rPr>
              <a:t>5000 </a:t>
            </a:r>
            <a:r>
              <a:rPr lang="zh-CN" altLang="en-US" b="0" i="0" dirty="0">
                <a:solidFill>
                  <a:srgbClr val="333333"/>
                </a:solidFill>
                <a:effectLst/>
                <a:latin typeface="Helvetica Neue"/>
              </a:rPr>
              <a:t>绑定主机端口 </a:t>
            </a:r>
            <a:r>
              <a:rPr lang="en-US" altLang="zh-CN" b="0" i="0" dirty="0">
                <a:solidFill>
                  <a:srgbClr val="333333"/>
                </a:solidFill>
                <a:effectLst/>
                <a:latin typeface="Helvetica Neue"/>
              </a:rPr>
              <a:t>32768</a:t>
            </a:r>
            <a:r>
              <a:rPr lang="zh-CN" altLang="en-US" b="0" i="0" dirty="0">
                <a:solidFill>
                  <a:srgbClr val="333333"/>
                </a:solidFill>
                <a:effectLst/>
                <a:latin typeface="Helvetica Neue"/>
              </a:rPr>
              <a:t>。</a:t>
            </a:r>
            <a:endParaRPr lang="en-US" altLang="zh-CN" b="0" i="0" dirty="0">
              <a:solidFill>
                <a:srgbClr val="333333"/>
              </a:solidFill>
              <a:effectLst/>
              <a:latin typeface="Helvetica Neue"/>
            </a:endParaRPr>
          </a:p>
          <a:p>
            <a:pPr algn="l" latinLnBrk="1"/>
            <a:r>
              <a:rPr lang="zh-CN" altLang="en-US" b="0" i="0" dirty="0">
                <a:solidFill>
                  <a:srgbClr val="333333"/>
                </a:solidFill>
                <a:effectLst/>
                <a:latin typeface="Helvetica Neue"/>
              </a:rPr>
              <a:t>（第三个图）另外，我们可以指定容器绑定的网络地址，比如绑定 </a:t>
            </a:r>
            <a:r>
              <a:rPr lang="en-US" altLang="zh-CN" b="0" i="0" dirty="0">
                <a:solidFill>
                  <a:srgbClr val="333333"/>
                </a:solidFill>
                <a:effectLst/>
                <a:latin typeface="Helvetica Neue"/>
              </a:rPr>
              <a:t>127.0.0.1</a:t>
            </a:r>
            <a:r>
              <a:rPr lang="zh-CN" altLang="en-US" b="0" i="0" dirty="0">
                <a:solidFill>
                  <a:srgbClr val="333333"/>
                </a:solidFill>
                <a:effectLst/>
                <a:latin typeface="Helvetica Neue"/>
              </a:rPr>
              <a:t>。</a:t>
            </a:r>
            <a:endParaRPr lang="en-US" altLang="zh-CN" b="0" i="0" dirty="0">
              <a:solidFill>
                <a:srgbClr val="333333"/>
              </a:solidFill>
              <a:effectLst/>
              <a:latin typeface="Helvetica Neue"/>
            </a:endParaRPr>
          </a:p>
          <a:p>
            <a:pPr algn="l" latinLnBrk="1"/>
            <a:r>
              <a:rPr lang="zh-CN" altLang="en-US" b="0" i="0" dirty="0">
                <a:solidFill>
                  <a:srgbClr val="333333"/>
                </a:solidFill>
                <a:effectLst/>
                <a:latin typeface="Helvetica Neue"/>
              </a:rPr>
              <a:t>这样我们就可以通过访问 </a:t>
            </a:r>
            <a:r>
              <a:rPr lang="en-US" altLang="zh-CN" b="0" i="0" dirty="0">
                <a:solidFill>
                  <a:srgbClr val="333333"/>
                </a:solidFill>
                <a:effectLst/>
                <a:latin typeface="Helvetica Neue"/>
              </a:rPr>
              <a:t>127.0.0.1:5001 </a:t>
            </a:r>
            <a:r>
              <a:rPr lang="zh-CN" altLang="en-US" b="0" i="0" dirty="0">
                <a:solidFill>
                  <a:srgbClr val="333333"/>
                </a:solidFill>
                <a:effectLst/>
                <a:latin typeface="Helvetica Neue"/>
              </a:rPr>
              <a:t>来访问容器的 </a:t>
            </a:r>
            <a:r>
              <a:rPr lang="en-US" altLang="zh-CN" b="0" i="0" dirty="0">
                <a:solidFill>
                  <a:srgbClr val="333333"/>
                </a:solidFill>
                <a:effectLst/>
                <a:latin typeface="Helvetica Neue"/>
              </a:rPr>
              <a:t>5000 </a:t>
            </a:r>
            <a:r>
              <a:rPr lang="zh-CN" altLang="en-US" b="0" i="0" dirty="0">
                <a:solidFill>
                  <a:srgbClr val="333333"/>
                </a:solidFill>
                <a:effectLst/>
                <a:latin typeface="Helvetica Neue"/>
              </a:rPr>
              <a:t>端口。</a:t>
            </a:r>
          </a:p>
          <a:p>
            <a:pPr algn="l" latinLnBrk="1"/>
            <a:r>
              <a:rPr lang="zh-CN" altLang="en-US" b="0" i="0" dirty="0">
                <a:solidFill>
                  <a:srgbClr val="333333"/>
                </a:solidFill>
                <a:effectLst/>
                <a:latin typeface="Helvetica Neue"/>
              </a:rPr>
              <a:t>上面的例子中，默认都是绑定 </a:t>
            </a:r>
            <a:r>
              <a:rPr lang="en-US" altLang="zh-CN" b="0" i="0" dirty="0" err="1">
                <a:solidFill>
                  <a:srgbClr val="333333"/>
                </a:solidFill>
                <a:effectLst/>
                <a:latin typeface="Helvetica Neue"/>
              </a:rPr>
              <a:t>tcp</a:t>
            </a:r>
            <a:r>
              <a:rPr lang="en-US" altLang="zh-CN" b="0" i="0" dirty="0">
                <a:solidFill>
                  <a:srgbClr val="333333"/>
                </a:solidFill>
                <a:effectLst/>
                <a:latin typeface="Helvetica Neue"/>
              </a:rPr>
              <a:t> </a:t>
            </a:r>
            <a:r>
              <a:rPr lang="zh-CN" altLang="en-US" b="0" i="0" dirty="0">
                <a:solidFill>
                  <a:srgbClr val="333333"/>
                </a:solidFill>
                <a:effectLst/>
                <a:latin typeface="Helvetica Neue"/>
              </a:rPr>
              <a:t>端口，如果要绑定 </a:t>
            </a:r>
            <a:r>
              <a:rPr lang="en-US" altLang="zh-CN" b="0" i="0" dirty="0">
                <a:solidFill>
                  <a:srgbClr val="333333"/>
                </a:solidFill>
                <a:effectLst/>
                <a:latin typeface="Helvetica Neue"/>
              </a:rPr>
              <a:t>UDP </a:t>
            </a:r>
            <a:r>
              <a:rPr lang="zh-CN" altLang="en-US" b="0" i="0" dirty="0">
                <a:solidFill>
                  <a:srgbClr val="333333"/>
                </a:solidFill>
                <a:effectLst/>
                <a:latin typeface="Helvetica Neue"/>
              </a:rPr>
              <a:t>端口，可以在端口后面加上 </a:t>
            </a:r>
            <a:r>
              <a:rPr lang="en-US" altLang="zh-CN" b="1" i="0" dirty="0">
                <a:solidFill>
                  <a:srgbClr val="333333"/>
                </a:solidFill>
                <a:effectLst/>
                <a:latin typeface="Helvetica Neue"/>
              </a:rPr>
              <a:t>/</a:t>
            </a:r>
            <a:r>
              <a:rPr lang="en-US" altLang="zh-CN" b="1" i="0" dirty="0" err="1">
                <a:solidFill>
                  <a:srgbClr val="333333"/>
                </a:solidFill>
                <a:effectLst/>
                <a:latin typeface="Helvetica Neue"/>
              </a:rPr>
              <a:t>udp</a:t>
            </a:r>
            <a:r>
              <a:rPr lang="zh-CN" altLang="en-US" b="0" i="0" dirty="0">
                <a:solidFill>
                  <a:srgbClr val="333333"/>
                </a:solidFill>
                <a:effectLst/>
                <a:latin typeface="Helvetica Neue"/>
              </a:rPr>
              <a:t>。</a:t>
            </a:r>
          </a:p>
          <a:p>
            <a:pPr algn="l" latinLnBrk="1"/>
            <a:endParaRPr lang="zh-CN" altLang="en-US" b="0" i="0" dirty="0">
              <a:solidFill>
                <a:srgbClr val="333333"/>
              </a:solidFill>
              <a:effectLst/>
              <a:latin typeface="Helvetica Neue"/>
            </a:endParaRPr>
          </a:p>
          <a:p>
            <a:pPr algn="l" latinLnBrk="1"/>
            <a:endParaRPr lang="zh-CN" altLang="en-US" b="0" i="0" dirty="0">
              <a:solidFill>
                <a:srgbClr val="333333"/>
              </a:solidFill>
              <a:effectLst/>
              <a:latin typeface="Helvetica Neue"/>
            </a:endParaRPr>
          </a:p>
          <a:p>
            <a:pPr algn="l" latinLnBrk="1"/>
            <a:endParaRPr lang="zh-CN" altLang="en-US" b="0" i="0" dirty="0">
              <a:solidFill>
                <a:srgbClr val="333333"/>
              </a:solidFill>
              <a:effectLst/>
              <a:latin typeface="Helvetica Neue"/>
            </a:endParaRPr>
          </a:p>
          <a:p>
            <a:endParaRPr lang="zh-CN" altLang="en-US" dirty="0"/>
          </a:p>
        </p:txBody>
      </p:sp>
      <p:sp>
        <p:nvSpPr>
          <p:cNvPr id="4" name="灯片编号占位符 3"/>
          <p:cNvSpPr>
            <a:spLocks noGrp="1"/>
          </p:cNvSpPr>
          <p:nvPr>
            <p:ph type="sldNum"/>
          </p:nvPr>
        </p:nvSpPr>
        <p:spPr/>
        <p:txBody>
          <a:bodyPr/>
          <a:lstStyle/>
          <a:p>
            <a:pPr algn="r"/>
            <a:fld id="{3721C80F-C2FE-4F01-95A6-08C0B03595BE}" type="slidenum">
              <a:rPr lang="en-US" sz="1400" b="0" strike="noStrike" spc="-1" smtClean="0">
                <a:solidFill>
                  <a:srgbClr val="000000"/>
                </a:solidFill>
                <a:uFill>
                  <a:solidFill>
                    <a:srgbClr val="FFFFFF"/>
                  </a:solidFill>
                </a:uFill>
                <a:latin typeface="Times New Roman"/>
              </a:rPr>
              <a:t>14</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7528628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73088" y="1336675"/>
            <a:ext cx="6413500" cy="3608388"/>
          </a:xfrm>
          <a:prstGeom prst="rect">
            <a:avLst/>
          </a:prstGeom>
          <a:noFill/>
          <a:ln w="12700">
            <a:solidFill>
              <a:prstClr val="black"/>
            </a:solidFill>
          </a:ln>
        </p:spPr>
      </p:sp>
      <p:sp>
        <p:nvSpPr>
          <p:cNvPr id="3" name="备注占位符 2"/>
          <p:cNvSpPr>
            <a:spLocks noGrp="1"/>
          </p:cNvSpPr>
          <p:nvPr>
            <p:ph type="body" idx="1"/>
          </p:nvPr>
        </p:nvSpPr>
        <p:spPr/>
        <p:txBody>
          <a:bodyPr/>
          <a:lstStyle/>
          <a:p>
            <a:pPr algn="l" latinLnBrk="1"/>
            <a:r>
              <a:rPr lang="zh-CN" altLang="en-US" b="0" i="0" dirty="0">
                <a:solidFill>
                  <a:srgbClr val="333333"/>
                </a:solidFill>
                <a:effectLst/>
                <a:latin typeface="Helvetica Neue"/>
              </a:rPr>
              <a:t>拉取镜像你可以通过 </a:t>
            </a:r>
            <a:r>
              <a:rPr lang="en-US" altLang="zh-CN" b="0" i="0" dirty="0">
                <a:solidFill>
                  <a:srgbClr val="333333"/>
                </a:solidFill>
                <a:effectLst/>
                <a:latin typeface="Helvetica Neue"/>
              </a:rPr>
              <a:t>docker search </a:t>
            </a:r>
            <a:r>
              <a:rPr lang="zh-CN" altLang="en-US" b="0" i="0" dirty="0">
                <a:solidFill>
                  <a:srgbClr val="333333"/>
                </a:solidFill>
                <a:effectLst/>
                <a:latin typeface="Helvetica Neue"/>
              </a:rPr>
              <a:t>命令来查找官方仓库中的镜像，并利用 </a:t>
            </a:r>
            <a:r>
              <a:rPr lang="en-US" altLang="zh-CN" b="0" i="0" dirty="0">
                <a:solidFill>
                  <a:srgbClr val="333333"/>
                </a:solidFill>
                <a:effectLst/>
                <a:latin typeface="Helvetica Neue"/>
              </a:rPr>
              <a:t>docker pull </a:t>
            </a:r>
            <a:r>
              <a:rPr lang="zh-CN" altLang="en-US" b="0" i="0" dirty="0">
                <a:solidFill>
                  <a:srgbClr val="333333"/>
                </a:solidFill>
                <a:effectLst/>
                <a:latin typeface="Helvetica Neue"/>
              </a:rPr>
              <a:t>命令来将它下载到本地。</a:t>
            </a:r>
          </a:p>
          <a:p>
            <a:pPr algn="l" latinLnBrk="1"/>
            <a:r>
              <a:rPr lang="zh-CN" altLang="en-US" b="0" i="0" dirty="0">
                <a:solidFill>
                  <a:srgbClr val="333333"/>
                </a:solidFill>
                <a:effectLst/>
                <a:latin typeface="Helvetica Neue"/>
              </a:rPr>
              <a:t>以 </a:t>
            </a:r>
            <a:r>
              <a:rPr lang="en-US" altLang="zh-CN" b="0" i="0" dirty="0">
                <a:solidFill>
                  <a:srgbClr val="333333"/>
                </a:solidFill>
                <a:effectLst/>
                <a:latin typeface="Helvetica Neue"/>
              </a:rPr>
              <a:t>ubuntu </a:t>
            </a:r>
            <a:r>
              <a:rPr lang="zh-CN" altLang="en-US" b="0" i="0" dirty="0">
                <a:solidFill>
                  <a:srgbClr val="333333"/>
                </a:solidFill>
                <a:effectLst/>
                <a:latin typeface="Helvetica Neue"/>
              </a:rPr>
              <a:t>为关键词进行搜索：</a:t>
            </a:r>
          </a:p>
          <a:p>
            <a:r>
              <a:rPr lang="zh-CN" altLang="en-US" b="0" i="0" dirty="0">
                <a:solidFill>
                  <a:srgbClr val="333333"/>
                </a:solidFill>
                <a:effectLst/>
                <a:latin typeface="Helvetica Neue"/>
              </a:rPr>
              <a:t>使用 </a:t>
            </a:r>
            <a:r>
              <a:rPr lang="en-US" altLang="zh-CN" b="0" i="0" dirty="0">
                <a:solidFill>
                  <a:srgbClr val="333333"/>
                </a:solidFill>
                <a:effectLst/>
                <a:latin typeface="Helvetica Neue"/>
              </a:rPr>
              <a:t>docker pull </a:t>
            </a:r>
            <a:r>
              <a:rPr lang="zh-CN" altLang="en-US" b="0" i="0" dirty="0">
                <a:solidFill>
                  <a:srgbClr val="333333"/>
                </a:solidFill>
                <a:effectLst/>
                <a:latin typeface="Helvetica Neue"/>
              </a:rPr>
              <a:t>将官方 </a:t>
            </a:r>
            <a:r>
              <a:rPr lang="en-US" altLang="zh-CN" b="0" i="0" dirty="0">
                <a:solidFill>
                  <a:srgbClr val="333333"/>
                </a:solidFill>
                <a:effectLst/>
                <a:latin typeface="Helvetica Neue"/>
              </a:rPr>
              <a:t>ubuntu </a:t>
            </a:r>
            <a:r>
              <a:rPr lang="zh-CN" altLang="en-US" b="0" i="0" dirty="0">
                <a:solidFill>
                  <a:srgbClr val="333333"/>
                </a:solidFill>
                <a:effectLst/>
                <a:latin typeface="Helvetica Neue"/>
              </a:rPr>
              <a:t>镜像下载到本地：</a:t>
            </a:r>
            <a:endParaRPr lang="zh-CN" altLang="en-US" dirty="0"/>
          </a:p>
        </p:txBody>
      </p:sp>
      <p:sp>
        <p:nvSpPr>
          <p:cNvPr id="4" name="灯片编号占位符 3"/>
          <p:cNvSpPr>
            <a:spLocks noGrp="1"/>
          </p:cNvSpPr>
          <p:nvPr>
            <p:ph type="sldNum"/>
          </p:nvPr>
        </p:nvSpPr>
        <p:spPr/>
        <p:txBody>
          <a:bodyPr/>
          <a:lstStyle/>
          <a:p>
            <a:pPr algn="r"/>
            <a:fld id="{3721C80F-C2FE-4F01-95A6-08C0B03595BE}" type="slidenum">
              <a:rPr lang="en-US" sz="1400" b="0" strike="noStrike" spc="-1" smtClean="0">
                <a:solidFill>
                  <a:srgbClr val="000000"/>
                </a:solidFill>
                <a:uFill>
                  <a:solidFill>
                    <a:srgbClr val="FFFFFF"/>
                  </a:solidFill>
                </a:uFill>
                <a:latin typeface="Times New Roman"/>
              </a:rPr>
              <a:t>15</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8182059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73088" y="1336675"/>
            <a:ext cx="6413500" cy="3608388"/>
          </a:xfrm>
          <a:prstGeom prst="rect">
            <a:avLst/>
          </a:prstGeom>
          <a:noFill/>
          <a:ln w="12700">
            <a:solidFill>
              <a:prstClr val="black"/>
            </a:solidFill>
          </a:ln>
        </p:spPr>
      </p:sp>
      <p:sp>
        <p:nvSpPr>
          <p:cNvPr id="3" name="备注占位符 2"/>
          <p:cNvSpPr>
            <a:spLocks noGrp="1"/>
          </p:cNvSpPr>
          <p:nvPr>
            <p:ph type="body" idx="1"/>
          </p:nvPr>
        </p:nvSpPr>
        <p:spPr/>
        <p:txBody>
          <a:bodyPr/>
          <a:lstStyle/>
          <a:p>
            <a:pPr algn="l" latinLnBrk="1"/>
            <a:r>
              <a:rPr lang="zh-CN" altLang="en-US" b="0" i="0" dirty="0">
                <a:solidFill>
                  <a:srgbClr val="333333"/>
                </a:solidFill>
                <a:effectLst/>
                <a:latin typeface="Helvetica Neue"/>
              </a:rPr>
              <a:t>用户登录后，可以通过 </a:t>
            </a:r>
            <a:r>
              <a:rPr lang="en-US" altLang="zh-CN" b="0" i="0" dirty="0">
                <a:solidFill>
                  <a:srgbClr val="333333"/>
                </a:solidFill>
                <a:effectLst/>
                <a:latin typeface="Helvetica Neue"/>
              </a:rPr>
              <a:t>docker push </a:t>
            </a:r>
            <a:r>
              <a:rPr lang="zh-CN" altLang="en-US" b="0" i="0" dirty="0">
                <a:solidFill>
                  <a:srgbClr val="333333"/>
                </a:solidFill>
                <a:effectLst/>
                <a:latin typeface="Helvetica Neue"/>
              </a:rPr>
              <a:t>命令将自己的镜像推送到 </a:t>
            </a:r>
            <a:r>
              <a:rPr lang="en-US" altLang="zh-CN" b="0" i="0" dirty="0">
                <a:solidFill>
                  <a:srgbClr val="333333"/>
                </a:solidFill>
                <a:effectLst/>
                <a:latin typeface="Helvetica Neue"/>
              </a:rPr>
              <a:t>Docker Hub</a:t>
            </a:r>
            <a:r>
              <a:rPr lang="zh-CN" altLang="en-US" b="0" i="0" dirty="0">
                <a:solidFill>
                  <a:srgbClr val="333333"/>
                </a:solidFill>
                <a:effectLst/>
                <a:latin typeface="Helvetica Neue"/>
              </a:rPr>
              <a:t>。</a:t>
            </a:r>
          </a:p>
          <a:p>
            <a:pPr algn="l" latinLnBrk="1"/>
            <a:r>
              <a:rPr lang="zh-CN" altLang="en-US" b="0" i="0" dirty="0">
                <a:solidFill>
                  <a:srgbClr val="333333"/>
                </a:solidFill>
                <a:effectLst/>
                <a:latin typeface="Helvetica Neue"/>
              </a:rPr>
              <a:t>以下命令中的 </a:t>
            </a:r>
            <a:r>
              <a:rPr lang="en-US" altLang="zh-CN" b="0" i="0" dirty="0">
                <a:solidFill>
                  <a:srgbClr val="333333"/>
                </a:solidFill>
                <a:effectLst/>
                <a:latin typeface="Helvetica Neue"/>
              </a:rPr>
              <a:t>username </a:t>
            </a:r>
            <a:r>
              <a:rPr lang="zh-CN" altLang="en-US" b="0" i="0" dirty="0">
                <a:solidFill>
                  <a:srgbClr val="333333"/>
                </a:solidFill>
                <a:effectLst/>
                <a:latin typeface="Helvetica Neue"/>
              </a:rPr>
              <a:t>请替换为你的 </a:t>
            </a:r>
            <a:r>
              <a:rPr lang="en-US" altLang="zh-CN" b="0" i="0" dirty="0">
                <a:solidFill>
                  <a:srgbClr val="333333"/>
                </a:solidFill>
                <a:effectLst/>
                <a:latin typeface="Helvetica Neue"/>
              </a:rPr>
              <a:t>Docker </a:t>
            </a:r>
            <a:r>
              <a:rPr lang="zh-CN" altLang="en-US" b="0" i="0" dirty="0">
                <a:solidFill>
                  <a:srgbClr val="333333"/>
                </a:solidFill>
                <a:effectLst/>
                <a:latin typeface="Helvetica Neue"/>
              </a:rPr>
              <a:t>账号用户名。</a:t>
            </a:r>
          </a:p>
        </p:txBody>
      </p:sp>
      <p:sp>
        <p:nvSpPr>
          <p:cNvPr id="4" name="灯片编号占位符 3"/>
          <p:cNvSpPr>
            <a:spLocks noGrp="1"/>
          </p:cNvSpPr>
          <p:nvPr>
            <p:ph type="sldNum"/>
          </p:nvPr>
        </p:nvSpPr>
        <p:spPr/>
        <p:txBody>
          <a:bodyPr/>
          <a:lstStyle/>
          <a:p>
            <a:pPr algn="r"/>
            <a:fld id="{3721C80F-C2FE-4F01-95A6-08C0B03595BE}" type="slidenum">
              <a:rPr lang="en-US" sz="1400" b="0" strike="noStrike" spc="-1" smtClean="0">
                <a:solidFill>
                  <a:srgbClr val="000000"/>
                </a:solidFill>
                <a:uFill>
                  <a:solidFill>
                    <a:srgbClr val="FFFFFF"/>
                  </a:solidFill>
                </a:uFill>
                <a:latin typeface="Times New Roman"/>
              </a:rPr>
              <a:t>16</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960488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73088" y="1336675"/>
            <a:ext cx="6413500" cy="3608388"/>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zh-CN" altLang="en-US" dirty="0"/>
              <a:t>安装</a:t>
            </a:r>
            <a:r>
              <a:rPr lang="en-US" altLang="zh-CN" dirty="0" err="1"/>
              <a:t>conda</a:t>
            </a:r>
            <a:r>
              <a:rPr lang="zh-CN" altLang="en-US" dirty="0"/>
              <a:t>其实非常简单，你只需要登录</a:t>
            </a:r>
            <a:r>
              <a:rPr lang="en-US" altLang="zh-CN" dirty="0" err="1"/>
              <a:t>conda</a:t>
            </a:r>
            <a:r>
              <a:rPr lang="zh-CN" altLang="en-US" dirty="0"/>
              <a:t>的官方网站，然后选择你的系统，下载就好了</a:t>
            </a:r>
            <a:endParaRPr lang="en-US" altLang="zh-CN" dirty="0"/>
          </a:p>
          <a:p>
            <a:endParaRPr lang="en-US" altLang="zh-CN" dirty="0"/>
          </a:p>
          <a:p>
            <a:pPr marL="0" marR="0" lvl="0" indent="0" algn="l" defTabSz="914400" rtl="0" eaLnBrk="1" fontAlgn="auto" latinLnBrk="1" hangingPunct="1">
              <a:lnSpc>
                <a:spcPct val="100000"/>
              </a:lnSpc>
              <a:spcBef>
                <a:spcPts val="0"/>
              </a:spcBef>
              <a:spcAft>
                <a:spcPts val="0"/>
              </a:spcAft>
              <a:buClrTx/>
              <a:buSzTx/>
              <a:buFontTx/>
              <a:buNone/>
              <a:tabLst/>
              <a:defRPr/>
            </a:pPr>
            <a:r>
              <a:rPr lang="zh-CN" altLang="en-US" b="0" i="0" dirty="0">
                <a:solidFill>
                  <a:srgbClr val="4D4D4D"/>
                </a:solidFill>
                <a:effectLst/>
                <a:latin typeface="-apple-system"/>
              </a:rPr>
              <a:t>其实</a:t>
            </a:r>
            <a:r>
              <a:rPr lang="en-US" altLang="zh-CN" b="0" i="0" dirty="0" err="1">
                <a:solidFill>
                  <a:srgbClr val="4D4D4D"/>
                </a:solidFill>
                <a:effectLst/>
                <a:latin typeface="-apple-system"/>
              </a:rPr>
              <a:t>conda</a:t>
            </a:r>
            <a:r>
              <a:rPr lang="zh-CN" altLang="en-US" b="0" i="0" dirty="0">
                <a:solidFill>
                  <a:srgbClr val="4D4D4D"/>
                </a:solidFill>
                <a:effectLst/>
                <a:latin typeface="-apple-system"/>
              </a:rPr>
              <a:t>有两个发行版（</a:t>
            </a:r>
            <a:r>
              <a:rPr lang="en-US" altLang="zh-CN" b="0" i="0" dirty="0">
                <a:solidFill>
                  <a:srgbClr val="4D4D4D"/>
                </a:solidFill>
                <a:effectLst/>
                <a:latin typeface="-apple-system"/>
              </a:rPr>
              <a:t>releases</a:t>
            </a:r>
            <a:r>
              <a:rPr lang="zh-CN" altLang="en-US" b="0" i="0" dirty="0">
                <a:solidFill>
                  <a:srgbClr val="4D4D4D"/>
                </a:solidFill>
                <a:effectLst/>
                <a:latin typeface="-apple-system"/>
              </a:rPr>
              <a:t>）一个是</a:t>
            </a:r>
            <a:r>
              <a:rPr lang="en-US" altLang="zh-CN" b="0" i="0" dirty="0">
                <a:solidFill>
                  <a:srgbClr val="4D4D4D"/>
                </a:solidFill>
                <a:effectLst/>
                <a:latin typeface="-apple-system"/>
              </a:rPr>
              <a:t>anaconda</a:t>
            </a:r>
            <a:r>
              <a:rPr lang="zh-CN" altLang="en-US" b="0" i="0" dirty="0">
                <a:solidFill>
                  <a:srgbClr val="4D4D4D"/>
                </a:solidFill>
                <a:effectLst/>
                <a:latin typeface="-apple-system"/>
              </a:rPr>
              <a:t>一个是</a:t>
            </a:r>
            <a:r>
              <a:rPr lang="en-US" altLang="zh-CN" b="0" i="0" dirty="0" err="1">
                <a:solidFill>
                  <a:srgbClr val="4D4D4D"/>
                </a:solidFill>
                <a:effectLst/>
                <a:latin typeface="-apple-system"/>
              </a:rPr>
              <a:t>miniconda</a:t>
            </a:r>
            <a:r>
              <a:rPr lang="zh-CN" altLang="en-US" b="0" i="0" dirty="0">
                <a:solidFill>
                  <a:srgbClr val="4D4D4D"/>
                </a:solidFill>
                <a:effectLst/>
                <a:latin typeface="-apple-system"/>
              </a:rPr>
              <a:t>，区别是，前者（</a:t>
            </a:r>
            <a:r>
              <a:rPr lang="en-US" altLang="zh-CN" b="0" i="0" dirty="0">
                <a:solidFill>
                  <a:srgbClr val="4D4D4D"/>
                </a:solidFill>
                <a:effectLst/>
                <a:latin typeface="-apple-system"/>
              </a:rPr>
              <a:t>former</a:t>
            </a:r>
            <a:r>
              <a:rPr lang="zh-CN" altLang="en-US" b="0" i="0" dirty="0">
                <a:solidFill>
                  <a:srgbClr val="4D4D4D"/>
                </a:solidFill>
                <a:effectLst/>
                <a:latin typeface="-apple-system"/>
              </a:rPr>
              <a:t>）有（十分卡顿（</a:t>
            </a:r>
            <a:r>
              <a:rPr lang="en-US" altLang="zh-CN" b="0" i="0" dirty="0">
                <a:solidFill>
                  <a:srgbClr val="4D4D4D"/>
                </a:solidFill>
                <a:effectLst/>
                <a:latin typeface="-apple-system"/>
              </a:rPr>
              <a:t>stuck </a:t>
            </a:r>
            <a:r>
              <a:rPr lang="zh-CN" altLang="en-US" b="0" i="0" dirty="0">
                <a:solidFill>
                  <a:srgbClr val="4D4D4D"/>
                </a:solidFill>
                <a:effectLst/>
                <a:latin typeface="-apple-system"/>
              </a:rPr>
              <a:t>）的）</a:t>
            </a:r>
            <a:r>
              <a:rPr lang="en-US" altLang="zh-CN" b="0" i="0" dirty="0">
                <a:solidFill>
                  <a:srgbClr val="4D4D4D"/>
                </a:solidFill>
                <a:effectLst/>
                <a:latin typeface="-apple-system"/>
              </a:rPr>
              <a:t>UI</a:t>
            </a:r>
            <a:r>
              <a:rPr lang="zh-CN" altLang="en-US" b="0" i="0" dirty="0">
                <a:solidFill>
                  <a:srgbClr val="4D4D4D"/>
                </a:solidFill>
                <a:effectLst/>
                <a:latin typeface="-apple-system"/>
              </a:rPr>
              <a:t>界面，但是界面操作（</a:t>
            </a:r>
            <a:r>
              <a:rPr lang="en-US" altLang="zh-CN" b="0" i="0" dirty="0">
                <a:solidFill>
                  <a:srgbClr val="4D4D4D"/>
                </a:solidFill>
                <a:effectLst/>
                <a:latin typeface="-apple-system"/>
              </a:rPr>
              <a:t>operation</a:t>
            </a:r>
            <a:r>
              <a:rPr lang="zh-CN" altLang="en-US" b="0" i="0" dirty="0">
                <a:solidFill>
                  <a:srgbClr val="4D4D4D"/>
                </a:solidFill>
                <a:effectLst/>
                <a:latin typeface="-apple-system"/>
              </a:rPr>
              <a:t>）非常适合新手（</a:t>
            </a:r>
            <a:r>
              <a:rPr lang="en-US" altLang="zh-CN" b="0" i="0" dirty="0">
                <a:solidFill>
                  <a:srgbClr val="4D4D4D"/>
                </a:solidFill>
                <a:effectLst/>
                <a:latin typeface="-apple-system"/>
              </a:rPr>
              <a:t>novices</a:t>
            </a:r>
            <a:r>
              <a:rPr lang="zh-CN" altLang="en-US" b="0" i="0" dirty="0">
                <a:solidFill>
                  <a:srgbClr val="4D4D4D"/>
                </a:solidFill>
                <a:effectLst/>
                <a:latin typeface="-apple-system"/>
              </a:rPr>
              <a:t>）。唯一的区别的就是</a:t>
            </a:r>
            <a:r>
              <a:rPr lang="en-US" altLang="zh-CN" b="0" i="0" dirty="0" err="1">
                <a:solidFill>
                  <a:srgbClr val="4D4D4D"/>
                </a:solidFill>
                <a:effectLst/>
                <a:latin typeface="-apple-system"/>
              </a:rPr>
              <a:t>miniconda</a:t>
            </a:r>
            <a:r>
              <a:rPr lang="zh-CN" altLang="en-US" b="0" i="0" dirty="0">
                <a:solidFill>
                  <a:srgbClr val="4D4D4D"/>
                </a:solidFill>
                <a:effectLst/>
                <a:latin typeface="-apple-system"/>
              </a:rPr>
              <a:t>占用的空间少，但是一切操作都需要命令。</a:t>
            </a:r>
            <a:endParaRPr lang="en-US" altLang="zh-CN" b="0" i="0" dirty="0">
              <a:solidFill>
                <a:srgbClr val="4D4D4D"/>
              </a:solidFill>
              <a:effectLst/>
              <a:latin typeface="-apple-system"/>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zh-CN" altLang="en-US" b="0" i="0" dirty="0">
                <a:solidFill>
                  <a:srgbClr val="4D4D4D"/>
                </a:solidFill>
                <a:effectLst/>
                <a:latin typeface="-apple-system"/>
              </a:rPr>
              <a:t>。这里推荐</a:t>
            </a:r>
            <a:r>
              <a:rPr lang="en-US" altLang="zh-CN" b="0" i="0" dirty="0" err="1">
                <a:solidFill>
                  <a:srgbClr val="4D4D4D"/>
                </a:solidFill>
                <a:effectLst/>
                <a:latin typeface="-apple-system"/>
              </a:rPr>
              <a:t>miniconda</a:t>
            </a:r>
            <a:r>
              <a:rPr lang="zh-CN" altLang="en-US" b="0" i="0" dirty="0">
                <a:solidFill>
                  <a:srgbClr val="4D4D4D"/>
                </a:solidFill>
                <a:effectLst/>
                <a:latin typeface="-apple-system"/>
              </a:rPr>
              <a:t>，方便快捷。但是如果你是第一次使用</a:t>
            </a:r>
            <a:r>
              <a:rPr lang="en-US" altLang="zh-CN" b="0" i="0" dirty="0" err="1">
                <a:solidFill>
                  <a:srgbClr val="4D4D4D"/>
                </a:solidFill>
                <a:effectLst/>
                <a:latin typeface="-apple-system"/>
              </a:rPr>
              <a:t>conda</a:t>
            </a:r>
            <a:r>
              <a:rPr lang="zh-CN" altLang="en-US" b="0" i="0" dirty="0">
                <a:solidFill>
                  <a:srgbClr val="4D4D4D"/>
                </a:solidFill>
                <a:effectLst/>
                <a:latin typeface="-apple-system"/>
              </a:rPr>
              <a:t>，也可以从</a:t>
            </a:r>
            <a:r>
              <a:rPr lang="en-US" altLang="zh-CN" b="0" i="0" dirty="0">
                <a:solidFill>
                  <a:srgbClr val="4D4D4D"/>
                </a:solidFill>
                <a:effectLst/>
                <a:latin typeface="-apple-system"/>
              </a:rPr>
              <a:t>anaconda</a:t>
            </a:r>
            <a:r>
              <a:rPr lang="zh-CN" altLang="en-US" b="0" i="0" dirty="0">
                <a:solidFill>
                  <a:srgbClr val="4D4D4D"/>
                </a:solidFill>
                <a:effectLst/>
                <a:latin typeface="-apple-system"/>
              </a:rPr>
              <a:t>入手</a:t>
            </a:r>
            <a:br>
              <a:rPr lang="en-US" altLang="zh-CN" dirty="0"/>
            </a:br>
            <a:r>
              <a:rPr lang="zh-CN" altLang="en-US" dirty="0"/>
              <a:t>今天我使用</a:t>
            </a:r>
            <a:r>
              <a:rPr lang="en-US" altLang="zh-CN" dirty="0"/>
              <a:t>win</a:t>
            </a:r>
            <a:r>
              <a:rPr lang="zh-CN" altLang="en-US" dirty="0"/>
              <a:t>系统作为例子</a:t>
            </a:r>
            <a:r>
              <a:rPr lang="en-US" altLang="zh-CN" dirty="0"/>
              <a:t>Today I take windows as an example</a:t>
            </a:r>
            <a:endParaRPr lang="zh-CN" altLang="en-US" dirty="0"/>
          </a:p>
        </p:txBody>
      </p:sp>
      <p:sp>
        <p:nvSpPr>
          <p:cNvPr id="4" name="灯片编号占位符 3"/>
          <p:cNvSpPr>
            <a:spLocks noGrp="1"/>
          </p:cNvSpPr>
          <p:nvPr>
            <p:ph type="sldNum"/>
          </p:nvPr>
        </p:nvSpPr>
        <p:spPr/>
        <p:txBody>
          <a:bodyPr/>
          <a:lstStyle/>
          <a:p>
            <a:pPr algn="r"/>
            <a:fld id="{3721C80F-C2FE-4F01-95A6-08C0B03595BE}" type="slidenum">
              <a:rPr lang="en-US" sz="1400" b="0" strike="noStrike" spc="-1" smtClean="0">
                <a:solidFill>
                  <a:srgbClr val="000000"/>
                </a:solidFill>
                <a:uFill>
                  <a:solidFill>
                    <a:srgbClr val="FFFFFF"/>
                  </a:solidFill>
                </a:uFill>
                <a:latin typeface="Times New Roman"/>
              </a:rPr>
              <a:t>3</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454759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73088" y="1336675"/>
            <a:ext cx="6413500" cy="3608388"/>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zh-CN" altLang="en-US" b="0" i="0" dirty="0">
                <a:solidFill>
                  <a:srgbClr val="4D4D4D"/>
                </a:solidFill>
                <a:effectLst/>
                <a:latin typeface="-apple-system"/>
              </a:rPr>
              <a:t>出现如下界面，点击 </a:t>
            </a:r>
            <a:r>
              <a:rPr lang="en-US" altLang="zh-CN" b="0" i="0" dirty="0">
                <a:solidFill>
                  <a:srgbClr val="4D4D4D"/>
                </a:solidFill>
                <a:effectLst/>
                <a:latin typeface="-apple-system"/>
              </a:rPr>
              <a:t>Next </a:t>
            </a:r>
            <a:r>
              <a:rPr lang="zh-CN" altLang="en-US" b="0" i="0" dirty="0">
                <a:solidFill>
                  <a:srgbClr val="4D4D4D"/>
                </a:solidFill>
                <a:effectLst/>
                <a:latin typeface="-apple-system"/>
              </a:rPr>
              <a:t>即可</a:t>
            </a:r>
            <a:r>
              <a:rPr lang="en-US" altLang="zh-CN" b="0" i="0" dirty="0">
                <a:solidFill>
                  <a:srgbClr val="4D4D4D"/>
                </a:solidFill>
                <a:effectLst/>
                <a:latin typeface="-apple-system"/>
              </a:rPr>
              <a:t>,,</a:t>
            </a:r>
            <a:r>
              <a:rPr lang="zh-CN" altLang="en-US" b="0" i="0" dirty="0">
                <a:solidFill>
                  <a:srgbClr val="4D4D4D"/>
                </a:solidFill>
                <a:effectLst/>
                <a:latin typeface="-apple-system"/>
              </a:rPr>
              <a:t>最后一步这里来到 </a:t>
            </a:r>
            <a:r>
              <a:rPr lang="en-US" altLang="zh-CN" b="0" i="0" dirty="0">
                <a:solidFill>
                  <a:srgbClr val="4D4D4D"/>
                </a:solidFill>
                <a:effectLst/>
                <a:latin typeface="-apple-system"/>
              </a:rPr>
              <a:t>Advanced Options </a:t>
            </a:r>
            <a:r>
              <a:rPr lang="zh-CN" altLang="en-US" b="0" i="0" dirty="0">
                <a:solidFill>
                  <a:srgbClr val="4D4D4D"/>
                </a:solidFill>
                <a:effectLst/>
                <a:latin typeface="-apple-system"/>
              </a:rPr>
              <a:t>了，记得一定要选择添加</a:t>
            </a:r>
            <a:r>
              <a:rPr lang="en-US" altLang="zh-CN" b="0" i="0" dirty="0">
                <a:solidFill>
                  <a:srgbClr val="4D4D4D"/>
                </a:solidFill>
                <a:effectLst/>
                <a:latin typeface="-apple-system"/>
              </a:rPr>
              <a:t>path</a:t>
            </a:r>
            <a:r>
              <a:rPr lang="zh-CN" altLang="en-US" b="0" i="0" dirty="0">
                <a:solidFill>
                  <a:srgbClr val="4D4D4D"/>
                </a:solidFill>
                <a:effectLst/>
                <a:latin typeface="-apple-system"/>
              </a:rPr>
              <a:t>到及环境变量。如果不添加是需要手动添加的，非常麻烦，之前的</a:t>
            </a:r>
            <a:r>
              <a:rPr lang="en-US" altLang="zh-CN" b="0" i="0" dirty="0" err="1">
                <a:solidFill>
                  <a:srgbClr val="4D4D4D"/>
                </a:solidFill>
                <a:effectLst/>
                <a:latin typeface="-apple-system"/>
              </a:rPr>
              <a:t>conda</a:t>
            </a:r>
            <a:r>
              <a:rPr lang="zh-CN" altLang="en-US" b="0" i="0" dirty="0">
                <a:solidFill>
                  <a:srgbClr val="4D4D4D"/>
                </a:solidFill>
                <a:effectLst/>
                <a:latin typeface="-apple-system"/>
              </a:rPr>
              <a:t>没有这个选项，现在如果你是从官网下载最新的安装包的话就非常方便</a:t>
            </a:r>
            <a:endParaRPr lang="zh-CN" altLang="en-US" dirty="0"/>
          </a:p>
        </p:txBody>
      </p:sp>
      <p:sp>
        <p:nvSpPr>
          <p:cNvPr id="4" name="灯片编号占位符 3"/>
          <p:cNvSpPr>
            <a:spLocks noGrp="1"/>
          </p:cNvSpPr>
          <p:nvPr>
            <p:ph type="sldNum"/>
          </p:nvPr>
        </p:nvSpPr>
        <p:spPr/>
        <p:txBody>
          <a:bodyPr/>
          <a:lstStyle/>
          <a:p>
            <a:pPr algn="r"/>
            <a:fld id="{3721C80F-C2FE-4F01-95A6-08C0B03595BE}" type="slidenum">
              <a:rPr lang="en-US" sz="1400" b="0" strike="noStrike" spc="-1" smtClean="0">
                <a:solidFill>
                  <a:srgbClr val="000000"/>
                </a:solidFill>
                <a:uFill>
                  <a:solidFill>
                    <a:srgbClr val="FFFFFF"/>
                  </a:solidFill>
                </a:uFill>
                <a:latin typeface="Times New Roman"/>
              </a:rPr>
              <a:t>4</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959083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73088" y="1336675"/>
            <a:ext cx="6413500" cy="3608388"/>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lgn="r"/>
            <a:fld id="{3721C80F-C2FE-4F01-95A6-08C0B03595BE}" type="slidenum">
              <a:rPr lang="en-US" sz="1400" b="0" strike="noStrike" spc="-1" smtClean="0">
                <a:solidFill>
                  <a:srgbClr val="000000"/>
                </a:solidFill>
                <a:uFill>
                  <a:solidFill>
                    <a:srgbClr val="FFFFFF"/>
                  </a:solidFill>
                </a:uFill>
                <a:latin typeface="Times New Roman"/>
              </a:rPr>
              <a:t>5</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406442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73088" y="1336675"/>
            <a:ext cx="6413500" cy="3608388"/>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lgn="r"/>
            <a:fld id="{3721C80F-C2FE-4F01-95A6-08C0B03595BE}" type="slidenum">
              <a:rPr lang="en-US" sz="1400" b="0" strike="noStrike" spc="-1" smtClean="0">
                <a:solidFill>
                  <a:srgbClr val="000000"/>
                </a:solidFill>
                <a:uFill>
                  <a:solidFill>
                    <a:srgbClr val="FFFFFF"/>
                  </a:solidFill>
                </a:uFill>
                <a:latin typeface="Times New Roman"/>
              </a:rPr>
              <a:t>6</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704142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73088" y="1336675"/>
            <a:ext cx="6413500" cy="3608388"/>
          </a:xfrm>
          <a:prstGeom prst="rect">
            <a:avLst/>
          </a:prstGeom>
          <a:noFill/>
          <a:ln w="12700">
            <a:solidFill>
              <a:prstClr val="black"/>
            </a:solidFill>
          </a:ln>
        </p:spPr>
      </p:sp>
      <p:sp>
        <p:nvSpPr>
          <p:cNvPr id="3" name="슬라이드 노트 개체 틀 2"/>
          <p:cNvSpPr>
            <a:spLocks noGrp="1"/>
          </p:cNvSpPr>
          <p:nvPr>
            <p:ph type="body" idx="1"/>
          </p:nvPr>
        </p:nvSpPr>
        <p:spPr/>
        <p:txBody>
          <a:bodyPr/>
          <a:lstStyle/>
          <a:p>
            <a:r>
              <a:rPr lang="zh-CN" altLang="en-US" dirty="0"/>
              <a:t>总而言之，你可以使用</a:t>
            </a:r>
            <a:r>
              <a:rPr lang="en-US" altLang="zh-CN" dirty="0"/>
              <a:t>docker</a:t>
            </a:r>
            <a:r>
              <a:rPr lang="zh-CN" altLang="en-US" dirty="0"/>
              <a:t>将你的开发环境（</a:t>
            </a:r>
            <a:r>
              <a:rPr lang="en-US" altLang="zh-CN" dirty="0"/>
              <a:t>development environment</a:t>
            </a:r>
            <a:r>
              <a:rPr lang="zh-CN" altLang="en-US" dirty="0"/>
              <a:t>）打包（</a:t>
            </a:r>
            <a:r>
              <a:rPr lang="en-US" altLang="zh-CN" dirty="0"/>
              <a:t>package</a:t>
            </a:r>
            <a:r>
              <a:rPr lang="zh-CN" altLang="en-US" dirty="0"/>
              <a:t>）进这个容器中，然后发布（</a:t>
            </a:r>
            <a:r>
              <a:rPr lang="en-US" altLang="zh-CN" dirty="0"/>
              <a:t>publish</a:t>
            </a:r>
            <a:r>
              <a:rPr lang="zh-CN" altLang="en-US" dirty="0"/>
              <a:t>）到任意计算机</a:t>
            </a:r>
          </a:p>
        </p:txBody>
      </p:sp>
      <p:sp>
        <p:nvSpPr>
          <p:cNvPr id="4" name="슬라이드 번호 개체 틀 3"/>
          <p:cNvSpPr>
            <a:spLocks noGrp="1"/>
          </p:cNvSpPr>
          <p:nvPr>
            <p:ph type="sldNum"/>
          </p:nvPr>
        </p:nvSpPr>
        <p:spPr/>
        <p:txBody>
          <a:bodyPr/>
          <a:lstStyle/>
          <a:p>
            <a:pPr algn="r"/>
            <a:fld id="{3721C80F-C2FE-4F01-95A6-08C0B03595BE}" type="slidenum">
              <a:rPr lang="en-US" sz="1400" b="0" strike="noStrike" spc="-1" smtClean="0">
                <a:solidFill>
                  <a:srgbClr val="000000"/>
                </a:solidFill>
                <a:uFill>
                  <a:solidFill>
                    <a:srgbClr val="FFFFFF"/>
                  </a:solidFill>
                </a:uFill>
                <a:latin typeface="Times New Roman"/>
              </a:rPr>
              <a:t>7</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65767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73088" y="1336675"/>
            <a:ext cx="6413500" cy="3608388"/>
          </a:xfrm>
          <a:prstGeom prst="rect">
            <a:avLst/>
          </a:prstGeom>
          <a:noFill/>
          <a:ln w="12700">
            <a:solidFill>
              <a:prstClr val="black"/>
            </a:solidFill>
          </a:ln>
        </p:spPr>
      </p:sp>
      <p:sp>
        <p:nvSpPr>
          <p:cNvPr id="3" name="备注占位符 2"/>
          <p:cNvSpPr>
            <a:spLocks noGrp="1"/>
          </p:cNvSpPr>
          <p:nvPr>
            <p:ph type="body" idx="1"/>
          </p:nvPr>
        </p:nvSpPr>
        <p:spPr/>
        <p:txBody>
          <a:bodyPr/>
          <a:lstStyle/>
          <a:p>
            <a:pPr algn="l"/>
            <a:r>
              <a:rPr lang="en-US" altLang="zh-CN" b="1" i="0" u="none" strike="noStrike" dirty="0">
                <a:solidFill>
                  <a:srgbClr val="000000"/>
                </a:solidFill>
                <a:effectLst/>
                <a:latin typeface="Helvetica Neue"/>
              </a:rPr>
              <a:t>Docker </a:t>
            </a:r>
            <a:r>
              <a:rPr lang="zh-CN" altLang="en-US" b="1" i="0" u="none" strike="noStrike" dirty="0">
                <a:solidFill>
                  <a:srgbClr val="000000"/>
                </a:solidFill>
                <a:effectLst/>
                <a:latin typeface="Helvetica Neue"/>
              </a:rPr>
              <a:t>架构</a:t>
            </a:r>
          </a:p>
          <a:p>
            <a:pPr algn="l" latinLnBrk="1"/>
            <a:r>
              <a:rPr lang="en-US" altLang="zh-CN" b="0" i="0" dirty="0">
                <a:solidFill>
                  <a:srgbClr val="333333"/>
                </a:solidFill>
                <a:effectLst/>
                <a:latin typeface="Helvetica Neue"/>
              </a:rPr>
              <a:t>Docker </a:t>
            </a:r>
            <a:r>
              <a:rPr lang="zh-CN" altLang="en-US" b="0" i="0" dirty="0">
                <a:solidFill>
                  <a:srgbClr val="333333"/>
                </a:solidFill>
                <a:effectLst/>
                <a:latin typeface="Helvetica Neue"/>
              </a:rPr>
              <a:t>包括三个基本概念</a:t>
            </a:r>
            <a:r>
              <a:rPr lang="en-US" altLang="zh-CN" b="0" i="0" dirty="0">
                <a:solidFill>
                  <a:srgbClr val="333333"/>
                </a:solidFill>
                <a:effectLst/>
                <a:latin typeface="Helvetica Neue"/>
              </a:rPr>
              <a:t>:</a:t>
            </a:r>
          </a:p>
          <a:p>
            <a:pPr algn="l" latinLnBrk="1">
              <a:buFont typeface="Arial" panose="020B0604020202020204" pitchFamily="34" charset="0"/>
              <a:buChar char="•"/>
            </a:pPr>
            <a:r>
              <a:rPr lang="zh-CN" altLang="en-US" b="1" i="0" dirty="0">
                <a:solidFill>
                  <a:srgbClr val="333333"/>
                </a:solidFill>
                <a:effectLst/>
                <a:latin typeface="Helvetica Neue"/>
              </a:rPr>
              <a:t>镜像（</a:t>
            </a:r>
            <a:r>
              <a:rPr lang="en-US" altLang="zh-CN" b="1" i="0" dirty="0">
                <a:solidFill>
                  <a:srgbClr val="333333"/>
                </a:solidFill>
                <a:effectLst/>
                <a:latin typeface="Helvetica Neue"/>
              </a:rPr>
              <a:t>Image</a:t>
            </a:r>
            <a:r>
              <a:rPr lang="zh-CN" altLang="en-US" b="1" i="0" dirty="0">
                <a:solidFill>
                  <a:srgbClr val="333333"/>
                </a:solidFill>
                <a:effectLst/>
                <a:latin typeface="Helvetica Neue"/>
              </a:rPr>
              <a:t>）</a:t>
            </a:r>
            <a:r>
              <a:rPr lang="zh-CN" altLang="en-US" b="0" i="0" dirty="0">
                <a:solidFill>
                  <a:srgbClr val="333333"/>
                </a:solidFill>
                <a:effectLst/>
                <a:latin typeface="Helvetica Neue"/>
              </a:rPr>
              <a:t>：</a:t>
            </a:r>
            <a:r>
              <a:rPr lang="en-US" altLang="zh-CN" b="0" i="0" dirty="0">
                <a:solidFill>
                  <a:srgbClr val="333333"/>
                </a:solidFill>
                <a:effectLst/>
                <a:latin typeface="Helvetica Neue"/>
              </a:rPr>
              <a:t>Docker </a:t>
            </a:r>
            <a:r>
              <a:rPr lang="zh-CN" altLang="en-US" b="0" i="0" dirty="0">
                <a:solidFill>
                  <a:srgbClr val="333333"/>
                </a:solidFill>
                <a:effectLst/>
                <a:latin typeface="Helvetica Neue"/>
              </a:rPr>
              <a:t>镜像（</a:t>
            </a:r>
            <a:r>
              <a:rPr lang="en-US" altLang="zh-CN" b="0" i="0" dirty="0">
                <a:solidFill>
                  <a:srgbClr val="333333"/>
                </a:solidFill>
                <a:effectLst/>
                <a:latin typeface="Helvetica Neue"/>
              </a:rPr>
              <a:t>Image</a:t>
            </a:r>
            <a:r>
              <a:rPr lang="zh-CN" altLang="en-US" b="0" i="0" dirty="0">
                <a:solidFill>
                  <a:srgbClr val="333333"/>
                </a:solidFill>
                <a:effectLst/>
                <a:latin typeface="Helvetica Neue"/>
              </a:rPr>
              <a:t>），就相当于是一个 </a:t>
            </a:r>
            <a:r>
              <a:rPr lang="en-US" altLang="zh-CN" b="0" i="0" dirty="0">
                <a:solidFill>
                  <a:srgbClr val="333333"/>
                </a:solidFill>
                <a:effectLst/>
                <a:latin typeface="Helvetica Neue"/>
              </a:rPr>
              <a:t>root </a:t>
            </a:r>
            <a:r>
              <a:rPr lang="zh-CN" altLang="en-US" b="0" i="0" dirty="0">
                <a:solidFill>
                  <a:srgbClr val="333333"/>
                </a:solidFill>
                <a:effectLst/>
                <a:latin typeface="Helvetica Neue"/>
              </a:rPr>
              <a:t>文件系统。比如官方镜像 </a:t>
            </a:r>
            <a:r>
              <a:rPr lang="en-US" altLang="zh-CN" b="0" i="0" dirty="0">
                <a:solidFill>
                  <a:srgbClr val="333333"/>
                </a:solidFill>
                <a:effectLst/>
                <a:latin typeface="Helvetica Neue"/>
              </a:rPr>
              <a:t>ubuntu:16.04 </a:t>
            </a:r>
            <a:r>
              <a:rPr lang="zh-CN" altLang="en-US" b="0" i="0" dirty="0">
                <a:solidFill>
                  <a:srgbClr val="333333"/>
                </a:solidFill>
                <a:effectLst/>
                <a:latin typeface="Helvetica Neue"/>
              </a:rPr>
              <a:t>就包含了完整的一套 </a:t>
            </a:r>
            <a:r>
              <a:rPr lang="en-US" altLang="zh-CN" b="0" i="0" dirty="0">
                <a:solidFill>
                  <a:srgbClr val="333333"/>
                </a:solidFill>
                <a:effectLst/>
                <a:latin typeface="Helvetica Neue"/>
              </a:rPr>
              <a:t>Ubuntu16.04 </a:t>
            </a:r>
            <a:r>
              <a:rPr lang="zh-CN" altLang="en-US" b="0" i="0" dirty="0">
                <a:solidFill>
                  <a:srgbClr val="333333"/>
                </a:solidFill>
                <a:effectLst/>
                <a:latin typeface="Helvetica Neue"/>
              </a:rPr>
              <a:t>最小系统的 </a:t>
            </a:r>
            <a:r>
              <a:rPr lang="en-US" altLang="zh-CN" b="0" i="0" dirty="0">
                <a:solidFill>
                  <a:srgbClr val="333333"/>
                </a:solidFill>
                <a:effectLst/>
                <a:latin typeface="Helvetica Neue"/>
              </a:rPr>
              <a:t>root </a:t>
            </a:r>
            <a:r>
              <a:rPr lang="zh-CN" altLang="en-US" b="0" i="0" dirty="0">
                <a:solidFill>
                  <a:srgbClr val="333333"/>
                </a:solidFill>
                <a:effectLst/>
                <a:latin typeface="Helvetica Neue"/>
              </a:rPr>
              <a:t>文件系统。</a:t>
            </a:r>
          </a:p>
          <a:p>
            <a:pPr algn="l" latinLnBrk="1">
              <a:buFont typeface="Arial" panose="020B0604020202020204" pitchFamily="34" charset="0"/>
              <a:buChar char="•"/>
            </a:pPr>
            <a:r>
              <a:rPr lang="zh-CN" altLang="en-US" b="1" i="0" dirty="0">
                <a:solidFill>
                  <a:srgbClr val="333333"/>
                </a:solidFill>
                <a:effectLst/>
                <a:latin typeface="Helvetica Neue"/>
              </a:rPr>
              <a:t>容器（</a:t>
            </a:r>
            <a:r>
              <a:rPr lang="en-US" altLang="zh-CN" b="1" i="0" dirty="0">
                <a:solidFill>
                  <a:srgbClr val="333333"/>
                </a:solidFill>
                <a:effectLst/>
                <a:latin typeface="Helvetica Neue"/>
              </a:rPr>
              <a:t>Container</a:t>
            </a:r>
            <a:r>
              <a:rPr lang="zh-CN" altLang="en-US" b="1" i="0" dirty="0">
                <a:solidFill>
                  <a:srgbClr val="333333"/>
                </a:solidFill>
                <a:effectLst/>
                <a:latin typeface="Helvetica Neue"/>
              </a:rPr>
              <a:t>）</a:t>
            </a:r>
            <a:r>
              <a:rPr lang="zh-CN" altLang="en-US" b="0" i="0" dirty="0">
                <a:solidFill>
                  <a:srgbClr val="333333"/>
                </a:solidFill>
                <a:effectLst/>
                <a:latin typeface="Helvetica Neue"/>
              </a:rPr>
              <a:t>：镜像（</a:t>
            </a:r>
            <a:r>
              <a:rPr lang="en-US" altLang="zh-CN" b="0" i="0" dirty="0">
                <a:solidFill>
                  <a:srgbClr val="333333"/>
                </a:solidFill>
                <a:effectLst/>
                <a:latin typeface="Helvetica Neue"/>
              </a:rPr>
              <a:t>Image</a:t>
            </a:r>
            <a:r>
              <a:rPr lang="zh-CN" altLang="en-US" b="0" i="0" dirty="0">
                <a:solidFill>
                  <a:srgbClr val="333333"/>
                </a:solidFill>
                <a:effectLst/>
                <a:latin typeface="Helvetica Neue"/>
              </a:rPr>
              <a:t>）和容器（</a:t>
            </a:r>
            <a:r>
              <a:rPr lang="en-US" altLang="zh-CN" b="0" i="0" dirty="0">
                <a:solidFill>
                  <a:srgbClr val="333333"/>
                </a:solidFill>
                <a:effectLst/>
                <a:latin typeface="Helvetica Neue"/>
              </a:rPr>
              <a:t>Container</a:t>
            </a:r>
            <a:r>
              <a:rPr lang="zh-CN" altLang="en-US" b="0" i="0" dirty="0">
                <a:solidFill>
                  <a:srgbClr val="333333"/>
                </a:solidFill>
                <a:effectLst/>
                <a:latin typeface="Helvetica Neue"/>
              </a:rPr>
              <a:t>）的关系，就像是面向对象程序设计中的类和实例一样</a:t>
            </a:r>
            <a:r>
              <a:rPr lang="en-US" altLang="zh-CN" b="0" i="0" dirty="0">
                <a:solidFill>
                  <a:srgbClr val="333333"/>
                </a:solidFill>
                <a:effectLst/>
                <a:latin typeface="Helvetica Neue"/>
              </a:rPr>
              <a:t>(</a:t>
            </a:r>
            <a:r>
              <a:rPr lang="en-US" altLang="zh-CN" sz="1200" dirty="0">
                <a:latin typeface="Times New Roman" panose="02020603050405020304" pitchFamily="18" charset="0"/>
                <a:cs typeface="Times New Roman" panose="02020603050405020304" pitchFamily="18" charset="0"/>
              </a:rPr>
              <a:t>the class and instance in object-oriented programming</a:t>
            </a:r>
            <a:r>
              <a:rPr lang="en-US" altLang="zh-CN" b="0" i="0" dirty="0">
                <a:solidFill>
                  <a:srgbClr val="333333"/>
                </a:solidFill>
                <a:effectLst/>
                <a:latin typeface="Helvetica Neue"/>
              </a:rPr>
              <a:t>)</a:t>
            </a:r>
            <a:r>
              <a:rPr lang="zh-CN" altLang="en-US" b="0" i="0" dirty="0">
                <a:solidFill>
                  <a:srgbClr val="333333"/>
                </a:solidFill>
                <a:effectLst/>
                <a:latin typeface="Helvetica Neue"/>
              </a:rPr>
              <a:t>，镜像是静态的定义，容器是镜像运行时的实体。容器可以被创建、启动、停止、删除、暂停等。</a:t>
            </a:r>
          </a:p>
          <a:p>
            <a:pPr algn="l" latinLnBrk="1">
              <a:buFont typeface="Arial" panose="020B0604020202020204" pitchFamily="34" charset="0"/>
              <a:buChar char="•"/>
            </a:pPr>
            <a:r>
              <a:rPr lang="zh-CN" altLang="en-US" b="1" i="0" dirty="0">
                <a:solidFill>
                  <a:srgbClr val="333333"/>
                </a:solidFill>
                <a:effectLst/>
                <a:latin typeface="Helvetica Neue"/>
              </a:rPr>
              <a:t>仓库（</a:t>
            </a:r>
            <a:r>
              <a:rPr lang="en-US" altLang="zh-CN" b="1" i="0" dirty="0">
                <a:solidFill>
                  <a:srgbClr val="333333"/>
                </a:solidFill>
                <a:effectLst/>
                <a:latin typeface="Helvetica Neue"/>
              </a:rPr>
              <a:t>Repository</a:t>
            </a:r>
            <a:r>
              <a:rPr lang="zh-CN" altLang="en-US" b="1" i="0" dirty="0">
                <a:solidFill>
                  <a:srgbClr val="333333"/>
                </a:solidFill>
                <a:effectLst/>
                <a:latin typeface="Helvetica Neue"/>
              </a:rPr>
              <a:t>）</a:t>
            </a:r>
            <a:r>
              <a:rPr lang="zh-CN" altLang="en-US" b="0" i="0" dirty="0">
                <a:solidFill>
                  <a:srgbClr val="333333"/>
                </a:solidFill>
                <a:effectLst/>
                <a:latin typeface="Helvetica Neue"/>
              </a:rPr>
              <a:t>：仓库可看成一个代码控制中心，用来保存镜像。</a:t>
            </a:r>
          </a:p>
          <a:p>
            <a:pPr algn="l" latinLnBrk="1"/>
            <a:r>
              <a:rPr lang="en-US" altLang="zh-CN" b="0" i="0" dirty="0">
                <a:solidFill>
                  <a:srgbClr val="333333"/>
                </a:solidFill>
                <a:effectLst/>
                <a:latin typeface="Helvetica Neue"/>
              </a:rPr>
              <a:t>Docker </a:t>
            </a:r>
            <a:r>
              <a:rPr lang="zh-CN" altLang="en-US" b="0" i="0" dirty="0">
                <a:solidFill>
                  <a:srgbClr val="333333"/>
                </a:solidFill>
                <a:effectLst/>
                <a:latin typeface="Helvetica Neue"/>
              </a:rPr>
              <a:t>使用客户端</a:t>
            </a:r>
            <a:r>
              <a:rPr lang="en-US" altLang="zh-CN" b="0" i="0" dirty="0">
                <a:solidFill>
                  <a:srgbClr val="333333"/>
                </a:solidFill>
                <a:effectLst/>
                <a:latin typeface="Helvetica Neue"/>
              </a:rPr>
              <a:t>-</a:t>
            </a:r>
            <a:r>
              <a:rPr lang="zh-CN" altLang="en-US" b="0" i="0" dirty="0">
                <a:solidFill>
                  <a:srgbClr val="333333"/>
                </a:solidFill>
                <a:effectLst/>
                <a:latin typeface="Helvetica Neue"/>
              </a:rPr>
              <a:t>服务器 </a:t>
            </a:r>
            <a:r>
              <a:rPr lang="en-US" altLang="zh-CN" b="0" i="0" dirty="0">
                <a:solidFill>
                  <a:srgbClr val="333333"/>
                </a:solidFill>
                <a:effectLst/>
                <a:latin typeface="Helvetica Neue"/>
              </a:rPr>
              <a:t>(C/S) </a:t>
            </a:r>
            <a:r>
              <a:rPr lang="zh-CN" altLang="en-US" b="0" i="0" dirty="0">
                <a:solidFill>
                  <a:srgbClr val="333333"/>
                </a:solidFill>
                <a:effectLst/>
                <a:latin typeface="Helvetica Neue"/>
              </a:rPr>
              <a:t>架构模式，使用远程</a:t>
            </a:r>
            <a:r>
              <a:rPr lang="en-US" altLang="zh-CN" b="0" i="0" dirty="0">
                <a:solidFill>
                  <a:srgbClr val="333333"/>
                </a:solidFill>
                <a:effectLst/>
                <a:latin typeface="Helvetica Neue"/>
              </a:rPr>
              <a:t>API</a:t>
            </a:r>
            <a:r>
              <a:rPr lang="zh-CN" altLang="en-US" b="0" i="0" dirty="0">
                <a:solidFill>
                  <a:srgbClr val="333333"/>
                </a:solidFill>
                <a:effectLst/>
                <a:latin typeface="Helvetica Neue"/>
              </a:rPr>
              <a:t>来管理和创建</a:t>
            </a:r>
            <a:r>
              <a:rPr lang="en-US" altLang="zh-CN" b="0" i="0" dirty="0">
                <a:solidFill>
                  <a:srgbClr val="333333"/>
                </a:solidFill>
                <a:effectLst/>
                <a:latin typeface="Helvetica Neue"/>
              </a:rPr>
              <a:t>Docker</a:t>
            </a:r>
            <a:r>
              <a:rPr lang="zh-CN" altLang="en-US" b="0" i="0" dirty="0">
                <a:solidFill>
                  <a:srgbClr val="333333"/>
                </a:solidFill>
                <a:effectLst/>
                <a:latin typeface="Helvetica Neue"/>
              </a:rPr>
              <a:t>容器。</a:t>
            </a:r>
          </a:p>
          <a:p>
            <a:pPr algn="l" latinLnBrk="1"/>
            <a:r>
              <a:rPr lang="en-US" altLang="zh-CN" b="0" i="0" dirty="0">
                <a:solidFill>
                  <a:srgbClr val="333333"/>
                </a:solidFill>
                <a:effectLst/>
                <a:latin typeface="Helvetica Neue"/>
              </a:rPr>
              <a:t>Docker </a:t>
            </a:r>
            <a:r>
              <a:rPr lang="zh-CN" altLang="en-US" b="0" i="0" dirty="0">
                <a:solidFill>
                  <a:srgbClr val="333333"/>
                </a:solidFill>
                <a:effectLst/>
                <a:latin typeface="Helvetica Neue"/>
              </a:rPr>
              <a:t>容器通过 </a:t>
            </a:r>
            <a:r>
              <a:rPr lang="en-US" altLang="zh-CN" b="0" i="0" dirty="0">
                <a:solidFill>
                  <a:srgbClr val="333333"/>
                </a:solidFill>
                <a:effectLst/>
                <a:latin typeface="Helvetica Neue"/>
              </a:rPr>
              <a:t>Docker </a:t>
            </a:r>
            <a:r>
              <a:rPr lang="zh-CN" altLang="en-US" b="0" i="0" dirty="0">
                <a:solidFill>
                  <a:srgbClr val="333333"/>
                </a:solidFill>
                <a:effectLst/>
                <a:latin typeface="Helvetica Neue"/>
              </a:rPr>
              <a:t>镜像来创建。</a:t>
            </a:r>
          </a:p>
          <a:p>
            <a:pPr algn="l" latinLnBrk="1"/>
            <a:r>
              <a:rPr lang="zh-CN" altLang="en-US" b="0" i="0" dirty="0">
                <a:solidFill>
                  <a:srgbClr val="333333"/>
                </a:solidFill>
                <a:effectLst/>
                <a:latin typeface="Helvetica Neue"/>
              </a:rPr>
              <a:t>容器与镜像的关系类似于面向对象编程中的对象与类。</a:t>
            </a:r>
            <a:endParaRPr lang="en-US" altLang="zh-CN" b="0" i="0" dirty="0">
              <a:solidFill>
                <a:srgbClr val="333333"/>
              </a:solidFill>
              <a:effectLst/>
              <a:latin typeface="Helvetica Neue"/>
            </a:endParaRPr>
          </a:p>
          <a:p>
            <a:pPr algn="l" latinLnBrk="1"/>
            <a:r>
              <a:rPr lang="en-US" altLang="zh-CN" b="0" i="0" dirty="0">
                <a:solidFill>
                  <a:srgbClr val="333333"/>
                </a:solidFill>
                <a:effectLst/>
                <a:latin typeface="Helvetica Neue"/>
              </a:rPr>
              <a:t>Docker architecture</a:t>
            </a:r>
          </a:p>
          <a:p>
            <a:pPr algn="l" latinLnBrk="1"/>
            <a:r>
              <a:rPr lang="en-US" altLang="zh-CN" b="0" i="0" dirty="0">
                <a:solidFill>
                  <a:srgbClr val="333333"/>
                </a:solidFill>
                <a:effectLst/>
                <a:latin typeface="Helvetica Neue"/>
              </a:rPr>
              <a:t>Docker includes three basic concepts:</a:t>
            </a:r>
          </a:p>
          <a:p>
            <a:pPr algn="l" latinLnBrk="1"/>
            <a:r>
              <a:rPr lang="en-US" altLang="zh-CN" b="0" i="0" dirty="0">
                <a:solidFill>
                  <a:srgbClr val="333333"/>
                </a:solidFill>
                <a:effectLst/>
                <a:latin typeface="Helvetica Neue"/>
              </a:rPr>
              <a:t>Image: Docker image is equivalent to a root file system. For example, the official mirror ubuntu:16.04 contains a complete set of the root file system of the Ubuntu 16.04 minimal system.</a:t>
            </a:r>
          </a:p>
          <a:p>
            <a:pPr algn="l" latinLnBrk="1"/>
            <a:r>
              <a:rPr lang="en-US" altLang="zh-CN" b="0" i="0" dirty="0">
                <a:solidFill>
                  <a:srgbClr val="333333"/>
                </a:solidFill>
                <a:effectLst/>
                <a:latin typeface="Helvetica Neue"/>
              </a:rPr>
              <a:t>Container: The relationship between the image and the container is like the class and instance in object-oriented programming. The image is a static definition, and the container is the entity of the image at runtime. Containers can be created, started, stopped, deleted, suspended, etc.</a:t>
            </a:r>
          </a:p>
          <a:p>
            <a:pPr algn="l" latinLnBrk="1"/>
            <a:r>
              <a:rPr lang="en-US" altLang="zh-CN" b="0" i="0" dirty="0">
                <a:solidFill>
                  <a:srgbClr val="333333"/>
                </a:solidFill>
                <a:effectLst/>
                <a:latin typeface="Helvetica Neue"/>
              </a:rPr>
              <a:t>Repository: The repository can be regarded as a code control center for storing images.</a:t>
            </a:r>
          </a:p>
          <a:p>
            <a:pPr algn="l" latinLnBrk="1"/>
            <a:r>
              <a:rPr lang="en-US" altLang="zh-CN" b="0" i="0" dirty="0">
                <a:solidFill>
                  <a:srgbClr val="333333"/>
                </a:solidFill>
                <a:effectLst/>
                <a:latin typeface="Helvetica Neue"/>
              </a:rPr>
              <a:t>Docker uses a client-server (C/S) architecture model, using remote APIs to manage and create Docker containers.</a:t>
            </a:r>
          </a:p>
          <a:p>
            <a:pPr algn="l" latinLnBrk="1"/>
            <a:r>
              <a:rPr lang="en-US" altLang="zh-CN" b="0" i="0" dirty="0">
                <a:solidFill>
                  <a:srgbClr val="333333"/>
                </a:solidFill>
                <a:effectLst/>
                <a:latin typeface="Helvetica Neue"/>
              </a:rPr>
              <a:t>Docker containers are created through Docker images.</a:t>
            </a:r>
          </a:p>
          <a:p>
            <a:pPr algn="l" latinLnBrk="1"/>
            <a:r>
              <a:rPr lang="en-US" altLang="zh-CN" b="0" i="0" dirty="0">
                <a:solidFill>
                  <a:srgbClr val="333333"/>
                </a:solidFill>
                <a:effectLst/>
                <a:latin typeface="Helvetica Neue"/>
              </a:rPr>
              <a:t>The relationship between containers and mirrors is similar to objects and classes in object-oriented programming.</a:t>
            </a:r>
            <a:endParaRPr lang="zh-CN" altLang="en-US" b="0" i="0" dirty="0">
              <a:solidFill>
                <a:srgbClr val="333333"/>
              </a:solidFill>
              <a:effectLst/>
              <a:latin typeface="Helvetica Neue"/>
            </a:endParaRPr>
          </a:p>
          <a:p>
            <a:endParaRPr lang="zh-CN" altLang="en-US" dirty="0"/>
          </a:p>
        </p:txBody>
      </p:sp>
      <p:sp>
        <p:nvSpPr>
          <p:cNvPr id="4" name="灯片编号占位符 3"/>
          <p:cNvSpPr>
            <a:spLocks noGrp="1"/>
          </p:cNvSpPr>
          <p:nvPr>
            <p:ph type="sldNum"/>
          </p:nvPr>
        </p:nvSpPr>
        <p:spPr/>
        <p:txBody>
          <a:bodyPr/>
          <a:lstStyle/>
          <a:p>
            <a:pPr algn="r"/>
            <a:fld id="{3721C80F-C2FE-4F01-95A6-08C0B03595BE}" type="slidenum">
              <a:rPr lang="en-US" sz="1400" b="0" strike="noStrike" spc="-1" smtClean="0">
                <a:solidFill>
                  <a:srgbClr val="000000"/>
                </a:solidFill>
                <a:uFill>
                  <a:solidFill>
                    <a:srgbClr val="FFFFFF"/>
                  </a:solidFill>
                </a:uFill>
                <a:latin typeface="Times New Roman"/>
              </a:rPr>
              <a:t>8</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2957303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73088" y="1336675"/>
            <a:ext cx="6413500" cy="3608388"/>
          </a:xfrm>
          <a:prstGeom prst="rect">
            <a:avLst/>
          </a:prstGeom>
          <a:noFill/>
          <a:ln w="12700">
            <a:solidFill>
              <a:prstClr val="black"/>
            </a:solidFill>
          </a:ln>
        </p:spPr>
      </p:sp>
      <p:sp>
        <p:nvSpPr>
          <p:cNvPr id="3" name="备注占位符 2"/>
          <p:cNvSpPr>
            <a:spLocks noGrp="1"/>
          </p:cNvSpPr>
          <p:nvPr>
            <p:ph type="body" idx="1"/>
          </p:nvPr>
        </p:nvSpPr>
        <p:spPr/>
        <p:txBody>
          <a:bodyPr/>
          <a:lstStyle/>
          <a:p>
            <a:pPr algn="l" latinLnBrk="1"/>
            <a:r>
              <a:rPr lang="en-US" altLang="zh-CN" b="0" i="0" dirty="0">
                <a:solidFill>
                  <a:srgbClr val="333333"/>
                </a:solidFill>
                <a:effectLst/>
                <a:latin typeface="Helvetica Neue"/>
              </a:rPr>
              <a:t>Docker </a:t>
            </a:r>
            <a:r>
              <a:rPr lang="zh-CN" altLang="en-US" b="0" i="0" dirty="0">
                <a:solidFill>
                  <a:srgbClr val="333333"/>
                </a:solidFill>
                <a:effectLst/>
                <a:latin typeface="Helvetica Neue"/>
              </a:rPr>
              <a:t>并非是一个通用的容器工具，它依赖于已存在并运行的 </a:t>
            </a:r>
            <a:r>
              <a:rPr lang="en-US" altLang="zh-CN" b="0" i="0" dirty="0">
                <a:solidFill>
                  <a:srgbClr val="333333"/>
                </a:solidFill>
                <a:effectLst/>
                <a:latin typeface="Helvetica Neue"/>
              </a:rPr>
              <a:t>Linux </a:t>
            </a:r>
            <a:r>
              <a:rPr lang="zh-CN" altLang="en-US" b="0" i="0" dirty="0">
                <a:solidFill>
                  <a:srgbClr val="333333"/>
                </a:solidFill>
                <a:effectLst/>
                <a:latin typeface="Helvetica Neue"/>
              </a:rPr>
              <a:t>内核环境。</a:t>
            </a:r>
          </a:p>
          <a:p>
            <a:pPr algn="l" latinLnBrk="1"/>
            <a:r>
              <a:rPr lang="en-US" altLang="zh-CN" b="0" i="0" dirty="0">
                <a:solidFill>
                  <a:srgbClr val="333333"/>
                </a:solidFill>
                <a:effectLst/>
                <a:latin typeface="Helvetica Neue"/>
              </a:rPr>
              <a:t>Docker </a:t>
            </a:r>
            <a:r>
              <a:rPr lang="zh-CN" altLang="en-US" b="0" i="0" dirty="0">
                <a:solidFill>
                  <a:srgbClr val="333333"/>
                </a:solidFill>
                <a:effectLst/>
                <a:latin typeface="Helvetica Neue"/>
              </a:rPr>
              <a:t>实质上是在已经运行的 </a:t>
            </a:r>
            <a:r>
              <a:rPr lang="en-US" altLang="zh-CN" b="0" i="0" dirty="0">
                <a:solidFill>
                  <a:srgbClr val="333333"/>
                </a:solidFill>
                <a:effectLst/>
                <a:latin typeface="Helvetica Neue"/>
              </a:rPr>
              <a:t>Linux </a:t>
            </a:r>
            <a:r>
              <a:rPr lang="zh-CN" altLang="en-US" b="0" i="0" dirty="0">
                <a:solidFill>
                  <a:srgbClr val="333333"/>
                </a:solidFill>
                <a:effectLst/>
                <a:latin typeface="Helvetica Neue"/>
              </a:rPr>
              <a:t>下制造了一个隔离的文件环境，因此它执行的效率几乎等同于所部署的 </a:t>
            </a:r>
            <a:r>
              <a:rPr lang="en-US" altLang="zh-CN" b="0" i="0" dirty="0">
                <a:solidFill>
                  <a:srgbClr val="333333"/>
                </a:solidFill>
                <a:effectLst/>
                <a:latin typeface="Helvetica Neue"/>
              </a:rPr>
              <a:t>Linux </a:t>
            </a:r>
            <a:r>
              <a:rPr lang="zh-CN" altLang="en-US" b="0" i="0" dirty="0">
                <a:solidFill>
                  <a:srgbClr val="333333"/>
                </a:solidFill>
                <a:effectLst/>
                <a:latin typeface="Helvetica Neue"/>
              </a:rPr>
              <a:t>主机。</a:t>
            </a:r>
          </a:p>
          <a:p>
            <a:pPr algn="l" latinLnBrk="1"/>
            <a:r>
              <a:rPr lang="zh-CN" altLang="en-US" b="0" i="0" dirty="0">
                <a:solidFill>
                  <a:srgbClr val="333333"/>
                </a:solidFill>
                <a:effectLst/>
                <a:latin typeface="Helvetica Neue"/>
              </a:rPr>
              <a:t>因此，</a:t>
            </a:r>
            <a:r>
              <a:rPr lang="en-US" altLang="zh-CN" b="0" i="0" dirty="0">
                <a:solidFill>
                  <a:srgbClr val="333333"/>
                </a:solidFill>
                <a:effectLst/>
                <a:latin typeface="Helvetica Neue"/>
              </a:rPr>
              <a:t>Docker </a:t>
            </a:r>
            <a:r>
              <a:rPr lang="zh-CN" altLang="en-US" b="0" i="0" dirty="0">
                <a:solidFill>
                  <a:srgbClr val="333333"/>
                </a:solidFill>
                <a:effectLst/>
                <a:latin typeface="Helvetica Neue"/>
              </a:rPr>
              <a:t>必须部署在 </a:t>
            </a:r>
            <a:r>
              <a:rPr lang="en-US" altLang="zh-CN" b="0" i="0" dirty="0">
                <a:solidFill>
                  <a:srgbClr val="333333"/>
                </a:solidFill>
                <a:effectLst/>
                <a:latin typeface="Helvetica Neue"/>
              </a:rPr>
              <a:t>Linux </a:t>
            </a:r>
            <a:r>
              <a:rPr lang="zh-CN" altLang="en-US" b="0" i="0" dirty="0">
                <a:solidFill>
                  <a:srgbClr val="333333"/>
                </a:solidFill>
                <a:effectLst/>
                <a:latin typeface="Helvetica Neue"/>
              </a:rPr>
              <a:t>内核的系统上。如果其他系统想部署 </a:t>
            </a:r>
            <a:r>
              <a:rPr lang="en-US" altLang="zh-CN" b="0" i="0" dirty="0">
                <a:solidFill>
                  <a:srgbClr val="333333"/>
                </a:solidFill>
                <a:effectLst/>
                <a:latin typeface="Helvetica Neue"/>
              </a:rPr>
              <a:t>Docker </a:t>
            </a:r>
            <a:r>
              <a:rPr lang="zh-CN" altLang="en-US" b="0" i="0" dirty="0">
                <a:solidFill>
                  <a:srgbClr val="333333"/>
                </a:solidFill>
                <a:effectLst/>
                <a:latin typeface="Helvetica Neue"/>
              </a:rPr>
              <a:t>就必须安装一个虚拟 </a:t>
            </a:r>
            <a:r>
              <a:rPr lang="en-US" altLang="zh-CN" b="0" i="0" dirty="0">
                <a:solidFill>
                  <a:srgbClr val="333333"/>
                </a:solidFill>
                <a:effectLst/>
                <a:latin typeface="Helvetica Neue"/>
              </a:rPr>
              <a:t>Linux </a:t>
            </a:r>
            <a:r>
              <a:rPr lang="zh-CN" altLang="en-US" b="0" i="0" dirty="0">
                <a:solidFill>
                  <a:srgbClr val="333333"/>
                </a:solidFill>
                <a:effectLst/>
                <a:latin typeface="Helvetica Neue"/>
              </a:rPr>
              <a:t>环境。</a:t>
            </a:r>
          </a:p>
          <a:p>
            <a:r>
              <a:rPr lang="en-US" altLang="zh-CN" b="0" i="0" dirty="0">
                <a:solidFill>
                  <a:srgbClr val="333333"/>
                </a:solidFill>
                <a:effectLst/>
                <a:latin typeface="Helvetica Neue"/>
              </a:rPr>
              <a:t> </a:t>
            </a:r>
            <a:r>
              <a:rPr lang="en-US" altLang="zh-CN" b="0" i="0" u="sng" dirty="0">
                <a:solidFill>
                  <a:srgbClr val="006600"/>
                </a:solidFill>
                <a:effectLst/>
                <a:latin typeface="Helvetica Neue"/>
                <a:hlinkClick r:id="rId3"/>
              </a:rPr>
              <a:t>https://hub.docker.com/editions/community/docker-ce-desktop-windows</a:t>
            </a:r>
            <a:endParaRPr lang="zh-CN" altLang="en-US" dirty="0"/>
          </a:p>
        </p:txBody>
      </p:sp>
      <p:sp>
        <p:nvSpPr>
          <p:cNvPr id="4" name="灯片编号占位符 3"/>
          <p:cNvSpPr>
            <a:spLocks noGrp="1"/>
          </p:cNvSpPr>
          <p:nvPr>
            <p:ph type="sldNum"/>
          </p:nvPr>
        </p:nvSpPr>
        <p:spPr/>
        <p:txBody>
          <a:bodyPr/>
          <a:lstStyle/>
          <a:p>
            <a:pPr algn="r"/>
            <a:fld id="{3721C80F-C2FE-4F01-95A6-08C0B03595BE}" type="slidenum">
              <a:rPr lang="en-US" sz="1400" b="0" strike="noStrike" spc="-1" smtClean="0">
                <a:solidFill>
                  <a:srgbClr val="000000"/>
                </a:solidFill>
                <a:uFill>
                  <a:solidFill>
                    <a:srgbClr val="FFFFFF"/>
                  </a:solidFill>
                </a:uFill>
                <a:latin typeface="Times New Roman"/>
              </a:rPr>
              <a:t>9</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3942282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73088" y="1336675"/>
            <a:ext cx="6413500" cy="3608388"/>
          </a:xfrm>
          <a:prstGeom prst="rect">
            <a:avLst/>
          </a:prstGeom>
          <a:noFill/>
          <a:ln w="12700">
            <a:solidFill>
              <a:prstClr val="black"/>
            </a:solidFill>
          </a:ln>
        </p:spPr>
      </p:sp>
      <p:sp>
        <p:nvSpPr>
          <p:cNvPr id="3" name="备注占位符 2"/>
          <p:cNvSpPr>
            <a:spLocks noGrp="1"/>
          </p:cNvSpPr>
          <p:nvPr>
            <p:ph type="body" idx="1"/>
          </p:nvPr>
        </p:nvSpPr>
        <p:spPr/>
        <p:txBody>
          <a:bodyPr/>
          <a:lstStyle/>
          <a:p>
            <a:pPr algn="l" latinLnBrk="1"/>
            <a:r>
              <a:rPr lang="en-US" altLang="zh-CN" b="0" i="0" dirty="0">
                <a:solidFill>
                  <a:srgbClr val="333333"/>
                </a:solidFill>
                <a:effectLst/>
                <a:latin typeface="Helvetica Neue"/>
              </a:rPr>
              <a:t>Docker </a:t>
            </a:r>
            <a:r>
              <a:rPr lang="zh-CN" altLang="en-US" b="0" i="0" dirty="0">
                <a:solidFill>
                  <a:srgbClr val="333333"/>
                </a:solidFill>
                <a:effectLst/>
                <a:latin typeface="Helvetica Neue"/>
              </a:rPr>
              <a:t>允许你在容器内运行应用程序， 使用 </a:t>
            </a:r>
            <a:r>
              <a:rPr lang="en-US" altLang="zh-CN" b="1" i="0" dirty="0">
                <a:solidFill>
                  <a:srgbClr val="333333"/>
                </a:solidFill>
                <a:effectLst/>
                <a:latin typeface="Helvetica Neue"/>
              </a:rPr>
              <a:t>docker run</a:t>
            </a:r>
            <a:r>
              <a:rPr lang="en-US" altLang="zh-CN" b="0" i="0" dirty="0">
                <a:solidFill>
                  <a:srgbClr val="333333"/>
                </a:solidFill>
                <a:effectLst/>
                <a:latin typeface="Helvetica Neue"/>
              </a:rPr>
              <a:t> </a:t>
            </a:r>
            <a:r>
              <a:rPr lang="zh-CN" altLang="en-US" b="0" i="0" dirty="0">
                <a:solidFill>
                  <a:srgbClr val="333333"/>
                </a:solidFill>
                <a:effectLst/>
                <a:latin typeface="Helvetica Neue"/>
              </a:rPr>
              <a:t>命令来在容器内运行一个应用程序。</a:t>
            </a:r>
          </a:p>
          <a:p>
            <a:pPr algn="l" latinLnBrk="1"/>
            <a:r>
              <a:rPr lang="zh-CN" altLang="en-US" b="0" i="0" dirty="0">
                <a:solidFill>
                  <a:srgbClr val="333333"/>
                </a:solidFill>
                <a:effectLst/>
                <a:latin typeface="Helvetica Neue"/>
              </a:rPr>
              <a:t>输出</a:t>
            </a:r>
            <a:r>
              <a:rPr lang="en-US" altLang="zh-CN" b="0" i="0" dirty="0">
                <a:solidFill>
                  <a:srgbClr val="333333"/>
                </a:solidFill>
                <a:effectLst/>
                <a:latin typeface="Helvetica Neue"/>
              </a:rPr>
              <a:t>Hello world</a:t>
            </a:r>
          </a:p>
          <a:p>
            <a:pPr algn="l" latinLnBrk="1"/>
            <a:endParaRPr lang="en-US" altLang="zh-CN" b="0" i="0" dirty="0">
              <a:solidFill>
                <a:srgbClr val="333333"/>
              </a:solidFill>
              <a:effectLst/>
              <a:latin typeface="Helvetica Neue"/>
            </a:endParaRPr>
          </a:p>
          <a:p>
            <a:pPr algn="l" latinLnBrk="1"/>
            <a:r>
              <a:rPr lang="zh-CN" altLang="en-US" b="0" i="0" dirty="0">
                <a:solidFill>
                  <a:srgbClr val="333333"/>
                </a:solidFill>
                <a:effectLst/>
                <a:latin typeface="Helvetica Neue"/>
              </a:rPr>
              <a:t>各个参数解析：</a:t>
            </a:r>
          </a:p>
          <a:p>
            <a:pPr algn="l" latinLnBrk="1">
              <a:buFont typeface="Arial" panose="020B0604020202020204" pitchFamily="34" charset="0"/>
              <a:buChar char="•"/>
            </a:pPr>
            <a:r>
              <a:rPr lang="en-US" altLang="zh-CN" b="1" i="0" dirty="0">
                <a:solidFill>
                  <a:srgbClr val="333333"/>
                </a:solidFill>
                <a:effectLst/>
                <a:latin typeface="Helvetica Neue"/>
              </a:rPr>
              <a:t>docker:</a:t>
            </a:r>
            <a:r>
              <a:rPr lang="en-US" altLang="zh-CN" b="0" i="0" dirty="0">
                <a:solidFill>
                  <a:srgbClr val="333333"/>
                </a:solidFill>
                <a:effectLst/>
                <a:latin typeface="Helvetica Neue"/>
              </a:rPr>
              <a:t> Docker </a:t>
            </a:r>
            <a:r>
              <a:rPr lang="zh-CN" altLang="en-US" b="0" i="0" dirty="0">
                <a:solidFill>
                  <a:srgbClr val="333333"/>
                </a:solidFill>
                <a:effectLst/>
                <a:latin typeface="Helvetica Neue"/>
              </a:rPr>
              <a:t>的二进制执行文件。</a:t>
            </a:r>
          </a:p>
          <a:p>
            <a:pPr algn="l" latinLnBrk="1">
              <a:buFont typeface="Arial" panose="020B0604020202020204" pitchFamily="34" charset="0"/>
              <a:buChar char="•"/>
            </a:pPr>
            <a:r>
              <a:rPr lang="en-US" altLang="zh-CN" b="1" i="0" dirty="0">
                <a:solidFill>
                  <a:srgbClr val="333333"/>
                </a:solidFill>
                <a:effectLst/>
                <a:latin typeface="Helvetica Neue"/>
              </a:rPr>
              <a:t>run:</a:t>
            </a:r>
            <a:r>
              <a:rPr lang="en-US" altLang="zh-CN" b="0" i="0" dirty="0">
                <a:solidFill>
                  <a:srgbClr val="333333"/>
                </a:solidFill>
                <a:effectLst/>
                <a:latin typeface="Helvetica Neue"/>
              </a:rPr>
              <a:t> </a:t>
            </a:r>
            <a:r>
              <a:rPr lang="zh-CN" altLang="en-US" b="0" i="0" dirty="0">
                <a:solidFill>
                  <a:srgbClr val="333333"/>
                </a:solidFill>
                <a:effectLst/>
                <a:latin typeface="Helvetica Neue"/>
              </a:rPr>
              <a:t>与前面的 </a:t>
            </a:r>
            <a:r>
              <a:rPr lang="en-US" altLang="zh-CN" b="0" i="0" dirty="0">
                <a:solidFill>
                  <a:srgbClr val="333333"/>
                </a:solidFill>
                <a:effectLst/>
                <a:latin typeface="Helvetica Neue"/>
              </a:rPr>
              <a:t>docker </a:t>
            </a:r>
            <a:r>
              <a:rPr lang="zh-CN" altLang="en-US" b="0" i="0" dirty="0">
                <a:solidFill>
                  <a:srgbClr val="333333"/>
                </a:solidFill>
                <a:effectLst/>
                <a:latin typeface="Helvetica Neue"/>
              </a:rPr>
              <a:t>组合来运行一个容器。</a:t>
            </a:r>
          </a:p>
          <a:p>
            <a:pPr algn="l" latinLnBrk="1">
              <a:buFont typeface="Arial" panose="020B0604020202020204" pitchFamily="34" charset="0"/>
              <a:buChar char="•"/>
            </a:pPr>
            <a:r>
              <a:rPr lang="en-US" altLang="zh-CN" b="1" i="0" dirty="0">
                <a:solidFill>
                  <a:srgbClr val="333333"/>
                </a:solidFill>
                <a:effectLst/>
                <a:latin typeface="Helvetica Neue"/>
              </a:rPr>
              <a:t>ubuntu:15.10</a:t>
            </a:r>
            <a:r>
              <a:rPr lang="en-US" altLang="zh-CN" b="0" i="0" dirty="0">
                <a:solidFill>
                  <a:srgbClr val="333333"/>
                </a:solidFill>
                <a:effectLst/>
                <a:latin typeface="Helvetica Neue"/>
              </a:rPr>
              <a:t> </a:t>
            </a:r>
            <a:r>
              <a:rPr lang="zh-CN" altLang="en-US" b="0" i="0" dirty="0">
                <a:solidFill>
                  <a:srgbClr val="333333"/>
                </a:solidFill>
                <a:effectLst/>
                <a:latin typeface="Helvetica Neue"/>
              </a:rPr>
              <a:t>指定要运行的镜像，</a:t>
            </a:r>
            <a:r>
              <a:rPr lang="en-US" altLang="zh-CN" b="0" i="0" dirty="0">
                <a:solidFill>
                  <a:srgbClr val="333333"/>
                </a:solidFill>
                <a:effectLst/>
                <a:latin typeface="Helvetica Neue"/>
              </a:rPr>
              <a:t>Docker </a:t>
            </a:r>
            <a:r>
              <a:rPr lang="zh-CN" altLang="en-US" b="0" i="0" dirty="0">
                <a:solidFill>
                  <a:srgbClr val="333333"/>
                </a:solidFill>
                <a:effectLst/>
                <a:latin typeface="Helvetica Neue"/>
              </a:rPr>
              <a:t>首先从本地主机上查找镜像是否存在，如果不存在，</a:t>
            </a:r>
            <a:r>
              <a:rPr lang="en-US" altLang="zh-CN" b="0" i="0" dirty="0">
                <a:solidFill>
                  <a:srgbClr val="333333"/>
                </a:solidFill>
                <a:effectLst/>
                <a:latin typeface="Helvetica Neue"/>
              </a:rPr>
              <a:t>Docker </a:t>
            </a:r>
            <a:r>
              <a:rPr lang="zh-CN" altLang="en-US" b="0" i="0" dirty="0">
                <a:solidFill>
                  <a:srgbClr val="333333"/>
                </a:solidFill>
                <a:effectLst/>
                <a:latin typeface="Helvetica Neue"/>
              </a:rPr>
              <a:t>就会从镜像仓库 </a:t>
            </a:r>
            <a:r>
              <a:rPr lang="en-US" altLang="zh-CN" b="0" i="0" dirty="0">
                <a:solidFill>
                  <a:srgbClr val="333333"/>
                </a:solidFill>
                <a:effectLst/>
                <a:latin typeface="Helvetica Neue"/>
              </a:rPr>
              <a:t>Docker Hub </a:t>
            </a:r>
            <a:r>
              <a:rPr lang="zh-CN" altLang="en-US" b="0" i="0" dirty="0">
                <a:solidFill>
                  <a:srgbClr val="333333"/>
                </a:solidFill>
                <a:effectLst/>
                <a:latin typeface="Helvetica Neue"/>
              </a:rPr>
              <a:t>下载公共镜像。</a:t>
            </a:r>
          </a:p>
          <a:p>
            <a:pPr algn="l" latinLnBrk="1">
              <a:buFont typeface="Arial" panose="020B0604020202020204" pitchFamily="34" charset="0"/>
              <a:buChar char="•"/>
            </a:pPr>
            <a:r>
              <a:rPr lang="en-US" altLang="zh-CN" b="1" i="0" dirty="0">
                <a:solidFill>
                  <a:srgbClr val="333333"/>
                </a:solidFill>
                <a:effectLst/>
                <a:latin typeface="Helvetica Neue"/>
              </a:rPr>
              <a:t>/bin/echo "Hello world": </a:t>
            </a:r>
            <a:r>
              <a:rPr lang="zh-CN" altLang="en-US" b="0" i="0" dirty="0">
                <a:solidFill>
                  <a:srgbClr val="333333"/>
                </a:solidFill>
                <a:effectLst/>
                <a:latin typeface="Helvetica Neue"/>
              </a:rPr>
              <a:t>在启动的容器里执行的命令</a:t>
            </a:r>
          </a:p>
          <a:p>
            <a:pPr algn="l" latinLnBrk="1"/>
            <a:endParaRPr lang="en-US" altLang="zh-CN" b="0" i="0" dirty="0">
              <a:solidFill>
                <a:srgbClr val="333333"/>
              </a:solidFill>
              <a:effectLst/>
              <a:latin typeface="Helvetica Neue"/>
            </a:endParaRPr>
          </a:p>
          <a:p>
            <a:pPr algn="l" latinLnBrk="1"/>
            <a:r>
              <a:rPr lang="zh-CN" altLang="en-US" b="0" i="0" dirty="0">
                <a:solidFill>
                  <a:srgbClr val="333333"/>
                </a:solidFill>
                <a:effectLst/>
                <a:latin typeface="Helvetica Neue"/>
              </a:rPr>
              <a:t>可以通过命令 </a:t>
            </a:r>
            <a:r>
              <a:rPr lang="en-US" altLang="zh-CN" b="1" i="0" dirty="0">
                <a:solidFill>
                  <a:srgbClr val="333333"/>
                </a:solidFill>
                <a:effectLst/>
                <a:latin typeface="Helvetica Neue"/>
              </a:rPr>
              <a:t>docker command --help</a:t>
            </a:r>
            <a:r>
              <a:rPr lang="en-US" altLang="zh-CN" b="0" i="0" dirty="0">
                <a:solidFill>
                  <a:srgbClr val="333333"/>
                </a:solidFill>
                <a:effectLst/>
                <a:latin typeface="Helvetica Neue"/>
              </a:rPr>
              <a:t> </a:t>
            </a:r>
            <a:r>
              <a:rPr lang="zh-CN" altLang="en-US" b="0" i="0" dirty="0">
                <a:solidFill>
                  <a:srgbClr val="333333"/>
                </a:solidFill>
                <a:effectLst/>
                <a:latin typeface="Helvetica Neue"/>
              </a:rPr>
              <a:t>更深入的了解指定的 </a:t>
            </a:r>
            <a:r>
              <a:rPr lang="en-US" altLang="zh-CN" b="0" i="0" dirty="0">
                <a:solidFill>
                  <a:srgbClr val="333333"/>
                </a:solidFill>
                <a:effectLst/>
                <a:latin typeface="Helvetica Neue"/>
              </a:rPr>
              <a:t>Docker </a:t>
            </a:r>
            <a:r>
              <a:rPr lang="zh-CN" altLang="en-US" b="0" i="0" dirty="0">
                <a:solidFill>
                  <a:srgbClr val="333333"/>
                </a:solidFill>
                <a:effectLst/>
                <a:latin typeface="Helvetica Neue"/>
              </a:rPr>
              <a:t>命令使用方法。</a:t>
            </a:r>
          </a:p>
          <a:p>
            <a:pPr algn="l" latinLnBrk="1"/>
            <a:r>
              <a:rPr lang="zh-CN" altLang="en-US" b="0" i="0" dirty="0">
                <a:solidFill>
                  <a:srgbClr val="333333"/>
                </a:solidFill>
                <a:effectLst/>
                <a:latin typeface="Helvetica Neue"/>
              </a:rPr>
              <a:t>例如我们要查看 </a:t>
            </a:r>
            <a:r>
              <a:rPr lang="en-US" altLang="zh-CN" b="1" i="0" dirty="0">
                <a:solidFill>
                  <a:srgbClr val="333333"/>
                </a:solidFill>
                <a:effectLst/>
                <a:latin typeface="Helvetica Neue"/>
              </a:rPr>
              <a:t>docker stats</a:t>
            </a:r>
            <a:r>
              <a:rPr lang="en-US" altLang="zh-CN" b="0" i="0" dirty="0">
                <a:solidFill>
                  <a:srgbClr val="333333"/>
                </a:solidFill>
                <a:effectLst/>
                <a:latin typeface="Helvetica Neue"/>
              </a:rPr>
              <a:t> </a:t>
            </a:r>
            <a:r>
              <a:rPr lang="zh-CN" altLang="en-US" b="0" i="0" dirty="0">
                <a:solidFill>
                  <a:srgbClr val="333333"/>
                </a:solidFill>
                <a:effectLst/>
                <a:latin typeface="Helvetica Neue"/>
              </a:rPr>
              <a:t>指令的具体使用方法：</a:t>
            </a:r>
          </a:p>
          <a:p>
            <a:endParaRPr lang="zh-CN" altLang="en-US" dirty="0"/>
          </a:p>
        </p:txBody>
      </p:sp>
      <p:sp>
        <p:nvSpPr>
          <p:cNvPr id="4" name="灯片编号占位符 3"/>
          <p:cNvSpPr>
            <a:spLocks noGrp="1"/>
          </p:cNvSpPr>
          <p:nvPr>
            <p:ph type="sldNum"/>
          </p:nvPr>
        </p:nvSpPr>
        <p:spPr/>
        <p:txBody>
          <a:bodyPr/>
          <a:lstStyle/>
          <a:p>
            <a:pPr algn="r"/>
            <a:fld id="{3721C80F-C2FE-4F01-95A6-08C0B03595BE}" type="slidenum">
              <a:rPr lang="en-US" sz="1400" b="0" strike="noStrike" spc="-1" smtClean="0">
                <a:solidFill>
                  <a:srgbClr val="000000"/>
                </a:solidFill>
                <a:uFill>
                  <a:solidFill>
                    <a:srgbClr val="FFFFFF"/>
                  </a:solidFill>
                </a:uFill>
                <a:latin typeface="Times New Roman"/>
              </a:rPr>
              <a:t>10</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586458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lstStyle/>
          <a:p>
            <a:endParaRPr lang="ko-KR" sz="1800" b="0" strike="noStrike" spc="-1">
              <a:solidFill>
                <a:srgbClr val="000000"/>
              </a:solidFill>
              <a:uFill>
                <a:solidFill>
                  <a:srgbClr val="FFFFFF"/>
                </a:solidFill>
              </a:uFill>
              <a:latin typeface="Arial"/>
            </a:endParaRPr>
          </a:p>
        </p:txBody>
      </p:sp>
      <p:sp>
        <p:nvSpPr>
          <p:cNvPr id="29" name="PlaceHolder 2"/>
          <p:cNvSpPr>
            <a:spLocks noGrp="1"/>
          </p:cNvSpPr>
          <p:nvPr>
            <p:ph type="body"/>
          </p:nvPr>
        </p:nvSpPr>
        <p:spPr>
          <a:xfrm>
            <a:off x="609480" y="1604520"/>
            <a:ext cx="10972440" cy="189684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
        <p:nvSpPr>
          <p:cNvPr id="30" name="PlaceHolder 3"/>
          <p:cNvSpPr>
            <a:spLocks noGrp="1"/>
          </p:cNvSpPr>
          <p:nvPr>
            <p:ph type="body"/>
          </p:nvPr>
        </p:nvSpPr>
        <p:spPr>
          <a:xfrm>
            <a:off x="609480" y="3682080"/>
            <a:ext cx="10972440" cy="189684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lstStyle/>
          <a:p>
            <a:endParaRPr lang="ko-KR" sz="1800" b="0" strike="noStrike" spc="-1">
              <a:solidFill>
                <a:srgbClr val="000000"/>
              </a:solidFill>
              <a:uFill>
                <a:solidFill>
                  <a:srgbClr val="FFFFFF"/>
                </a:solidFill>
              </a:uFill>
              <a:latin typeface="Arial"/>
            </a:endParaRPr>
          </a:p>
        </p:txBody>
      </p:sp>
      <p:sp>
        <p:nvSpPr>
          <p:cNvPr id="32" name="PlaceHolder 2"/>
          <p:cNvSpPr>
            <a:spLocks noGrp="1"/>
          </p:cNvSpPr>
          <p:nvPr>
            <p:ph type="body"/>
          </p:nvPr>
        </p:nvSpPr>
        <p:spPr>
          <a:xfrm>
            <a:off x="609480" y="1604520"/>
            <a:ext cx="5354280" cy="189684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
        <p:nvSpPr>
          <p:cNvPr id="33" name="PlaceHolder 3"/>
          <p:cNvSpPr>
            <a:spLocks noGrp="1"/>
          </p:cNvSpPr>
          <p:nvPr>
            <p:ph type="body"/>
          </p:nvPr>
        </p:nvSpPr>
        <p:spPr>
          <a:xfrm>
            <a:off x="6231960" y="1604520"/>
            <a:ext cx="5354280" cy="189684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
        <p:nvSpPr>
          <p:cNvPr id="34" name="PlaceHolder 4"/>
          <p:cNvSpPr>
            <a:spLocks noGrp="1"/>
          </p:cNvSpPr>
          <p:nvPr>
            <p:ph type="body"/>
          </p:nvPr>
        </p:nvSpPr>
        <p:spPr>
          <a:xfrm>
            <a:off x="6231960" y="3682080"/>
            <a:ext cx="5354280" cy="189684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
        <p:nvSpPr>
          <p:cNvPr id="35" name="PlaceHolder 5"/>
          <p:cNvSpPr>
            <a:spLocks noGrp="1"/>
          </p:cNvSpPr>
          <p:nvPr>
            <p:ph type="body"/>
          </p:nvPr>
        </p:nvSpPr>
        <p:spPr>
          <a:xfrm>
            <a:off x="609480" y="3682080"/>
            <a:ext cx="5354280" cy="189684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tIns="0" rIns="0" bIns="0" anchor="ctr"/>
          <a:lstStyle/>
          <a:p>
            <a:endParaRPr lang="ko-KR" sz="1800" b="0" strike="noStrike" spc="-1">
              <a:solidFill>
                <a:srgbClr val="000000"/>
              </a:solidFill>
              <a:uFill>
                <a:solidFill>
                  <a:srgbClr val="FFFFFF"/>
                </a:solidFill>
              </a:uFill>
              <a:latin typeface="Arial"/>
            </a:endParaRPr>
          </a:p>
        </p:txBody>
      </p:sp>
      <p:sp>
        <p:nvSpPr>
          <p:cNvPr id="37" name="PlaceHolder 2"/>
          <p:cNvSpPr>
            <a:spLocks noGrp="1"/>
          </p:cNvSpPr>
          <p:nvPr>
            <p:ph type="body"/>
          </p:nvPr>
        </p:nvSpPr>
        <p:spPr>
          <a:xfrm>
            <a:off x="609480" y="1604520"/>
            <a:ext cx="10972440" cy="397728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
        <p:nvSpPr>
          <p:cNvPr id="38" name="PlaceHolder 3"/>
          <p:cNvSpPr>
            <a:spLocks noGrp="1"/>
          </p:cNvSpPr>
          <p:nvPr>
            <p:ph type="body"/>
          </p:nvPr>
        </p:nvSpPr>
        <p:spPr>
          <a:xfrm>
            <a:off x="609480" y="1604520"/>
            <a:ext cx="10972440" cy="397728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pic>
        <p:nvPicPr>
          <p:cNvPr id="39" name="그림 38"/>
          <p:cNvPicPr/>
          <p:nvPr/>
        </p:nvPicPr>
        <p:blipFill>
          <a:blip r:embed="rId2"/>
          <a:stretch/>
        </p:blipFill>
        <p:spPr>
          <a:xfrm>
            <a:off x="3602880" y="1604520"/>
            <a:ext cx="4984920" cy="3977280"/>
          </a:xfrm>
          <a:prstGeom prst="rect">
            <a:avLst/>
          </a:prstGeom>
          <a:ln>
            <a:noFill/>
          </a:ln>
        </p:spPr>
      </p:pic>
      <p:pic>
        <p:nvPicPr>
          <p:cNvPr id="40" name="그림 39"/>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p:spPr>
        <p:txBody>
          <a:bodyPr lIns="0" tIns="0" rIns="0" bIns="0" anchor="ctr"/>
          <a:lstStyle/>
          <a:p>
            <a:endParaRPr lang="ko-KR" sz="1800" b="0" strike="noStrike" spc="-1">
              <a:solidFill>
                <a:srgbClr val="000000"/>
              </a:solidFill>
              <a:uFill>
                <a:solidFill>
                  <a:srgbClr val="FFFFFF"/>
                </a:solidFill>
              </a:uFill>
              <a:latin typeface="Arial"/>
            </a:endParaRPr>
          </a:p>
        </p:txBody>
      </p:sp>
      <p:sp>
        <p:nvSpPr>
          <p:cNvPr id="99"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p:spPr>
        <p:txBody>
          <a:bodyPr lIns="0" tIns="0" rIns="0" bIns="0" anchor="ctr"/>
          <a:lstStyle/>
          <a:p>
            <a:endParaRPr lang="ko-KR" sz="1800" b="0" strike="noStrike" spc="-1">
              <a:solidFill>
                <a:srgbClr val="000000"/>
              </a:solidFill>
              <a:uFill>
                <a:solidFill>
                  <a:srgbClr val="FFFFFF"/>
                </a:solidFill>
              </a:uFill>
              <a:latin typeface="Arial"/>
            </a:endParaRPr>
          </a:p>
        </p:txBody>
      </p:sp>
      <p:sp>
        <p:nvSpPr>
          <p:cNvPr id="101" name="PlaceHolder 2"/>
          <p:cNvSpPr>
            <a:spLocks noGrp="1"/>
          </p:cNvSpPr>
          <p:nvPr>
            <p:ph type="body"/>
          </p:nvPr>
        </p:nvSpPr>
        <p:spPr>
          <a:xfrm>
            <a:off x="609480" y="1604520"/>
            <a:ext cx="10972440" cy="397728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tIns="0" rIns="0" bIns="0" anchor="ctr"/>
          <a:lstStyle/>
          <a:p>
            <a:endParaRPr lang="ko-KR" sz="1800" b="0" strike="noStrike" spc="-1">
              <a:solidFill>
                <a:srgbClr val="000000"/>
              </a:solidFill>
              <a:uFill>
                <a:solidFill>
                  <a:srgbClr val="FFFFFF"/>
                </a:solidFill>
              </a:uFill>
              <a:latin typeface="Arial"/>
            </a:endParaRPr>
          </a:p>
        </p:txBody>
      </p:sp>
      <p:sp>
        <p:nvSpPr>
          <p:cNvPr id="103" name="PlaceHolder 2"/>
          <p:cNvSpPr>
            <a:spLocks noGrp="1"/>
          </p:cNvSpPr>
          <p:nvPr>
            <p:ph type="body"/>
          </p:nvPr>
        </p:nvSpPr>
        <p:spPr>
          <a:xfrm>
            <a:off x="609480" y="1604520"/>
            <a:ext cx="5354280" cy="397728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
        <p:nvSpPr>
          <p:cNvPr id="104" name="PlaceHolder 3"/>
          <p:cNvSpPr>
            <a:spLocks noGrp="1"/>
          </p:cNvSpPr>
          <p:nvPr>
            <p:ph type="body"/>
          </p:nvPr>
        </p:nvSpPr>
        <p:spPr>
          <a:xfrm>
            <a:off x="6231960" y="1604520"/>
            <a:ext cx="5354280" cy="397728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p:spPr>
        <p:txBody>
          <a:bodyPr lIns="0" tIns="0" rIns="0" bIns="0" anchor="ctr"/>
          <a:lstStyle/>
          <a:p>
            <a:endParaRPr lang="ko-KR"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tIns="0" rIns="0" bIns="0" anchor="ctr"/>
          <a:lstStyle/>
          <a:p>
            <a:endParaRPr lang="ko-KR" sz="1800" b="0" strike="noStrike" spc="-1">
              <a:solidFill>
                <a:srgbClr val="000000"/>
              </a:solidFill>
              <a:uFill>
                <a:solidFill>
                  <a:srgbClr val="FFFFFF"/>
                </a:solidFill>
              </a:uFill>
              <a:latin typeface="Arial"/>
            </a:endParaRPr>
          </a:p>
        </p:txBody>
      </p:sp>
      <p:sp>
        <p:nvSpPr>
          <p:cNvPr id="108" name="PlaceHolder 2"/>
          <p:cNvSpPr>
            <a:spLocks noGrp="1"/>
          </p:cNvSpPr>
          <p:nvPr>
            <p:ph type="body"/>
          </p:nvPr>
        </p:nvSpPr>
        <p:spPr>
          <a:xfrm>
            <a:off x="609480" y="1604520"/>
            <a:ext cx="5354280" cy="189684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
        <p:nvSpPr>
          <p:cNvPr id="109" name="PlaceHolder 3"/>
          <p:cNvSpPr>
            <a:spLocks noGrp="1"/>
          </p:cNvSpPr>
          <p:nvPr>
            <p:ph type="body"/>
          </p:nvPr>
        </p:nvSpPr>
        <p:spPr>
          <a:xfrm>
            <a:off x="609480" y="3682080"/>
            <a:ext cx="5354280" cy="189684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
        <p:nvSpPr>
          <p:cNvPr id="110" name="PlaceHolder 4"/>
          <p:cNvSpPr>
            <a:spLocks noGrp="1"/>
          </p:cNvSpPr>
          <p:nvPr>
            <p:ph type="body"/>
          </p:nvPr>
        </p:nvSpPr>
        <p:spPr>
          <a:xfrm>
            <a:off x="6231960" y="1604520"/>
            <a:ext cx="5354280" cy="397728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tIns="0" rIns="0" bIns="0" anchor="ctr"/>
          <a:lstStyle/>
          <a:p>
            <a:endParaRPr lang="ko-KR" sz="1800" b="0" strike="noStrike" spc="-1">
              <a:solidFill>
                <a:srgbClr val="000000"/>
              </a:solidFill>
              <a:uFill>
                <a:solidFill>
                  <a:srgbClr val="FFFFFF"/>
                </a:solidFill>
              </a:uFill>
              <a:latin typeface="Arial"/>
            </a:endParaRPr>
          </a:p>
        </p:txBody>
      </p:sp>
      <p:sp>
        <p:nvSpPr>
          <p:cNvPr id="8"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p:spPr>
        <p:txBody>
          <a:bodyPr lIns="0" tIns="0" rIns="0" bIns="0" anchor="ctr"/>
          <a:lstStyle/>
          <a:p>
            <a:endParaRPr lang="ko-KR" sz="1800" b="0" strike="noStrike" spc="-1">
              <a:solidFill>
                <a:srgbClr val="000000"/>
              </a:solidFill>
              <a:uFill>
                <a:solidFill>
                  <a:srgbClr val="FFFFFF"/>
                </a:solidFill>
              </a:uFill>
              <a:latin typeface="Arial"/>
            </a:endParaRPr>
          </a:p>
        </p:txBody>
      </p:sp>
      <p:sp>
        <p:nvSpPr>
          <p:cNvPr id="112" name="PlaceHolder 2"/>
          <p:cNvSpPr>
            <a:spLocks noGrp="1"/>
          </p:cNvSpPr>
          <p:nvPr>
            <p:ph type="body"/>
          </p:nvPr>
        </p:nvSpPr>
        <p:spPr>
          <a:xfrm>
            <a:off x="609480" y="1604520"/>
            <a:ext cx="5354280" cy="397728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
        <p:nvSpPr>
          <p:cNvPr id="113" name="PlaceHolder 3"/>
          <p:cNvSpPr>
            <a:spLocks noGrp="1"/>
          </p:cNvSpPr>
          <p:nvPr>
            <p:ph type="body"/>
          </p:nvPr>
        </p:nvSpPr>
        <p:spPr>
          <a:xfrm>
            <a:off x="6231960" y="1604520"/>
            <a:ext cx="5354280" cy="189684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
        <p:nvSpPr>
          <p:cNvPr id="114" name="PlaceHolder 4"/>
          <p:cNvSpPr>
            <a:spLocks noGrp="1"/>
          </p:cNvSpPr>
          <p:nvPr>
            <p:ph type="body"/>
          </p:nvPr>
        </p:nvSpPr>
        <p:spPr>
          <a:xfrm>
            <a:off x="6231960" y="3682080"/>
            <a:ext cx="5354280" cy="189684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73600"/>
            <a:ext cx="10972440" cy="1144800"/>
          </a:xfrm>
          <a:prstGeom prst="rect">
            <a:avLst/>
          </a:prstGeom>
        </p:spPr>
        <p:txBody>
          <a:bodyPr lIns="0" tIns="0" rIns="0" bIns="0" anchor="ctr"/>
          <a:lstStyle/>
          <a:p>
            <a:endParaRPr lang="ko-KR" sz="1800" b="0" strike="noStrike" spc="-1">
              <a:solidFill>
                <a:srgbClr val="000000"/>
              </a:solidFill>
              <a:uFill>
                <a:solidFill>
                  <a:srgbClr val="FFFFFF"/>
                </a:solidFill>
              </a:uFill>
              <a:latin typeface="Arial"/>
            </a:endParaRPr>
          </a:p>
        </p:txBody>
      </p:sp>
      <p:sp>
        <p:nvSpPr>
          <p:cNvPr id="116" name="PlaceHolder 2"/>
          <p:cNvSpPr>
            <a:spLocks noGrp="1"/>
          </p:cNvSpPr>
          <p:nvPr>
            <p:ph type="body"/>
          </p:nvPr>
        </p:nvSpPr>
        <p:spPr>
          <a:xfrm>
            <a:off x="609480" y="1604520"/>
            <a:ext cx="5354280" cy="189684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
        <p:nvSpPr>
          <p:cNvPr id="117" name="PlaceHolder 3"/>
          <p:cNvSpPr>
            <a:spLocks noGrp="1"/>
          </p:cNvSpPr>
          <p:nvPr>
            <p:ph type="body"/>
          </p:nvPr>
        </p:nvSpPr>
        <p:spPr>
          <a:xfrm>
            <a:off x="6231960" y="1604520"/>
            <a:ext cx="5354280" cy="189684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
        <p:nvSpPr>
          <p:cNvPr id="118" name="PlaceHolder 4"/>
          <p:cNvSpPr>
            <a:spLocks noGrp="1"/>
          </p:cNvSpPr>
          <p:nvPr>
            <p:ph type="body"/>
          </p:nvPr>
        </p:nvSpPr>
        <p:spPr>
          <a:xfrm>
            <a:off x="609480" y="3682080"/>
            <a:ext cx="10972440" cy="189684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p:spPr>
        <p:txBody>
          <a:bodyPr lIns="0" tIns="0" rIns="0" bIns="0" anchor="ctr"/>
          <a:lstStyle/>
          <a:p>
            <a:endParaRPr lang="ko-KR" sz="1800" b="0" strike="noStrike" spc="-1">
              <a:solidFill>
                <a:srgbClr val="000000"/>
              </a:solidFill>
              <a:uFill>
                <a:solidFill>
                  <a:srgbClr val="FFFFFF"/>
                </a:solidFill>
              </a:uFill>
              <a:latin typeface="Arial"/>
            </a:endParaRPr>
          </a:p>
        </p:txBody>
      </p:sp>
      <p:sp>
        <p:nvSpPr>
          <p:cNvPr id="120" name="PlaceHolder 2"/>
          <p:cNvSpPr>
            <a:spLocks noGrp="1"/>
          </p:cNvSpPr>
          <p:nvPr>
            <p:ph type="body"/>
          </p:nvPr>
        </p:nvSpPr>
        <p:spPr>
          <a:xfrm>
            <a:off x="609480" y="1604520"/>
            <a:ext cx="10972440" cy="189684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
        <p:nvSpPr>
          <p:cNvPr id="121" name="PlaceHolder 3"/>
          <p:cNvSpPr>
            <a:spLocks noGrp="1"/>
          </p:cNvSpPr>
          <p:nvPr>
            <p:ph type="body"/>
          </p:nvPr>
        </p:nvSpPr>
        <p:spPr>
          <a:xfrm>
            <a:off x="609480" y="3682080"/>
            <a:ext cx="10972440" cy="189684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609480" y="273600"/>
            <a:ext cx="10972440" cy="1144800"/>
          </a:xfrm>
          <a:prstGeom prst="rect">
            <a:avLst/>
          </a:prstGeom>
        </p:spPr>
        <p:txBody>
          <a:bodyPr lIns="0" tIns="0" rIns="0" bIns="0" anchor="ctr"/>
          <a:lstStyle/>
          <a:p>
            <a:endParaRPr lang="ko-KR" sz="1800" b="0" strike="noStrike" spc="-1">
              <a:solidFill>
                <a:srgbClr val="000000"/>
              </a:solidFill>
              <a:uFill>
                <a:solidFill>
                  <a:srgbClr val="FFFFFF"/>
                </a:solidFill>
              </a:uFill>
              <a:latin typeface="Arial"/>
            </a:endParaRPr>
          </a:p>
        </p:txBody>
      </p:sp>
      <p:sp>
        <p:nvSpPr>
          <p:cNvPr id="123" name="PlaceHolder 2"/>
          <p:cNvSpPr>
            <a:spLocks noGrp="1"/>
          </p:cNvSpPr>
          <p:nvPr>
            <p:ph type="body"/>
          </p:nvPr>
        </p:nvSpPr>
        <p:spPr>
          <a:xfrm>
            <a:off x="609480" y="1604520"/>
            <a:ext cx="5354280" cy="189684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
        <p:nvSpPr>
          <p:cNvPr id="124" name="PlaceHolder 3"/>
          <p:cNvSpPr>
            <a:spLocks noGrp="1"/>
          </p:cNvSpPr>
          <p:nvPr>
            <p:ph type="body"/>
          </p:nvPr>
        </p:nvSpPr>
        <p:spPr>
          <a:xfrm>
            <a:off x="6231960" y="1604520"/>
            <a:ext cx="5354280" cy="189684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
        <p:nvSpPr>
          <p:cNvPr id="125" name="PlaceHolder 4"/>
          <p:cNvSpPr>
            <a:spLocks noGrp="1"/>
          </p:cNvSpPr>
          <p:nvPr>
            <p:ph type="body"/>
          </p:nvPr>
        </p:nvSpPr>
        <p:spPr>
          <a:xfrm>
            <a:off x="6231960" y="3682080"/>
            <a:ext cx="5354280" cy="189684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
        <p:nvSpPr>
          <p:cNvPr id="126" name="PlaceHolder 5"/>
          <p:cNvSpPr>
            <a:spLocks noGrp="1"/>
          </p:cNvSpPr>
          <p:nvPr>
            <p:ph type="body"/>
          </p:nvPr>
        </p:nvSpPr>
        <p:spPr>
          <a:xfrm>
            <a:off x="609480" y="3682080"/>
            <a:ext cx="5354280" cy="189684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273600"/>
            <a:ext cx="10972440" cy="1144800"/>
          </a:xfrm>
          <a:prstGeom prst="rect">
            <a:avLst/>
          </a:prstGeom>
        </p:spPr>
        <p:txBody>
          <a:bodyPr lIns="0" tIns="0" rIns="0" bIns="0" anchor="ctr"/>
          <a:lstStyle/>
          <a:p>
            <a:endParaRPr lang="ko-KR" sz="1800" b="0" strike="noStrike" spc="-1">
              <a:solidFill>
                <a:srgbClr val="000000"/>
              </a:solidFill>
              <a:uFill>
                <a:solidFill>
                  <a:srgbClr val="FFFFFF"/>
                </a:solidFill>
              </a:uFill>
              <a:latin typeface="Arial"/>
            </a:endParaRPr>
          </a:p>
        </p:txBody>
      </p:sp>
      <p:sp>
        <p:nvSpPr>
          <p:cNvPr id="128" name="PlaceHolder 2"/>
          <p:cNvSpPr>
            <a:spLocks noGrp="1"/>
          </p:cNvSpPr>
          <p:nvPr>
            <p:ph type="body"/>
          </p:nvPr>
        </p:nvSpPr>
        <p:spPr>
          <a:xfrm>
            <a:off x="609480" y="1604520"/>
            <a:ext cx="10972440" cy="397728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
        <p:nvSpPr>
          <p:cNvPr id="129" name="PlaceHolder 3"/>
          <p:cNvSpPr>
            <a:spLocks noGrp="1"/>
          </p:cNvSpPr>
          <p:nvPr>
            <p:ph type="body"/>
          </p:nvPr>
        </p:nvSpPr>
        <p:spPr>
          <a:xfrm>
            <a:off x="609480" y="1604520"/>
            <a:ext cx="10972440" cy="397728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pic>
        <p:nvPicPr>
          <p:cNvPr id="130" name="그림 129"/>
          <p:cNvPicPr/>
          <p:nvPr/>
        </p:nvPicPr>
        <p:blipFill>
          <a:blip r:embed="rId2"/>
          <a:stretch/>
        </p:blipFill>
        <p:spPr>
          <a:xfrm>
            <a:off x="3602880" y="1604520"/>
            <a:ext cx="4984920" cy="3977280"/>
          </a:xfrm>
          <a:prstGeom prst="rect">
            <a:avLst/>
          </a:prstGeom>
          <a:ln>
            <a:noFill/>
          </a:ln>
        </p:spPr>
      </p:pic>
      <p:pic>
        <p:nvPicPr>
          <p:cNvPr id="131" name="그림 130"/>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lstStyle/>
          <a:p>
            <a:endParaRPr lang="ko-KR" sz="1800" b="0" strike="noStrike" spc="-1">
              <a:solidFill>
                <a:srgbClr val="000000"/>
              </a:solidFill>
              <a:uFill>
                <a:solidFill>
                  <a:srgbClr val="FFFFFF"/>
                </a:solidFill>
              </a:uFill>
              <a:latin typeface="Arial"/>
            </a:endParaRPr>
          </a:p>
        </p:txBody>
      </p:sp>
      <p:sp>
        <p:nvSpPr>
          <p:cNvPr id="10" name="PlaceHolder 2"/>
          <p:cNvSpPr>
            <a:spLocks noGrp="1"/>
          </p:cNvSpPr>
          <p:nvPr>
            <p:ph type="body"/>
          </p:nvPr>
        </p:nvSpPr>
        <p:spPr>
          <a:xfrm>
            <a:off x="609480" y="1604520"/>
            <a:ext cx="10972440" cy="397728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endParaRPr lang="ko-KR" sz="1800" b="0" strike="noStrike" spc="-1">
              <a:solidFill>
                <a:srgbClr val="000000"/>
              </a:solidFill>
              <a:uFill>
                <a:solidFill>
                  <a:srgbClr val="FFFFFF"/>
                </a:solidFill>
              </a:uFill>
              <a:latin typeface="Arial"/>
            </a:endParaRPr>
          </a:p>
        </p:txBody>
      </p:sp>
      <p:sp>
        <p:nvSpPr>
          <p:cNvPr id="12" name="PlaceHolder 2"/>
          <p:cNvSpPr>
            <a:spLocks noGrp="1"/>
          </p:cNvSpPr>
          <p:nvPr>
            <p:ph type="body"/>
          </p:nvPr>
        </p:nvSpPr>
        <p:spPr>
          <a:xfrm>
            <a:off x="609480" y="1604520"/>
            <a:ext cx="5354280" cy="397728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tIns="0" rIns="0" bIns="0" anchor="ctr"/>
          <a:lstStyle/>
          <a:p>
            <a:endParaRPr lang="ko-KR"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tIns="0" rIns="0" bIns="0" anchor="ctr"/>
          <a:lstStyle/>
          <a:p>
            <a:endParaRPr lang="ko-KR" sz="1800" b="0" strike="noStrike" spc="-1">
              <a:solidFill>
                <a:srgbClr val="000000"/>
              </a:solidFill>
              <a:uFill>
                <a:solidFill>
                  <a:srgbClr val="FFFFFF"/>
                </a:solidFill>
              </a:uFill>
              <a:latin typeface="Arial"/>
            </a:endParaRPr>
          </a:p>
        </p:txBody>
      </p:sp>
      <p:sp>
        <p:nvSpPr>
          <p:cNvPr id="17" name="PlaceHolder 2"/>
          <p:cNvSpPr>
            <a:spLocks noGrp="1"/>
          </p:cNvSpPr>
          <p:nvPr>
            <p:ph type="body"/>
          </p:nvPr>
        </p:nvSpPr>
        <p:spPr>
          <a:xfrm>
            <a:off x="609480" y="1604520"/>
            <a:ext cx="5354280" cy="189684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
        <p:nvSpPr>
          <p:cNvPr id="18" name="PlaceHolder 3"/>
          <p:cNvSpPr>
            <a:spLocks noGrp="1"/>
          </p:cNvSpPr>
          <p:nvPr>
            <p:ph type="body"/>
          </p:nvPr>
        </p:nvSpPr>
        <p:spPr>
          <a:xfrm>
            <a:off x="609480" y="3682080"/>
            <a:ext cx="5354280" cy="189684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
        <p:nvSpPr>
          <p:cNvPr id="19" name="PlaceHolder 4"/>
          <p:cNvSpPr>
            <a:spLocks noGrp="1"/>
          </p:cNvSpPr>
          <p:nvPr>
            <p:ph type="body"/>
          </p:nvPr>
        </p:nvSpPr>
        <p:spPr>
          <a:xfrm>
            <a:off x="6231960" y="1604520"/>
            <a:ext cx="5354280" cy="397728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tIns="0" rIns="0" bIns="0" anchor="ctr"/>
          <a:lstStyle/>
          <a:p>
            <a:endParaRPr lang="ko-KR" sz="1800" b="0" strike="noStrike" spc="-1">
              <a:solidFill>
                <a:srgbClr val="000000"/>
              </a:solidFill>
              <a:uFill>
                <a:solidFill>
                  <a:srgbClr val="FFFFFF"/>
                </a:solidFill>
              </a:uFill>
              <a:latin typeface="Arial"/>
            </a:endParaRPr>
          </a:p>
        </p:txBody>
      </p:sp>
      <p:sp>
        <p:nvSpPr>
          <p:cNvPr id="21" name="PlaceHolder 2"/>
          <p:cNvSpPr>
            <a:spLocks noGrp="1"/>
          </p:cNvSpPr>
          <p:nvPr>
            <p:ph type="body"/>
          </p:nvPr>
        </p:nvSpPr>
        <p:spPr>
          <a:xfrm>
            <a:off x="609480" y="1604520"/>
            <a:ext cx="5354280" cy="397728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
        <p:nvSpPr>
          <p:cNvPr id="23" name="PlaceHolder 4"/>
          <p:cNvSpPr>
            <a:spLocks noGrp="1"/>
          </p:cNvSpPr>
          <p:nvPr>
            <p:ph type="body"/>
          </p:nvPr>
        </p:nvSpPr>
        <p:spPr>
          <a:xfrm>
            <a:off x="6231960" y="3682080"/>
            <a:ext cx="5354280" cy="189684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tIns="0" rIns="0" bIns="0" anchor="ctr"/>
          <a:lstStyle/>
          <a:p>
            <a:endParaRPr lang="ko-KR" sz="1800" b="0" strike="noStrike" spc="-1">
              <a:solidFill>
                <a:srgbClr val="000000"/>
              </a:solidFill>
              <a:uFill>
                <a:solidFill>
                  <a:srgbClr val="FFFFFF"/>
                </a:solidFill>
              </a:uFill>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
        <p:nvSpPr>
          <p:cNvPr id="26" name="PlaceHolder 3"/>
          <p:cNvSpPr>
            <a:spLocks noGrp="1"/>
          </p:cNvSpPr>
          <p:nvPr>
            <p:ph type="body"/>
          </p:nvPr>
        </p:nvSpPr>
        <p:spPr>
          <a:xfrm>
            <a:off x="6231960" y="1604520"/>
            <a:ext cx="5354280" cy="189684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
        <p:nvSpPr>
          <p:cNvPr id="27" name="PlaceHolder 4"/>
          <p:cNvSpPr>
            <a:spLocks noGrp="1"/>
          </p:cNvSpPr>
          <p:nvPr>
            <p:ph type="body"/>
          </p:nvPr>
        </p:nvSpPr>
        <p:spPr>
          <a:xfrm>
            <a:off x="609480" y="3682080"/>
            <a:ext cx="10972440" cy="189684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CustomShape 1"/>
          <p:cNvSpPr/>
          <p:nvPr/>
        </p:nvSpPr>
        <p:spPr>
          <a:xfrm>
            <a:off x="0" y="6453360"/>
            <a:ext cx="12191400" cy="215280"/>
          </a:xfrm>
          <a:prstGeom prst="rect">
            <a:avLst/>
          </a:prstGeom>
          <a:solidFill>
            <a:srgbClr val="C00000"/>
          </a:solidFill>
          <a:ln>
            <a:noFill/>
          </a:ln>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p:style>
      </p:sp>
      <p:sp>
        <p:nvSpPr>
          <p:cNvPr id="8" name="CustomShape 2"/>
          <p:cNvSpPr/>
          <p:nvPr/>
        </p:nvSpPr>
        <p:spPr>
          <a:xfrm>
            <a:off x="0" y="260640"/>
            <a:ext cx="12191400" cy="215280"/>
          </a:xfrm>
          <a:prstGeom prst="rect">
            <a:avLst/>
          </a:prstGeom>
          <a:solidFill>
            <a:schemeClr val="tx1">
              <a:lumMod val="85000"/>
              <a:lumOff val="15000"/>
            </a:schemeClr>
          </a:solidFill>
          <a:ln>
            <a:noFill/>
          </a:ln>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p:style>
      </p:sp>
      <p:pic>
        <p:nvPicPr>
          <p:cNvPr id="2" name="그림 9"/>
          <p:cNvPicPr/>
          <p:nvPr/>
        </p:nvPicPr>
        <p:blipFill>
          <a:blip r:embed="rId14"/>
          <a:stretch/>
        </p:blipFill>
        <p:spPr>
          <a:xfrm>
            <a:off x="11423880" y="6257520"/>
            <a:ext cx="767520" cy="561960"/>
          </a:xfrm>
          <a:prstGeom prst="rect">
            <a:avLst/>
          </a:prstGeom>
          <a:ln>
            <a:noFill/>
          </a:ln>
        </p:spPr>
      </p:pic>
      <p:pic>
        <p:nvPicPr>
          <p:cNvPr id="3" name="Picture 2"/>
          <p:cNvPicPr/>
          <p:nvPr/>
        </p:nvPicPr>
        <p:blipFill>
          <a:blip r:embed="rId15"/>
          <a:stretch/>
        </p:blipFill>
        <p:spPr>
          <a:xfrm>
            <a:off x="50400" y="167400"/>
            <a:ext cx="2300400" cy="308520"/>
          </a:xfrm>
          <a:prstGeom prst="rect">
            <a:avLst/>
          </a:prstGeom>
          <a:ln>
            <a:noFill/>
          </a:ln>
        </p:spPr>
      </p:pic>
      <p:pic>
        <p:nvPicPr>
          <p:cNvPr id="4" name="그림 5"/>
          <p:cNvPicPr/>
          <p:nvPr/>
        </p:nvPicPr>
        <p:blipFill>
          <a:blip r:embed="rId16"/>
          <a:stretch/>
        </p:blipFill>
        <p:spPr>
          <a:xfrm>
            <a:off x="2253600" y="28800"/>
            <a:ext cx="1153440" cy="797760"/>
          </a:xfrm>
          <a:prstGeom prst="rect">
            <a:avLst/>
          </a:prstGeom>
          <a:ln>
            <a:noFill/>
          </a:ln>
        </p:spPr>
      </p:pic>
      <p:sp>
        <p:nvSpPr>
          <p:cNvPr id="5" name="PlaceHolder 3"/>
          <p:cNvSpPr>
            <a:spLocks noGrp="1"/>
          </p:cNvSpPr>
          <p:nvPr>
            <p:ph type="title"/>
          </p:nvPr>
        </p:nvSpPr>
        <p:spPr>
          <a:xfrm>
            <a:off x="3384360" y="274680"/>
            <a:ext cx="8197200" cy="1324800"/>
          </a:xfrm>
          <a:prstGeom prst="rect">
            <a:avLst/>
          </a:prstGeom>
        </p:spPr>
        <p:txBody>
          <a:bodyPr lIns="0" tIns="0" rIns="0" bIns="0" anchor="ctr"/>
          <a:lstStyle/>
          <a:p>
            <a:endParaRPr lang="ko-KR" sz="1800" b="0" strike="noStrike" spc="-1">
              <a:solidFill>
                <a:srgbClr val="000000"/>
              </a:solidFill>
              <a:uFill>
                <a:solidFill>
                  <a:srgbClr val="FFFFFF"/>
                </a:solidFill>
              </a:uFill>
              <a:latin typeface="Arial"/>
            </a:endParaRPr>
          </a:p>
        </p:txBody>
      </p:sp>
      <p:sp>
        <p:nvSpPr>
          <p:cNvPr id="6" name="PlaceHolder 4"/>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ko-KR" sz="2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ko-KR" sz="20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ko-KR"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ko-KR"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ko-KR"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ko-KR"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ko-KR"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 name="CustomShape 1"/>
          <p:cNvSpPr/>
          <p:nvPr/>
        </p:nvSpPr>
        <p:spPr>
          <a:xfrm>
            <a:off x="0" y="6453360"/>
            <a:ext cx="12191400" cy="215280"/>
          </a:xfrm>
          <a:prstGeom prst="rect">
            <a:avLst/>
          </a:prstGeom>
          <a:solidFill>
            <a:srgbClr val="C00000"/>
          </a:solidFill>
          <a:ln>
            <a:noFill/>
          </a:ln>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p:style>
      </p:sp>
      <p:sp>
        <p:nvSpPr>
          <p:cNvPr id="83" name="CustomShape 2"/>
          <p:cNvSpPr/>
          <p:nvPr/>
        </p:nvSpPr>
        <p:spPr>
          <a:xfrm>
            <a:off x="0" y="260640"/>
            <a:ext cx="12191400" cy="215280"/>
          </a:xfrm>
          <a:prstGeom prst="rect">
            <a:avLst/>
          </a:prstGeom>
          <a:solidFill>
            <a:schemeClr val="tx1">
              <a:lumMod val="85000"/>
              <a:lumOff val="15000"/>
            </a:schemeClr>
          </a:solidFill>
          <a:ln>
            <a:noFill/>
          </a:ln>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p:style>
      </p:sp>
      <p:pic>
        <p:nvPicPr>
          <p:cNvPr id="84" name="그림 9"/>
          <p:cNvPicPr/>
          <p:nvPr/>
        </p:nvPicPr>
        <p:blipFill>
          <a:blip r:embed="rId14"/>
          <a:stretch/>
        </p:blipFill>
        <p:spPr>
          <a:xfrm>
            <a:off x="11423880" y="6257520"/>
            <a:ext cx="767520" cy="561960"/>
          </a:xfrm>
          <a:prstGeom prst="rect">
            <a:avLst/>
          </a:prstGeom>
          <a:ln>
            <a:noFill/>
          </a:ln>
        </p:spPr>
      </p:pic>
      <p:pic>
        <p:nvPicPr>
          <p:cNvPr id="85" name="Picture 2"/>
          <p:cNvPicPr/>
          <p:nvPr/>
        </p:nvPicPr>
        <p:blipFill>
          <a:blip r:embed="rId15"/>
          <a:stretch/>
        </p:blipFill>
        <p:spPr>
          <a:xfrm>
            <a:off x="50400" y="167400"/>
            <a:ext cx="2300400" cy="308520"/>
          </a:xfrm>
          <a:prstGeom prst="rect">
            <a:avLst/>
          </a:prstGeom>
          <a:ln>
            <a:noFill/>
          </a:ln>
        </p:spPr>
      </p:pic>
      <p:pic>
        <p:nvPicPr>
          <p:cNvPr id="86" name="그림 5"/>
          <p:cNvPicPr/>
          <p:nvPr/>
        </p:nvPicPr>
        <p:blipFill>
          <a:blip r:embed="rId16"/>
          <a:stretch/>
        </p:blipFill>
        <p:spPr>
          <a:xfrm>
            <a:off x="2253600" y="28800"/>
            <a:ext cx="1153440" cy="797760"/>
          </a:xfrm>
          <a:prstGeom prst="rect">
            <a:avLst/>
          </a:prstGeom>
          <a:ln>
            <a:noFill/>
          </a:ln>
        </p:spPr>
      </p:pic>
      <p:sp>
        <p:nvSpPr>
          <p:cNvPr id="87" name="PlaceHolder 3"/>
          <p:cNvSpPr>
            <a:spLocks noGrp="1"/>
          </p:cNvSpPr>
          <p:nvPr>
            <p:ph type="dt"/>
          </p:nvPr>
        </p:nvSpPr>
        <p:spPr>
          <a:xfrm>
            <a:off x="609480" y="6356520"/>
            <a:ext cx="2844000" cy="364320"/>
          </a:xfrm>
          <a:prstGeom prst="rect">
            <a:avLst/>
          </a:prstGeom>
        </p:spPr>
        <p:txBody>
          <a:bodyPr lIns="90000" tIns="45000" rIns="90000" bIns="45000" anchor="ctr"/>
          <a:lstStyle/>
          <a:p>
            <a:pPr>
              <a:lnSpc>
                <a:spcPct val="100000"/>
              </a:lnSpc>
            </a:pPr>
            <a:r>
              <a:rPr lang="en-US" sz="1800" b="0" strike="noStrike" spc="-1">
                <a:solidFill>
                  <a:srgbClr val="000000"/>
                </a:solidFill>
                <a:uFill>
                  <a:solidFill>
                    <a:srgbClr val="FFFFFF"/>
                  </a:solidFill>
                </a:uFill>
                <a:latin typeface="Arial"/>
                <a:ea typeface="DejaVu Sans"/>
              </a:rPr>
              <a:t>7/29/19</a:t>
            </a:r>
            <a:endParaRPr lang="en-US" sz="1400" b="0" strike="noStrike" spc="-1">
              <a:solidFill>
                <a:srgbClr val="000000"/>
              </a:solidFill>
              <a:uFill>
                <a:solidFill>
                  <a:srgbClr val="FFFFFF"/>
                </a:solidFill>
              </a:uFill>
              <a:latin typeface="Times New Roman"/>
            </a:endParaRPr>
          </a:p>
        </p:txBody>
      </p:sp>
      <p:sp>
        <p:nvSpPr>
          <p:cNvPr id="88" name="PlaceHolder 4"/>
          <p:cNvSpPr>
            <a:spLocks noGrp="1"/>
          </p:cNvSpPr>
          <p:nvPr>
            <p:ph type="ftr"/>
          </p:nvPr>
        </p:nvSpPr>
        <p:spPr>
          <a:xfrm>
            <a:off x="4165560" y="6356520"/>
            <a:ext cx="3859920" cy="364320"/>
          </a:xfrm>
          <a:prstGeom prst="rect">
            <a:avLst/>
          </a:prstGeom>
        </p:spPr>
        <p:txBody>
          <a:bodyPr lIns="90000" tIns="45000" rIns="90000" bIns="45000" anchor="ctr"/>
          <a:lstStyle/>
          <a:p>
            <a:endParaRPr lang="en-US" sz="2400" b="0" strike="noStrike" spc="-1">
              <a:solidFill>
                <a:srgbClr val="000000"/>
              </a:solidFill>
              <a:uFill>
                <a:solidFill>
                  <a:srgbClr val="FFFFFF"/>
                </a:solidFill>
              </a:uFill>
              <a:latin typeface="Times New Roman"/>
            </a:endParaRPr>
          </a:p>
        </p:txBody>
      </p:sp>
      <p:sp>
        <p:nvSpPr>
          <p:cNvPr id="89" name="PlaceHolder 5"/>
          <p:cNvSpPr>
            <a:spLocks noGrp="1"/>
          </p:cNvSpPr>
          <p:nvPr>
            <p:ph type="sldNum"/>
          </p:nvPr>
        </p:nvSpPr>
        <p:spPr>
          <a:xfrm>
            <a:off x="2253600" y="28800"/>
            <a:ext cx="1153440" cy="797760"/>
          </a:xfrm>
          <a:prstGeom prst="rect">
            <a:avLst/>
          </a:prstGeom>
        </p:spPr>
        <p:txBody>
          <a:bodyPr lIns="90000" tIns="45000" rIns="90000" bIns="45000"/>
          <a:lstStyle/>
          <a:p>
            <a:pPr>
              <a:lnSpc>
                <a:spcPct val="100000"/>
              </a:lnSpc>
            </a:pPr>
            <a:fld id="{ADD8C66C-8F9E-44A2-9AD5-25C7F372362E}" type="slidenum">
              <a:rPr lang="en-US" sz="1800" b="0" strike="noStrike" spc="-1">
                <a:solidFill>
                  <a:srgbClr val="000000"/>
                </a:solidFill>
                <a:uFill>
                  <a:solidFill>
                    <a:srgbClr val="FFFFFF"/>
                  </a:solidFill>
                </a:uFill>
                <a:latin typeface="Arial"/>
                <a:ea typeface="DejaVu Sans"/>
              </a:rPr>
              <a:t>‹#›</a:t>
            </a:fld>
            <a:endParaRPr lang="en-US" sz="1400" b="0" strike="noStrike" spc="-1">
              <a:solidFill>
                <a:srgbClr val="000000"/>
              </a:solidFill>
              <a:uFill>
                <a:solidFill>
                  <a:srgbClr val="FFFFFF"/>
                </a:solidFill>
              </a:uFill>
              <a:latin typeface="Times New Roman"/>
            </a:endParaRPr>
          </a:p>
        </p:txBody>
      </p:sp>
      <p:sp>
        <p:nvSpPr>
          <p:cNvPr id="90" name="CustomShape 6"/>
          <p:cNvSpPr/>
          <p:nvPr/>
        </p:nvSpPr>
        <p:spPr>
          <a:xfrm>
            <a:off x="0" y="6453360"/>
            <a:ext cx="12191760" cy="215640"/>
          </a:xfrm>
          <a:prstGeom prst="rect">
            <a:avLst/>
          </a:prstGeom>
          <a:solidFill>
            <a:srgbClr val="C00000"/>
          </a:solidFill>
          <a:ln>
            <a:noFill/>
          </a:ln>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p:style>
      </p:sp>
      <p:sp>
        <p:nvSpPr>
          <p:cNvPr id="91" name="CustomShape 7"/>
          <p:cNvSpPr/>
          <p:nvPr/>
        </p:nvSpPr>
        <p:spPr>
          <a:xfrm>
            <a:off x="0" y="260640"/>
            <a:ext cx="12191760" cy="215640"/>
          </a:xfrm>
          <a:prstGeom prst="rect">
            <a:avLst/>
          </a:prstGeom>
          <a:solidFill>
            <a:schemeClr val="tx1">
              <a:lumMod val="85000"/>
              <a:lumOff val="15000"/>
            </a:schemeClr>
          </a:solidFill>
          <a:ln>
            <a:noFill/>
          </a:ln>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p:style>
      </p:sp>
      <p:sp>
        <p:nvSpPr>
          <p:cNvPr id="92" name="CustomShape 8"/>
          <p:cNvSpPr/>
          <p:nvPr/>
        </p:nvSpPr>
        <p:spPr>
          <a:xfrm>
            <a:off x="609480" y="6376320"/>
            <a:ext cx="2844360" cy="364680"/>
          </a:xfrm>
          <a:prstGeom prst="rect">
            <a:avLst/>
          </a:prstGeom>
          <a:noFill/>
          <a:ln>
            <a:noFill/>
          </a:ln>
        </p:spPr>
        <p:style>
          <a:lnRef idx="0">
            <a:scrgbClr r="0" g="0" b="0"/>
          </a:lnRef>
          <a:fillRef idx="0">
            <a:scrgbClr r="0" g="0" b="0"/>
          </a:fillRef>
          <a:effectRef idx="0">
            <a:scrgbClr r="0" g="0" b="0"/>
          </a:effectRef>
          <a:fontRef idx="minor"/>
        </p:style>
        <p:txBody>
          <a:bodyPr anchor="ctr"/>
          <a:lstStyle/>
          <a:p>
            <a:pPr>
              <a:lnSpc>
                <a:spcPct val="100000"/>
              </a:lnSpc>
            </a:pPr>
            <a:r>
              <a:rPr lang="en-US" sz="1200" b="0" strike="noStrike" spc="-1">
                <a:solidFill>
                  <a:srgbClr val="FFFFFF"/>
                </a:solidFill>
                <a:uFill>
                  <a:solidFill>
                    <a:srgbClr val="FFFFFF"/>
                  </a:solidFill>
                </a:uFill>
                <a:latin typeface="Arial"/>
                <a:ea typeface="DejaVu Sans"/>
              </a:rPr>
              <a:t>7/29/19</a:t>
            </a:r>
            <a:endParaRPr lang="en-US" sz="1200" b="0" strike="noStrike" spc="-1">
              <a:solidFill>
                <a:srgbClr val="000000"/>
              </a:solidFill>
              <a:uFill>
                <a:solidFill>
                  <a:srgbClr val="FFFFFF"/>
                </a:solidFill>
              </a:uFill>
              <a:latin typeface="Arial"/>
            </a:endParaRPr>
          </a:p>
        </p:txBody>
      </p:sp>
      <p:pic>
        <p:nvPicPr>
          <p:cNvPr id="93" name="그림 16"/>
          <p:cNvPicPr/>
          <p:nvPr/>
        </p:nvPicPr>
        <p:blipFill>
          <a:blip r:embed="rId14"/>
          <a:stretch/>
        </p:blipFill>
        <p:spPr>
          <a:xfrm>
            <a:off x="11423880" y="6257520"/>
            <a:ext cx="767880" cy="562320"/>
          </a:xfrm>
          <a:prstGeom prst="rect">
            <a:avLst/>
          </a:prstGeom>
          <a:ln>
            <a:noFill/>
          </a:ln>
        </p:spPr>
      </p:pic>
      <p:sp>
        <p:nvSpPr>
          <p:cNvPr id="94" name="PlaceHolder 9"/>
          <p:cNvSpPr>
            <a:spLocks noGrp="1"/>
          </p:cNvSpPr>
          <p:nvPr>
            <p:ph type="title"/>
          </p:nvPr>
        </p:nvSpPr>
        <p:spPr>
          <a:xfrm>
            <a:off x="3384360" y="274680"/>
            <a:ext cx="8197560" cy="1325160"/>
          </a:xfrm>
          <a:prstGeom prst="rect">
            <a:avLst/>
          </a:prstGeom>
        </p:spPr>
        <p:txBody>
          <a:bodyPr lIns="90000" tIns="45000" rIns="90000" bIns="45000" anchor="ctr"/>
          <a:lstStyle/>
          <a:p>
            <a:pPr>
              <a:lnSpc>
                <a:spcPct val="100000"/>
              </a:lnSpc>
            </a:pPr>
            <a:r>
              <a:rPr lang="ko-KR" sz="4400" b="0" strike="noStrike" spc="-1">
                <a:solidFill>
                  <a:srgbClr val="000000"/>
                </a:solidFill>
                <a:uFill>
                  <a:solidFill>
                    <a:srgbClr val="FFFFFF"/>
                  </a:solidFill>
                </a:uFill>
                <a:latin typeface="Tahoma"/>
                <a:ea typeface="맑은 고딕"/>
              </a:rPr>
              <a:t>마스터 제목 스타일 편집</a:t>
            </a:r>
            <a:endParaRPr lang="ko-KR" sz="1800" b="0" strike="noStrike" spc="-1">
              <a:solidFill>
                <a:srgbClr val="000000"/>
              </a:solidFill>
              <a:uFill>
                <a:solidFill>
                  <a:srgbClr val="FFFFFF"/>
                </a:solidFill>
              </a:uFill>
              <a:latin typeface="Arial"/>
            </a:endParaRPr>
          </a:p>
        </p:txBody>
      </p:sp>
      <p:sp>
        <p:nvSpPr>
          <p:cNvPr id="95" name="PlaceHolder 10"/>
          <p:cNvSpPr>
            <a:spLocks noGrp="1"/>
          </p:cNvSpPr>
          <p:nvPr>
            <p:ph type="body"/>
          </p:nvPr>
        </p:nvSpPr>
        <p:spPr>
          <a:xfrm>
            <a:off x="609480" y="1604520"/>
            <a:ext cx="10972080" cy="3976920"/>
          </a:xfrm>
          <a:prstGeom prst="rect">
            <a:avLst/>
          </a:prstGeom>
        </p:spPr>
        <p:txBody>
          <a:bodyPr lIns="0" tIns="0" rIns="0" bIns="0"/>
          <a:lstStyle/>
          <a:p>
            <a:pPr marL="432000" indent="-324000">
              <a:buClr>
                <a:srgbClr val="000000"/>
              </a:buClr>
              <a:buSzPct val="45000"/>
              <a:buFont typeface="Wingdings" charset="2"/>
              <a:buChar char=""/>
            </a:pPr>
            <a:r>
              <a:rPr lang="ko-KR" sz="2800" b="0" strike="noStrike" spc="-1">
                <a:solidFill>
                  <a:srgbClr val="000000"/>
                </a:solidFill>
                <a:uFill>
                  <a:solidFill>
                    <a:srgbClr val="FFFFFF"/>
                  </a:solidFill>
                </a:uFill>
                <a:latin typeface="Tahoma"/>
                <a:ea typeface="DejaVu Sans"/>
              </a:rPr>
              <a:t>Click to edit the outline text format</a:t>
            </a:r>
            <a:endParaRPr lang="ko-KR" sz="2800" b="0" strike="noStrike" spc="-1">
              <a:solidFill>
                <a:srgbClr val="000000"/>
              </a:solidFill>
              <a:uFill>
                <a:solidFill>
                  <a:srgbClr val="FFFFFF"/>
                </a:solidFill>
              </a:uFill>
              <a:latin typeface="Arial"/>
            </a:endParaRPr>
          </a:p>
          <a:p>
            <a:pPr marL="864000" lvl="1" indent="-324000">
              <a:buClr>
                <a:srgbClr val="000000"/>
              </a:buClr>
              <a:buSzPct val="75000"/>
              <a:buFont typeface="Symbol" charset="2"/>
              <a:buChar char=""/>
            </a:pPr>
            <a:r>
              <a:rPr lang="ko-KR" sz="2800" b="0" strike="noStrike" spc="-1">
                <a:solidFill>
                  <a:srgbClr val="000000"/>
                </a:solidFill>
                <a:uFill>
                  <a:solidFill>
                    <a:srgbClr val="FFFFFF"/>
                  </a:solidFill>
                </a:uFill>
                <a:latin typeface="Tahoma"/>
                <a:ea typeface="DejaVu Sans"/>
              </a:rPr>
              <a:t>Second Outline Level</a:t>
            </a:r>
            <a:endParaRPr lang="ko-KR" sz="2800" b="0" strike="noStrike" spc="-1">
              <a:solidFill>
                <a:srgbClr val="000000"/>
              </a:solidFill>
              <a:uFill>
                <a:solidFill>
                  <a:srgbClr val="FFFFFF"/>
                </a:solidFill>
              </a:uFill>
              <a:latin typeface="Arial"/>
            </a:endParaRPr>
          </a:p>
          <a:p>
            <a:pPr marL="1296000" lvl="2" indent="-288000">
              <a:buClr>
                <a:srgbClr val="000000"/>
              </a:buClr>
              <a:buSzPct val="45000"/>
              <a:buFont typeface="Wingdings" charset="2"/>
              <a:buChar char=""/>
            </a:pPr>
            <a:r>
              <a:rPr lang="ko-KR" sz="2800" b="0" strike="noStrike" spc="-1">
                <a:solidFill>
                  <a:srgbClr val="000000"/>
                </a:solidFill>
                <a:uFill>
                  <a:solidFill>
                    <a:srgbClr val="FFFFFF"/>
                  </a:solidFill>
                </a:uFill>
                <a:latin typeface="Tahoma"/>
                <a:ea typeface="DejaVu Sans"/>
              </a:rPr>
              <a:t>Third Outline Level</a:t>
            </a:r>
            <a:endParaRPr lang="ko-KR" sz="2800" b="0" strike="noStrike" spc="-1">
              <a:solidFill>
                <a:srgbClr val="000000"/>
              </a:solidFill>
              <a:uFill>
                <a:solidFill>
                  <a:srgbClr val="FFFFFF"/>
                </a:solidFill>
              </a:uFill>
              <a:latin typeface="Arial"/>
            </a:endParaRPr>
          </a:p>
          <a:p>
            <a:pPr marL="1728000" lvl="3" indent="-216000">
              <a:buClr>
                <a:srgbClr val="000000"/>
              </a:buClr>
              <a:buSzPct val="75000"/>
              <a:buFont typeface="Symbol" charset="2"/>
              <a:buChar char=""/>
            </a:pPr>
            <a:r>
              <a:rPr lang="ko-KR" sz="2800" b="0" strike="noStrike" spc="-1">
                <a:solidFill>
                  <a:srgbClr val="000000"/>
                </a:solidFill>
                <a:uFill>
                  <a:solidFill>
                    <a:srgbClr val="FFFFFF"/>
                  </a:solidFill>
                </a:uFill>
                <a:latin typeface="Tahoma"/>
                <a:ea typeface="DejaVu Sans"/>
              </a:rPr>
              <a:t>Fourth Outline Level</a:t>
            </a:r>
            <a:endParaRPr lang="ko-KR" sz="2800" b="0" strike="noStrike" spc="-1">
              <a:solidFill>
                <a:srgbClr val="000000"/>
              </a:solidFill>
              <a:uFill>
                <a:solidFill>
                  <a:srgbClr val="FFFFFF"/>
                </a:solidFill>
              </a:uFill>
              <a:latin typeface="Arial"/>
            </a:endParaRPr>
          </a:p>
          <a:p>
            <a:pPr marL="2160000" lvl="4" indent="-216000">
              <a:buClr>
                <a:srgbClr val="000000"/>
              </a:buClr>
              <a:buSzPct val="45000"/>
              <a:buFont typeface="Wingdings" charset="2"/>
              <a:buChar char=""/>
            </a:pPr>
            <a:r>
              <a:rPr lang="ko-KR" sz="2800" b="0" strike="noStrike" spc="-1">
                <a:solidFill>
                  <a:srgbClr val="000000"/>
                </a:solidFill>
                <a:uFill>
                  <a:solidFill>
                    <a:srgbClr val="FFFFFF"/>
                  </a:solidFill>
                </a:uFill>
                <a:latin typeface="Tahoma"/>
                <a:ea typeface="DejaVu Sans"/>
              </a:rPr>
              <a:t>Fifth Outline Level</a:t>
            </a:r>
            <a:endParaRPr lang="ko-KR" sz="2800" b="0" strike="noStrike" spc="-1">
              <a:solidFill>
                <a:srgbClr val="000000"/>
              </a:solidFill>
              <a:uFill>
                <a:solidFill>
                  <a:srgbClr val="FFFFFF"/>
                </a:solidFill>
              </a:uFill>
              <a:latin typeface="Arial"/>
            </a:endParaRPr>
          </a:p>
          <a:p>
            <a:pPr marL="2592000" lvl="5" indent="-216000">
              <a:buClr>
                <a:srgbClr val="000000"/>
              </a:buClr>
              <a:buSzPct val="45000"/>
              <a:buFont typeface="Wingdings" charset="2"/>
              <a:buChar char=""/>
            </a:pPr>
            <a:r>
              <a:rPr lang="ko-KR" sz="2800" b="0" strike="noStrike" spc="-1">
                <a:solidFill>
                  <a:srgbClr val="000000"/>
                </a:solidFill>
                <a:uFill>
                  <a:solidFill>
                    <a:srgbClr val="FFFFFF"/>
                  </a:solidFill>
                </a:uFill>
                <a:latin typeface="Tahoma"/>
                <a:ea typeface="DejaVu Sans"/>
              </a:rPr>
              <a:t>Sixth Outline Level</a:t>
            </a:r>
            <a:endParaRPr lang="ko-KR" sz="2800" b="0" strike="noStrike" spc="-1">
              <a:solidFill>
                <a:srgbClr val="000000"/>
              </a:solidFill>
              <a:uFill>
                <a:solidFill>
                  <a:srgbClr val="FFFFFF"/>
                </a:solidFill>
              </a:uFill>
              <a:latin typeface="Arial"/>
            </a:endParaRPr>
          </a:p>
          <a:p>
            <a:pPr marL="228600" indent="-228240">
              <a:lnSpc>
                <a:spcPct val="100000"/>
              </a:lnSpc>
              <a:buClr>
                <a:srgbClr val="000000"/>
              </a:buClr>
              <a:buFont typeface="Arial"/>
              <a:buChar char="•"/>
            </a:pPr>
            <a:r>
              <a:rPr lang="ko-KR" sz="2800" b="0" strike="noStrike" spc="-1">
                <a:solidFill>
                  <a:srgbClr val="000000"/>
                </a:solidFill>
                <a:uFill>
                  <a:solidFill>
                    <a:srgbClr val="FFFFFF"/>
                  </a:solidFill>
                </a:uFill>
                <a:latin typeface="Tahoma"/>
                <a:ea typeface="DejaVu Sans"/>
              </a:rPr>
              <a:t>Seventh Outline Level마스터 텍스트 스타일을 편집합니다</a:t>
            </a:r>
            <a:endParaRPr lang="ko-KR" sz="2800" b="0" strike="noStrike" spc="-1">
              <a:solidFill>
                <a:srgbClr val="000000"/>
              </a:solidFill>
              <a:uFill>
                <a:solidFill>
                  <a:srgbClr val="FFFFFF"/>
                </a:solidFill>
              </a:uFill>
              <a:latin typeface="Arial"/>
            </a:endParaRPr>
          </a:p>
          <a:p>
            <a:pPr marL="685800" lvl="1" indent="-228240">
              <a:lnSpc>
                <a:spcPct val="100000"/>
              </a:lnSpc>
              <a:buClr>
                <a:srgbClr val="000000"/>
              </a:buClr>
              <a:buFont typeface="Arial"/>
              <a:buChar char="•"/>
            </a:pPr>
            <a:r>
              <a:rPr lang="ko-KR" sz="2400" b="0" strike="noStrike" spc="-1">
                <a:solidFill>
                  <a:srgbClr val="000000"/>
                </a:solidFill>
                <a:uFill>
                  <a:solidFill>
                    <a:srgbClr val="FFFFFF"/>
                  </a:solidFill>
                </a:uFill>
                <a:latin typeface="Tahoma"/>
                <a:ea typeface="DejaVu Sans"/>
              </a:rPr>
              <a:t>둘째 수준</a:t>
            </a:r>
            <a:endParaRPr lang="ko-KR" sz="2800" b="0" strike="noStrike" spc="-1">
              <a:solidFill>
                <a:srgbClr val="000000"/>
              </a:solidFill>
              <a:uFill>
                <a:solidFill>
                  <a:srgbClr val="FFFFFF"/>
                </a:solidFill>
              </a:uFill>
              <a:latin typeface="Arial"/>
            </a:endParaRPr>
          </a:p>
          <a:p>
            <a:pPr marL="1143000" lvl="2" indent="-228240">
              <a:lnSpc>
                <a:spcPct val="100000"/>
              </a:lnSpc>
              <a:buClr>
                <a:srgbClr val="000000"/>
              </a:buClr>
              <a:buFont typeface="Arial"/>
              <a:buChar char="•"/>
            </a:pPr>
            <a:r>
              <a:rPr lang="ko-KR" sz="2000" b="0" strike="noStrike" spc="-1">
                <a:solidFill>
                  <a:srgbClr val="000000"/>
                </a:solidFill>
                <a:uFill>
                  <a:solidFill>
                    <a:srgbClr val="FFFFFF"/>
                  </a:solidFill>
                </a:uFill>
                <a:latin typeface="Tahoma"/>
                <a:ea typeface="DejaVu Sans"/>
              </a:rPr>
              <a:t>셋째 수준</a:t>
            </a:r>
            <a:endParaRPr lang="ko-KR" sz="2800" b="0" strike="noStrike" spc="-1">
              <a:solidFill>
                <a:srgbClr val="000000"/>
              </a:solidFill>
              <a:uFill>
                <a:solidFill>
                  <a:srgbClr val="FFFFFF"/>
                </a:solidFill>
              </a:uFill>
              <a:latin typeface="Arial"/>
            </a:endParaRPr>
          </a:p>
          <a:p>
            <a:pPr marL="1600200" lvl="3" indent="-228240">
              <a:lnSpc>
                <a:spcPct val="100000"/>
              </a:lnSpc>
              <a:buClr>
                <a:srgbClr val="000000"/>
              </a:buClr>
              <a:buFont typeface="Arial"/>
              <a:buChar char="•"/>
            </a:pPr>
            <a:r>
              <a:rPr lang="ko-KR" sz="1800" b="0" strike="noStrike" spc="-1">
                <a:solidFill>
                  <a:srgbClr val="000000"/>
                </a:solidFill>
                <a:uFill>
                  <a:solidFill>
                    <a:srgbClr val="FFFFFF"/>
                  </a:solidFill>
                </a:uFill>
                <a:latin typeface="Tahoma"/>
                <a:ea typeface="DejaVu Sans"/>
              </a:rPr>
              <a:t>넷째 수준</a:t>
            </a:r>
            <a:endParaRPr lang="ko-KR" sz="2800" b="0" strike="noStrike" spc="-1">
              <a:solidFill>
                <a:srgbClr val="000000"/>
              </a:solidFill>
              <a:uFill>
                <a:solidFill>
                  <a:srgbClr val="FFFFFF"/>
                </a:solidFill>
              </a:uFill>
              <a:latin typeface="Arial"/>
            </a:endParaRPr>
          </a:p>
          <a:p>
            <a:pPr marL="2057400" lvl="4" indent="-228240">
              <a:lnSpc>
                <a:spcPct val="100000"/>
              </a:lnSpc>
              <a:buClr>
                <a:srgbClr val="000000"/>
              </a:buClr>
              <a:buFont typeface="Arial"/>
              <a:buChar char="•"/>
            </a:pPr>
            <a:r>
              <a:rPr lang="ko-KR" sz="1800" b="0" strike="noStrike" spc="-1">
                <a:solidFill>
                  <a:srgbClr val="000000"/>
                </a:solidFill>
                <a:uFill>
                  <a:solidFill>
                    <a:srgbClr val="FFFFFF"/>
                  </a:solidFill>
                </a:uFill>
                <a:latin typeface="Tahoma"/>
                <a:ea typeface="DejaVu Sans"/>
              </a:rPr>
              <a:t>다섯째 수준</a:t>
            </a:r>
            <a:endParaRPr lang="ko-KR" sz="2800" b="0" strike="noStrike" spc="-1">
              <a:solidFill>
                <a:srgbClr val="000000"/>
              </a:solidFill>
              <a:uFill>
                <a:solidFill>
                  <a:srgbClr val="FFFFFF"/>
                </a:solidFill>
              </a:uFill>
              <a:latin typeface="Arial"/>
            </a:endParaRPr>
          </a:p>
        </p:txBody>
      </p:sp>
      <p:pic>
        <p:nvPicPr>
          <p:cNvPr id="96" name="Picture 2"/>
          <p:cNvPicPr/>
          <p:nvPr/>
        </p:nvPicPr>
        <p:blipFill>
          <a:blip r:embed="rId15"/>
          <a:stretch/>
        </p:blipFill>
        <p:spPr>
          <a:xfrm>
            <a:off x="50400" y="167400"/>
            <a:ext cx="2300760" cy="308880"/>
          </a:xfrm>
          <a:prstGeom prst="rect">
            <a:avLst/>
          </a:prstGeom>
          <a:ln>
            <a:noFill/>
          </a:ln>
        </p:spPr>
      </p:pic>
      <p:pic>
        <p:nvPicPr>
          <p:cNvPr id="97" name="그림 14"/>
          <p:cNvPicPr/>
          <p:nvPr/>
        </p:nvPicPr>
        <p:blipFill>
          <a:blip r:embed="rId16"/>
          <a:stretch/>
        </p:blipFill>
        <p:spPr>
          <a:xfrm>
            <a:off x="2253600" y="28800"/>
            <a:ext cx="1153800" cy="798120"/>
          </a:xfrm>
          <a:prstGeom prst="rect">
            <a:avLst/>
          </a:prstGeom>
          <a:ln>
            <a:noFill/>
          </a:ln>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14.xml"/><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hyperlink" Target="https://www.anaconda.com/products/individual#Downloads" TargetMode="External"/><Relationship Id="rId2" Type="http://schemas.openxmlformats.org/officeDocument/2006/relationships/notesSlide" Target="../notesSlides/notesSlide2.xml"/><Relationship Id="rId1" Type="http://schemas.openxmlformats.org/officeDocument/2006/relationships/slideLayout" Target="../slideLayouts/slideLayout14.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4.xml"/><Relationship Id="rId5" Type="http://schemas.openxmlformats.org/officeDocument/2006/relationships/comments" Target="../comments/comment1.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4.xml"/><Relationship Id="rId5" Type="http://schemas.openxmlformats.org/officeDocument/2006/relationships/comments" Target="../comments/comment2.xml"/><Relationship Id="rId4" Type="http://schemas.openxmlformats.org/officeDocument/2006/relationships/hyperlink" Target="https://hub.docker.com/editions/community/docker-ce-desktop-window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CustomShape 1"/>
          <p:cNvSpPr/>
          <p:nvPr/>
        </p:nvSpPr>
        <p:spPr>
          <a:xfrm>
            <a:off x="914400" y="2130480"/>
            <a:ext cx="10362600" cy="1469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altLang="zh-CN" sz="4400" b="0" i="0" dirty="0">
                <a:solidFill>
                  <a:srgbClr val="000000"/>
                </a:solidFill>
                <a:effectLst/>
                <a:latin typeface="Arial" panose="020B0604020202020204" pitchFamily="34" charset="0"/>
              </a:rPr>
              <a:t>Anaconda &amp; Docker</a:t>
            </a:r>
            <a:endParaRPr lang="en-US" sz="1800" b="0" strike="noStrike" spc="-1" dirty="0">
              <a:solidFill>
                <a:srgbClr val="000000"/>
              </a:solidFill>
              <a:uFill>
                <a:solidFill>
                  <a:srgbClr val="FFFFFF"/>
                </a:solidFill>
              </a:uFill>
              <a:latin typeface="Arial"/>
            </a:endParaRPr>
          </a:p>
        </p:txBody>
      </p:sp>
      <p:sp>
        <p:nvSpPr>
          <p:cNvPr id="179" name="CustomShape 2"/>
          <p:cNvSpPr/>
          <p:nvPr/>
        </p:nvSpPr>
        <p:spPr>
          <a:xfrm>
            <a:off x="1828800" y="3886200"/>
            <a:ext cx="8533800" cy="175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altLang="zh-CN" sz="1800" b="0" strike="noStrike" spc="-1" dirty="0" err="1">
                <a:solidFill>
                  <a:srgbClr val="000000"/>
                </a:solidFill>
                <a:uFill>
                  <a:solidFill>
                    <a:srgbClr val="FFFFFF"/>
                  </a:solidFill>
                </a:uFill>
                <a:latin typeface="Arial"/>
              </a:rPr>
              <a:t>Guozikun</a:t>
            </a:r>
            <a:endParaRPr lang="en-US" altLang="zh-CN" sz="1800" b="0" strike="noStrike" spc="-1" dirty="0">
              <a:solidFill>
                <a:srgbClr val="000000"/>
              </a:solidFill>
              <a:uFill>
                <a:solidFill>
                  <a:srgbClr val="FFFFFF"/>
                </a:solidFill>
              </a:uFill>
              <a:latin typeface="Arial"/>
            </a:endParaRPr>
          </a:p>
          <a:p>
            <a:pPr algn="ctr">
              <a:lnSpc>
                <a:spcPct val="100000"/>
              </a:lnSpc>
            </a:pP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2A98D1-CF7E-498F-963D-4B58903695CD}"/>
              </a:ext>
            </a:extLst>
          </p:cNvPr>
          <p:cNvSpPr>
            <a:spLocks noGrp="1"/>
          </p:cNvSpPr>
          <p:nvPr>
            <p:ph type="title"/>
          </p:nvPr>
        </p:nvSpPr>
        <p:spPr>
          <a:xfrm>
            <a:off x="609780" y="702312"/>
            <a:ext cx="10972440" cy="1144800"/>
          </a:xfrm>
        </p:spPr>
        <p:txBody>
          <a:bodyPr/>
          <a:lstStyle/>
          <a:p>
            <a:pPr algn="l"/>
            <a:r>
              <a:rPr lang="en-US" altLang="zh-CN" b="1" i="0" u="none" strike="noStrike" dirty="0">
                <a:solidFill>
                  <a:srgbClr val="000000"/>
                </a:solidFill>
                <a:effectLst/>
                <a:latin typeface="Helvetica Neue"/>
              </a:rPr>
              <a:t>Docker Hello World</a:t>
            </a:r>
          </a:p>
        </p:txBody>
      </p:sp>
      <p:pic>
        <p:nvPicPr>
          <p:cNvPr id="6" name="图片 5">
            <a:extLst>
              <a:ext uri="{FF2B5EF4-FFF2-40B4-BE49-F238E27FC236}">
                <a16:creationId xmlns:a16="http://schemas.microsoft.com/office/drawing/2014/main" id="{524F21D8-AABE-4D9E-ACD8-900007BDB026}"/>
              </a:ext>
            </a:extLst>
          </p:cNvPr>
          <p:cNvPicPr>
            <a:picLocks noChangeAspect="1"/>
          </p:cNvPicPr>
          <p:nvPr/>
        </p:nvPicPr>
        <p:blipFill>
          <a:blip r:embed="rId3"/>
          <a:stretch>
            <a:fillRect/>
          </a:stretch>
        </p:blipFill>
        <p:spPr>
          <a:xfrm>
            <a:off x="409883" y="3132379"/>
            <a:ext cx="4812147" cy="3023309"/>
          </a:xfrm>
          <a:prstGeom prst="rect">
            <a:avLst/>
          </a:prstGeom>
        </p:spPr>
      </p:pic>
      <p:pic>
        <p:nvPicPr>
          <p:cNvPr id="5" name="图片 4">
            <a:extLst>
              <a:ext uri="{FF2B5EF4-FFF2-40B4-BE49-F238E27FC236}">
                <a16:creationId xmlns:a16="http://schemas.microsoft.com/office/drawing/2014/main" id="{BF038277-A1C6-4EF5-90F2-76663DC9D679}"/>
              </a:ext>
            </a:extLst>
          </p:cNvPr>
          <p:cNvPicPr>
            <a:picLocks noChangeAspect="1"/>
          </p:cNvPicPr>
          <p:nvPr/>
        </p:nvPicPr>
        <p:blipFill>
          <a:blip r:embed="rId4"/>
          <a:stretch>
            <a:fillRect/>
          </a:stretch>
        </p:blipFill>
        <p:spPr>
          <a:xfrm>
            <a:off x="409883" y="2133621"/>
            <a:ext cx="6573167" cy="771633"/>
          </a:xfrm>
          <a:prstGeom prst="rect">
            <a:avLst/>
          </a:prstGeom>
        </p:spPr>
      </p:pic>
      <p:sp>
        <p:nvSpPr>
          <p:cNvPr id="8" name="文本框 7">
            <a:extLst>
              <a:ext uri="{FF2B5EF4-FFF2-40B4-BE49-F238E27FC236}">
                <a16:creationId xmlns:a16="http://schemas.microsoft.com/office/drawing/2014/main" id="{87F30BAC-9802-4854-850B-6CDED4F8C5ED}"/>
              </a:ext>
            </a:extLst>
          </p:cNvPr>
          <p:cNvSpPr txBox="1"/>
          <p:nvPr/>
        </p:nvSpPr>
        <p:spPr>
          <a:xfrm>
            <a:off x="7098475" y="1490852"/>
            <a:ext cx="4812147" cy="4247317"/>
          </a:xfrm>
          <a:prstGeom prst="rect">
            <a:avLst/>
          </a:prstGeom>
          <a:noFill/>
        </p:spPr>
        <p:txBody>
          <a:bodyPr wrap="square">
            <a:spAutoFit/>
          </a:bodyPr>
          <a:lstStyle/>
          <a:p>
            <a:r>
              <a:rPr lang="zh-CN" altLang="en-US" dirty="0"/>
              <a:t>Parameter analysis:</a:t>
            </a:r>
          </a:p>
          <a:p>
            <a:endParaRPr lang="zh-CN" altLang="en-US" dirty="0"/>
          </a:p>
          <a:p>
            <a:r>
              <a:rPr lang="zh-CN" altLang="en-US" dirty="0"/>
              <a:t>docker: Docker binary executable file.</a:t>
            </a:r>
          </a:p>
          <a:p>
            <a:endParaRPr lang="zh-CN" altLang="en-US" dirty="0"/>
          </a:p>
          <a:p>
            <a:r>
              <a:rPr lang="zh-CN" altLang="en-US" dirty="0"/>
              <a:t>run: Combine with the previous docker to run a container.</a:t>
            </a:r>
          </a:p>
          <a:p>
            <a:endParaRPr lang="zh-CN" altLang="en-US" dirty="0"/>
          </a:p>
          <a:p>
            <a:r>
              <a:rPr lang="zh-CN" altLang="en-US" dirty="0"/>
              <a:t>ubuntu:15.10 Specify the image to be run. Docker first checks whether the image exists on the local host. If it does not exist, Docker will download the public image from the mirror repository Docker Hub.</a:t>
            </a:r>
          </a:p>
          <a:p>
            <a:endParaRPr lang="zh-CN" altLang="en-US" dirty="0"/>
          </a:p>
          <a:p>
            <a:r>
              <a:rPr lang="zh-CN" altLang="en-US" dirty="0"/>
              <a:t>/bin/echo "Hello world": The command executed in the started container</a:t>
            </a:r>
          </a:p>
        </p:txBody>
      </p:sp>
    </p:spTree>
    <p:extLst>
      <p:ext uri="{BB962C8B-B14F-4D97-AF65-F5344CB8AC3E}">
        <p14:creationId xmlns:p14="http://schemas.microsoft.com/office/powerpoint/2010/main" val="1607557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8D5D46-D74B-47BB-A1F2-630373D8F77A}"/>
              </a:ext>
            </a:extLst>
          </p:cNvPr>
          <p:cNvSpPr>
            <a:spLocks noGrp="1"/>
          </p:cNvSpPr>
          <p:nvPr>
            <p:ph type="title"/>
          </p:nvPr>
        </p:nvSpPr>
        <p:spPr/>
        <p:txBody>
          <a:bodyPr/>
          <a:lstStyle/>
          <a:p>
            <a:r>
              <a:rPr lang="en-US" altLang="zh-CN" dirty="0"/>
              <a:t>Docker container usage</a:t>
            </a:r>
            <a:endParaRPr lang="zh-CN" altLang="en-US" dirty="0"/>
          </a:p>
        </p:txBody>
      </p:sp>
      <p:sp>
        <p:nvSpPr>
          <p:cNvPr id="3" name="副标题 2">
            <a:extLst>
              <a:ext uri="{FF2B5EF4-FFF2-40B4-BE49-F238E27FC236}">
                <a16:creationId xmlns:a16="http://schemas.microsoft.com/office/drawing/2014/main" id="{9A61F529-9395-4892-99DB-7A1309EA738A}"/>
              </a:ext>
            </a:extLst>
          </p:cNvPr>
          <p:cNvSpPr>
            <a:spLocks noGrp="1"/>
          </p:cNvSpPr>
          <p:nvPr>
            <p:ph type="subTitle"/>
          </p:nvPr>
        </p:nvSpPr>
        <p:spPr>
          <a:xfrm>
            <a:off x="609479" y="1604520"/>
            <a:ext cx="11467725" cy="1043677"/>
          </a:xfrm>
        </p:spPr>
        <p:txBody>
          <a:bodyPr/>
          <a:lstStyle/>
          <a:p>
            <a:r>
              <a:rPr lang="en-US" altLang="zh-CN" sz="2400" dirty="0"/>
              <a:t>Enter the docker command to view all the command options of the Docker client.</a:t>
            </a:r>
            <a:endParaRPr lang="zh-CN" altLang="en-US" sz="2400" dirty="0"/>
          </a:p>
        </p:txBody>
      </p:sp>
      <p:pic>
        <p:nvPicPr>
          <p:cNvPr id="5" name="图片 4">
            <a:extLst>
              <a:ext uri="{FF2B5EF4-FFF2-40B4-BE49-F238E27FC236}">
                <a16:creationId xmlns:a16="http://schemas.microsoft.com/office/drawing/2014/main" id="{8496605C-ADD4-447D-87D3-5E13C9EE0002}"/>
              </a:ext>
            </a:extLst>
          </p:cNvPr>
          <p:cNvPicPr>
            <a:picLocks noChangeAspect="1"/>
          </p:cNvPicPr>
          <p:nvPr/>
        </p:nvPicPr>
        <p:blipFill>
          <a:blip r:embed="rId3"/>
          <a:stretch>
            <a:fillRect/>
          </a:stretch>
        </p:blipFill>
        <p:spPr>
          <a:xfrm>
            <a:off x="609479" y="2562816"/>
            <a:ext cx="2886478" cy="543001"/>
          </a:xfrm>
          <a:prstGeom prst="rect">
            <a:avLst/>
          </a:prstGeom>
        </p:spPr>
      </p:pic>
      <p:pic>
        <p:nvPicPr>
          <p:cNvPr id="7" name="图片 6">
            <a:extLst>
              <a:ext uri="{FF2B5EF4-FFF2-40B4-BE49-F238E27FC236}">
                <a16:creationId xmlns:a16="http://schemas.microsoft.com/office/drawing/2014/main" id="{FDDD35C4-071F-4E00-89D3-B7E75971193C}"/>
              </a:ext>
            </a:extLst>
          </p:cNvPr>
          <p:cNvPicPr>
            <a:picLocks noChangeAspect="1"/>
          </p:cNvPicPr>
          <p:nvPr/>
        </p:nvPicPr>
        <p:blipFill>
          <a:blip r:embed="rId4"/>
          <a:stretch>
            <a:fillRect/>
          </a:stretch>
        </p:blipFill>
        <p:spPr>
          <a:xfrm>
            <a:off x="609479" y="3105817"/>
            <a:ext cx="5320108" cy="3318734"/>
          </a:xfrm>
          <a:prstGeom prst="rect">
            <a:avLst/>
          </a:prstGeom>
        </p:spPr>
      </p:pic>
      <p:pic>
        <p:nvPicPr>
          <p:cNvPr id="9" name="图片 8">
            <a:extLst>
              <a:ext uri="{FF2B5EF4-FFF2-40B4-BE49-F238E27FC236}">
                <a16:creationId xmlns:a16="http://schemas.microsoft.com/office/drawing/2014/main" id="{DEB6BFC6-77C3-42B6-8E5F-DC5019DE9174}"/>
              </a:ext>
            </a:extLst>
          </p:cNvPr>
          <p:cNvPicPr>
            <a:picLocks noChangeAspect="1"/>
          </p:cNvPicPr>
          <p:nvPr/>
        </p:nvPicPr>
        <p:blipFill>
          <a:blip r:embed="rId5"/>
          <a:stretch>
            <a:fillRect/>
          </a:stretch>
        </p:blipFill>
        <p:spPr>
          <a:xfrm>
            <a:off x="6517319" y="2648197"/>
            <a:ext cx="3858163" cy="514422"/>
          </a:xfrm>
          <a:prstGeom prst="rect">
            <a:avLst/>
          </a:prstGeom>
        </p:spPr>
      </p:pic>
      <p:pic>
        <p:nvPicPr>
          <p:cNvPr id="11" name="图片 10">
            <a:extLst>
              <a:ext uri="{FF2B5EF4-FFF2-40B4-BE49-F238E27FC236}">
                <a16:creationId xmlns:a16="http://schemas.microsoft.com/office/drawing/2014/main" id="{1F507DA6-24A0-4FDC-AB98-3C04332A7530}"/>
              </a:ext>
            </a:extLst>
          </p:cNvPr>
          <p:cNvPicPr>
            <a:picLocks noChangeAspect="1"/>
          </p:cNvPicPr>
          <p:nvPr/>
        </p:nvPicPr>
        <p:blipFill>
          <a:blip r:embed="rId6"/>
          <a:stretch>
            <a:fillRect/>
          </a:stretch>
        </p:blipFill>
        <p:spPr>
          <a:xfrm>
            <a:off x="6009075" y="3356293"/>
            <a:ext cx="6182925" cy="1358481"/>
          </a:xfrm>
          <a:prstGeom prst="rect">
            <a:avLst/>
          </a:prstGeom>
        </p:spPr>
      </p:pic>
    </p:spTree>
    <p:extLst>
      <p:ext uri="{BB962C8B-B14F-4D97-AF65-F5344CB8AC3E}">
        <p14:creationId xmlns:p14="http://schemas.microsoft.com/office/powerpoint/2010/main" val="2956155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9B79E3-522A-4992-900E-02F0A4C7707D}"/>
              </a:ext>
            </a:extLst>
          </p:cNvPr>
          <p:cNvSpPr>
            <a:spLocks noGrp="1"/>
          </p:cNvSpPr>
          <p:nvPr>
            <p:ph type="title"/>
          </p:nvPr>
        </p:nvSpPr>
        <p:spPr/>
        <p:txBody>
          <a:bodyPr/>
          <a:lstStyle/>
          <a:p>
            <a:r>
              <a:rPr lang="en-US" altLang="zh-CN" dirty="0"/>
              <a:t>Docker image usage</a:t>
            </a:r>
            <a:endParaRPr lang="zh-CN" altLang="en-US" dirty="0"/>
          </a:p>
        </p:txBody>
      </p:sp>
      <p:sp>
        <p:nvSpPr>
          <p:cNvPr id="3" name="副标题 2">
            <a:extLst>
              <a:ext uri="{FF2B5EF4-FFF2-40B4-BE49-F238E27FC236}">
                <a16:creationId xmlns:a16="http://schemas.microsoft.com/office/drawing/2014/main" id="{1321E472-3430-4962-9167-10EF59C9E066}"/>
              </a:ext>
            </a:extLst>
          </p:cNvPr>
          <p:cNvSpPr>
            <a:spLocks noGrp="1"/>
          </p:cNvSpPr>
          <p:nvPr>
            <p:ph type="subTitle"/>
          </p:nvPr>
        </p:nvSpPr>
        <p:spPr>
          <a:xfrm>
            <a:off x="609480" y="1604520"/>
            <a:ext cx="7509588" cy="1144800"/>
          </a:xfrm>
        </p:spPr>
        <p:txBody>
          <a:bodyPr/>
          <a:lstStyle/>
          <a:p>
            <a:r>
              <a:rPr lang="en-US" altLang="zh-CN" dirty="0"/>
              <a:t>Manage and use local Docker host image</a:t>
            </a:r>
          </a:p>
          <a:p>
            <a:r>
              <a:rPr lang="en-US" altLang="zh-CN" dirty="0"/>
              <a:t>Create a image</a:t>
            </a:r>
            <a:endParaRPr lang="zh-CN" altLang="en-US" dirty="0"/>
          </a:p>
        </p:txBody>
      </p:sp>
      <p:sp>
        <p:nvSpPr>
          <p:cNvPr id="5" name="文本框 4">
            <a:extLst>
              <a:ext uri="{FF2B5EF4-FFF2-40B4-BE49-F238E27FC236}">
                <a16:creationId xmlns:a16="http://schemas.microsoft.com/office/drawing/2014/main" id="{7206CA75-034C-470B-8256-A38EB68F7919}"/>
              </a:ext>
            </a:extLst>
          </p:cNvPr>
          <p:cNvSpPr txBox="1"/>
          <p:nvPr/>
        </p:nvSpPr>
        <p:spPr>
          <a:xfrm>
            <a:off x="801355" y="2760690"/>
            <a:ext cx="2162908" cy="369332"/>
          </a:xfrm>
          <a:prstGeom prst="rect">
            <a:avLst/>
          </a:prstGeom>
          <a:noFill/>
        </p:spPr>
        <p:txBody>
          <a:bodyPr wrap="square">
            <a:spAutoFit/>
          </a:bodyPr>
          <a:lstStyle/>
          <a:p>
            <a:r>
              <a:rPr lang="zh-CN" altLang="en-US" dirty="0"/>
              <a:t>List the </a:t>
            </a:r>
            <a:r>
              <a:rPr lang="en-US" altLang="zh-CN" dirty="0"/>
              <a:t>image</a:t>
            </a:r>
            <a:r>
              <a:rPr lang="zh-CN" altLang="en-US" dirty="0"/>
              <a:t> list</a:t>
            </a:r>
          </a:p>
        </p:txBody>
      </p:sp>
      <p:pic>
        <p:nvPicPr>
          <p:cNvPr id="7" name="图片 6">
            <a:extLst>
              <a:ext uri="{FF2B5EF4-FFF2-40B4-BE49-F238E27FC236}">
                <a16:creationId xmlns:a16="http://schemas.microsoft.com/office/drawing/2014/main" id="{31AD132D-A414-401C-8CA3-610A42C87C61}"/>
              </a:ext>
            </a:extLst>
          </p:cNvPr>
          <p:cNvPicPr>
            <a:picLocks noChangeAspect="1"/>
          </p:cNvPicPr>
          <p:nvPr/>
        </p:nvPicPr>
        <p:blipFill>
          <a:blip r:embed="rId3"/>
          <a:stretch>
            <a:fillRect/>
          </a:stretch>
        </p:blipFill>
        <p:spPr>
          <a:xfrm>
            <a:off x="329083" y="3229503"/>
            <a:ext cx="8811855" cy="3019846"/>
          </a:xfrm>
          <a:prstGeom prst="rect">
            <a:avLst/>
          </a:prstGeom>
        </p:spPr>
      </p:pic>
      <p:sp>
        <p:nvSpPr>
          <p:cNvPr id="9" name="文本框 8">
            <a:extLst>
              <a:ext uri="{FF2B5EF4-FFF2-40B4-BE49-F238E27FC236}">
                <a16:creationId xmlns:a16="http://schemas.microsoft.com/office/drawing/2014/main" id="{90ED7D6F-7653-4853-8E8E-2A34D48AAE2E}"/>
              </a:ext>
            </a:extLst>
          </p:cNvPr>
          <p:cNvSpPr txBox="1"/>
          <p:nvPr/>
        </p:nvSpPr>
        <p:spPr>
          <a:xfrm>
            <a:off x="8119068" y="846000"/>
            <a:ext cx="3715654" cy="2862322"/>
          </a:xfrm>
          <a:prstGeom prst="rect">
            <a:avLst/>
          </a:prstGeom>
          <a:noFill/>
        </p:spPr>
        <p:txBody>
          <a:bodyPr wrap="square">
            <a:spAutoFit/>
          </a:bodyPr>
          <a:lstStyle/>
          <a:p>
            <a:r>
              <a:rPr lang="zh-CN" altLang="en-US" dirty="0"/>
              <a:t>REPOSITORY: indicates the source of the mirrored warehouse</a:t>
            </a:r>
          </a:p>
          <a:p>
            <a:endParaRPr lang="zh-CN" altLang="en-US" dirty="0"/>
          </a:p>
          <a:p>
            <a:r>
              <a:rPr lang="zh-CN" altLang="en-US" dirty="0"/>
              <a:t>TAG: Mirrored tag</a:t>
            </a:r>
          </a:p>
          <a:p>
            <a:endParaRPr lang="zh-CN" altLang="en-US" dirty="0"/>
          </a:p>
          <a:p>
            <a:r>
              <a:rPr lang="zh-CN" altLang="en-US" dirty="0"/>
              <a:t>IMAGE ID: Image ID</a:t>
            </a:r>
          </a:p>
          <a:p>
            <a:endParaRPr lang="zh-CN" altLang="en-US" dirty="0"/>
          </a:p>
          <a:p>
            <a:r>
              <a:rPr lang="zh-CN" altLang="en-US" dirty="0"/>
              <a:t>CREATED: Mirror creation time</a:t>
            </a:r>
          </a:p>
          <a:p>
            <a:endParaRPr lang="zh-CN" altLang="en-US" dirty="0"/>
          </a:p>
          <a:p>
            <a:r>
              <a:rPr lang="zh-CN" altLang="en-US" dirty="0"/>
              <a:t>SIZE: image size</a:t>
            </a:r>
          </a:p>
        </p:txBody>
      </p:sp>
    </p:spTree>
    <p:extLst>
      <p:ext uri="{BB962C8B-B14F-4D97-AF65-F5344CB8AC3E}">
        <p14:creationId xmlns:p14="http://schemas.microsoft.com/office/powerpoint/2010/main" val="285739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85B3F4C0-2656-4376-A2DE-6F4C9B5ACEE5}"/>
              </a:ext>
            </a:extLst>
          </p:cNvPr>
          <p:cNvSpPr>
            <a:spLocks noGrp="1"/>
          </p:cNvSpPr>
          <p:nvPr>
            <p:ph type="title"/>
          </p:nvPr>
        </p:nvSpPr>
        <p:spPr>
          <a:xfrm>
            <a:off x="750157" y="464519"/>
            <a:ext cx="10972440" cy="1144800"/>
          </a:xfrm>
        </p:spPr>
        <p:txBody>
          <a:bodyPr/>
          <a:lstStyle/>
          <a:p>
            <a:r>
              <a:rPr lang="en-US" altLang="zh-CN" dirty="0"/>
              <a:t>Docker image usage</a:t>
            </a:r>
            <a:endParaRPr lang="zh-CN" altLang="en-US" dirty="0"/>
          </a:p>
        </p:txBody>
      </p:sp>
      <p:pic>
        <p:nvPicPr>
          <p:cNvPr id="16" name="图片 15">
            <a:extLst>
              <a:ext uri="{FF2B5EF4-FFF2-40B4-BE49-F238E27FC236}">
                <a16:creationId xmlns:a16="http://schemas.microsoft.com/office/drawing/2014/main" id="{DC4EF25D-2225-4A91-9606-2A504052913A}"/>
              </a:ext>
            </a:extLst>
          </p:cNvPr>
          <p:cNvPicPr>
            <a:picLocks noChangeAspect="1"/>
          </p:cNvPicPr>
          <p:nvPr/>
        </p:nvPicPr>
        <p:blipFill>
          <a:blip r:embed="rId3"/>
          <a:stretch>
            <a:fillRect/>
          </a:stretch>
        </p:blipFill>
        <p:spPr>
          <a:xfrm>
            <a:off x="293219" y="3102237"/>
            <a:ext cx="5003617" cy="1781263"/>
          </a:xfrm>
          <a:prstGeom prst="rect">
            <a:avLst/>
          </a:prstGeom>
        </p:spPr>
      </p:pic>
      <p:sp>
        <p:nvSpPr>
          <p:cNvPr id="18" name="文本框 17">
            <a:extLst>
              <a:ext uri="{FF2B5EF4-FFF2-40B4-BE49-F238E27FC236}">
                <a16:creationId xmlns:a16="http://schemas.microsoft.com/office/drawing/2014/main" id="{9EC34858-87BC-4A34-ABCE-D9EB0026A32B}"/>
              </a:ext>
            </a:extLst>
          </p:cNvPr>
          <p:cNvSpPr txBox="1"/>
          <p:nvPr/>
        </p:nvSpPr>
        <p:spPr>
          <a:xfrm>
            <a:off x="293219" y="2392175"/>
            <a:ext cx="2399739" cy="369332"/>
          </a:xfrm>
          <a:prstGeom prst="rect">
            <a:avLst/>
          </a:prstGeom>
          <a:noFill/>
        </p:spPr>
        <p:txBody>
          <a:bodyPr wrap="square">
            <a:spAutoFit/>
          </a:bodyPr>
          <a:lstStyle/>
          <a:p>
            <a:r>
              <a:rPr lang="zh-CN" altLang="en-US" dirty="0"/>
              <a:t>Pre-download image</a:t>
            </a:r>
          </a:p>
        </p:txBody>
      </p:sp>
      <p:sp>
        <p:nvSpPr>
          <p:cNvPr id="20" name="文本框 19">
            <a:extLst>
              <a:ext uri="{FF2B5EF4-FFF2-40B4-BE49-F238E27FC236}">
                <a16:creationId xmlns:a16="http://schemas.microsoft.com/office/drawing/2014/main" id="{488294C3-59E9-44FF-86CD-85FF4AFE0B19}"/>
              </a:ext>
            </a:extLst>
          </p:cNvPr>
          <p:cNvSpPr txBox="1"/>
          <p:nvPr/>
        </p:nvSpPr>
        <p:spPr>
          <a:xfrm>
            <a:off x="6096000" y="2392175"/>
            <a:ext cx="2404068" cy="369332"/>
          </a:xfrm>
          <a:prstGeom prst="rect">
            <a:avLst/>
          </a:prstGeom>
          <a:noFill/>
        </p:spPr>
        <p:txBody>
          <a:bodyPr wrap="square">
            <a:spAutoFit/>
          </a:bodyPr>
          <a:lstStyle/>
          <a:p>
            <a:r>
              <a:rPr lang="zh-CN" altLang="en-US" dirty="0"/>
              <a:t>Delete </a:t>
            </a:r>
            <a:r>
              <a:rPr lang="en-US" altLang="zh-CN" dirty="0"/>
              <a:t>image</a:t>
            </a:r>
            <a:endParaRPr lang="zh-CN" altLang="en-US" dirty="0"/>
          </a:p>
        </p:txBody>
      </p:sp>
      <p:pic>
        <p:nvPicPr>
          <p:cNvPr id="22" name="图片 21">
            <a:extLst>
              <a:ext uri="{FF2B5EF4-FFF2-40B4-BE49-F238E27FC236}">
                <a16:creationId xmlns:a16="http://schemas.microsoft.com/office/drawing/2014/main" id="{03D27EEC-E3DE-4AA3-8DC6-33D148E78D37}"/>
              </a:ext>
            </a:extLst>
          </p:cNvPr>
          <p:cNvPicPr>
            <a:picLocks noChangeAspect="1"/>
          </p:cNvPicPr>
          <p:nvPr/>
        </p:nvPicPr>
        <p:blipFill>
          <a:blip r:embed="rId4"/>
          <a:stretch>
            <a:fillRect/>
          </a:stretch>
        </p:blipFill>
        <p:spPr>
          <a:xfrm>
            <a:off x="6096000" y="3064556"/>
            <a:ext cx="5827829" cy="776427"/>
          </a:xfrm>
          <a:prstGeom prst="rect">
            <a:avLst/>
          </a:prstGeom>
        </p:spPr>
      </p:pic>
    </p:spTree>
    <p:extLst>
      <p:ext uri="{BB962C8B-B14F-4D97-AF65-F5344CB8AC3E}">
        <p14:creationId xmlns:p14="http://schemas.microsoft.com/office/powerpoint/2010/main" val="3709390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B58CF6-0734-4F74-887C-DAC58F6F9215}"/>
              </a:ext>
            </a:extLst>
          </p:cNvPr>
          <p:cNvSpPr>
            <a:spLocks noGrp="1"/>
          </p:cNvSpPr>
          <p:nvPr>
            <p:ph type="title"/>
          </p:nvPr>
        </p:nvSpPr>
        <p:spPr/>
        <p:txBody>
          <a:bodyPr/>
          <a:lstStyle/>
          <a:p>
            <a:r>
              <a:rPr lang="en-US" altLang="zh-CN" dirty="0"/>
              <a:t>Docker container connection</a:t>
            </a:r>
            <a:endParaRPr lang="zh-CN" altLang="en-US" dirty="0"/>
          </a:p>
        </p:txBody>
      </p:sp>
      <p:sp>
        <p:nvSpPr>
          <p:cNvPr id="3" name="副标题 2">
            <a:extLst>
              <a:ext uri="{FF2B5EF4-FFF2-40B4-BE49-F238E27FC236}">
                <a16:creationId xmlns:a16="http://schemas.microsoft.com/office/drawing/2014/main" id="{F45F95E3-4AD3-4460-B1EB-88948BB646C1}"/>
              </a:ext>
            </a:extLst>
          </p:cNvPr>
          <p:cNvSpPr>
            <a:spLocks noGrp="1"/>
          </p:cNvSpPr>
          <p:nvPr>
            <p:ph type="subTitle"/>
          </p:nvPr>
        </p:nvSpPr>
        <p:spPr>
          <a:xfrm>
            <a:off x="609480" y="1604520"/>
            <a:ext cx="7905870" cy="715770"/>
          </a:xfrm>
        </p:spPr>
        <p:txBody>
          <a:bodyPr/>
          <a:lstStyle/>
          <a:p>
            <a:r>
              <a:rPr lang="en-US" altLang="zh-CN" dirty="0"/>
              <a:t>Network port mapping</a:t>
            </a:r>
            <a:endParaRPr lang="zh-CN" altLang="en-US" dirty="0"/>
          </a:p>
        </p:txBody>
      </p:sp>
      <p:pic>
        <p:nvPicPr>
          <p:cNvPr id="7" name="图片 6">
            <a:extLst>
              <a:ext uri="{FF2B5EF4-FFF2-40B4-BE49-F238E27FC236}">
                <a16:creationId xmlns:a16="http://schemas.microsoft.com/office/drawing/2014/main" id="{E73CDBF0-1484-4513-AE7B-232264A5C0C9}"/>
              </a:ext>
            </a:extLst>
          </p:cNvPr>
          <p:cNvPicPr>
            <a:picLocks noChangeAspect="1"/>
          </p:cNvPicPr>
          <p:nvPr/>
        </p:nvPicPr>
        <p:blipFill>
          <a:blip r:embed="rId3"/>
          <a:stretch>
            <a:fillRect/>
          </a:stretch>
        </p:blipFill>
        <p:spPr>
          <a:xfrm>
            <a:off x="609480" y="2377440"/>
            <a:ext cx="6344535" cy="695422"/>
          </a:xfrm>
          <a:prstGeom prst="rect">
            <a:avLst/>
          </a:prstGeom>
        </p:spPr>
      </p:pic>
      <p:pic>
        <p:nvPicPr>
          <p:cNvPr id="9" name="图片 8">
            <a:extLst>
              <a:ext uri="{FF2B5EF4-FFF2-40B4-BE49-F238E27FC236}">
                <a16:creationId xmlns:a16="http://schemas.microsoft.com/office/drawing/2014/main" id="{B20C5FBA-4C32-47E4-9184-87C4FA1849A3}"/>
              </a:ext>
            </a:extLst>
          </p:cNvPr>
          <p:cNvPicPr>
            <a:picLocks noChangeAspect="1"/>
          </p:cNvPicPr>
          <p:nvPr/>
        </p:nvPicPr>
        <p:blipFill>
          <a:blip r:embed="rId4"/>
          <a:stretch>
            <a:fillRect/>
          </a:stretch>
        </p:blipFill>
        <p:spPr>
          <a:xfrm>
            <a:off x="609479" y="3130012"/>
            <a:ext cx="8742065" cy="940813"/>
          </a:xfrm>
          <a:prstGeom prst="rect">
            <a:avLst/>
          </a:prstGeom>
        </p:spPr>
      </p:pic>
      <p:pic>
        <p:nvPicPr>
          <p:cNvPr id="11" name="图片 10">
            <a:extLst>
              <a:ext uri="{FF2B5EF4-FFF2-40B4-BE49-F238E27FC236}">
                <a16:creationId xmlns:a16="http://schemas.microsoft.com/office/drawing/2014/main" id="{AC4EB886-EBB9-4455-B07F-0D12E153D5EA}"/>
              </a:ext>
            </a:extLst>
          </p:cNvPr>
          <p:cNvPicPr>
            <a:picLocks noChangeAspect="1"/>
          </p:cNvPicPr>
          <p:nvPr/>
        </p:nvPicPr>
        <p:blipFill>
          <a:blip r:embed="rId5"/>
          <a:stretch>
            <a:fillRect/>
          </a:stretch>
        </p:blipFill>
        <p:spPr>
          <a:xfrm>
            <a:off x="609479" y="4127975"/>
            <a:ext cx="10523341" cy="2017337"/>
          </a:xfrm>
          <a:prstGeom prst="rect">
            <a:avLst/>
          </a:prstGeom>
        </p:spPr>
      </p:pic>
    </p:spTree>
    <p:extLst>
      <p:ext uri="{BB962C8B-B14F-4D97-AF65-F5344CB8AC3E}">
        <p14:creationId xmlns:p14="http://schemas.microsoft.com/office/powerpoint/2010/main" val="1455324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52D21E-12E8-4D17-ABE1-D56E6E58EAA1}"/>
              </a:ext>
            </a:extLst>
          </p:cNvPr>
          <p:cNvSpPr>
            <a:spLocks noGrp="1"/>
          </p:cNvSpPr>
          <p:nvPr>
            <p:ph type="title"/>
          </p:nvPr>
        </p:nvSpPr>
        <p:spPr/>
        <p:txBody>
          <a:bodyPr/>
          <a:lstStyle/>
          <a:p>
            <a:r>
              <a:rPr lang="en-US" altLang="zh-CN" dirty="0"/>
              <a:t>Docker </a:t>
            </a:r>
            <a:r>
              <a:rPr lang="en-US" altLang="zh-CN" dirty="0">
                <a:solidFill>
                  <a:srgbClr val="333333"/>
                </a:solidFill>
                <a:latin typeface="Helvetica Neue"/>
              </a:rPr>
              <a:t>r</a:t>
            </a:r>
            <a:r>
              <a:rPr lang="en-US" altLang="zh-CN" b="0" i="0" dirty="0">
                <a:solidFill>
                  <a:srgbClr val="333333"/>
                </a:solidFill>
                <a:effectLst/>
                <a:latin typeface="Helvetica Neue"/>
              </a:rPr>
              <a:t>epository</a:t>
            </a:r>
            <a:r>
              <a:rPr lang="en-US" altLang="zh-CN" dirty="0"/>
              <a:t> management</a:t>
            </a:r>
            <a:endParaRPr lang="zh-CN" altLang="en-US" dirty="0"/>
          </a:p>
        </p:txBody>
      </p:sp>
      <p:sp>
        <p:nvSpPr>
          <p:cNvPr id="3" name="副标题 2">
            <a:extLst>
              <a:ext uri="{FF2B5EF4-FFF2-40B4-BE49-F238E27FC236}">
                <a16:creationId xmlns:a16="http://schemas.microsoft.com/office/drawing/2014/main" id="{48E64DD5-4BEE-481F-AD03-598961123416}"/>
              </a:ext>
            </a:extLst>
          </p:cNvPr>
          <p:cNvSpPr>
            <a:spLocks noGrp="1"/>
          </p:cNvSpPr>
          <p:nvPr>
            <p:ph type="subTitle"/>
          </p:nvPr>
        </p:nvSpPr>
        <p:spPr>
          <a:xfrm>
            <a:off x="609480" y="1604520"/>
            <a:ext cx="10637640" cy="1344420"/>
          </a:xfrm>
        </p:spPr>
        <p:txBody>
          <a:bodyPr/>
          <a:lstStyle/>
          <a:p>
            <a:r>
              <a:rPr lang="en-US" altLang="zh-CN" b="1" i="0" dirty="0">
                <a:solidFill>
                  <a:srgbClr val="333333"/>
                </a:solidFill>
                <a:effectLst/>
                <a:latin typeface="Helvetica Neue"/>
              </a:rPr>
              <a:t>Docker Hub</a:t>
            </a:r>
          </a:p>
          <a:p>
            <a:pPr marL="0" indent="0">
              <a:buNone/>
            </a:pPr>
            <a:r>
              <a:rPr lang="en-US" altLang="zh-CN" sz="2000" dirty="0"/>
              <a:t>    Register a Docker account for free at https://hub.docker.com.</a:t>
            </a:r>
            <a:endParaRPr lang="zh-CN" altLang="en-US" sz="2000" dirty="0"/>
          </a:p>
        </p:txBody>
      </p:sp>
      <p:pic>
        <p:nvPicPr>
          <p:cNvPr id="7" name="图片 6">
            <a:extLst>
              <a:ext uri="{FF2B5EF4-FFF2-40B4-BE49-F238E27FC236}">
                <a16:creationId xmlns:a16="http://schemas.microsoft.com/office/drawing/2014/main" id="{0E5A0359-3459-48C6-AD3E-4823181234C1}"/>
              </a:ext>
            </a:extLst>
          </p:cNvPr>
          <p:cNvPicPr>
            <a:picLocks noChangeAspect="1"/>
          </p:cNvPicPr>
          <p:nvPr/>
        </p:nvPicPr>
        <p:blipFill>
          <a:blip r:embed="rId3"/>
          <a:stretch>
            <a:fillRect/>
          </a:stretch>
        </p:blipFill>
        <p:spPr>
          <a:xfrm>
            <a:off x="609480" y="3645566"/>
            <a:ext cx="9620003" cy="2368357"/>
          </a:xfrm>
          <a:prstGeom prst="rect">
            <a:avLst/>
          </a:prstGeom>
        </p:spPr>
      </p:pic>
      <p:sp>
        <p:nvSpPr>
          <p:cNvPr id="9" name="文本框 8">
            <a:extLst>
              <a:ext uri="{FF2B5EF4-FFF2-40B4-BE49-F238E27FC236}">
                <a16:creationId xmlns:a16="http://schemas.microsoft.com/office/drawing/2014/main" id="{53F4C82E-414A-44E7-9B53-0A6FF75E651A}"/>
              </a:ext>
            </a:extLst>
          </p:cNvPr>
          <p:cNvSpPr txBox="1"/>
          <p:nvPr/>
        </p:nvSpPr>
        <p:spPr>
          <a:xfrm>
            <a:off x="609480" y="3067084"/>
            <a:ext cx="6126480" cy="369332"/>
          </a:xfrm>
          <a:prstGeom prst="rect">
            <a:avLst/>
          </a:prstGeom>
          <a:noFill/>
        </p:spPr>
        <p:txBody>
          <a:bodyPr wrap="square">
            <a:spAutoFit/>
          </a:bodyPr>
          <a:lstStyle/>
          <a:p>
            <a:r>
              <a:rPr lang="zh-CN" altLang="en-US" dirty="0"/>
              <a:t>Find the </a:t>
            </a:r>
            <a:r>
              <a:rPr lang="en-US" altLang="zh-CN" dirty="0"/>
              <a:t>remote repository </a:t>
            </a:r>
            <a:r>
              <a:rPr lang="zh-CN" altLang="en-US" dirty="0"/>
              <a:t>and download it locally</a:t>
            </a:r>
          </a:p>
        </p:txBody>
      </p:sp>
    </p:spTree>
    <p:extLst>
      <p:ext uri="{BB962C8B-B14F-4D97-AF65-F5344CB8AC3E}">
        <p14:creationId xmlns:p14="http://schemas.microsoft.com/office/powerpoint/2010/main" val="2154315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52D21E-12E8-4D17-ABE1-D56E6E58EAA1}"/>
              </a:ext>
            </a:extLst>
          </p:cNvPr>
          <p:cNvSpPr>
            <a:spLocks noGrp="1"/>
          </p:cNvSpPr>
          <p:nvPr>
            <p:ph type="title"/>
          </p:nvPr>
        </p:nvSpPr>
        <p:spPr/>
        <p:txBody>
          <a:bodyPr/>
          <a:lstStyle/>
          <a:p>
            <a:r>
              <a:rPr lang="en-US" altLang="zh-CN" dirty="0"/>
              <a:t>Docker </a:t>
            </a:r>
            <a:r>
              <a:rPr lang="en-US" altLang="zh-CN" dirty="0">
                <a:solidFill>
                  <a:srgbClr val="333333"/>
                </a:solidFill>
                <a:latin typeface="Helvetica Neue"/>
              </a:rPr>
              <a:t>r</a:t>
            </a:r>
            <a:r>
              <a:rPr lang="en-US" altLang="zh-CN" b="0" i="0" dirty="0">
                <a:solidFill>
                  <a:srgbClr val="333333"/>
                </a:solidFill>
                <a:effectLst/>
                <a:latin typeface="Helvetica Neue"/>
              </a:rPr>
              <a:t>epository</a:t>
            </a:r>
            <a:r>
              <a:rPr lang="en-US" altLang="zh-CN" dirty="0"/>
              <a:t> management</a:t>
            </a:r>
            <a:endParaRPr lang="zh-CN" altLang="en-US" dirty="0"/>
          </a:p>
        </p:txBody>
      </p:sp>
      <p:sp>
        <p:nvSpPr>
          <p:cNvPr id="11" name="文本框 10">
            <a:extLst>
              <a:ext uri="{FF2B5EF4-FFF2-40B4-BE49-F238E27FC236}">
                <a16:creationId xmlns:a16="http://schemas.microsoft.com/office/drawing/2014/main" id="{AF043838-738C-40B8-B703-42168C376647}"/>
              </a:ext>
            </a:extLst>
          </p:cNvPr>
          <p:cNvSpPr txBox="1"/>
          <p:nvPr/>
        </p:nvSpPr>
        <p:spPr>
          <a:xfrm>
            <a:off x="609480" y="1792724"/>
            <a:ext cx="6126480" cy="369332"/>
          </a:xfrm>
          <a:prstGeom prst="rect">
            <a:avLst/>
          </a:prstGeom>
          <a:noFill/>
        </p:spPr>
        <p:txBody>
          <a:bodyPr wrap="square">
            <a:spAutoFit/>
          </a:bodyPr>
          <a:lstStyle/>
          <a:p>
            <a:r>
              <a:rPr lang="zh-CN" altLang="en-US" dirty="0"/>
              <a:t>Push </a:t>
            </a:r>
            <a:r>
              <a:rPr lang="en-US" altLang="zh-CN" dirty="0"/>
              <a:t>image</a:t>
            </a:r>
            <a:endParaRPr lang="zh-CN" altLang="en-US" dirty="0"/>
          </a:p>
        </p:txBody>
      </p:sp>
      <p:pic>
        <p:nvPicPr>
          <p:cNvPr id="13" name="图片 12">
            <a:extLst>
              <a:ext uri="{FF2B5EF4-FFF2-40B4-BE49-F238E27FC236}">
                <a16:creationId xmlns:a16="http://schemas.microsoft.com/office/drawing/2014/main" id="{9B87E39E-3D2D-4192-8E64-2D98592D2E22}"/>
              </a:ext>
            </a:extLst>
          </p:cNvPr>
          <p:cNvPicPr>
            <a:picLocks noChangeAspect="1"/>
          </p:cNvPicPr>
          <p:nvPr/>
        </p:nvPicPr>
        <p:blipFill>
          <a:blip r:embed="rId3"/>
          <a:stretch>
            <a:fillRect/>
          </a:stretch>
        </p:blipFill>
        <p:spPr>
          <a:xfrm>
            <a:off x="609480" y="2536380"/>
            <a:ext cx="7201905" cy="3286584"/>
          </a:xfrm>
          <a:prstGeom prst="rect">
            <a:avLst/>
          </a:prstGeom>
        </p:spPr>
      </p:pic>
    </p:spTree>
    <p:extLst>
      <p:ext uri="{BB962C8B-B14F-4D97-AF65-F5344CB8AC3E}">
        <p14:creationId xmlns:p14="http://schemas.microsoft.com/office/powerpoint/2010/main" val="3036928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Shape 6">
            <a:extLst>
              <a:ext uri="{FF2B5EF4-FFF2-40B4-BE49-F238E27FC236}">
                <a16:creationId xmlns:a16="http://schemas.microsoft.com/office/drawing/2014/main" id="{8E820D2C-25AC-4674-A406-69A5328A53D4}"/>
              </a:ext>
            </a:extLst>
          </p:cNvPr>
          <p:cNvSpPr txBox="1"/>
          <p:nvPr/>
        </p:nvSpPr>
        <p:spPr>
          <a:xfrm>
            <a:off x="279419" y="709629"/>
            <a:ext cx="4272484" cy="943773"/>
          </a:xfrm>
          <a:prstGeom prst="rect">
            <a:avLst/>
          </a:prstGeom>
          <a:noFill/>
          <a:ln>
            <a:noFill/>
          </a:ln>
        </p:spPr>
        <p:txBody>
          <a:bodyPr lIns="0" tIns="0" rIns="0" bIns="0" anchor="ctr"/>
          <a:lstStyle/>
          <a:p>
            <a:pPr algn="ctr">
              <a:lnSpc>
                <a:spcPct val="100000"/>
              </a:lnSpc>
            </a:pPr>
            <a:r>
              <a:rPr lang="en-US" altLang="ko-KR" sz="4400" spc="-1" dirty="0">
                <a:solidFill>
                  <a:srgbClr val="000000"/>
                </a:solidFill>
                <a:uFill>
                  <a:solidFill>
                    <a:srgbClr val="FFFFFF"/>
                  </a:solidFill>
                </a:uFill>
                <a:latin typeface="Tahoma"/>
                <a:ea typeface="맑은 고딕"/>
              </a:rPr>
              <a:t>1</a:t>
            </a:r>
            <a:r>
              <a:rPr lang="ko-KR" sz="4400" b="0" strike="noStrike" spc="-1" dirty="0">
                <a:solidFill>
                  <a:srgbClr val="000000"/>
                </a:solidFill>
                <a:uFill>
                  <a:solidFill>
                    <a:srgbClr val="FFFFFF"/>
                  </a:solidFill>
                </a:uFill>
                <a:latin typeface="Tahoma"/>
                <a:ea typeface="맑은 고딕"/>
              </a:rPr>
              <a:t>. </a:t>
            </a:r>
            <a:r>
              <a:rPr lang="en-US" altLang="ko-KR" sz="4400" spc="-1" dirty="0">
                <a:solidFill>
                  <a:srgbClr val="000000"/>
                </a:solidFill>
                <a:uFill>
                  <a:solidFill>
                    <a:srgbClr val="FFFFFF"/>
                  </a:solidFill>
                </a:uFill>
                <a:latin typeface="Tahoma"/>
                <a:ea typeface="맑은 고딕"/>
              </a:rPr>
              <a:t>Introduction</a:t>
            </a:r>
            <a:endParaRPr lang="ko-KR" sz="1800" b="0" strike="noStrike" spc="-1" dirty="0">
              <a:solidFill>
                <a:srgbClr val="000000"/>
              </a:solidFill>
              <a:uFill>
                <a:solidFill>
                  <a:srgbClr val="FFFFFF"/>
                </a:solidFill>
              </a:uFill>
              <a:latin typeface="Arial"/>
            </a:endParaRPr>
          </a:p>
        </p:txBody>
      </p:sp>
      <p:sp>
        <p:nvSpPr>
          <p:cNvPr id="9" name="CustomShape 1">
            <a:extLst>
              <a:ext uri="{FF2B5EF4-FFF2-40B4-BE49-F238E27FC236}">
                <a16:creationId xmlns:a16="http://schemas.microsoft.com/office/drawing/2014/main" id="{E48113EB-F535-4DED-9195-7AACA938F110}"/>
              </a:ext>
            </a:extLst>
          </p:cNvPr>
          <p:cNvSpPr/>
          <p:nvPr/>
        </p:nvSpPr>
        <p:spPr>
          <a:xfrm>
            <a:off x="585720" y="1515450"/>
            <a:ext cx="10972080" cy="4753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371960" lvl="2" indent="-457200">
              <a:buFont typeface="Arial" panose="020B0604020202020204" pitchFamily="34" charset="0"/>
              <a:buChar char="•"/>
            </a:pPr>
            <a:endParaRPr lang="en-US" altLang="ko-KR" sz="1600" spc="-1" dirty="0">
              <a:solidFill>
                <a:srgbClr val="000000"/>
              </a:solidFill>
              <a:uFill>
                <a:solidFill>
                  <a:srgbClr val="FFFFFF"/>
                </a:solidFill>
              </a:uFill>
              <a:latin typeface="Tahoma"/>
              <a:ea typeface="DejaVu Sans"/>
            </a:endParaRPr>
          </a:p>
        </p:txBody>
      </p:sp>
      <p:pic>
        <p:nvPicPr>
          <p:cNvPr id="3" name="图片 2">
            <a:extLst>
              <a:ext uri="{FF2B5EF4-FFF2-40B4-BE49-F238E27FC236}">
                <a16:creationId xmlns:a16="http://schemas.microsoft.com/office/drawing/2014/main" id="{820F8AFD-BBE6-4B91-8749-975BD0C9D26C}"/>
              </a:ext>
            </a:extLst>
          </p:cNvPr>
          <p:cNvPicPr>
            <a:picLocks noChangeAspect="1"/>
          </p:cNvPicPr>
          <p:nvPr/>
        </p:nvPicPr>
        <p:blipFill>
          <a:blip r:embed="rId3"/>
          <a:stretch>
            <a:fillRect/>
          </a:stretch>
        </p:blipFill>
        <p:spPr>
          <a:xfrm>
            <a:off x="1749578" y="3776315"/>
            <a:ext cx="8049748" cy="2372056"/>
          </a:xfrm>
          <a:prstGeom prst="rect">
            <a:avLst/>
          </a:prstGeom>
        </p:spPr>
      </p:pic>
      <p:sp>
        <p:nvSpPr>
          <p:cNvPr id="14" name="文本框 13">
            <a:extLst>
              <a:ext uri="{FF2B5EF4-FFF2-40B4-BE49-F238E27FC236}">
                <a16:creationId xmlns:a16="http://schemas.microsoft.com/office/drawing/2014/main" id="{4DF2D515-3865-483A-9C57-A3DBDF0449D9}"/>
              </a:ext>
            </a:extLst>
          </p:cNvPr>
          <p:cNvSpPr txBox="1"/>
          <p:nvPr/>
        </p:nvSpPr>
        <p:spPr>
          <a:xfrm>
            <a:off x="585720" y="1792638"/>
            <a:ext cx="11020560" cy="1200329"/>
          </a:xfrm>
          <a:prstGeom prst="rect">
            <a:avLst/>
          </a:prstGeom>
          <a:noFill/>
        </p:spPr>
        <p:txBody>
          <a:bodyPr wrap="square">
            <a:spAutoFit/>
          </a:bodyPr>
          <a:lstStyle/>
          <a:p>
            <a:r>
              <a:rPr lang="en-US" altLang="zh-CN" i="0" dirty="0" err="1">
                <a:effectLst/>
                <a:latin typeface="Times New Roman" panose="02020603050405020304" pitchFamily="18" charset="0"/>
                <a:cs typeface="Times New Roman" panose="02020603050405020304" pitchFamily="18" charset="0"/>
              </a:rPr>
              <a:t>Conda</a:t>
            </a:r>
            <a:r>
              <a:rPr lang="en-US" altLang="zh-CN" i="0" dirty="0">
                <a:effectLst/>
                <a:latin typeface="Times New Roman" panose="02020603050405020304" pitchFamily="18" charset="0"/>
                <a:cs typeface="Times New Roman" panose="02020603050405020304" pitchFamily="18" charset="0"/>
              </a:rPr>
              <a:t> is an open source package management system and environment management system that runs on Windows, macOS and Linux. </a:t>
            </a:r>
            <a:r>
              <a:rPr lang="en-US" altLang="zh-CN" i="0" dirty="0" err="1">
                <a:effectLst/>
                <a:latin typeface="Times New Roman" panose="02020603050405020304" pitchFamily="18" charset="0"/>
                <a:cs typeface="Times New Roman" panose="02020603050405020304" pitchFamily="18" charset="0"/>
              </a:rPr>
              <a:t>Conda</a:t>
            </a:r>
            <a:r>
              <a:rPr lang="en-US" altLang="zh-CN" i="0" dirty="0">
                <a:effectLst/>
                <a:latin typeface="Times New Roman" panose="02020603050405020304" pitchFamily="18" charset="0"/>
                <a:cs typeface="Times New Roman" panose="02020603050405020304" pitchFamily="18" charset="0"/>
              </a:rPr>
              <a:t> quickly installs, runs and updates packages and their dependencies. </a:t>
            </a:r>
            <a:r>
              <a:rPr lang="en-US" altLang="zh-CN" i="0" dirty="0" err="1">
                <a:effectLst/>
                <a:latin typeface="Times New Roman" panose="02020603050405020304" pitchFamily="18" charset="0"/>
                <a:cs typeface="Times New Roman" panose="02020603050405020304" pitchFamily="18" charset="0"/>
              </a:rPr>
              <a:t>Conda</a:t>
            </a:r>
            <a:r>
              <a:rPr lang="en-US" altLang="zh-CN" i="0" dirty="0">
                <a:effectLst/>
                <a:latin typeface="Times New Roman" panose="02020603050405020304" pitchFamily="18" charset="0"/>
                <a:cs typeface="Times New Roman" panose="02020603050405020304" pitchFamily="18" charset="0"/>
              </a:rPr>
              <a:t> easily creates, saves, loads and switches between environments on your local computer. It was created for Python programs, but it can package and distribute software for any language.</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356889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485A72-2E2A-4EA7-A887-6A3BB110BD19}"/>
              </a:ext>
            </a:extLst>
          </p:cNvPr>
          <p:cNvSpPr>
            <a:spLocks noGrp="1"/>
          </p:cNvSpPr>
          <p:nvPr>
            <p:ph type="title"/>
          </p:nvPr>
        </p:nvSpPr>
        <p:spPr/>
        <p:txBody>
          <a:bodyPr/>
          <a:lstStyle/>
          <a:p>
            <a:r>
              <a:rPr lang="en-US" altLang="zh-CN" dirty="0"/>
              <a:t>2.Install </a:t>
            </a:r>
            <a:r>
              <a:rPr lang="en-US" altLang="zh-CN" dirty="0" err="1"/>
              <a:t>Conda</a:t>
            </a:r>
            <a:endParaRPr lang="zh-CN" altLang="en-US" dirty="0"/>
          </a:p>
        </p:txBody>
      </p:sp>
      <p:sp>
        <p:nvSpPr>
          <p:cNvPr id="3" name="副标题 2">
            <a:extLst>
              <a:ext uri="{FF2B5EF4-FFF2-40B4-BE49-F238E27FC236}">
                <a16:creationId xmlns:a16="http://schemas.microsoft.com/office/drawing/2014/main" id="{FFD0278C-D83A-409A-BAB6-05A55BBB5479}"/>
              </a:ext>
            </a:extLst>
          </p:cNvPr>
          <p:cNvSpPr>
            <a:spLocks noGrp="1"/>
          </p:cNvSpPr>
          <p:nvPr>
            <p:ph type="subTitle"/>
          </p:nvPr>
        </p:nvSpPr>
        <p:spPr>
          <a:xfrm>
            <a:off x="186571" y="2011852"/>
            <a:ext cx="5512783" cy="369333"/>
          </a:xfrm>
        </p:spPr>
        <p:txBody>
          <a:bodyPr/>
          <a:lstStyle/>
          <a:p>
            <a:r>
              <a:rPr lang="en-US" altLang="zh-CN" sz="1600" dirty="0">
                <a:hlinkClick r:id="rId3">
                  <a:extLst>
                    <a:ext uri="{A12FA001-AC4F-418D-AE19-62706E023703}">
                      <ahyp:hlinkClr xmlns:ahyp="http://schemas.microsoft.com/office/drawing/2018/hyperlinkcolor" val="tx"/>
                    </a:ext>
                  </a:extLst>
                </a:hlinkClick>
              </a:rPr>
              <a:t>https://www.anaconda.com/products/individual#Downloads</a:t>
            </a:r>
            <a:endParaRPr lang="en-US" altLang="zh-CN" sz="1600" dirty="0"/>
          </a:p>
          <a:p>
            <a:endParaRPr lang="zh-CN" altLang="en-US" sz="1600" dirty="0"/>
          </a:p>
        </p:txBody>
      </p:sp>
      <p:pic>
        <p:nvPicPr>
          <p:cNvPr id="5" name="图片 4">
            <a:extLst>
              <a:ext uri="{FF2B5EF4-FFF2-40B4-BE49-F238E27FC236}">
                <a16:creationId xmlns:a16="http://schemas.microsoft.com/office/drawing/2014/main" id="{A8FC2164-D64A-4647-8693-78B2EF700A9C}"/>
              </a:ext>
            </a:extLst>
          </p:cNvPr>
          <p:cNvPicPr>
            <a:picLocks noChangeAspect="1"/>
          </p:cNvPicPr>
          <p:nvPr/>
        </p:nvPicPr>
        <p:blipFill>
          <a:blip r:embed="rId4"/>
          <a:stretch>
            <a:fillRect/>
          </a:stretch>
        </p:blipFill>
        <p:spPr>
          <a:xfrm>
            <a:off x="0" y="3022061"/>
            <a:ext cx="5687367" cy="2909509"/>
          </a:xfrm>
          <a:prstGeom prst="rect">
            <a:avLst/>
          </a:prstGeom>
        </p:spPr>
      </p:pic>
      <p:pic>
        <p:nvPicPr>
          <p:cNvPr id="6" name="图片 5">
            <a:extLst>
              <a:ext uri="{FF2B5EF4-FFF2-40B4-BE49-F238E27FC236}">
                <a16:creationId xmlns:a16="http://schemas.microsoft.com/office/drawing/2014/main" id="{B2FAEA37-DC6E-430E-9134-F49929F4F0CB}"/>
              </a:ext>
            </a:extLst>
          </p:cNvPr>
          <p:cNvPicPr>
            <a:picLocks noChangeAspect="1"/>
          </p:cNvPicPr>
          <p:nvPr/>
        </p:nvPicPr>
        <p:blipFill>
          <a:blip r:embed="rId5"/>
          <a:stretch>
            <a:fillRect/>
          </a:stretch>
        </p:blipFill>
        <p:spPr>
          <a:xfrm>
            <a:off x="6000086" y="2919237"/>
            <a:ext cx="6191914" cy="2909509"/>
          </a:xfrm>
          <a:prstGeom prst="rect">
            <a:avLst/>
          </a:prstGeom>
        </p:spPr>
      </p:pic>
      <p:sp>
        <p:nvSpPr>
          <p:cNvPr id="8" name="文本框 7">
            <a:extLst>
              <a:ext uri="{FF2B5EF4-FFF2-40B4-BE49-F238E27FC236}">
                <a16:creationId xmlns:a16="http://schemas.microsoft.com/office/drawing/2014/main" id="{42F0A27E-2F1F-412A-A488-9D349FE69F02}"/>
              </a:ext>
            </a:extLst>
          </p:cNvPr>
          <p:cNvSpPr txBox="1"/>
          <p:nvPr/>
        </p:nvSpPr>
        <p:spPr>
          <a:xfrm>
            <a:off x="5884329" y="1925789"/>
            <a:ext cx="6121100" cy="313932"/>
          </a:xfrm>
          <a:prstGeom prst="rect">
            <a:avLst/>
          </a:prstGeom>
          <a:noFill/>
        </p:spPr>
        <p:txBody>
          <a:bodyPr wrap="square">
            <a:spAutoFit/>
          </a:bodyPr>
          <a:lstStyle/>
          <a:p>
            <a:pPr>
              <a:lnSpc>
                <a:spcPct val="90000"/>
              </a:lnSpc>
              <a:spcBef>
                <a:spcPct val="0"/>
              </a:spcBef>
            </a:pPr>
            <a:r>
              <a:rPr lang="en-US" altLang="zh-CN" sz="1600" dirty="0">
                <a:latin typeface="+mj-lt"/>
                <a:ea typeface="+mj-ea"/>
                <a:cs typeface="+mj-cs"/>
              </a:rPr>
              <a:t>https://docs.conda.io/projects/conda/en/latest/user-guide/install/</a:t>
            </a:r>
            <a:endParaRPr lang="zh-CN" altLang="en-US" sz="1600" dirty="0">
              <a:latin typeface="+mj-lt"/>
              <a:ea typeface="+mj-ea"/>
              <a:cs typeface="+mj-cs"/>
            </a:endParaRPr>
          </a:p>
        </p:txBody>
      </p:sp>
    </p:spTree>
    <p:extLst>
      <p:ext uri="{BB962C8B-B14F-4D97-AF65-F5344CB8AC3E}">
        <p14:creationId xmlns:p14="http://schemas.microsoft.com/office/powerpoint/2010/main" val="3277508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485A72-2E2A-4EA7-A887-6A3BB110BD19}"/>
              </a:ext>
            </a:extLst>
          </p:cNvPr>
          <p:cNvSpPr>
            <a:spLocks noGrp="1"/>
          </p:cNvSpPr>
          <p:nvPr>
            <p:ph type="title"/>
          </p:nvPr>
        </p:nvSpPr>
        <p:spPr/>
        <p:txBody>
          <a:bodyPr/>
          <a:lstStyle/>
          <a:p>
            <a:r>
              <a:rPr lang="en-US" altLang="zh-CN" dirty="0"/>
              <a:t>2.Install </a:t>
            </a:r>
            <a:r>
              <a:rPr lang="en-US" altLang="zh-CN" dirty="0" err="1"/>
              <a:t>Conda</a:t>
            </a:r>
            <a:endParaRPr lang="zh-CN" altLang="en-US" dirty="0"/>
          </a:p>
        </p:txBody>
      </p:sp>
      <p:pic>
        <p:nvPicPr>
          <p:cNvPr id="8" name="图片 7">
            <a:extLst>
              <a:ext uri="{FF2B5EF4-FFF2-40B4-BE49-F238E27FC236}">
                <a16:creationId xmlns:a16="http://schemas.microsoft.com/office/drawing/2014/main" id="{447E635C-FD91-47DE-8C72-84C45FA2415E}"/>
              </a:ext>
            </a:extLst>
          </p:cNvPr>
          <p:cNvPicPr>
            <a:picLocks noChangeAspect="1"/>
          </p:cNvPicPr>
          <p:nvPr/>
        </p:nvPicPr>
        <p:blipFill>
          <a:blip r:embed="rId3"/>
          <a:stretch>
            <a:fillRect/>
          </a:stretch>
        </p:blipFill>
        <p:spPr>
          <a:xfrm>
            <a:off x="142538" y="1525323"/>
            <a:ext cx="2831021" cy="2221177"/>
          </a:xfrm>
          <a:prstGeom prst="rect">
            <a:avLst/>
          </a:prstGeom>
        </p:spPr>
      </p:pic>
      <p:pic>
        <p:nvPicPr>
          <p:cNvPr id="10" name="图片 9">
            <a:extLst>
              <a:ext uri="{FF2B5EF4-FFF2-40B4-BE49-F238E27FC236}">
                <a16:creationId xmlns:a16="http://schemas.microsoft.com/office/drawing/2014/main" id="{89A4E77F-8DB8-4E29-A3C4-104A9BC02B51}"/>
              </a:ext>
            </a:extLst>
          </p:cNvPr>
          <p:cNvPicPr>
            <a:picLocks noChangeAspect="1"/>
          </p:cNvPicPr>
          <p:nvPr/>
        </p:nvPicPr>
        <p:blipFill>
          <a:blip r:embed="rId4"/>
          <a:stretch>
            <a:fillRect/>
          </a:stretch>
        </p:blipFill>
        <p:spPr>
          <a:xfrm>
            <a:off x="2973559" y="1533260"/>
            <a:ext cx="2808257" cy="2213240"/>
          </a:xfrm>
          <a:prstGeom prst="rect">
            <a:avLst/>
          </a:prstGeom>
        </p:spPr>
      </p:pic>
      <p:pic>
        <p:nvPicPr>
          <p:cNvPr id="12" name="图片 11">
            <a:extLst>
              <a:ext uri="{FF2B5EF4-FFF2-40B4-BE49-F238E27FC236}">
                <a16:creationId xmlns:a16="http://schemas.microsoft.com/office/drawing/2014/main" id="{E1E73AFE-D1DF-4E8F-9F48-F8CD863ADB6C}"/>
              </a:ext>
            </a:extLst>
          </p:cNvPr>
          <p:cNvPicPr>
            <a:picLocks noChangeAspect="1"/>
          </p:cNvPicPr>
          <p:nvPr/>
        </p:nvPicPr>
        <p:blipFill>
          <a:blip r:embed="rId5"/>
          <a:stretch>
            <a:fillRect/>
          </a:stretch>
        </p:blipFill>
        <p:spPr>
          <a:xfrm>
            <a:off x="5781816" y="1533260"/>
            <a:ext cx="2830027" cy="2221177"/>
          </a:xfrm>
          <a:prstGeom prst="rect">
            <a:avLst/>
          </a:prstGeom>
        </p:spPr>
      </p:pic>
      <p:pic>
        <p:nvPicPr>
          <p:cNvPr id="14" name="图片 13">
            <a:extLst>
              <a:ext uri="{FF2B5EF4-FFF2-40B4-BE49-F238E27FC236}">
                <a16:creationId xmlns:a16="http://schemas.microsoft.com/office/drawing/2014/main" id="{2BC31AC0-5C91-410F-ACEB-89A946E142BA}"/>
              </a:ext>
            </a:extLst>
          </p:cNvPr>
          <p:cNvPicPr>
            <a:picLocks noChangeAspect="1"/>
          </p:cNvPicPr>
          <p:nvPr/>
        </p:nvPicPr>
        <p:blipFill>
          <a:blip r:embed="rId6"/>
          <a:stretch>
            <a:fillRect/>
          </a:stretch>
        </p:blipFill>
        <p:spPr>
          <a:xfrm>
            <a:off x="8611844" y="1418400"/>
            <a:ext cx="2939074" cy="2336037"/>
          </a:xfrm>
          <a:prstGeom prst="rect">
            <a:avLst/>
          </a:prstGeom>
        </p:spPr>
      </p:pic>
      <p:pic>
        <p:nvPicPr>
          <p:cNvPr id="16" name="图片 15">
            <a:extLst>
              <a:ext uri="{FF2B5EF4-FFF2-40B4-BE49-F238E27FC236}">
                <a16:creationId xmlns:a16="http://schemas.microsoft.com/office/drawing/2014/main" id="{FACCFCEE-F0AE-4478-94CD-F3A961A921C5}"/>
              </a:ext>
            </a:extLst>
          </p:cNvPr>
          <p:cNvPicPr>
            <a:picLocks noChangeAspect="1"/>
          </p:cNvPicPr>
          <p:nvPr/>
        </p:nvPicPr>
        <p:blipFill>
          <a:blip r:embed="rId7"/>
          <a:stretch>
            <a:fillRect/>
          </a:stretch>
        </p:blipFill>
        <p:spPr>
          <a:xfrm>
            <a:off x="4234342" y="3869297"/>
            <a:ext cx="3094947" cy="2475958"/>
          </a:xfrm>
          <a:prstGeom prst="rect">
            <a:avLst/>
          </a:prstGeom>
        </p:spPr>
      </p:pic>
    </p:spTree>
    <p:extLst>
      <p:ext uri="{BB962C8B-B14F-4D97-AF65-F5344CB8AC3E}">
        <p14:creationId xmlns:p14="http://schemas.microsoft.com/office/powerpoint/2010/main" val="3541270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485A72-2E2A-4EA7-A887-6A3BB110BD19}"/>
              </a:ext>
            </a:extLst>
          </p:cNvPr>
          <p:cNvSpPr>
            <a:spLocks noGrp="1"/>
          </p:cNvSpPr>
          <p:nvPr>
            <p:ph type="title"/>
          </p:nvPr>
        </p:nvSpPr>
        <p:spPr/>
        <p:txBody>
          <a:bodyPr/>
          <a:lstStyle/>
          <a:p>
            <a:r>
              <a:rPr lang="en-US" altLang="zh-CN" dirty="0"/>
              <a:t>2. Manage virtual environments</a:t>
            </a:r>
            <a:endParaRPr lang="zh-CN" altLang="en-US" dirty="0"/>
          </a:p>
        </p:txBody>
      </p:sp>
      <p:pic>
        <p:nvPicPr>
          <p:cNvPr id="4" name="图片 3">
            <a:extLst>
              <a:ext uri="{FF2B5EF4-FFF2-40B4-BE49-F238E27FC236}">
                <a16:creationId xmlns:a16="http://schemas.microsoft.com/office/drawing/2014/main" id="{91BA12E6-FB74-4284-9D12-498D77D9D82A}"/>
              </a:ext>
            </a:extLst>
          </p:cNvPr>
          <p:cNvPicPr>
            <a:picLocks noChangeAspect="1"/>
          </p:cNvPicPr>
          <p:nvPr/>
        </p:nvPicPr>
        <p:blipFill>
          <a:blip r:embed="rId3"/>
          <a:stretch>
            <a:fillRect/>
          </a:stretch>
        </p:blipFill>
        <p:spPr>
          <a:xfrm>
            <a:off x="732377" y="1971471"/>
            <a:ext cx="5363323" cy="2915057"/>
          </a:xfrm>
          <a:prstGeom prst="rect">
            <a:avLst/>
          </a:prstGeom>
        </p:spPr>
      </p:pic>
      <p:pic>
        <p:nvPicPr>
          <p:cNvPr id="9" name="图片 8">
            <a:extLst>
              <a:ext uri="{FF2B5EF4-FFF2-40B4-BE49-F238E27FC236}">
                <a16:creationId xmlns:a16="http://schemas.microsoft.com/office/drawing/2014/main" id="{7C2E8636-091C-4EF5-8C95-CB0CBFB9A912}"/>
              </a:ext>
            </a:extLst>
          </p:cNvPr>
          <p:cNvPicPr>
            <a:picLocks noChangeAspect="1"/>
          </p:cNvPicPr>
          <p:nvPr/>
        </p:nvPicPr>
        <p:blipFill>
          <a:blip r:embed="rId4"/>
          <a:stretch>
            <a:fillRect/>
          </a:stretch>
        </p:blipFill>
        <p:spPr>
          <a:xfrm>
            <a:off x="7555629" y="1438221"/>
            <a:ext cx="2814269" cy="4001378"/>
          </a:xfrm>
          <a:prstGeom prst="rect">
            <a:avLst/>
          </a:prstGeom>
        </p:spPr>
      </p:pic>
      <p:sp>
        <p:nvSpPr>
          <p:cNvPr id="19" name="文本框 18">
            <a:extLst>
              <a:ext uri="{FF2B5EF4-FFF2-40B4-BE49-F238E27FC236}">
                <a16:creationId xmlns:a16="http://schemas.microsoft.com/office/drawing/2014/main" id="{469FB27A-5626-4B4D-B854-158FEB2D5EB5}"/>
              </a:ext>
            </a:extLst>
          </p:cNvPr>
          <p:cNvSpPr txBox="1"/>
          <p:nvPr/>
        </p:nvSpPr>
        <p:spPr>
          <a:xfrm>
            <a:off x="8056576" y="5607163"/>
            <a:ext cx="2518735" cy="369332"/>
          </a:xfrm>
          <a:prstGeom prst="rect">
            <a:avLst/>
          </a:prstGeom>
          <a:noFill/>
        </p:spPr>
        <p:txBody>
          <a:bodyPr wrap="square">
            <a:spAutoFit/>
          </a:bodyPr>
          <a:lstStyle/>
          <a:p>
            <a:pPr algn="l"/>
            <a:r>
              <a:rPr lang="en-US" altLang="zh-CN" b="0" i="0" dirty="0">
                <a:solidFill>
                  <a:srgbClr val="404040"/>
                </a:solidFill>
                <a:effectLst/>
                <a:latin typeface="Lato" panose="020F0502020204030203" pitchFamily="34" charset="0"/>
              </a:rPr>
              <a:t>Anaconda Prompt</a:t>
            </a:r>
            <a:endParaRPr lang="en-US" altLang="zh-CN" b="1" i="0" dirty="0">
              <a:effectLst/>
              <a:latin typeface="PingFang SC"/>
            </a:endParaRPr>
          </a:p>
        </p:txBody>
      </p:sp>
      <p:sp>
        <p:nvSpPr>
          <p:cNvPr id="20" name="文本框 19">
            <a:extLst>
              <a:ext uri="{FF2B5EF4-FFF2-40B4-BE49-F238E27FC236}">
                <a16:creationId xmlns:a16="http://schemas.microsoft.com/office/drawing/2014/main" id="{036EE099-E13A-4DAE-A3C3-BC27623CD0CC}"/>
              </a:ext>
            </a:extLst>
          </p:cNvPr>
          <p:cNvSpPr txBox="1"/>
          <p:nvPr/>
        </p:nvSpPr>
        <p:spPr>
          <a:xfrm>
            <a:off x="2997450" y="5591999"/>
            <a:ext cx="1137976" cy="369332"/>
          </a:xfrm>
          <a:prstGeom prst="rect">
            <a:avLst/>
          </a:prstGeom>
          <a:noFill/>
        </p:spPr>
        <p:txBody>
          <a:bodyPr wrap="square">
            <a:spAutoFit/>
          </a:bodyPr>
          <a:lstStyle/>
          <a:p>
            <a:pPr algn="l"/>
            <a:r>
              <a:rPr lang="en-US" altLang="zh-CN" b="1" i="0" dirty="0">
                <a:effectLst/>
                <a:latin typeface="PingFang SC"/>
              </a:rPr>
              <a:t>activate</a:t>
            </a:r>
          </a:p>
        </p:txBody>
      </p:sp>
    </p:spTree>
    <p:extLst>
      <p:ext uri="{BB962C8B-B14F-4D97-AF65-F5344CB8AC3E}">
        <p14:creationId xmlns:p14="http://schemas.microsoft.com/office/powerpoint/2010/main" val="3600115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DBB53C-0E71-416C-BCDD-90CCCC1ABB20}"/>
              </a:ext>
            </a:extLst>
          </p:cNvPr>
          <p:cNvSpPr>
            <a:spLocks noGrp="1"/>
          </p:cNvSpPr>
          <p:nvPr>
            <p:ph type="title"/>
          </p:nvPr>
        </p:nvSpPr>
        <p:spPr/>
        <p:txBody>
          <a:bodyPr/>
          <a:lstStyle/>
          <a:p>
            <a:r>
              <a:rPr lang="en-US" altLang="zh-CN" dirty="0"/>
              <a:t>3.Conda </a:t>
            </a:r>
            <a:r>
              <a:rPr lang="en-US" altLang="zh-CN" dirty="0" err="1"/>
              <a:t>cmd</a:t>
            </a:r>
            <a:endParaRPr lang="zh-CN" altLang="en-US" dirty="0"/>
          </a:p>
        </p:txBody>
      </p:sp>
      <p:sp>
        <p:nvSpPr>
          <p:cNvPr id="3" name="副标题 2">
            <a:extLst>
              <a:ext uri="{FF2B5EF4-FFF2-40B4-BE49-F238E27FC236}">
                <a16:creationId xmlns:a16="http://schemas.microsoft.com/office/drawing/2014/main" id="{EE6137D8-47A2-417B-BF0A-317FA71DDE3F}"/>
              </a:ext>
            </a:extLst>
          </p:cNvPr>
          <p:cNvSpPr>
            <a:spLocks noGrp="1"/>
          </p:cNvSpPr>
          <p:nvPr>
            <p:ph type="subTitle"/>
          </p:nvPr>
        </p:nvSpPr>
        <p:spPr>
          <a:xfrm>
            <a:off x="287934" y="1297142"/>
            <a:ext cx="11719846" cy="3887808"/>
          </a:xfrm>
        </p:spPr>
        <p:txBody>
          <a:bodyPr/>
          <a:lstStyle/>
          <a:p>
            <a:r>
              <a:rPr lang="en-US" altLang="zh-CN" sz="1800" dirty="0"/>
              <a:t>View all command help for environmental management          </a:t>
            </a:r>
            <a:r>
              <a:rPr lang="en-US" altLang="zh-CN" sz="1200" b="0" i="1" dirty="0" err="1">
                <a:solidFill>
                  <a:srgbClr val="880000"/>
                </a:solidFill>
                <a:effectLst/>
                <a:latin typeface="Source Code Pro" panose="020B0604020202020204" pitchFamily="49" charset="0"/>
              </a:rPr>
              <a:t>conda</a:t>
            </a:r>
            <a:r>
              <a:rPr lang="en-US" altLang="zh-CN" sz="1200" b="0" i="0" dirty="0">
                <a:solidFill>
                  <a:srgbClr val="4F4F4F"/>
                </a:solidFill>
                <a:effectLst/>
                <a:latin typeface="Source Code Pro" panose="020B0604020202020204" pitchFamily="49" charset="0"/>
              </a:rPr>
              <a:t> </a:t>
            </a:r>
            <a:r>
              <a:rPr lang="en-US" altLang="zh-CN" sz="1200" b="0" i="0" dirty="0">
                <a:solidFill>
                  <a:srgbClr val="006666"/>
                </a:solidFill>
                <a:effectLst/>
                <a:latin typeface="Source Code Pro" panose="020B0604020202020204" pitchFamily="49" charset="0"/>
              </a:rPr>
              <a:t>--</a:t>
            </a:r>
            <a:r>
              <a:rPr lang="en-US" altLang="zh-CN" sz="1200" b="0" i="1" dirty="0">
                <a:solidFill>
                  <a:srgbClr val="880000"/>
                </a:solidFill>
                <a:effectLst/>
                <a:latin typeface="Source Code Pro" panose="020B0604020202020204" pitchFamily="49" charset="0"/>
              </a:rPr>
              <a:t>help</a:t>
            </a:r>
            <a:endParaRPr lang="en-US" altLang="zh-CN" sz="1800" dirty="0"/>
          </a:p>
          <a:p>
            <a:r>
              <a:rPr lang="en-US" altLang="zh-CN" sz="1800" dirty="0"/>
              <a:t>Create the environment                                                            </a:t>
            </a:r>
            <a:r>
              <a:rPr lang="en-US" altLang="zh-CN" sz="1200" b="0" i="0" dirty="0" err="1">
                <a:solidFill>
                  <a:srgbClr val="4F4F4F"/>
                </a:solidFill>
                <a:effectLst/>
                <a:latin typeface="Source Code Pro" panose="020B0509030403020204" pitchFamily="49" charset="0"/>
              </a:rPr>
              <a:t>conda</a:t>
            </a:r>
            <a:r>
              <a:rPr lang="en-US" altLang="zh-CN" sz="1200" b="0" i="0" dirty="0">
                <a:solidFill>
                  <a:srgbClr val="4F4F4F"/>
                </a:solidFill>
                <a:effectLst/>
                <a:latin typeface="Source Code Pro" panose="020B0509030403020204" pitchFamily="49" charset="0"/>
              </a:rPr>
              <a:t> create </a:t>
            </a:r>
            <a:r>
              <a:rPr lang="en-US" altLang="zh-CN" sz="1200" b="0" i="1" dirty="0">
                <a:solidFill>
                  <a:srgbClr val="880000"/>
                </a:solidFill>
                <a:effectLst/>
                <a:latin typeface="Source Code Pro" panose="020B0509030403020204" pitchFamily="49" charset="0"/>
              </a:rPr>
              <a:t>--name </a:t>
            </a:r>
            <a:r>
              <a:rPr lang="en-US" altLang="zh-CN" sz="1200" b="0" i="1" dirty="0" err="1">
                <a:solidFill>
                  <a:srgbClr val="880000"/>
                </a:solidFill>
                <a:effectLst/>
                <a:latin typeface="Source Code Pro" panose="020B0509030403020204" pitchFamily="49" charset="0"/>
              </a:rPr>
              <a:t>your_env_name</a:t>
            </a:r>
            <a:endParaRPr lang="en-US" altLang="zh-CN" sz="1800" dirty="0"/>
          </a:p>
          <a:p>
            <a:r>
              <a:rPr lang="en-US" altLang="zh-CN" sz="1800" dirty="0"/>
              <a:t>Create an environment that contains certain packages            </a:t>
            </a:r>
            <a:r>
              <a:rPr lang="en-US" altLang="zh-CN" sz="1200" b="0" i="0" dirty="0" err="1">
                <a:solidFill>
                  <a:srgbClr val="4F4F4F"/>
                </a:solidFill>
                <a:effectLst/>
                <a:latin typeface="Source Code Pro" panose="020B0509030403020204" pitchFamily="49" charset="0"/>
              </a:rPr>
              <a:t>conda</a:t>
            </a:r>
            <a:r>
              <a:rPr lang="en-US" altLang="zh-CN" sz="1200" b="0" i="0" dirty="0">
                <a:solidFill>
                  <a:srgbClr val="4F4F4F"/>
                </a:solidFill>
                <a:effectLst/>
                <a:latin typeface="Source Code Pro" panose="020B0509030403020204" pitchFamily="49" charset="0"/>
              </a:rPr>
              <a:t> create </a:t>
            </a:r>
            <a:r>
              <a:rPr lang="en-US" altLang="zh-CN" sz="1200" b="0" i="1" dirty="0">
                <a:solidFill>
                  <a:srgbClr val="880000"/>
                </a:solidFill>
                <a:effectLst/>
                <a:latin typeface="Source Code Pro" panose="020B0509030403020204" pitchFamily="49" charset="0"/>
              </a:rPr>
              <a:t>--name </a:t>
            </a:r>
            <a:r>
              <a:rPr lang="en-US" altLang="zh-CN" sz="1200" b="0" i="1" dirty="0" err="1">
                <a:solidFill>
                  <a:srgbClr val="880000"/>
                </a:solidFill>
                <a:effectLst/>
                <a:latin typeface="Source Code Pro" panose="020B0509030403020204" pitchFamily="49" charset="0"/>
              </a:rPr>
              <a:t>your_env_name</a:t>
            </a:r>
            <a:r>
              <a:rPr lang="en-US" altLang="zh-CN" sz="1200" b="0" i="1" dirty="0">
                <a:solidFill>
                  <a:srgbClr val="880000"/>
                </a:solidFill>
                <a:effectLst/>
                <a:latin typeface="Source Code Pro" panose="020B0509030403020204" pitchFamily="49" charset="0"/>
              </a:rPr>
              <a:t> </a:t>
            </a:r>
            <a:r>
              <a:rPr lang="en-US" altLang="zh-CN" sz="1200" b="0" i="1" dirty="0" err="1">
                <a:solidFill>
                  <a:srgbClr val="880000"/>
                </a:solidFill>
                <a:effectLst/>
                <a:latin typeface="Source Code Pro" panose="020B0509030403020204" pitchFamily="49" charset="0"/>
              </a:rPr>
              <a:t>numpy</a:t>
            </a:r>
            <a:r>
              <a:rPr lang="en-US" altLang="zh-CN" sz="1200" b="0" i="1" dirty="0">
                <a:solidFill>
                  <a:srgbClr val="880000"/>
                </a:solidFill>
                <a:effectLst/>
                <a:latin typeface="Source Code Pro" panose="020B0509030403020204" pitchFamily="49" charset="0"/>
              </a:rPr>
              <a:t> </a:t>
            </a:r>
            <a:r>
              <a:rPr lang="en-US" altLang="zh-CN" sz="1200" b="0" i="1" dirty="0" err="1">
                <a:solidFill>
                  <a:srgbClr val="880000"/>
                </a:solidFill>
                <a:effectLst/>
                <a:latin typeface="Source Code Pro" panose="020B0509030403020204" pitchFamily="49" charset="0"/>
              </a:rPr>
              <a:t>scipy</a:t>
            </a:r>
            <a:endParaRPr lang="en-US" altLang="zh-CN" sz="1800" dirty="0"/>
          </a:p>
          <a:p>
            <a:r>
              <a:rPr lang="en-US" altLang="zh-CN" sz="1800" dirty="0"/>
              <a:t>List all current environments                                                     </a:t>
            </a:r>
            <a:r>
              <a:rPr lang="en-US" altLang="zh-CN" sz="1200" b="0" i="0" dirty="0" err="1">
                <a:solidFill>
                  <a:srgbClr val="4F4F4F"/>
                </a:solidFill>
                <a:effectLst/>
                <a:latin typeface="Source Code Pro" panose="020B0509030403020204" pitchFamily="49" charset="0"/>
              </a:rPr>
              <a:t>conda</a:t>
            </a:r>
            <a:r>
              <a:rPr lang="en-US" altLang="zh-CN" sz="1200" b="0" i="0" dirty="0">
                <a:solidFill>
                  <a:srgbClr val="4F4F4F"/>
                </a:solidFill>
                <a:effectLst/>
                <a:latin typeface="Source Code Pro" panose="020B0509030403020204" pitchFamily="49" charset="0"/>
              </a:rPr>
              <a:t> info </a:t>
            </a:r>
            <a:r>
              <a:rPr lang="en-US" altLang="zh-CN" sz="1200" b="0" i="1" dirty="0">
                <a:solidFill>
                  <a:srgbClr val="880000"/>
                </a:solidFill>
                <a:effectLst/>
                <a:latin typeface="Source Code Pro" panose="020B0509030403020204" pitchFamily="49" charset="0"/>
              </a:rPr>
              <a:t>--</a:t>
            </a:r>
            <a:r>
              <a:rPr lang="en-US" altLang="zh-CN" sz="1200" b="0" i="1" dirty="0" err="1">
                <a:solidFill>
                  <a:srgbClr val="880000"/>
                </a:solidFill>
                <a:effectLst/>
                <a:latin typeface="Source Code Pro" panose="020B0509030403020204" pitchFamily="49" charset="0"/>
              </a:rPr>
              <a:t>envs</a:t>
            </a:r>
            <a:r>
              <a:rPr lang="en-US" altLang="zh-CN" sz="1800" dirty="0"/>
              <a:t>                      </a:t>
            </a:r>
          </a:p>
          <a:p>
            <a:r>
              <a:rPr lang="en-US" altLang="zh-CN" sz="1800" dirty="0"/>
              <a:t>Enter an environment                                                                </a:t>
            </a:r>
            <a:r>
              <a:rPr lang="en-US" altLang="zh-CN" sz="1200" b="0" i="0" dirty="0">
                <a:solidFill>
                  <a:srgbClr val="4F4F4F"/>
                </a:solidFill>
                <a:effectLst/>
                <a:latin typeface="Source Code Pro" panose="020B0509030403020204" pitchFamily="49" charset="0"/>
              </a:rPr>
              <a:t>activate </a:t>
            </a:r>
            <a:r>
              <a:rPr lang="en-US" altLang="zh-CN" sz="1200" b="0" i="0" dirty="0" err="1">
                <a:solidFill>
                  <a:srgbClr val="4F4F4F"/>
                </a:solidFill>
                <a:effectLst/>
                <a:latin typeface="Source Code Pro" panose="020B0509030403020204" pitchFamily="49" charset="0"/>
              </a:rPr>
              <a:t>your_env_name</a:t>
            </a:r>
            <a:endParaRPr lang="en-US" altLang="zh-CN" sz="1800" dirty="0"/>
          </a:p>
          <a:p>
            <a:r>
              <a:rPr lang="en-US" altLang="zh-CN" sz="1800" dirty="0"/>
              <a:t>…..</a:t>
            </a:r>
          </a:p>
        </p:txBody>
      </p:sp>
      <p:sp>
        <p:nvSpPr>
          <p:cNvPr id="27" name="文本框 26">
            <a:extLst>
              <a:ext uri="{FF2B5EF4-FFF2-40B4-BE49-F238E27FC236}">
                <a16:creationId xmlns:a16="http://schemas.microsoft.com/office/drawing/2014/main" id="{228A5D0E-ACC7-411C-A7C2-2CAD641D3CD1}"/>
              </a:ext>
            </a:extLst>
          </p:cNvPr>
          <p:cNvSpPr txBox="1"/>
          <p:nvPr/>
        </p:nvSpPr>
        <p:spPr>
          <a:xfrm>
            <a:off x="373966" y="4958056"/>
            <a:ext cx="6124470" cy="646331"/>
          </a:xfrm>
          <a:prstGeom prst="rect">
            <a:avLst/>
          </a:prstGeom>
          <a:noFill/>
        </p:spPr>
        <p:txBody>
          <a:bodyPr wrap="square">
            <a:spAutoFit/>
          </a:bodyPr>
          <a:lstStyle/>
          <a:p>
            <a:r>
              <a:rPr lang="zh-CN" altLang="en-US" dirty="0"/>
              <a:t>https://docs.conda.io/projects/conda/en/latest/user-guide/concepts/conda-commands.html</a:t>
            </a:r>
          </a:p>
        </p:txBody>
      </p:sp>
    </p:spTree>
    <p:extLst>
      <p:ext uri="{BB962C8B-B14F-4D97-AF65-F5344CB8AC3E}">
        <p14:creationId xmlns:p14="http://schemas.microsoft.com/office/powerpoint/2010/main" val="4223946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Shape 6">
            <a:extLst>
              <a:ext uri="{FF2B5EF4-FFF2-40B4-BE49-F238E27FC236}">
                <a16:creationId xmlns:a16="http://schemas.microsoft.com/office/drawing/2014/main" id="{8E820D2C-25AC-4674-A406-69A5328A53D4}"/>
              </a:ext>
            </a:extLst>
          </p:cNvPr>
          <p:cNvSpPr txBox="1"/>
          <p:nvPr/>
        </p:nvSpPr>
        <p:spPr>
          <a:xfrm>
            <a:off x="279419" y="709629"/>
            <a:ext cx="4272484" cy="943773"/>
          </a:xfrm>
          <a:prstGeom prst="rect">
            <a:avLst/>
          </a:prstGeom>
          <a:noFill/>
          <a:ln>
            <a:noFill/>
          </a:ln>
        </p:spPr>
        <p:txBody>
          <a:bodyPr lIns="0" tIns="0" rIns="0" bIns="0" anchor="ctr"/>
          <a:lstStyle/>
          <a:p>
            <a:pPr algn="ctr">
              <a:lnSpc>
                <a:spcPct val="100000"/>
              </a:lnSpc>
            </a:pPr>
            <a:r>
              <a:rPr lang="en-US" altLang="ko-KR" sz="4400" spc="-1" dirty="0">
                <a:solidFill>
                  <a:srgbClr val="000000"/>
                </a:solidFill>
                <a:uFill>
                  <a:solidFill>
                    <a:srgbClr val="FFFFFF"/>
                  </a:solidFill>
                </a:uFill>
                <a:latin typeface="Tahoma"/>
                <a:ea typeface="맑은 고딕"/>
              </a:rPr>
              <a:t>Introduction</a:t>
            </a:r>
            <a:endParaRPr lang="ko-KR" sz="1800" b="0" strike="noStrike" spc="-1" dirty="0">
              <a:solidFill>
                <a:srgbClr val="000000"/>
              </a:solidFill>
              <a:uFill>
                <a:solidFill>
                  <a:srgbClr val="FFFFFF"/>
                </a:solidFill>
              </a:uFill>
              <a:latin typeface="Arial"/>
            </a:endParaRPr>
          </a:p>
        </p:txBody>
      </p:sp>
      <p:sp>
        <p:nvSpPr>
          <p:cNvPr id="9" name="CustomShape 1">
            <a:extLst>
              <a:ext uri="{FF2B5EF4-FFF2-40B4-BE49-F238E27FC236}">
                <a16:creationId xmlns:a16="http://schemas.microsoft.com/office/drawing/2014/main" id="{E48113EB-F535-4DED-9195-7AACA938F110}"/>
              </a:ext>
            </a:extLst>
          </p:cNvPr>
          <p:cNvSpPr/>
          <p:nvPr/>
        </p:nvSpPr>
        <p:spPr>
          <a:xfrm>
            <a:off x="585720" y="1515450"/>
            <a:ext cx="10972080" cy="4753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371960" lvl="2" indent="-457200">
              <a:buFont typeface="Arial" panose="020B0604020202020204" pitchFamily="34" charset="0"/>
              <a:buChar char="•"/>
            </a:pPr>
            <a:endParaRPr lang="en-US" altLang="ko-KR" sz="1600" spc="-1" dirty="0">
              <a:solidFill>
                <a:srgbClr val="000000"/>
              </a:solidFill>
              <a:uFill>
                <a:solidFill>
                  <a:srgbClr val="FFFFFF"/>
                </a:solidFill>
              </a:uFill>
              <a:latin typeface="Tahoma"/>
              <a:ea typeface="DejaVu Sans"/>
            </a:endParaRPr>
          </a:p>
        </p:txBody>
      </p:sp>
      <p:sp>
        <p:nvSpPr>
          <p:cNvPr id="14" name="文本框 13">
            <a:extLst>
              <a:ext uri="{FF2B5EF4-FFF2-40B4-BE49-F238E27FC236}">
                <a16:creationId xmlns:a16="http://schemas.microsoft.com/office/drawing/2014/main" id="{4DF2D515-3865-483A-9C57-A3DBDF0449D9}"/>
              </a:ext>
            </a:extLst>
          </p:cNvPr>
          <p:cNvSpPr txBox="1"/>
          <p:nvPr/>
        </p:nvSpPr>
        <p:spPr>
          <a:xfrm>
            <a:off x="585720" y="1792638"/>
            <a:ext cx="11020560" cy="2031325"/>
          </a:xfrm>
          <a:prstGeom prst="rect">
            <a:avLst/>
          </a:prstGeom>
          <a:noFill/>
        </p:spPr>
        <p:txBody>
          <a:bodyPr wrap="square">
            <a:spAutoFit/>
          </a:bodyPr>
          <a:lstStyle/>
          <a:p>
            <a:r>
              <a:rPr lang="en-US" altLang="zh-CN" i="0" dirty="0">
                <a:effectLst/>
                <a:latin typeface="Times New Roman" panose="02020603050405020304" pitchFamily="18" charset="0"/>
                <a:cs typeface="Times New Roman" panose="02020603050405020304" pitchFamily="18" charset="0"/>
              </a:rPr>
              <a:t>Docker is an open source application container engine</a:t>
            </a:r>
          </a:p>
          <a:p>
            <a:endParaRPr lang="en-US" altLang="zh-CN" i="0" dirty="0">
              <a:effectLst/>
              <a:latin typeface="Times New Roman" panose="02020603050405020304" pitchFamily="18" charset="0"/>
              <a:cs typeface="Times New Roman" panose="02020603050405020304" pitchFamily="18" charset="0"/>
            </a:endParaRPr>
          </a:p>
          <a:p>
            <a:r>
              <a:rPr lang="en-US" altLang="zh-CN" i="0" dirty="0">
                <a:effectLst/>
                <a:latin typeface="Times New Roman" panose="02020603050405020304" pitchFamily="18" charset="0"/>
                <a:cs typeface="Times New Roman" panose="02020603050405020304" pitchFamily="18" charset="0"/>
              </a:rPr>
              <a:t>Docker allows developers to package their applications and dependencies into a lightweight, portable container, and then publish it to any popular Linux machine, and it can also be virtualized.</a:t>
            </a:r>
          </a:p>
          <a:p>
            <a:endParaRPr lang="en-US" altLang="zh-CN" i="0" dirty="0">
              <a:effectLst/>
              <a:latin typeface="Times New Roman" panose="02020603050405020304" pitchFamily="18" charset="0"/>
              <a:cs typeface="Times New Roman" panose="02020603050405020304" pitchFamily="18" charset="0"/>
            </a:endParaRPr>
          </a:p>
          <a:p>
            <a:r>
              <a:rPr lang="en-US" altLang="zh-CN" i="0" dirty="0">
                <a:effectLst/>
                <a:latin typeface="Times New Roman" panose="02020603050405020304" pitchFamily="18" charset="0"/>
                <a:cs typeface="Times New Roman" panose="02020603050405020304" pitchFamily="18" charset="0"/>
              </a:rPr>
              <a:t>Containers use the sandbox mechanism completely, and there will not be any interfaces between each other, and more importantly, the container performance overhead is extremely low.</a:t>
            </a:r>
            <a:endParaRPr lang="zh-CN" altLang="en-US"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A0A00CA4-4B3C-4A32-8D8F-52D22740CD79}"/>
              </a:ext>
            </a:extLst>
          </p:cNvPr>
          <p:cNvPicPr>
            <a:picLocks noChangeAspect="1"/>
          </p:cNvPicPr>
          <p:nvPr/>
        </p:nvPicPr>
        <p:blipFill>
          <a:blip r:embed="rId3"/>
          <a:stretch>
            <a:fillRect/>
          </a:stretch>
        </p:blipFill>
        <p:spPr>
          <a:xfrm>
            <a:off x="4329973" y="4151082"/>
            <a:ext cx="3316824" cy="2118168"/>
          </a:xfrm>
          <a:prstGeom prst="rect">
            <a:avLst/>
          </a:prstGeom>
        </p:spPr>
      </p:pic>
    </p:spTree>
    <p:extLst>
      <p:ext uri="{BB962C8B-B14F-4D97-AF65-F5344CB8AC3E}">
        <p14:creationId xmlns:p14="http://schemas.microsoft.com/office/powerpoint/2010/main" val="119705431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F249DF-0BB9-4E7E-8CD8-C0C19B5D4894}"/>
              </a:ext>
            </a:extLst>
          </p:cNvPr>
          <p:cNvSpPr>
            <a:spLocks noGrp="1"/>
          </p:cNvSpPr>
          <p:nvPr>
            <p:ph type="title"/>
          </p:nvPr>
        </p:nvSpPr>
        <p:spPr/>
        <p:txBody>
          <a:bodyPr/>
          <a:lstStyle/>
          <a:p>
            <a:r>
              <a:rPr lang="en-US" altLang="zh-CN" dirty="0"/>
              <a:t>Docker architecture</a:t>
            </a:r>
            <a:endParaRPr lang="zh-CN" altLang="en-US" dirty="0"/>
          </a:p>
        </p:txBody>
      </p:sp>
      <p:sp>
        <p:nvSpPr>
          <p:cNvPr id="3" name="副标题 2">
            <a:extLst>
              <a:ext uri="{FF2B5EF4-FFF2-40B4-BE49-F238E27FC236}">
                <a16:creationId xmlns:a16="http://schemas.microsoft.com/office/drawing/2014/main" id="{71FA3F19-7643-46E1-91D8-FCA037222F87}"/>
              </a:ext>
            </a:extLst>
          </p:cNvPr>
          <p:cNvSpPr>
            <a:spLocks noGrp="1"/>
          </p:cNvSpPr>
          <p:nvPr>
            <p:ph type="subTitle"/>
          </p:nvPr>
        </p:nvSpPr>
        <p:spPr>
          <a:xfrm>
            <a:off x="99150" y="1721413"/>
            <a:ext cx="4395731" cy="4304813"/>
          </a:xfrm>
        </p:spPr>
        <p:txBody>
          <a:bodyPr/>
          <a:lstStyle/>
          <a:p>
            <a:r>
              <a:rPr lang="en-US" altLang="zh-CN" sz="2000" dirty="0">
                <a:latin typeface="Times New Roman" panose="02020603050405020304" pitchFamily="18" charset="0"/>
                <a:cs typeface="Times New Roman" panose="02020603050405020304" pitchFamily="18" charset="0"/>
              </a:rPr>
              <a:t>Docker architecture</a:t>
            </a:r>
          </a:p>
          <a:p>
            <a:r>
              <a:rPr lang="en-US" altLang="zh-CN" sz="2000" dirty="0">
                <a:latin typeface="Times New Roman" panose="02020603050405020304" pitchFamily="18" charset="0"/>
                <a:cs typeface="Times New Roman" panose="02020603050405020304" pitchFamily="18" charset="0"/>
              </a:rPr>
              <a:t>Docker includes three basic concepts:</a:t>
            </a:r>
          </a:p>
          <a:p>
            <a:pPr marL="285750" indent="-28575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Image: Docker image is equivalent to a root file system.</a:t>
            </a:r>
          </a:p>
          <a:p>
            <a:pPr marL="285750" indent="-28575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Container: instance of image</a:t>
            </a:r>
          </a:p>
          <a:p>
            <a:pPr marL="285750" indent="-285750">
              <a:buFont typeface="Arial" panose="020B0604020202020204" pitchFamily="34" charset="0"/>
              <a:buChar char="•"/>
            </a:pPr>
            <a:r>
              <a:rPr lang="en-US" altLang="zh-CN" sz="2000" dirty="0" err="1">
                <a:latin typeface="Times New Roman" panose="02020603050405020304" pitchFamily="18" charset="0"/>
                <a:cs typeface="Times New Roman" panose="02020603050405020304" pitchFamily="18" charset="0"/>
              </a:rPr>
              <a:t>Repository:Save</a:t>
            </a:r>
            <a:r>
              <a:rPr lang="en-US" altLang="zh-CN" sz="2000" dirty="0">
                <a:latin typeface="Times New Roman" panose="02020603050405020304" pitchFamily="18" charset="0"/>
                <a:cs typeface="Times New Roman" panose="02020603050405020304" pitchFamily="18" charset="0"/>
              </a:rPr>
              <a:t> image</a:t>
            </a:r>
            <a:endParaRPr lang="zh-CN" altLang="en-US" sz="2000"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5061C48E-EEBC-41BA-BBFA-20AE53E8E470}"/>
              </a:ext>
            </a:extLst>
          </p:cNvPr>
          <p:cNvPicPr>
            <a:picLocks noChangeAspect="1"/>
          </p:cNvPicPr>
          <p:nvPr/>
        </p:nvPicPr>
        <p:blipFill>
          <a:blip r:embed="rId3"/>
          <a:stretch>
            <a:fillRect/>
          </a:stretch>
        </p:blipFill>
        <p:spPr>
          <a:xfrm>
            <a:off x="4836007" y="1239398"/>
            <a:ext cx="6745913" cy="5031064"/>
          </a:xfrm>
          <a:prstGeom prst="rect">
            <a:avLst/>
          </a:prstGeom>
        </p:spPr>
      </p:pic>
    </p:spTree>
    <p:extLst>
      <p:ext uri="{BB962C8B-B14F-4D97-AF65-F5344CB8AC3E}">
        <p14:creationId xmlns:p14="http://schemas.microsoft.com/office/powerpoint/2010/main" val="1871088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F617B-3455-424B-B5BE-CC2C27470B06}"/>
              </a:ext>
            </a:extLst>
          </p:cNvPr>
          <p:cNvSpPr>
            <a:spLocks noGrp="1"/>
          </p:cNvSpPr>
          <p:nvPr>
            <p:ph type="title"/>
          </p:nvPr>
        </p:nvSpPr>
        <p:spPr>
          <a:xfrm>
            <a:off x="609480" y="459720"/>
            <a:ext cx="10972440" cy="1144800"/>
          </a:xfrm>
        </p:spPr>
        <p:txBody>
          <a:bodyPr/>
          <a:lstStyle/>
          <a:p>
            <a:r>
              <a:rPr lang="en-US" altLang="zh-CN" dirty="0"/>
              <a:t>Docker installation</a:t>
            </a:r>
            <a:endParaRPr lang="zh-CN" altLang="en-US" dirty="0"/>
          </a:p>
        </p:txBody>
      </p:sp>
      <p:pic>
        <p:nvPicPr>
          <p:cNvPr id="18" name="图片 17">
            <a:extLst>
              <a:ext uri="{FF2B5EF4-FFF2-40B4-BE49-F238E27FC236}">
                <a16:creationId xmlns:a16="http://schemas.microsoft.com/office/drawing/2014/main" id="{2F3E0E3A-2DA8-4FC4-BD30-869F478B44F3}"/>
              </a:ext>
            </a:extLst>
          </p:cNvPr>
          <p:cNvPicPr>
            <a:picLocks noChangeAspect="1"/>
          </p:cNvPicPr>
          <p:nvPr/>
        </p:nvPicPr>
        <p:blipFill>
          <a:blip r:embed="rId3"/>
          <a:stretch>
            <a:fillRect/>
          </a:stretch>
        </p:blipFill>
        <p:spPr>
          <a:xfrm>
            <a:off x="3889248" y="4200454"/>
            <a:ext cx="3386174" cy="2185671"/>
          </a:xfrm>
          <a:prstGeom prst="rect">
            <a:avLst/>
          </a:prstGeom>
        </p:spPr>
      </p:pic>
      <p:sp>
        <p:nvSpPr>
          <p:cNvPr id="20" name="文本框 19">
            <a:extLst>
              <a:ext uri="{FF2B5EF4-FFF2-40B4-BE49-F238E27FC236}">
                <a16:creationId xmlns:a16="http://schemas.microsoft.com/office/drawing/2014/main" id="{C8283D4E-AD21-4F1B-92F3-39CD80476126}"/>
              </a:ext>
            </a:extLst>
          </p:cNvPr>
          <p:cNvSpPr txBox="1"/>
          <p:nvPr/>
        </p:nvSpPr>
        <p:spPr>
          <a:xfrm>
            <a:off x="609480" y="1892130"/>
            <a:ext cx="9205080" cy="2308324"/>
          </a:xfrm>
          <a:prstGeom prst="rect">
            <a:avLst/>
          </a:prstGeom>
          <a:noFill/>
        </p:spPr>
        <p:txBody>
          <a:bodyPr wrap="square">
            <a:spAutoFit/>
          </a:bodyPr>
          <a:lstStyle/>
          <a:p>
            <a:pPr algn="l" latinLnBrk="1"/>
            <a:r>
              <a:rPr lang="en-US" altLang="zh-CN" b="0" i="0" dirty="0">
                <a:solidFill>
                  <a:srgbClr val="333333"/>
                </a:solidFill>
                <a:effectLst/>
                <a:latin typeface="Helvetica Neue"/>
              </a:rPr>
              <a:t>Docker is not a general-purpose container tool, it relies on the existing and running Linux kernel environment.</a:t>
            </a:r>
          </a:p>
          <a:p>
            <a:pPr algn="l" latinLnBrk="1"/>
            <a:endParaRPr lang="en-US" altLang="zh-CN" b="0" i="0" dirty="0">
              <a:solidFill>
                <a:srgbClr val="333333"/>
              </a:solidFill>
              <a:effectLst/>
              <a:latin typeface="Helvetica Neue"/>
            </a:endParaRPr>
          </a:p>
          <a:p>
            <a:pPr algn="l" latinLnBrk="1"/>
            <a:r>
              <a:rPr lang="en-US" altLang="zh-CN" b="0" i="0" dirty="0">
                <a:solidFill>
                  <a:srgbClr val="333333"/>
                </a:solidFill>
                <a:effectLst/>
                <a:latin typeface="Helvetica Neue"/>
              </a:rPr>
              <a:t>Docker essentially creates an isolated file environment under the already running Linux, so its execution efficiency is almost equal to the deployed Linux host.</a:t>
            </a:r>
          </a:p>
          <a:p>
            <a:pPr algn="l" latinLnBrk="1"/>
            <a:endParaRPr lang="en-US" altLang="zh-CN" b="0" i="0" dirty="0">
              <a:solidFill>
                <a:srgbClr val="333333"/>
              </a:solidFill>
              <a:effectLst/>
              <a:latin typeface="Helvetica Neue"/>
            </a:endParaRPr>
          </a:p>
          <a:p>
            <a:pPr algn="l" latinLnBrk="1"/>
            <a:r>
              <a:rPr lang="en-US" altLang="zh-CN" b="0" i="0" dirty="0">
                <a:solidFill>
                  <a:srgbClr val="333333"/>
                </a:solidFill>
                <a:effectLst/>
                <a:latin typeface="Helvetica Neue"/>
              </a:rPr>
              <a:t>Therefore, Docker must be deployed on the Linux kernel system. If other systems want to deploy Docker, they must install a virtual Linux environment</a:t>
            </a:r>
            <a:endParaRPr lang="zh-CN" altLang="en-US" b="0" i="0" dirty="0">
              <a:solidFill>
                <a:srgbClr val="333333"/>
              </a:solidFill>
              <a:effectLst/>
              <a:latin typeface="Helvetica Neue"/>
            </a:endParaRPr>
          </a:p>
        </p:txBody>
      </p:sp>
      <p:sp>
        <p:nvSpPr>
          <p:cNvPr id="6" name="文本框 5">
            <a:extLst>
              <a:ext uri="{FF2B5EF4-FFF2-40B4-BE49-F238E27FC236}">
                <a16:creationId xmlns:a16="http://schemas.microsoft.com/office/drawing/2014/main" id="{2760A69F-3142-4570-87AC-D33759461658}"/>
              </a:ext>
            </a:extLst>
          </p:cNvPr>
          <p:cNvSpPr txBox="1"/>
          <p:nvPr/>
        </p:nvSpPr>
        <p:spPr>
          <a:xfrm>
            <a:off x="7834744" y="4925728"/>
            <a:ext cx="3660570" cy="923330"/>
          </a:xfrm>
          <a:prstGeom prst="rect">
            <a:avLst/>
          </a:prstGeom>
          <a:noFill/>
        </p:spPr>
        <p:txBody>
          <a:bodyPr wrap="square">
            <a:spAutoFit/>
          </a:bodyPr>
          <a:lstStyle/>
          <a:p>
            <a:r>
              <a:rPr lang="en-US" altLang="zh-CN" b="0" i="0" dirty="0">
                <a:solidFill>
                  <a:srgbClr val="333333"/>
                </a:solidFill>
                <a:effectLst/>
                <a:latin typeface="Helvetica Neue"/>
              </a:rPr>
              <a:t> </a:t>
            </a:r>
            <a:r>
              <a:rPr lang="en-US" altLang="zh-CN" b="0" i="0" u="sng" dirty="0">
                <a:solidFill>
                  <a:srgbClr val="006600"/>
                </a:solidFill>
                <a:effectLst/>
                <a:latin typeface="Helvetica Neue"/>
                <a:hlinkClick r:id="rId4"/>
              </a:rPr>
              <a:t>https://hub.docker.com/editions/community/docker-ce-desktop-windows</a:t>
            </a:r>
            <a:endParaRPr lang="zh-CN" altLang="en-US" dirty="0"/>
          </a:p>
        </p:txBody>
      </p:sp>
    </p:spTree>
    <p:extLst>
      <p:ext uri="{BB962C8B-B14F-4D97-AF65-F5344CB8AC3E}">
        <p14:creationId xmlns:p14="http://schemas.microsoft.com/office/powerpoint/2010/main" val="11209926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3227</TotalTime>
  <Words>1924</Words>
  <Application>Microsoft Office PowerPoint</Application>
  <PresentationFormat>宽屏</PresentationFormat>
  <Paragraphs>165</Paragraphs>
  <Slides>16</Slides>
  <Notes>15</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16</vt:i4>
      </vt:variant>
    </vt:vector>
  </HeadingPairs>
  <TitlesOfParts>
    <vt:vector size="29" baseType="lpstr">
      <vt:lpstr>-apple-system</vt:lpstr>
      <vt:lpstr>Helvetica Neue</vt:lpstr>
      <vt:lpstr>PingFang SC</vt:lpstr>
      <vt:lpstr>SFMono-Regular</vt:lpstr>
      <vt:lpstr>Arial</vt:lpstr>
      <vt:lpstr>Lato</vt:lpstr>
      <vt:lpstr>Source Code Pro</vt:lpstr>
      <vt:lpstr>Symbol</vt:lpstr>
      <vt:lpstr>Tahoma</vt:lpstr>
      <vt:lpstr>Times New Roman</vt:lpstr>
      <vt:lpstr>Wingdings</vt:lpstr>
      <vt:lpstr>Office Theme</vt:lpstr>
      <vt:lpstr>Office Theme</vt:lpstr>
      <vt:lpstr>PowerPoint 演示文稿</vt:lpstr>
      <vt:lpstr>PowerPoint 演示文稿</vt:lpstr>
      <vt:lpstr>2.Install Conda</vt:lpstr>
      <vt:lpstr>2.Install Conda</vt:lpstr>
      <vt:lpstr>2. Manage virtual environments</vt:lpstr>
      <vt:lpstr>3.Conda cmd</vt:lpstr>
      <vt:lpstr>PowerPoint 演示文稿</vt:lpstr>
      <vt:lpstr>Docker architecture</vt:lpstr>
      <vt:lpstr>Docker installation</vt:lpstr>
      <vt:lpstr>Docker Hello World</vt:lpstr>
      <vt:lpstr>Docker container usage</vt:lpstr>
      <vt:lpstr>Docker image usage</vt:lpstr>
      <vt:lpstr>Docker image usage</vt:lpstr>
      <vt:lpstr>Docker container connection</vt:lpstr>
      <vt:lpstr>Docker repository management</vt:lpstr>
      <vt:lpstr>Docker repository management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subject/>
  <dc:creator>Juhee Park</dc:creator>
  <dc:description/>
  <cp:lastModifiedBy>Guo Zikun</cp:lastModifiedBy>
  <cp:revision>265</cp:revision>
  <cp:lastPrinted>2019-05-20T07:26:44Z</cp:lastPrinted>
  <dcterms:created xsi:type="dcterms:W3CDTF">2019-04-05T02:00:53Z</dcterms:created>
  <dcterms:modified xsi:type="dcterms:W3CDTF">2021-10-05T07:09:21Z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14</vt:i4>
  </property>
  <property fmtid="{D5CDD505-2E9C-101B-9397-08002B2CF9AE}" pid="8" name="PresentationFormat">
    <vt:lpwstr>와이드스크린</vt:lpwstr>
  </property>
  <property fmtid="{D5CDD505-2E9C-101B-9397-08002B2CF9AE}" pid="9" name="ScaleCrop">
    <vt:bool>false</vt:bool>
  </property>
  <property fmtid="{D5CDD505-2E9C-101B-9397-08002B2CF9AE}" pid="10" name="ShareDoc">
    <vt:bool>false</vt:bool>
  </property>
  <property fmtid="{D5CDD505-2E9C-101B-9397-08002B2CF9AE}" pid="11" name="Slides">
    <vt:i4>25</vt:i4>
  </property>
</Properties>
</file>