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2" r:id="rId3"/>
    <p:sldId id="263" r:id="rId4"/>
    <p:sldId id="266" r:id="rId5"/>
    <p:sldId id="261" r:id="rId6"/>
    <p:sldId id="267" r:id="rId7"/>
    <p:sldId id="272" r:id="rId8"/>
    <p:sldId id="273" r:id="rId9"/>
    <p:sldId id="274" r:id="rId10"/>
    <p:sldId id="275" r:id="rId11"/>
    <p:sldId id="276" r:id="rId12"/>
    <p:sldId id="277" r:id="rId13"/>
    <p:sldId id="278" r:id="rId14"/>
    <p:sldId id="27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57" autoAdjust="0"/>
  </p:normalViewPr>
  <p:slideViewPr>
    <p:cSldViewPr snapToGrid="0">
      <p:cViewPr varScale="1">
        <p:scale>
          <a:sx n="88" d="100"/>
          <a:sy n="88" d="100"/>
        </p:scale>
        <p:origin x="1434"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BE74-8F38-4060-AC3A-F41FE2E451DA}" type="datetimeFigureOut">
              <a:rPr lang="zh-CN" altLang="en-US" smtClean="0"/>
              <a:t>2022/2/24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2F87E-00A2-4415-B013-0C0EB6927490}" type="slidenum">
              <a:rPr lang="zh-CN" altLang="en-US" smtClean="0"/>
              <a:t>‹#›</a:t>
            </a:fld>
            <a:endParaRPr lang="zh-CN" altLang="en-US"/>
          </a:p>
        </p:txBody>
      </p:sp>
    </p:spTree>
    <p:extLst>
      <p:ext uri="{BB962C8B-B14F-4D97-AF65-F5344CB8AC3E}">
        <p14:creationId xmlns:p14="http://schemas.microsoft.com/office/powerpoint/2010/main" val="11361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a:t>
            </a:fld>
            <a:endParaRPr lang="zh-CN" altLang="en-US"/>
          </a:p>
        </p:txBody>
      </p:sp>
    </p:spTree>
    <p:extLst>
      <p:ext uri="{BB962C8B-B14F-4D97-AF65-F5344CB8AC3E}">
        <p14:creationId xmlns:p14="http://schemas.microsoft.com/office/powerpoint/2010/main" val="218001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10</a:t>
            </a:fld>
            <a:endParaRPr lang="zh-CN" altLang="en-US"/>
          </a:p>
        </p:txBody>
      </p:sp>
    </p:spTree>
    <p:extLst>
      <p:ext uri="{BB962C8B-B14F-4D97-AF65-F5344CB8AC3E}">
        <p14:creationId xmlns:p14="http://schemas.microsoft.com/office/powerpoint/2010/main" val="1023747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11</a:t>
            </a:fld>
            <a:endParaRPr lang="zh-CN" altLang="en-US"/>
          </a:p>
        </p:txBody>
      </p:sp>
    </p:spTree>
    <p:extLst>
      <p:ext uri="{BB962C8B-B14F-4D97-AF65-F5344CB8AC3E}">
        <p14:creationId xmlns:p14="http://schemas.microsoft.com/office/powerpoint/2010/main" val="4038939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12</a:t>
            </a:fld>
            <a:endParaRPr lang="zh-CN" altLang="en-US"/>
          </a:p>
        </p:txBody>
      </p:sp>
    </p:spTree>
    <p:extLst>
      <p:ext uri="{BB962C8B-B14F-4D97-AF65-F5344CB8AC3E}">
        <p14:creationId xmlns:p14="http://schemas.microsoft.com/office/powerpoint/2010/main" val="1448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13</a:t>
            </a:fld>
            <a:endParaRPr lang="zh-CN" altLang="en-US"/>
          </a:p>
        </p:txBody>
      </p:sp>
    </p:spTree>
    <p:extLst>
      <p:ext uri="{BB962C8B-B14F-4D97-AF65-F5344CB8AC3E}">
        <p14:creationId xmlns:p14="http://schemas.microsoft.com/office/powerpoint/2010/main" val="1369498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14</a:t>
            </a:fld>
            <a:endParaRPr lang="zh-CN" altLang="en-US"/>
          </a:p>
        </p:txBody>
      </p:sp>
    </p:spTree>
    <p:extLst>
      <p:ext uri="{BB962C8B-B14F-4D97-AF65-F5344CB8AC3E}">
        <p14:creationId xmlns:p14="http://schemas.microsoft.com/office/powerpoint/2010/main" val="100726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2</a:t>
            </a:fld>
            <a:endParaRPr lang="zh-CN" altLang="en-US"/>
          </a:p>
        </p:txBody>
      </p:sp>
    </p:spTree>
    <p:extLst>
      <p:ext uri="{BB962C8B-B14F-4D97-AF65-F5344CB8AC3E}">
        <p14:creationId xmlns:p14="http://schemas.microsoft.com/office/powerpoint/2010/main" val="339975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随着 </a:t>
            </a:r>
            <a:r>
              <a:rPr lang="en-US" altLang="zh-CN" smtClean="0"/>
              <a:t>NLP </a:t>
            </a:r>
            <a:r>
              <a:rPr lang="zh-CN" altLang="en-US" smtClean="0"/>
              <a:t>系统在从文本中检测观点和信念 方面变得越来越好，重要的是不仅要确保 模型是准确的，而且要确保它们以符合人 类推理的方式来实现预测。</a:t>
            </a:r>
            <a:endParaRPr lang="en-US" altLang="zh-CN" smtClean="0"/>
          </a:p>
          <a:p>
            <a:endParaRPr lang="en-US" altLang="zh-CN" smtClean="0"/>
          </a:p>
          <a:p>
            <a:r>
              <a:rPr lang="zh-CN" altLang="en-US" smtClean="0"/>
              <a:t>将类似人类 的合理化传递给姿态检测模型</a:t>
            </a:r>
            <a:endParaRPr lang="en-US" altLang="zh-CN" smtClean="0"/>
          </a:p>
          <a:p>
            <a:endParaRPr lang="en-US" altLang="zh-CN" smtClean="0"/>
          </a:p>
          <a:p>
            <a:r>
              <a:rPr lang="zh-CN" altLang="en-US" smtClean="0"/>
              <a:t>我们的方法可 以提高最先进的分类器的推理能力</a:t>
            </a:r>
            <a:endParaRPr lang="en-US" altLang="zh-CN" smtClean="0"/>
          </a:p>
          <a:p>
            <a:endParaRPr lang="en-US" altLang="zh-CN" smtClean="0"/>
          </a:p>
          <a:p>
            <a:r>
              <a:rPr lang="zh-CN" altLang="en-US" smtClean="0"/>
              <a:t>注意力权重在提供模型预测的可靠解释方 面优于领先的归因方法</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3</a:t>
            </a:fld>
            <a:endParaRPr lang="zh-CN" altLang="en-US"/>
          </a:p>
        </p:txBody>
      </p:sp>
    </p:spTree>
    <p:extLst>
      <p:ext uri="{BB962C8B-B14F-4D97-AF65-F5344CB8AC3E}">
        <p14:creationId xmlns:p14="http://schemas.microsoft.com/office/powerpoint/2010/main" val="162600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姿态检测，：</a:t>
            </a:r>
          </a:p>
          <a:p>
            <a:r>
              <a:rPr lang="zh-CN" altLang="en-US" smtClean="0"/>
              <a:t>     自动识别文本在主题上的位置。 允许读者从新闻文章和社交媒体中收集有价值的信息，例如文章是否带有政治倾向。</a:t>
            </a:r>
          </a:p>
          <a:p>
            <a:r>
              <a:rPr lang="zh-CN" altLang="en-US" smtClean="0"/>
              <a:t>灵敏度</a:t>
            </a:r>
          </a:p>
          <a:p>
            <a:r>
              <a:rPr lang="zh-CN" altLang="en-US" smtClean="0"/>
              <a:t>支架模型透明</a:t>
            </a:r>
          </a:p>
          <a:p>
            <a:r>
              <a:rPr lang="zh-CN" altLang="en-US" smtClean="0"/>
              <a:t>以类似人类的方式进行预测。</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4</a:t>
            </a:fld>
            <a:endParaRPr lang="zh-CN" altLang="en-US"/>
          </a:p>
        </p:txBody>
      </p:sp>
    </p:spTree>
    <p:extLst>
      <p:ext uri="{BB962C8B-B14F-4D97-AF65-F5344CB8AC3E}">
        <p14:creationId xmlns:p14="http://schemas.microsoft.com/office/powerpoint/2010/main" val="14189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由平均注意力权重 </a:t>
            </a:r>
            <a:r>
              <a:rPr lang="en-US" altLang="zh-CN" smtClean="0"/>
              <a:t>(MAW) </a:t>
            </a:r>
            <a:r>
              <a:rPr lang="zh-CN" altLang="en-US" smtClean="0"/>
              <a:t>解释的模型推理。 基线仅使用交叉熵损失进行训练，而第二个模型使用我们提出的先验归因进行训练。</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5</a:t>
            </a:fld>
            <a:endParaRPr lang="zh-CN" altLang="en-US"/>
          </a:p>
        </p:txBody>
      </p:sp>
    </p:spTree>
    <p:extLst>
      <p:ext uri="{BB962C8B-B14F-4D97-AF65-F5344CB8AC3E}">
        <p14:creationId xmlns:p14="http://schemas.microsoft.com/office/powerpoint/2010/main" val="268624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6</a:t>
            </a:fld>
            <a:endParaRPr lang="zh-CN" altLang="en-US"/>
          </a:p>
        </p:txBody>
      </p:sp>
    </p:spTree>
    <p:extLst>
      <p:ext uri="{BB962C8B-B14F-4D97-AF65-F5344CB8AC3E}">
        <p14:creationId xmlns:p14="http://schemas.microsoft.com/office/powerpoint/2010/main" val="11948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7</a:t>
            </a:fld>
            <a:endParaRPr lang="zh-CN" altLang="en-US"/>
          </a:p>
        </p:txBody>
      </p:sp>
    </p:spTree>
    <p:extLst>
      <p:ext uri="{BB962C8B-B14F-4D97-AF65-F5344CB8AC3E}">
        <p14:creationId xmlns:p14="http://schemas.microsoft.com/office/powerpoint/2010/main" val="100254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8</a:t>
            </a:fld>
            <a:endParaRPr lang="zh-CN" altLang="en-US"/>
          </a:p>
        </p:txBody>
      </p:sp>
    </p:spTree>
    <p:extLst>
      <p:ext uri="{BB962C8B-B14F-4D97-AF65-F5344CB8AC3E}">
        <p14:creationId xmlns:p14="http://schemas.microsoft.com/office/powerpoint/2010/main" val="149754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这是如何组成的数据集</a:t>
            </a:r>
            <a:endParaRPr lang="zh-CN" altLang="en-US"/>
          </a:p>
        </p:txBody>
      </p:sp>
      <p:sp>
        <p:nvSpPr>
          <p:cNvPr id="4" name="灯片编号占位符 3"/>
          <p:cNvSpPr>
            <a:spLocks noGrp="1"/>
          </p:cNvSpPr>
          <p:nvPr>
            <p:ph type="sldNum" sz="quarter" idx="10"/>
          </p:nvPr>
        </p:nvSpPr>
        <p:spPr/>
        <p:txBody>
          <a:bodyPr/>
          <a:lstStyle/>
          <a:p>
            <a:fld id="{7922F87E-00A2-4415-B013-0C0EB6927490}" type="slidenum">
              <a:rPr lang="zh-CN" altLang="en-US" smtClean="0"/>
              <a:t>9</a:t>
            </a:fld>
            <a:endParaRPr lang="zh-CN" altLang="en-US"/>
          </a:p>
        </p:txBody>
      </p:sp>
    </p:spTree>
    <p:extLst>
      <p:ext uri="{BB962C8B-B14F-4D97-AF65-F5344CB8AC3E}">
        <p14:creationId xmlns:p14="http://schemas.microsoft.com/office/powerpoint/2010/main" val="29528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76787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320749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40885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6A9DCC55-4365-4191-9505-359BE1776760}" type="datetimeFigureOut">
              <a:rPr lang="ko-KR" altLang="en-US" smtClean="0"/>
              <a:t>2022-02-24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6C99E2B-FC1E-4B4A-AAEA-8566D46A8267}" type="slidenum">
              <a:rPr lang="ko-KR" altLang="en-US" smtClean="0"/>
              <a:t>‹#›</a:t>
            </a:fld>
            <a:endParaRPr lang="ko-KR" altLang="en-US"/>
          </a:p>
        </p:txBody>
      </p:sp>
      <p:sp>
        <p:nvSpPr>
          <p:cNvPr id="9"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2022-02-24</a:t>
            </a:fld>
            <a:endParaRPr lang="ko-KR" altLang="en-US"/>
          </a:p>
        </p:txBody>
      </p:sp>
      <p:sp>
        <p:nvSpPr>
          <p:cNvPr id="10"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1" name="날짜 개체 틀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2551C70-1C34-4942-BA7C-72F98C1B9E00}" type="datetimeFigureOut">
              <a:rPr lang="ko-KR" altLang="en-US" smtClean="0"/>
              <a:pPr/>
              <a:t>2022-02-24</a:t>
            </a:fld>
            <a:endParaRPr lang="ko-KR" altLang="en-US"/>
          </a:p>
        </p:txBody>
      </p:sp>
      <p:sp>
        <p:nvSpPr>
          <p:cNvPr id="12" name="슬라이드 번호 개체 틀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DD37EC8-03E5-4AE1-82A3-403A26791BF3}" type="slidenum">
              <a:rPr lang="ko-KR" altLang="en-US" smtClean="0"/>
              <a:pPr/>
              <a:t>‹#›</a:t>
            </a:fld>
            <a:endParaRPr lang="ko-KR" altLang="en-US"/>
          </a:p>
        </p:txBody>
      </p:sp>
      <p:sp>
        <p:nvSpPr>
          <p:cNvPr id="13" name="직사각형 12"/>
          <p:cNvSpPr/>
          <p:nvPr userDrawn="1"/>
        </p:nvSpPr>
        <p:spPr>
          <a:xfrm>
            <a:off x="0" y="260648"/>
            <a:ext cx="12192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 name="그림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
        <p:nvSpPr>
          <p:cNvPr id="16" name="직사각형 15"/>
          <p:cNvSpPr/>
          <p:nvPr userDrawn="1"/>
        </p:nvSpPr>
        <p:spPr>
          <a:xfrm>
            <a:off x="0" y="6453335"/>
            <a:ext cx="12192000" cy="281255"/>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p:cNvPicPr>
            <a:picLocks noChangeAspect="1"/>
          </p:cNvPicPr>
          <p:nvPr userDrawn="1"/>
        </p:nvPicPr>
        <p:blipFill>
          <a:blip r:embed="rId4"/>
          <a:stretch>
            <a:fillRect/>
          </a:stretch>
        </p:blipFill>
        <p:spPr>
          <a:xfrm>
            <a:off x="11615936" y="6172080"/>
            <a:ext cx="576064" cy="562510"/>
          </a:xfrm>
          <a:prstGeom prst="rect">
            <a:avLst/>
          </a:prstGeom>
        </p:spPr>
      </p:pic>
    </p:spTree>
    <p:extLst>
      <p:ext uri="{BB962C8B-B14F-4D97-AF65-F5344CB8AC3E}">
        <p14:creationId xmlns:p14="http://schemas.microsoft.com/office/powerpoint/2010/main" val="27953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2426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08051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216236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55556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50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41410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5387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31AC68-B7C3-4E2D-8996-1BF847B1C179}" type="datetimeFigureOut">
              <a:rPr lang="zh-CN" altLang="en-US" smtClean="0"/>
              <a:t>2022/2/24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104683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1AC68-B7C3-4E2D-8996-1BF847B1C179}" type="datetimeFigureOut">
              <a:rPr lang="zh-CN" altLang="en-US" smtClean="0"/>
              <a:t>2022/2/24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BAD6E-F7BC-4225-BEAE-19561BA77CD3}" type="slidenum">
              <a:rPr lang="zh-CN" altLang="en-US" smtClean="0"/>
              <a:t>‹#›</a:t>
            </a:fld>
            <a:endParaRPr lang="zh-CN" altLang="en-US"/>
          </a:p>
        </p:txBody>
      </p:sp>
    </p:spTree>
    <p:extLst>
      <p:ext uri="{BB962C8B-B14F-4D97-AF65-F5344CB8AC3E}">
        <p14:creationId xmlns:p14="http://schemas.microsoft.com/office/powerpoint/2010/main" val="81807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1FBA4-5859-448E-A9FD-999F9FA8819D}"/>
              </a:ext>
            </a:extLst>
          </p:cNvPr>
          <p:cNvSpPr txBox="1"/>
          <p:nvPr/>
        </p:nvSpPr>
        <p:spPr>
          <a:xfrm>
            <a:off x="4833687" y="5476655"/>
            <a:ext cx="2230098" cy="369332"/>
          </a:xfrm>
          <a:prstGeom prst="rect">
            <a:avLst/>
          </a:prstGeom>
          <a:noFill/>
        </p:spPr>
        <p:txBody>
          <a:bodyPr wrap="none" rtlCol="0">
            <a:spAutoFit/>
          </a:bodyPr>
          <a:lstStyle/>
          <a:p>
            <a:r>
              <a:rPr lang="en-US" altLang="ko-KR" smtClean="0">
                <a:latin typeface="Times New Roman" panose="02020603050405020304" pitchFamily="18" charset="0"/>
                <a:cs typeface="Times New Roman" panose="02020603050405020304" pitchFamily="18" charset="0"/>
              </a:rPr>
              <a:t>Presenter : Guo Zikun</a:t>
            </a:r>
            <a:endParaRPr lang="en-US" altLang="ko-KR">
              <a:latin typeface="Times New Roman" panose="02020603050405020304" pitchFamily="18" charset="0"/>
              <a:cs typeface="Times New Roman" panose="02020603050405020304" pitchFamily="18" charset="0"/>
            </a:endParaRPr>
          </a:p>
        </p:txBody>
      </p:sp>
      <p:sp>
        <p:nvSpPr>
          <p:cNvPr id="5" name="矩形 4"/>
          <p:cNvSpPr/>
          <p:nvPr/>
        </p:nvSpPr>
        <p:spPr>
          <a:xfrm>
            <a:off x="1119883" y="1171255"/>
            <a:ext cx="9657707" cy="3354765"/>
          </a:xfrm>
          <a:prstGeom prst="rect">
            <a:avLst/>
          </a:prstGeom>
        </p:spPr>
        <p:txBody>
          <a:bodyPr wrap="square">
            <a:spAutoFit/>
          </a:bodyPr>
          <a:lstStyle/>
          <a:p>
            <a:pPr algn="ctr"/>
            <a:r>
              <a:rPr lang="en-US" altLang="zh-CN" sz="3200" b="1" smtClean="0">
                <a:latin typeface="Times New Roman" panose="02020603050405020304" pitchFamily="18" charset="0"/>
                <a:cs typeface="Times New Roman" panose="02020603050405020304" pitchFamily="18" charset="0"/>
              </a:rPr>
              <a:t>Human </a:t>
            </a:r>
            <a:r>
              <a:rPr lang="en-US" altLang="zh-CN" sz="3200" b="1">
                <a:latin typeface="Times New Roman" panose="02020603050405020304" pitchFamily="18" charset="0"/>
                <a:cs typeface="Times New Roman" panose="02020603050405020304" pitchFamily="18" charset="0"/>
              </a:rPr>
              <a:t>Rationales as Attribution Priors for Explainable Stance Detection</a:t>
            </a:r>
          </a:p>
          <a:p>
            <a:pPr algn="ctr"/>
            <a:endParaRPr lang="en-US" altLang="zh-CN" sz="3200" b="1" smtClean="0">
              <a:latin typeface="Times New Roman" panose="02020603050405020304" pitchFamily="18" charset="0"/>
              <a:cs typeface="Times New Roman" panose="02020603050405020304" pitchFamily="18" charset="0"/>
            </a:endParaRPr>
          </a:p>
          <a:p>
            <a:pPr algn="ctr"/>
            <a:endParaRPr lang="en-US" altLang="zh-CN" sz="3200" b="1">
              <a:latin typeface="Times New Roman" panose="02020603050405020304" pitchFamily="18" charset="0"/>
              <a:cs typeface="Times New Roman" panose="02020603050405020304" pitchFamily="18" charset="0"/>
            </a:endParaRPr>
          </a:p>
          <a:p>
            <a:pPr algn="ctr"/>
            <a:endParaRPr lang="en-US" altLang="zh-CN" sz="3200" b="1" smtClean="0">
              <a:latin typeface="Times New Roman" panose="02020603050405020304" pitchFamily="18" charset="0"/>
              <a:cs typeface="Times New Roman" panose="02020603050405020304" pitchFamily="18" charset="0"/>
            </a:endParaRPr>
          </a:p>
          <a:p>
            <a:pPr algn="ctr"/>
            <a:endParaRPr lang="en-US" altLang="zh-CN" sz="3200" b="1" smtClean="0">
              <a:latin typeface="Times New Roman" panose="02020603050405020304" pitchFamily="18" charset="0"/>
              <a:cs typeface="Times New Roman" panose="02020603050405020304" pitchFamily="18" charset="0"/>
            </a:endParaRPr>
          </a:p>
          <a:p>
            <a:pPr algn="ctr"/>
            <a:r>
              <a:rPr lang="en-US" altLang="zh-CN" sz="2000" smtClean="0">
                <a:latin typeface="Times New Roman" panose="02020603050405020304" pitchFamily="18" charset="0"/>
                <a:cs typeface="Times New Roman" panose="02020603050405020304" pitchFamily="18" charset="0"/>
              </a:rPr>
              <a:t>ACL November 2021</a:t>
            </a:r>
            <a:endParaRPr lang="zh-CN" altLang="en-US" sz="20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295948" y="2367284"/>
            <a:ext cx="7606810" cy="1624570"/>
          </a:xfrm>
          <a:prstGeom prst="rect">
            <a:avLst/>
          </a:prstGeom>
        </p:spPr>
      </p:pic>
    </p:spTree>
    <p:extLst>
      <p:ext uri="{BB962C8B-B14F-4D97-AF65-F5344CB8AC3E}">
        <p14:creationId xmlns:p14="http://schemas.microsoft.com/office/powerpoint/2010/main" val="4017919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Model</a:t>
            </a:r>
            <a:endParaRPr lang="ko-KR"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210242" y="1462536"/>
            <a:ext cx="11448358" cy="3139321"/>
          </a:xfrm>
          <a:prstGeom prst="rect">
            <a:avLst/>
          </a:prstGeom>
        </p:spPr>
        <p:txBody>
          <a:bodyPr wrap="square">
            <a:spAutoFit/>
          </a:bodyPr>
          <a:lstStyle/>
          <a:p>
            <a:r>
              <a:rPr lang="en-US" altLang="zh-CN" smtClean="0">
                <a:latin typeface="Times New Roman" panose="02020603050405020304" pitchFamily="18" charset="0"/>
                <a:cs typeface="Times New Roman" panose="02020603050405020304" pitchFamily="18" charset="0"/>
              </a:rPr>
              <a:t>Train </a:t>
            </a:r>
            <a:r>
              <a:rPr lang="en-US" altLang="zh-CN">
                <a:latin typeface="Times New Roman" panose="02020603050405020304" pitchFamily="18" charset="0"/>
                <a:cs typeface="Times New Roman" panose="02020603050405020304" pitchFamily="18" charset="0"/>
              </a:rPr>
              <a:t>a stance model (prior-bin:gold) with our proposed attribution </a:t>
            </a:r>
            <a:r>
              <a:rPr lang="en-US" altLang="zh-CN">
                <a:latin typeface="Times New Roman" panose="02020603050405020304" pitchFamily="18" charset="0"/>
                <a:cs typeface="Times New Roman" panose="02020603050405020304" pitchFamily="18" charset="0"/>
              </a:rPr>
              <a:t>prior</a:t>
            </a:r>
            <a:r>
              <a:rPr lang="en-US" altLang="zh-CN" smtClean="0">
                <a:latin typeface="Times New Roman" panose="02020603050405020304" pitchFamily="18" charset="0"/>
                <a:cs typeface="Times New Roman" panose="02020603050405020304" pitchFamily="18" charset="0"/>
              </a:rPr>
              <a:t>, by </a:t>
            </a:r>
            <a:r>
              <a:rPr lang="en-US" altLang="zh-CN">
                <a:latin typeface="Times New Roman" panose="02020603050405020304" pitchFamily="18" charset="0"/>
                <a:cs typeface="Times New Roman" panose="02020603050405020304" pitchFamily="18" charset="0"/>
              </a:rPr>
              <a:t>using </a:t>
            </a: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Binary </a:t>
            </a:r>
            <a:r>
              <a:rPr lang="en-US" altLang="zh-CN">
                <a:latin typeface="Times New Roman" panose="02020603050405020304" pitchFamily="18" charset="0"/>
                <a:cs typeface="Times New Roman" panose="02020603050405020304" pitchFamily="18" charset="0"/>
              </a:rPr>
              <a:t>penalty </a:t>
            </a:r>
            <a:r>
              <a:rPr lang="en-US" altLang="zh-CN" smtClean="0">
                <a:latin typeface="Times New Roman" panose="02020603050405020304" pitchFamily="18" charset="0"/>
                <a:cs typeface="Times New Roman" panose="02020603050405020304" pitchFamily="18" charset="0"/>
              </a:rPr>
              <a:t>weights : In </a:t>
            </a:r>
            <a:r>
              <a:rPr lang="en-US" altLang="zh-CN">
                <a:latin typeface="Times New Roman" panose="02020603050405020304" pitchFamily="18" charset="0"/>
                <a:cs typeface="Times New Roman" panose="02020603050405020304" pitchFamily="18" charset="0"/>
              </a:rPr>
              <a:t>order to exclude certain tokens (punctuation and numerals) from our rationale loss function, and to potentially assign non-uniform influence to </a:t>
            </a:r>
            <a:r>
              <a:rPr lang="en-US" altLang="zh-CN">
                <a:latin typeface="Times New Roman" panose="02020603050405020304" pitchFamily="18" charset="0"/>
                <a:cs typeface="Times New Roman" panose="02020603050405020304" pitchFamily="18" charset="0"/>
              </a:rPr>
              <a:t>the </a:t>
            </a:r>
            <a:r>
              <a:rPr lang="en-US" altLang="zh-CN" smtClean="0">
                <a:latin typeface="Times New Roman" panose="02020603050405020304" pitchFamily="18" charset="0"/>
                <a:cs typeface="Times New Roman" panose="02020603050405020304" pitchFamily="18" charset="0"/>
              </a:rPr>
              <a:t>remaining </a:t>
            </a:r>
            <a:r>
              <a:rPr lang="en-US" altLang="zh-CN">
                <a:latin typeface="Times New Roman" panose="02020603050405020304" pitchFamily="18" charset="0"/>
                <a:cs typeface="Times New Roman" panose="02020603050405020304" pitchFamily="18" charset="0"/>
              </a:rPr>
              <a:t>tokens</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we introduce the notion of penalty weights. </a:t>
            </a:r>
            <a:r>
              <a:rPr lang="en-US" altLang="zh-CN">
                <a:latin typeface="Times New Roman" panose="02020603050405020304" pitchFamily="18" charset="0"/>
                <a:cs typeface="Times New Roman" panose="02020603050405020304" pitchFamily="18" charset="0"/>
              </a:rPr>
              <a:t>Crowdsourced </a:t>
            </a:r>
            <a:r>
              <a:rPr lang="en-US" altLang="zh-CN">
                <a:latin typeface="Times New Roman" panose="02020603050405020304" pitchFamily="18" charset="0"/>
                <a:cs typeface="Times New Roman" panose="02020603050405020304" pitchFamily="18" charset="0"/>
              </a:rPr>
              <a:t>oracle </a:t>
            </a:r>
            <a:r>
              <a:rPr lang="en-US" altLang="zh-CN">
                <a:latin typeface="Times New Roman" panose="02020603050405020304" pitchFamily="18" charset="0"/>
                <a:cs typeface="Times New Roman" panose="02020603050405020304" pitchFamily="18" charset="0"/>
              </a:rPr>
              <a:t>attributions. </a:t>
            </a:r>
            <a:r>
              <a:rPr lang="en-US" altLang="zh-CN">
                <a:solidFill>
                  <a:srgbClr val="FF0000"/>
                </a:solidFill>
                <a:latin typeface="Times New Roman" panose="02020603050405020304" pitchFamily="18" charset="0"/>
                <a:cs typeface="Times New Roman" panose="02020603050405020304" pitchFamily="18" charset="0"/>
              </a:rPr>
              <a:t>The penalty weight of a token specifies its contribution to the rationale loss </a:t>
            </a:r>
            <a:r>
              <a:rPr lang="en-US" altLang="zh-CN">
                <a:solidFill>
                  <a:srgbClr val="FF0000"/>
                </a:solidFill>
                <a:latin typeface="Times New Roman" panose="02020603050405020304" pitchFamily="18" charset="0"/>
                <a:cs typeface="Times New Roman" panose="02020603050405020304" pitchFamily="18" charset="0"/>
              </a:rPr>
              <a:t>function</a:t>
            </a:r>
            <a:r>
              <a:rPr lang="en-US" altLang="zh-CN">
                <a:solidFill>
                  <a:srgbClr val="FF0000"/>
                </a:solidFill>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In </a:t>
            </a:r>
            <a:r>
              <a:rPr lang="en-US" altLang="zh-CN">
                <a:latin typeface="Times New Roman" panose="02020603050405020304" pitchFamily="18" charset="0"/>
                <a:cs typeface="Times New Roman" panose="02020603050405020304" pitchFamily="18" charset="0"/>
              </a:rPr>
              <a:t>experiments</a:t>
            </a:r>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focus primarily on binary penalty weights, where tokens that are punctuation marks or numerals receive a score of 0 and all other tokens receive a score of 1</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t>
            </a: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MAW to extract </a:t>
            </a:r>
            <a:r>
              <a:rPr lang="en-US" altLang="zh-CN">
                <a:latin typeface="Times New Roman" panose="02020603050405020304" pitchFamily="18" charset="0"/>
                <a:cs typeface="Times New Roman" panose="02020603050405020304" pitchFamily="18" charset="0"/>
              </a:rPr>
              <a:t>model </a:t>
            </a:r>
            <a:r>
              <a:rPr lang="en-US" altLang="zh-CN" smtClean="0">
                <a:latin typeface="Times New Roman" panose="02020603050405020304" pitchFamily="18" charset="0"/>
                <a:cs typeface="Times New Roman" panose="02020603050405020304" pitchFamily="18" charset="0"/>
              </a:rPr>
              <a:t>attributions :</a:t>
            </a:r>
            <a:r>
              <a:rPr lang="zh-CN" altLang="en-US" smtClean="0">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its extremely </a:t>
            </a:r>
            <a:r>
              <a:rPr lang="en-US" altLang="zh-CN">
                <a:solidFill>
                  <a:srgbClr val="FF0000"/>
                </a:solidFill>
                <a:latin typeface="Times New Roman" panose="02020603050405020304" pitchFamily="18" charset="0"/>
                <a:cs typeface="Times New Roman" panose="02020603050405020304" pitchFamily="18" charset="0"/>
              </a:rPr>
              <a:t>low </a:t>
            </a:r>
            <a:r>
              <a:rPr lang="en-US" altLang="zh-CN" smtClean="0">
                <a:solidFill>
                  <a:srgbClr val="FF0000"/>
                </a:solidFill>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computational cost in comparison with other methods, most of which require </a:t>
            </a:r>
            <a:r>
              <a:rPr lang="en-US" altLang="zh-CN">
                <a:latin typeface="Times New Roman" panose="02020603050405020304" pitchFamily="18" charset="0"/>
                <a:cs typeface="Times New Roman" panose="02020603050405020304" pitchFamily="18" charset="0"/>
              </a:rPr>
              <a:t>backpropagation </a:t>
            </a:r>
            <a:r>
              <a:rPr lang="en-US" altLang="zh-CN" smtClean="0">
                <a:latin typeface="Times New Roman" panose="02020603050405020304" pitchFamily="18" charset="0"/>
                <a:cs typeface="Times New Roman" panose="02020603050405020304" pitchFamily="18" charset="0"/>
              </a:rPr>
              <a:t>or </a:t>
            </a:r>
            <a:r>
              <a:rPr lang="en-US" altLang="zh-CN">
                <a:latin typeface="Times New Roman" panose="02020603050405020304" pitchFamily="18" charset="0"/>
                <a:cs typeface="Times New Roman" panose="02020603050405020304" pitchFamily="18" charset="0"/>
              </a:rPr>
              <a:t>multiple </a:t>
            </a:r>
            <a:r>
              <a:rPr lang="en-US" altLang="zh-CN" smtClean="0">
                <a:latin typeface="Times New Roman" panose="02020603050405020304" pitchFamily="18" charset="0"/>
                <a:cs typeface="Times New Roman" panose="02020603050405020304" pitchFamily="18" charset="0"/>
              </a:rPr>
              <a:t>forward </a:t>
            </a:r>
            <a:r>
              <a:rPr lang="en-US" altLang="zh-CN">
                <a:latin typeface="Times New Roman" panose="02020603050405020304" pitchFamily="18" charset="0"/>
                <a:cs typeface="Times New Roman" panose="02020603050405020304" pitchFamily="18" charset="0"/>
              </a:rPr>
              <a:t>passes </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In MAW, the attribution score of token j is the mean, taken across all tokens, layers, and attention heads, of attention weights </a:t>
            </a:r>
            <a:r>
              <a:rPr lang="el-GR" altLang="zh-CN">
                <a:latin typeface="Times New Roman" panose="02020603050405020304" pitchFamily="18" charset="0"/>
                <a:cs typeface="Times New Roman" panose="02020603050405020304" pitchFamily="18" charset="0"/>
              </a:rPr>
              <a:t>α</a:t>
            </a:r>
            <a:r>
              <a:rPr lang="en-US" altLang="zh-CN">
                <a:latin typeface="Times New Roman" panose="02020603050405020304" pitchFamily="18" charset="0"/>
                <a:cs typeface="Times New Roman" panose="02020603050405020304" pitchFamily="18" charset="0"/>
              </a:rPr>
              <a:t>ij—that is, all attention weights associated with the key at index j.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689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Results</a:t>
            </a:r>
            <a:r>
              <a:rPr lang="en-US" altLang="zh-CN">
                <a:latin typeface="Times New Roman" panose="02020603050405020304" pitchFamily="18" charset="0"/>
                <a:cs typeface="Times New Roman" panose="02020603050405020304" pitchFamily="18" charset="0"/>
              </a:rPr>
              <a:t>: Stance Prediction</a:t>
            </a:r>
            <a:endParaRPr lang="ko-KR"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136819" y="1527419"/>
            <a:ext cx="7573432" cy="3715268"/>
          </a:xfrm>
          <a:prstGeom prst="rect">
            <a:avLst/>
          </a:prstGeom>
        </p:spPr>
      </p:pic>
      <p:sp>
        <p:nvSpPr>
          <p:cNvPr id="5" name="矩形 4"/>
          <p:cNvSpPr/>
          <p:nvPr/>
        </p:nvSpPr>
        <p:spPr>
          <a:xfrm>
            <a:off x="1328056" y="5395493"/>
            <a:ext cx="9887642" cy="923330"/>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Prior-bin:gold and base achieve comparable results and outperform the baselines proposed for VAST</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.Therefore</a:t>
            </a:r>
            <a:r>
              <a:rPr lang="en-US" altLang="zh-CN">
                <a:latin typeface="Times New Roman" panose="02020603050405020304" pitchFamily="18" charset="0"/>
                <a:cs typeface="Times New Roman" panose="02020603050405020304" pitchFamily="18" charset="0"/>
              </a:rPr>
              <a:t>, our stance prediction results show that human word importance annotations </a:t>
            </a:r>
            <a:r>
              <a:rPr lang="en-US" altLang="zh-CN">
                <a:latin typeface="Times New Roman" panose="02020603050405020304" pitchFamily="18" charset="0"/>
                <a:cs typeface="Times New Roman" panose="02020603050405020304" pitchFamily="18" charset="0"/>
              </a:rPr>
              <a:t>are </a:t>
            </a:r>
            <a:r>
              <a:rPr lang="en-US" altLang="zh-CN" smtClean="0">
                <a:latin typeface="Times New Roman" panose="02020603050405020304" pitchFamily="18" charset="0"/>
                <a:cs typeface="Times New Roman" panose="02020603050405020304" pitchFamily="18" charset="0"/>
              </a:rPr>
              <a:t>necessary </a:t>
            </a:r>
            <a:r>
              <a:rPr lang="en-US" altLang="zh-CN">
                <a:latin typeface="Times New Roman" panose="02020603050405020304" pitchFamily="18" charset="0"/>
                <a:cs typeface="Times New Roman" panose="02020603050405020304" pitchFamily="18" charset="0"/>
              </a:rPr>
              <a:t>in order to obtain strong results using our proposed attribution prior.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935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Results: Analysis of Rationales</a:t>
            </a:r>
            <a:endParaRPr lang="ko-KR"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453436" y="4341146"/>
            <a:ext cx="4169229" cy="1803616"/>
          </a:xfrm>
          <a:prstGeom prst="rect">
            <a:avLst/>
          </a:prstGeom>
        </p:spPr>
      </p:pic>
      <p:pic>
        <p:nvPicPr>
          <p:cNvPr id="7" name="图片 6"/>
          <p:cNvPicPr>
            <a:picLocks noChangeAspect="1"/>
          </p:cNvPicPr>
          <p:nvPr/>
        </p:nvPicPr>
        <p:blipFill>
          <a:blip r:embed="rId4"/>
          <a:stretch>
            <a:fillRect/>
          </a:stretch>
        </p:blipFill>
        <p:spPr>
          <a:xfrm>
            <a:off x="7718359" y="696685"/>
            <a:ext cx="3487085" cy="5448077"/>
          </a:xfrm>
          <a:prstGeom prst="rect">
            <a:avLst/>
          </a:prstGeom>
        </p:spPr>
      </p:pic>
      <p:sp>
        <p:nvSpPr>
          <p:cNvPr id="3" name="矩形 2"/>
          <p:cNvSpPr/>
          <p:nvPr/>
        </p:nvSpPr>
        <p:spPr>
          <a:xfrm>
            <a:off x="490050" y="1605354"/>
            <a:ext cx="7129949" cy="2585323"/>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Relative </a:t>
            </a:r>
            <a:r>
              <a:rPr lang="en-US" altLang="zh-CN" b="1">
                <a:latin typeface="Times New Roman" panose="02020603050405020304" pitchFamily="18" charset="0"/>
                <a:cs typeface="Times New Roman" panose="02020603050405020304" pitchFamily="18" charset="0"/>
              </a:rPr>
              <a:t>reliability of explanations obtained from MAW </a:t>
            </a:r>
            <a:r>
              <a:rPr lang="en-US" altLang="zh-CN" b="1">
                <a:latin typeface="Times New Roman" panose="02020603050405020304" pitchFamily="18" charset="0"/>
                <a:cs typeface="Times New Roman" panose="02020603050405020304" pitchFamily="18" charset="0"/>
              </a:rPr>
              <a:t>and </a:t>
            </a:r>
            <a:r>
              <a:rPr lang="en-US" altLang="zh-CN" b="1" smtClean="0">
                <a:latin typeface="Times New Roman" panose="02020603050405020304" pitchFamily="18" charset="0"/>
                <a:cs typeface="Times New Roman" panose="02020603050405020304" pitchFamily="18" charset="0"/>
              </a:rPr>
              <a:t>GI </a:t>
            </a:r>
            <a:r>
              <a:rPr lang="en-US" altLang="zh-CN" b="1">
                <a:latin typeface="Times New Roman" panose="02020603050405020304" pitchFamily="18" charset="0"/>
                <a:cs typeface="Times New Roman" panose="02020603050405020304" pitchFamily="18" charset="0"/>
              </a:rPr>
              <a:t>by </a:t>
            </a:r>
            <a:r>
              <a:rPr lang="en-US" altLang="zh-CN" b="1">
                <a:latin typeface="Times New Roman" panose="02020603050405020304" pitchFamily="18" charset="0"/>
                <a:cs typeface="Times New Roman" panose="02020603050405020304" pitchFamily="18" charset="0"/>
              </a:rPr>
              <a:t>using </a:t>
            </a:r>
            <a:r>
              <a:rPr lang="en-US" altLang="zh-CN" b="1">
                <a:latin typeface="Times New Roman" panose="02020603050405020304" pitchFamily="18" charset="0"/>
                <a:cs typeface="Times New Roman" panose="02020603050405020304" pitchFamily="18" charset="0"/>
              </a:rPr>
              <a:t>t</a:t>
            </a:r>
            <a:r>
              <a:rPr lang="en-US" altLang="zh-CN" b="1" smtClean="0">
                <a:latin typeface="Times New Roman" panose="02020603050405020304" pitchFamily="18" charset="0"/>
                <a:cs typeface="Times New Roman" panose="02020603050405020304" pitchFamily="18" charset="0"/>
              </a:rPr>
              <a:t>wo </a:t>
            </a:r>
            <a:r>
              <a:rPr lang="en-US" altLang="zh-CN" b="1">
                <a:latin typeface="Times New Roman" panose="02020603050405020304" pitchFamily="18" charset="0"/>
                <a:cs typeface="Times New Roman" panose="02020603050405020304" pitchFamily="18" charset="0"/>
              </a:rPr>
              <a:t>separate mechanisms</a:t>
            </a:r>
            <a:r>
              <a:rPr lang="en-US" altLang="zh-CN" b="1" smtClean="0">
                <a:latin typeface="Times New Roman" panose="02020603050405020304" pitchFamily="18" charset="0"/>
                <a:cs typeface="Times New Roman" panose="02020603050405020304" pitchFamily="18" charset="0"/>
              </a:rPr>
              <a:t>: </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human </a:t>
            </a:r>
            <a:r>
              <a:rPr lang="en-US" altLang="zh-CN">
                <a:latin typeface="Times New Roman" panose="02020603050405020304" pitchFamily="18" charset="0"/>
                <a:cs typeface="Times New Roman" panose="02020603050405020304" pitchFamily="18" charset="0"/>
              </a:rPr>
              <a:t>raters </a:t>
            </a: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R</a:t>
            </a:r>
            <a:r>
              <a:rPr lang="en-US" altLang="zh-CN" smtClean="0">
                <a:latin typeface="Times New Roman" panose="02020603050405020304" pitchFamily="18" charset="0"/>
                <a:cs typeface="Times New Roman" panose="02020603050405020304" pitchFamily="18" charset="0"/>
              </a:rPr>
              <a:t>ationale </a:t>
            </a:r>
            <a:r>
              <a:rPr lang="en-US" altLang="zh-CN">
                <a:latin typeface="Times New Roman" panose="02020603050405020304" pitchFamily="18" charset="0"/>
                <a:cs typeface="Times New Roman" panose="02020603050405020304" pitchFamily="18" charset="0"/>
              </a:rPr>
              <a:t>loss </a:t>
            </a:r>
            <a:r>
              <a:rPr lang="en-US" altLang="zh-CN">
                <a:latin typeface="Times New Roman" panose="02020603050405020304" pitchFamily="18" charset="0"/>
                <a:cs typeface="Times New Roman" panose="02020603050405020304" pitchFamily="18" charset="0"/>
              </a:rPr>
              <a:t>function </a:t>
            </a:r>
            <a:r>
              <a:rPr lang="en-US" altLang="zh-CN" smtClean="0">
                <a:latin typeface="Times New Roman" panose="02020603050405020304" pitchFamily="18" charset="0"/>
                <a:cs typeface="Times New Roman" panose="02020603050405020304" pitchFamily="18" charset="0"/>
              </a:rPr>
              <a:t>(MAW </a:t>
            </a:r>
            <a:r>
              <a:rPr lang="en-US" altLang="zh-CN">
                <a:latin typeface="Times New Roman" panose="02020603050405020304" pitchFamily="18" charset="0"/>
                <a:cs typeface="Times New Roman" panose="02020603050405020304" pitchFamily="18" charset="0"/>
              </a:rPr>
              <a:t>Rationale loss function </a:t>
            </a:r>
            <a:r>
              <a:rPr lang="en-US" altLang="zh-CN" smtClean="0">
                <a:latin typeface="Times New Roman" panose="02020603050405020304" pitchFamily="18" charset="0"/>
                <a:cs typeface="Times New Roman" panose="02020603050405020304" pitchFamily="18" charset="0"/>
              </a:rPr>
              <a:t>)</a:t>
            </a:r>
            <a:r>
              <a:rPr lang="el-GR" altLang="zh-CN"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MAW surpasses GI in faithfulness for both prior-bin:gold and base </a:t>
            </a:r>
            <a:r>
              <a:rPr lang="en-US" altLang="zh-CN" b="1">
                <a:latin typeface="Times New Roman" panose="02020603050405020304" pitchFamily="18" charset="0"/>
                <a:cs typeface="Times New Roman" panose="02020603050405020304" pitchFamily="18" charset="0"/>
              </a:rPr>
              <a:t>and </a:t>
            </a:r>
            <a:r>
              <a:rPr lang="en-US" altLang="zh-CN" b="1" smtClean="0">
                <a:latin typeface="Times New Roman" panose="02020603050405020304" pitchFamily="18" charset="0"/>
                <a:cs typeface="Times New Roman" panose="02020603050405020304" pitchFamily="18" charset="0"/>
              </a:rPr>
              <a:t>considerably </a:t>
            </a:r>
            <a:r>
              <a:rPr lang="en-US" altLang="zh-CN" b="1">
                <a:latin typeface="Times New Roman" panose="02020603050405020304" pitchFamily="18" charset="0"/>
                <a:cs typeface="Times New Roman" panose="02020603050405020304" pitchFamily="18" charset="0"/>
              </a:rPr>
              <a:t>outperforms random </a:t>
            </a:r>
            <a:r>
              <a:rPr lang="en-US" altLang="zh-CN" b="1">
                <a:latin typeface="Times New Roman" panose="02020603050405020304" pitchFamily="18" charset="0"/>
                <a:cs typeface="Times New Roman" panose="02020603050405020304" pitchFamily="18" charset="0"/>
              </a:rPr>
              <a:t>attributions</a:t>
            </a:r>
            <a:r>
              <a:rPr lang="zh-CN" altLang="en-US"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MAW attributions are faithful to </a:t>
            </a:r>
            <a:r>
              <a:rPr lang="en-US" altLang="zh-CN">
                <a:latin typeface="Times New Roman" panose="02020603050405020304" pitchFamily="18" charset="0"/>
                <a:cs typeface="Times New Roman" panose="02020603050405020304" pitchFamily="18" charset="0"/>
              </a:rPr>
              <a:t>our </a:t>
            </a:r>
            <a:r>
              <a:rPr lang="en-US" altLang="zh-CN">
                <a:latin typeface="Times New Roman" panose="02020603050405020304" pitchFamily="18" charset="0"/>
                <a:cs typeface="Times New Roman" panose="02020603050405020304" pitchFamily="18" charset="0"/>
              </a:rPr>
              <a:t>model</a:t>
            </a:r>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and </a:t>
            </a:r>
            <a:r>
              <a:rPr lang="en-US" altLang="zh-CN">
                <a:latin typeface="Times New Roman" panose="02020603050405020304" pitchFamily="18" charset="0"/>
                <a:cs typeface="Times New Roman" panose="02020603050405020304" pitchFamily="18" charset="0"/>
              </a:rPr>
              <a:t>can </a:t>
            </a:r>
            <a:r>
              <a:rPr lang="en-US" altLang="zh-CN" smtClean="0">
                <a:latin typeface="Times New Roman" panose="02020603050405020304" pitchFamily="18" charset="0"/>
                <a:cs typeface="Times New Roman" panose="02020603050405020304" pitchFamily="18" charset="0"/>
              </a:rPr>
              <a:t>be trusted</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W</a:t>
            </a:r>
            <a:r>
              <a:rPr lang="en-US" altLang="zh-CN" smtClean="0">
                <a:latin typeface="Times New Roman" panose="02020603050405020304" pitchFamily="18" charset="0"/>
                <a:cs typeface="Times New Roman" panose="02020603050405020304" pitchFamily="18" charset="0"/>
              </a:rPr>
              <a:t>e </a:t>
            </a:r>
            <a:r>
              <a:rPr lang="en-US" altLang="zh-CN">
                <a:latin typeface="Times New Roman" panose="02020603050405020304" pitchFamily="18" charset="0"/>
                <a:cs typeface="Times New Roman" panose="02020603050405020304" pitchFamily="18" charset="0"/>
              </a:rPr>
              <a:t>can justifiably interpret MAW attributions as rationales.</a:t>
            </a:r>
          </a:p>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570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Conclution</a:t>
            </a:r>
            <a:endParaRPr lang="ko-KR"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490050" y="1605354"/>
            <a:ext cx="10885521" cy="1477328"/>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This </a:t>
            </a:r>
            <a:r>
              <a:rPr lang="en-US" altLang="zh-CN" b="1">
                <a:latin typeface="Times New Roman" panose="02020603050405020304" pitchFamily="18" charset="0"/>
                <a:cs typeface="Times New Roman" panose="02020603050405020304" pitchFamily="18" charset="0"/>
              </a:rPr>
              <a:t>paper addresses two issues concerning the </a:t>
            </a:r>
            <a:r>
              <a:rPr lang="en-US" altLang="zh-CN" b="1">
                <a:latin typeface="Times New Roman" panose="02020603050405020304" pitchFamily="18" charset="0"/>
                <a:cs typeface="Times New Roman" panose="02020603050405020304" pitchFamily="18" charset="0"/>
              </a:rPr>
              <a:t>task </a:t>
            </a:r>
            <a:r>
              <a:rPr lang="en-US" altLang="zh-CN" b="1" smtClean="0">
                <a:latin typeface="Times New Roman" panose="02020603050405020304" pitchFamily="18" charset="0"/>
                <a:cs typeface="Times New Roman" panose="02020603050405020304" pitchFamily="18" charset="0"/>
              </a:rPr>
              <a:t>of stance detection:</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The </a:t>
            </a:r>
            <a:r>
              <a:rPr lang="en-US" altLang="zh-CN">
                <a:latin typeface="Times New Roman" panose="02020603050405020304" pitchFamily="18" charset="0"/>
                <a:cs typeface="Times New Roman" panose="02020603050405020304" pitchFamily="18" charset="0"/>
              </a:rPr>
              <a:t>need for models whose reasoning aligns with that </a:t>
            </a:r>
            <a:r>
              <a:rPr lang="en-US" altLang="zh-CN">
                <a:latin typeface="Times New Roman" panose="02020603050405020304" pitchFamily="18" charset="0"/>
                <a:cs typeface="Times New Roman" panose="02020603050405020304" pitchFamily="18" charset="0"/>
              </a:rPr>
              <a:t>of </a:t>
            </a:r>
            <a:r>
              <a:rPr lang="en-US" altLang="zh-CN" smtClean="0">
                <a:latin typeface="Times New Roman" panose="02020603050405020304" pitchFamily="18" charset="0"/>
                <a:cs typeface="Times New Roman" panose="02020603050405020304" pitchFamily="18" charset="0"/>
              </a:rPr>
              <a:t>humans</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The </a:t>
            </a:r>
            <a:r>
              <a:rPr lang="en-US" altLang="zh-CN">
                <a:latin typeface="Times New Roman" panose="02020603050405020304" pitchFamily="18" charset="0"/>
                <a:cs typeface="Times New Roman" panose="02020603050405020304" pitchFamily="18" charset="0"/>
              </a:rPr>
              <a:t>need for a way to meaningfully observe the </a:t>
            </a:r>
            <a:r>
              <a:rPr lang="en-US" altLang="zh-CN">
                <a:latin typeface="Times New Roman" panose="02020603050405020304" pitchFamily="18" charset="0"/>
                <a:cs typeface="Times New Roman" panose="02020603050405020304" pitchFamily="18" charset="0"/>
              </a:rPr>
              <a:t>reasoning </a:t>
            </a:r>
            <a:r>
              <a:rPr lang="en-US" altLang="zh-CN">
                <a:latin typeface="Times New Roman" panose="02020603050405020304" pitchFamily="18" charset="0"/>
                <a:cs typeface="Times New Roman" panose="02020603050405020304" pitchFamily="18" charset="0"/>
              </a:rPr>
              <a:t>of models in the first place</a:t>
            </a:r>
            <a:r>
              <a:rPr lang="en-US" altLang="zh-CN">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Improves </a:t>
            </a:r>
            <a:r>
              <a:rPr lang="en-US" altLang="zh-CN">
                <a:latin typeface="Times New Roman" panose="02020603050405020304" pitchFamily="18" charset="0"/>
                <a:cs typeface="Times New Roman" panose="02020603050405020304" pitchFamily="18" charset="0"/>
              </a:rPr>
              <a:t>model rationales using a practical volume of </a:t>
            </a:r>
            <a:r>
              <a:rPr lang="en-US" altLang="zh-CN">
                <a:latin typeface="Times New Roman" panose="02020603050405020304" pitchFamily="18" charset="0"/>
                <a:cs typeface="Times New Roman" panose="02020603050405020304" pitchFamily="18" charset="0"/>
              </a:rPr>
              <a:t>crowdsourced </a:t>
            </a:r>
            <a:r>
              <a:rPr lang="en-US" altLang="zh-CN" smtClean="0">
                <a:latin typeface="Times New Roman" panose="02020603050405020304" pitchFamily="18" charset="0"/>
                <a:cs typeface="Times New Roman" panose="02020603050405020304" pitchFamily="18" charset="0"/>
              </a:rPr>
              <a:t>annotations -- </a:t>
            </a:r>
            <a:r>
              <a:rPr lang="en-US" altLang="zh-CN">
                <a:latin typeface="Times New Roman" panose="02020603050405020304" pitchFamily="18" charset="0"/>
                <a:cs typeface="Times New Roman" panose="02020603050405020304" pitchFamily="18" charset="0"/>
              </a:rPr>
              <a:t>A</a:t>
            </a:r>
            <a:r>
              <a:rPr lang="en-US" altLang="zh-CN" smtClean="0">
                <a:latin typeface="Times New Roman" panose="02020603050405020304" pitchFamily="18" charset="0"/>
                <a:cs typeface="Times New Roman" panose="02020603050405020304" pitchFamily="18" charset="0"/>
              </a:rPr>
              <a:t>ttention-based explanations</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M</a:t>
            </a:r>
            <a:r>
              <a:rPr lang="en-US" altLang="zh-CN" smtClean="0">
                <a:latin typeface="Times New Roman" panose="02020603050405020304" pitchFamily="18" charset="0"/>
                <a:cs typeface="Times New Roman" panose="02020603050405020304" pitchFamily="18" charset="0"/>
              </a:rPr>
              <a:t>eaningfully </a:t>
            </a:r>
            <a:r>
              <a:rPr lang="en-US" altLang="zh-CN">
                <a:latin typeface="Times New Roman" panose="02020603050405020304" pitchFamily="18" charset="0"/>
                <a:cs typeface="Times New Roman" panose="02020603050405020304" pitchFamily="18" charset="0"/>
              </a:rPr>
              <a:t>improve </a:t>
            </a:r>
            <a:r>
              <a:rPr lang="en-US" altLang="zh-CN">
                <a:latin typeface="Times New Roman" panose="02020603050405020304" pitchFamily="18" charset="0"/>
                <a:cs typeface="Times New Roman" panose="02020603050405020304" pitchFamily="18" charset="0"/>
              </a:rPr>
              <a:t>model </a:t>
            </a:r>
            <a:r>
              <a:rPr lang="en-US" altLang="zh-CN" smtClean="0">
                <a:latin typeface="Times New Roman" panose="02020603050405020304" pitchFamily="18" charset="0"/>
                <a:cs typeface="Times New Roman" panose="02020603050405020304" pitchFamily="18" charset="0"/>
              </a:rPr>
              <a:t>reasoning — Guided </a:t>
            </a:r>
            <a:r>
              <a:rPr lang="en-US" altLang="zh-CN">
                <a:latin typeface="Times New Roman" panose="02020603050405020304" pitchFamily="18" charset="0"/>
                <a:cs typeface="Times New Roman" panose="02020603050405020304" pitchFamily="18" charset="0"/>
              </a:rPr>
              <a:t>Backpropagation </a:t>
            </a:r>
            <a:r>
              <a:rPr lang="en-US" altLang="zh-CN" smtClean="0">
                <a:latin typeface="Times New Roman" panose="02020603050405020304" pitchFamily="18" charset="0"/>
                <a:cs typeface="Times New Roman" panose="02020603050405020304" pitchFamily="18" charset="0"/>
              </a:rPr>
              <a:t>and </a:t>
            </a:r>
            <a:r>
              <a:rPr lang="en-US" altLang="zh-CN">
                <a:latin typeface="Times New Roman" panose="02020603050405020304" pitchFamily="18" charset="0"/>
                <a:cs typeface="Times New Roman" panose="02020603050405020304" pitchFamily="18" charset="0"/>
              </a:rPr>
              <a:t>LIME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81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4553643" y="2991583"/>
            <a:ext cx="2565616"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mtClean="0">
                <a:latin typeface="Times New Roman" panose="02020603050405020304" pitchFamily="18" charset="0"/>
                <a:cs typeface="Times New Roman" panose="02020603050405020304" pitchFamily="18" charset="0"/>
              </a:rPr>
              <a:t>THANKS</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4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9883" y="1171255"/>
            <a:ext cx="9657707" cy="3416320"/>
          </a:xfrm>
          <a:prstGeom prst="rect">
            <a:avLst/>
          </a:prstGeom>
        </p:spPr>
        <p:txBody>
          <a:bodyPr wrap="square">
            <a:spAutoFit/>
          </a:bodyPr>
          <a:lstStyle/>
          <a:p>
            <a:r>
              <a:rPr lang="en-US" altLang="zh-CN" sz="3600" b="1" smtClean="0">
                <a:latin typeface="Times New Roman" panose="02020603050405020304" pitchFamily="18" charset="0"/>
                <a:cs typeface="Times New Roman" panose="02020603050405020304" pitchFamily="18" charset="0"/>
              </a:rPr>
              <a:t>Contents</a:t>
            </a:r>
          </a:p>
          <a:p>
            <a:endParaRPr lang="en-US" altLang="zh-CN" sz="3200" b="1"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zh-CN" sz="2800" smtClean="0">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US" altLang="ko-KR" sz="2800" smtClean="0">
                <a:latin typeface="Times New Roman" panose="02020603050405020304" pitchFamily="18" charset="0"/>
                <a:cs typeface="Times New Roman" panose="02020603050405020304" pitchFamily="18" charset="0"/>
              </a:rPr>
              <a:t>Method -</a:t>
            </a:r>
            <a:r>
              <a:rPr lang="en-US" altLang="zh-CN" sz="2800" smtClean="0">
                <a:latin typeface="Times New Roman" panose="02020603050405020304" pitchFamily="18" charset="0"/>
                <a:cs typeface="Times New Roman" panose="02020603050405020304" pitchFamily="18" charset="0"/>
              </a:rPr>
              <a:t>Mean </a:t>
            </a:r>
            <a:r>
              <a:rPr lang="en-US" altLang="zh-CN" sz="2800">
                <a:latin typeface="Times New Roman" panose="02020603050405020304" pitchFamily="18" charset="0"/>
                <a:cs typeface="Times New Roman" panose="02020603050405020304" pitchFamily="18" charset="0"/>
              </a:rPr>
              <a:t>attention weights (MAW</a:t>
            </a:r>
            <a:r>
              <a:rPr lang="en-US" altLang="zh-CN" sz="2800" smtClean="0">
                <a:latin typeface="Times New Roman" panose="02020603050405020304" pitchFamily="18" charset="0"/>
                <a:cs typeface="Times New Roman" panose="02020603050405020304" pitchFamily="18" charset="0"/>
              </a:rPr>
              <a:t>).</a:t>
            </a:r>
            <a:endParaRPr lang="en-US" altLang="ko-KR" sz="280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R</a:t>
            </a:r>
            <a:r>
              <a:rPr lang="en-US" altLang="ko-KR" sz="2800" smtClean="0">
                <a:latin typeface="Times New Roman" panose="02020603050405020304" pitchFamily="18" charset="0"/>
                <a:cs typeface="Times New Roman" panose="02020603050405020304" pitchFamily="18" charset="0"/>
              </a:rPr>
              <a:t>esult</a:t>
            </a:r>
          </a:p>
          <a:p>
            <a:pPr marL="571500" indent="-571500">
              <a:buFont typeface="Arial" panose="020B0604020202020204" pitchFamily="34" charset="0"/>
              <a:buChar char="•"/>
            </a:pPr>
            <a:r>
              <a:rPr lang="en-US" altLang="ko-KR" sz="2800">
                <a:latin typeface="Times New Roman" panose="02020603050405020304" pitchFamily="18" charset="0"/>
                <a:cs typeface="Times New Roman" panose="02020603050405020304" pitchFamily="18" charset="0"/>
              </a:rPr>
              <a:t>C</a:t>
            </a:r>
            <a:r>
              <a:rPr lang="en-US" altLang="ko-KR" sz="2800" smtClean="0">
                <a:latin typeface="Times New Roman" panose="02020603050405020304" pitchFamily="18" charset="0"/>
                <a:cs typeface="Times New Roman" panose="02020603050405020304" pitchFamily="18" charset="0"/>
              </a:rPr>
              <a:t>onclusion</a:t>
            </a:r>
            <a:endParaRPr lang="ko-KR" altLang="en-US" sz="2800">
              <a:latin typeface="Times New Roman" panose="02020603050405020304" pitchFamily="18" charset="0"/>
              <a:cs typeface="Times New Roman" panose="02020603050405020304" pitchFamily="18" charset="0"/>
            </a:endParaRPr>
          </a:p>
          <a:p>
            <a:endParaRPr lang="zh-CN" alt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533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838200" y="956345"/>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Introduction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0078659" cy="40483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a:latin typeface="Times New Roman" panose="02020603050405020304" pitchFamily="18" charset="0"/>
                <a:cs typeface="Times New Roman" panose="02020603050405020304" pitchFamily="18" charset="0"/>
              </a:rPr>
              <a:t>As NLP systems become better at detecting opinions and beliefs from text, it is important to ensure not only that models are accurate but also that they arrive at their predictions in ways that align with human reasoning.</a:t>
            </a:r>
          </a:p>
          <a:p>
            <a:r>
              <a:rPr lang="en-US" altLang="zh-CN" sz="2000" smtClean="0">
                <a:latin typeface="Times New Roman" panose="02020603050405020304" pitchFamily="18" charset="0"/>
                <a:cs typeface="Times New Roman" panose="02020603050405020304" pitchFamily="18" charset="0"/>
              </a:rPr>
              <a:t>Imparting </a:t>
            </a:r>
            <a:r>
              <a:rPr lang="en-US" altLang="zh-CN" sz="2000">
                <a:latin typeface="Times New Roman" panose="02020603050405020304" pitchFamily="18" charset="0"/>
                <a:cs typeface="Times New Roman" panose="02020603050405020304" pitchFamily="18" charset="0"/>
              </a:rPr>
              <a:t>human-like rationalization to a stance detection model using crowdsourced annotations on a small fraction of the training data.</a:t>
            </a:r>
          </a:p>
          <a:p>
            <a:r>
              <a:rPr lang="en-US" altLang="zh-CN" sz="2000">
                <a:latin typeface="Times New Roman" panose="02020603050405020304" pitchFamily="18" charset="0"/>
                <a:cs typeface="Times New Roman" panose="02020603050405020304" pitchFamily="18" charset="0"/>
              </a:rPr>
              <a:t>I</a:t>
            </a:r>
            <a:r>
              <a:rPr lang="en-US" altLang="zh-CN" sz="2000" smtClean="0">
                <a:latin typeface="Times New Roman" panose="02020603050405020304" pitchFamily="18" charset="0"/>
                <a:cs typeface="Times New Roman" panose="02020603050405020304" pitchFamily="18" charset="0"/>
              </a:rPr>
              <a:t>mprove </a:t>
            </a:r>
            <a:r>
              <a:rPr lang="en-US" altLang="zh-CN" sz="2000">
                <a:latin typeface="Times New Roman" panose="02020603050405020304" pitchFamily="18" charset="0"/>
                <a:cs typeface="Times New Roman" panose="02020603050405020304" pitchFamily="18" charset="0"/>
              </a:rPr>
              <a:t>the reasoning of a state-of-the-art classifier</a:t>
            </a:r>
          </a:p>
          <a:p>
            <a:r>
              <a:rPr lang="en-US" altLang="zh-CN" sz="2000">
                <a:latin typeface="Times New Roman" panose="02020603050405020304" pitchFamily="18" charset="0"/>
                <a:cs typeface="Times New Roman" panose="02020603050405020304" pitchFamily="18" charset="0"/>
              </a:rPr>
              <a:t>A</a:t>
            </a:r>
            <a:r>
              <a:rPr lang="en-US" altLang="zh-CN" sz="2000" smtClean="0">
                <a:latin typeface="Times New Roman" panose="02020603050405020304" pitchFamily="18" charset="0"/>
                <a:cs typeface="Times New Roman" panose="02020603050405020304" pitchFamily="18" charset="0"/>
              </a:rPr>
              <a:t>ttention </a:t>
            </a:r>
            <a:r>
              <a:rPr lang="en-US" altLang="zh-CN" sz="2000">
                <a:latin typeface="Times New Roman" panose="02020603050405020304" pitchFamily="18" charset="0"/>
                <a:cs typeface="Times New Roman" panose="02020603050405020304" pitchFamily="18" charset="0"/>
              </a:rPr>
              <a:t>weights surpass a leading attribution method in providing faithful </a:t>
            </a:r>
            <a:r>
              <a:rPr lang="en-US" altLang="zh-CN" sz="2000" smtClean="0">
                <a:latin typeface="Times New Roman" panose="02020603050405020304" pitchFamily="18" charset="0"/>
                <a:cs typeface="Times New Roman" panose="02020603050405020304" pitchFamily="18" charset="0"/>
              </a:rPr>
              <a:t>explanations </a:t>
            </a:r>
            <a:r>
              <a:rPr lang="en-US" altLang="zh-CN" sz="2000">
                <a:latin typeface="Times New Roman" panose="02020603050405020304" pitchFamily="18" charset="0"/>
                <a:cs typeface="Times New Roman" panose="02020603050405020304" pitchFamily="18" charset="0"/>
              </a:rPr>
              <a:t>of our model’s predictions,</a:t>
            </a:r>
          </a:p>
        </p:txBody>
      </p:sp>
    </p:spTree>
    <p:extLst>
      <p:ext uri="{BB962C8B-B14F-4D97-AF65-F5344CB8AC3E}">
        <p14:creationId xmlns:p14="http://schemas.microsoft.com/office/powerpoint/2010/main" val="1274599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630372" y="1134541"/>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Stance </a:t>
            </a:r>
            <a:r>
              <a:rPr lang="en-US" altLang="zh-CN">
                <a:latin typeface="Times New Roman" panose="02020603050405020304" pitchFamily="18" charset="0"/>
                <a:cs typeface="Times New Roman" panose="02020603050405020304" pitchFamily="18" charset="0"/>
              </a:rPr>
              <a:t>detection</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a:latin typeface="Times New Roman" panose="02020603050405020304" pitchFamily="18" charset="0"/>
                <a:cs typeface="Times New Roman" panose="02020603050405020304" pitchFamily="18" charset="0"/>
              </a:rPr>
              <a:t>Stance </a:t>
            </a:r>
            <a:r>
              <a:rPr lang="en-US" altLang="zh-CN" sz="2400" smtClean="0">
                <a:latin typeface="Times New Roman" panose="02020603050405020304" pitchFamily="18" charset="0"/>
                <a:cs typeface="Times New Roman" panose="02020603050405020304" pitchFamily="18" charset="0"/>
              </a:rPr>
              <a:t>detection, : </a:t>
            </a:r>
          </a:p>
          <a:p>
            <a:pPr marL="0" indent="0">
              <a:buNone/>
            </a:pPr>
            <a:r>
              <a:rPr lang="en-US" altLang="zh-CN" sz="2400">
                <a:latin typeface="Times New Roman" panose="02020603050405020304" pitchFamily="18" charset="0"/>
                <a:cs typeface="Times New Roman" panose="02020603050405020304" pitchFamily="18" charset="0"/>
              </a:rPr>
              <a:t> </a:t>
            </a:r>
            <a:r>
              <a:rPr lang="en-US" altLang="zh-CN" sz="2400" smtClean="0">
                <a:latin typeface="Times New Roman" panose="02020603050405020304" pitchFamily="18" charset="0"/>
                <a:cs typeface="Times New Roman" panose="02020603050405020304" pitchFamily="18" charset="0"/>
              </a:rPr>
              <a:t>   Automatically </a:t>
            </a:r>
            <a:r>
              <a:rPr lang="en-US" altLang="zh-CN" sz="2400">
                <a:latin typeface="Times New Roman" panose="02020603050405020304" pitchFamily="18" charset="0"/>
                <a:cs typeface="Times New Roman" panose="02020603050405020304" pitchFamily="18" charset="0"/>
              </a:rPr>
              <a:t>identifying the position on a topic taken by a text. allows readers to glean valuable </a:t>
            </a:r>
            <a:r>
              <a:rPr lang="en-US" altLang="zh-CN" sz="2400" smtClean="0">
                <a:latin typeface="Times New Roman" panose="02020603050405020304" pitchFamily="18" charset="0"/>
                <a:cs typeface="Times New Roman" panose="02020603050405020304" pitchFamily="18" charset="0"/>
              </a:rPr>
              <a:t>information </a:t>
            </a:r>
            <a:r>
              <a:rPr lang="en-US" altLang="zh-CN" sz="2400">
                <a:latin typeface="Times New Roman" panose="02020603050405020304" pitchFamily="18" charset="0"/>
                <a:cs typeface="Times New Roman" panose="02020603050405020304" pitchFamily="18" charset="0"/>
              </a:rPr>
              <a:t>from news articles and social media, such as whether the writing is politically slanted. </a:t>
            </a:r>
            <a:endParaRPr lang="en-US" altLang="zh-CN" sz="2400" smtClean="0">
              <a:latin typeface="Times New Roman" panose="02020603050405020304" pitchFamily="18" charset="0"/>
              <a:cs typeface="Times New Roman" panose="02020603050405020304" pitchFamily="18" charset="0"/>
            </a:endParaRPr>
          </a:p>
          <a:p>
            <a:r>
              <a:rPr lang="en-US" altLang="zh-CN" sz="2400" smtClean="0">
                <a:latin typeface="Times New Roman" panose="02020603050405020304" pitchFamily="18" charset="0"/>
                <a:cs typeface="Times New Roman" panose="02020603050405020304" pitchFamily="18" charset="0"/>
              </a:rPr>
              <a:t>Sensitivity</a:t>
            </a:r>
          </a:p>
          <a:p>
            <a:r>
              <a:rPr lang="en-US" altLang="zh-CN" sz="2400">
                <a:latin typeface="Times New Roman" panose="02020603050405020304" pitchFamily="18" charset="0"/>
                <a:cs typeface="Times New Roman" panose="02020603050405020304" pitchFamily="18" charset="0"/>
              </a:rPr>
              <a:t>Stand model transparent</a:t>
            </a:r>
          </a:p>
          <a:p>
            <a:r>
              <a:rPr lang="en-US" altLang="zh-CN" sz="2400">
                <a:latin typeface="Times New Roman" panose="02020603050405020304" pitchFamily="18" charset="0"/>
                <a:cs typeface="Times New Roman" panose="02020603050405020304" pitchFamily="18" charset="0"/>
              </a:rPr>
              <a:t>predictions in human-like ways.</a:t>
            </a:r>
          </a:p>
        </p:txBody>
      </p:sp>
    </p:spTree>
    <p:extLst>
      <p:ext uri="{BB962C8B-B14F-4D97-AF65-F5344CB8AC3E}">
        <p14:creationId xmlns:p14="http://schemas.microsoft.com/office/powerpoint/2010/main" val="105097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27601" y="793443"/>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Mean attention </a:t>
            </a:r>
            <a:r>
              <a:rPr lang="en-US" altLang="zh-CN">
                <a:latin typeface="Times New Roman" panose="02020603050405020304" pitchFamily="18" charset="0"/>
                <a:cs typeface="Times New Roman" panose="02020603050405020304" pitchFamily="18" charset="0"/>
              </a:rPr>
              <a:t>weights (MAW).</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815943" y="793443"/>
            <a:ext cx="4033360" cy="5201492"/>
          </a:xfrm>
          <a:prstGeom prst="rect">
            <a:avLst/>
          </a:prstGeom>
        </p:spPr>
      </p:pic>
      <p:sp>
        <p:nvSpPr>
          <p:cNvPr id="4" name="矩形 3"/>
          <p:cNvSpPr/>
          <p:nvPr/>
        </p:nvSpPr>
        <p:spPr>
          <a:xfrm>
            <a:off x="546397" y="3154913"/>
            <a:ext cx="5863734" cy="1200329"/>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Model reasoning as explained by mean </a:t>
            </a:r>
            <a:r>
              <a:rPr lang="en-US" altLang="zh-CN" smtClean="0">
                <a:latin typeface="Times New Roman" panose="02020603050405020304" pitchFamily="18" charset="0"/>
                <a:cs typeface="Times New Roman" panose="02020603050405020304" pitchFamily="18" charset="0"/>
              </a:rPr>
              <a:t>attention </a:t>
            </a:r>
            <a:r>
              <a:rPr lang="en-US" altLang="zh-CN">
                <a:latin typeface="Times New Roman" panose="02020603050405020304" pitchFamily="18" charset="0"/>
                <a:cs typeface="Times New Roman" panose="02020603050405020304" pitchFamily="18" charset="0"/>
              </a:rPr>
              <a:t>weights (MAW). The baseline is trained using only cross-entropy loss, while the second model is trained using our proposed attribution prior.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671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630372" y="1134541"/>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Dataset : Crowdsourcing </a:t>
            </a:r>
            <a:r>
              <a:rPr lang="en-US" altLang="zh-CN">
                <a:latin typeface="Times New Roman" panose="02020603050405020304" pitchFamily="18" charset="0"/>
                <a:cs typeface="Times New Roman" panose="02020603050405020304" pitchFamily="18" charset="0"/>
              </a:rPr>
              <a:t>Annotation </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sp>
        <p:nvSpPr>
          <p:cNvPr id="3" name="矩形 2"/>
          <p:cNvSpPr/>
          <p:nvPr/>
        </p:nvSpPr>
        <p:spPr>
          <a:xfrm>
            <a:off x="630372" y="2124646"/>
            <a:ext cx="8723693" cy="2031325"/>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Annotate </a:t>
            </a:r>
            <a:r>
              <a:rPr lang="en-US" altLang="zh-CN" b="1">
                <a:latin typeface="Times New Roman" panose="02020603050405020304" pitchFamily="18" charset="0"/>
                <a:cs typeface="Times New Roman" panose="02020603050405020304" pitchFamily="18" charset="0"/>
              </a:rPr>
              <a:t>a portion of the recently proposed </a:t>
            </a:r>
            <a:r>
              <a:rPr lang="en-US" altLang="zh-CN" b="1" smtClean="0">
                <a:latin typeface="Times New Roman" panose="02020603050405020304" pitchFamily="18" charset="0"/>
                <a:cs typeface="Times New Roman" panose="02020603050405020304" pitchFamily="18" charset="0"/>
              </a:rPr>
              <a:t>VAST:</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dentifying </a:t>
            </a:r>
            <a:r>
              <a:rPr lang="en-US" altLang="zh-CN">
                <a:latin typeface="Times New Roman" panose="02020603050405020304" pitchFamily="18" charset="0"/>
                <a:cs typeface="Times New Roman" panose="02020603050405020304" pitchFamily="18" charset="0"/>
              </a:rPr>
              <a:t>important noun-phrases</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validated (or corrected) using crowdsourcing “pro” (for), “con” (against), or “neutral.”</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Randomly select from the train set 700 non-neutral examples whose topics were validated by annotators. Also select 75 such examples from the test set.</a:t>
            </a:r>
          </a:p>
          <a:p>
            <a:pPr marL="285750" indent="-285750">
              <a:buFont typeface="Arial" panose="020B0604020202020204" pitchFamily="34" charset="0"/>
              <a:buChar char="•"/>
            </a:pPr>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860568" y="3618768"/>
            <a:ext cx="4055207" cy="2701353"/>
          </a:xfrm>
          <a:prstGeom prst="rect">
            <a:avLst/>
          </a:prstGeom>
        </p:spPr>
      </p:pic>
    </p:spTree>
    <p:extLst>
      <p:ext uri="{BB962C8B-B14F-4D97-AF65-F5344CB8AC3E}">
        <p14:creationId xmlns:p14="http://schemas.microsoft.com/office/powerpoint/2010/main" val="191868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Dataset : Crowdsourcing </a:t>
            </a:r>
            <a:r>
              <a:rPr lang="en-US" altLang="zh-CN">
                <a:latin typeface="Times New Roman" panose="02020603050405020304" pitchFamily="18" charset="0"/>
                <a:cs typeface="Times New Roman" panose="02020603050405020304" pitchFamily="18" charset="0"/>
              </a:rPr>
              <a:t>Annotation </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sp>
        <p:nvSpPr>
          <p:cNvPr id="3" name="矩形 2"/>
          <p:cNvSpPr/>
          <p:nvPr/>
        </p:nvSpPr>
        <p:spPr>
          <a:xfrm>
            <a:off x="210242" y="1374613"/>
            <a:ext cx="10787271" cy="3139321"/>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Computation and Processing:</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disregard </a:t>
            </a:r>
            <a:r>
              <a:rPr lang="en-US" altLang="zh-CN">
                <a:latin typeface="Times New Roman" panose="02020603050405020304" pitchFamily="18" charset="0"/>
                <a:cs typeface="Times New Roman" panose="02020603050405020304" pitchFamily="18" charset="0"/>
              </a:rPr>
              <a:t>a worker’s annotations for an example if their stance classification </a:t>
            </a:r>
            <a:r>
              <a:rPr lang="en-US" altLang="zh-CN" smtClean="0">
                <a:latin typeface="Times New Roman" panose="02020603050405020304" pitchFamily="18" charset="0"/>
                <a:cs typeface="Times New Roman" panose="02020603050405020304" pitchFamily="18" charset="0"/>
              </a:rPr>
              <a:t>disagrees </a:t>
            </a:r>
            <a:r>
              <a:rPr lang="en-US" altLang="zh-CN">
                <a:latin typeface="Times New Roman" panose="02020603050405020304" pitchFamily="18" charset="0"/>
                <a:cs typeface="Times New Roman" panose="02020603050405020304" pitchFamily="18" charset="0"/>
              </a:rPr>
              <a:t>with the label. Our oracle attributions are a weighted sum of annotator responses, with worker quality score (WQS) as the weighting factor. </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WQS measures an annotator’s word-level agreement with their peers </a:t>
            </a:r>
            <a:r>
              <a:rPr lang="zh-CN" altLang="en-US"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r>
              <a:rPr lang="en-US" altLang="zh-CN" b="1" smtClean="0">
                <a:latin typeface="Times New Roman" panose="02020603050405020304" pitchFamily="18" charset="0"/>
                <a:cs typeface="Times New Roman" panose="02020603050405020304" pitchFamily="18" charset="0"/>
              </a:rPr>
              <a:t>Analysis:</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Processed </a:t>
            </a:r>
            <a:r>
              <a:rPr lang="en-US" altLang="zh-CN">
                <a:latin typeface="Times New Roman" panose="02020603050405020304" pitchFamily="18" charset="0"/>
                <a:cs typeface="Times New Roman" panose="02020603050405020304" pitchFamily="18" charset="0"/>
              </a:rPr>
              <a:t>oracle attributions and observe that </a:t>
            </a:r>
            <a:r>
              <a:rPr lang="en-US" altLang="zh-CN">
                <a:solidFill>
                  <a:srgbClr val="FF0000"/>
                </a:solidFill>
                <a:latin typeface="Times New Roman" panose="02020603050405020304" pitchFamily="18" charset="0"/>
                <a:cs typeface="Times New Roman" panose="02020603050405020304" pitchFamily="18" charset="0"/>
              </a:rPr>
              <a:t>annotators mark an average of 26% of the tokens in an argument as </a:t>
            </a:r>
            <a:r>
              <a:rPr lang="en-US" altLang="zh-CN" smtClean="0">
                <a:solidFill>
                  <a:srgbClr val="FF0000"/>
                </a:solidFill>
                <a:latin typeface="Times New Roman" panose="02020603050405020304" pitchFamily="18" charset="0"/>
                <a:cs typeface="Times New Roman" panose="02020603050405020304" pitchFamily="18" charset="0"/>
              </a:rPr>
              <a:t>important</a:t>
            </a:r>
            <a:r>
              <a:rPr lang="en-US" altLang="zh-CN" smtClean="0">
                <a:latin typeface="Times New Roman" panose="02020603050405020304" pitchFamily="18" charset="0"/>
                <a:cs typeface="Times New Roman" panose="02020603050405020304" pitchFamily="18" charset="0"/>
              </a:rPr>
              <a:t>. </a:t>
            </a:r>
            <a:r>
              <a:rPr lang="en-US" altLang="zh-CN" smtClean="0">
                <a:solidFill>
                  <a:srgbClr val="FF0000"/>
                </a:solidFill>
                <a:latin typeface="Times New Roman" panose="02020603050405020304" pitchFamily="18" charset="0"/>
                <a:cs typeface="Times New Roman" panose="02020603050405020304" pitchFamily="18" charset="0"/>
              </a:rPr>
              <a:t>Words </a:t>
            </a:r>
            <a:r>
              <a:rPr lang="en-US" altLang="zh-CN">
                <a:solidFill>
                  <a:srgbClr val="FF0000"/>
                </a:solidFill>
                <a:latin typeface="Times New Roman" panose="02020603050405020304" pitchFamily="18" charset="0"/>
                <a:cs typeface="Times New Roman" panose="02020603050405020304" pitchFamily="18" charset="0"/>
              </a:rPr>
              <a:t>from the topic are only selected for 51% </a:t>
            </a:r>
            <a:r>
              <a:rPr lang="en-US" altLang="zh-CN" smtClean="0">
                <a:latin typeface="Times New Roman" panose="02020603050405020304" pitchFamily="18" charset="0"/>
                <a:cs typeface="Times New Roman" panose="02020603050405020304" pitchFamily="18" charset="0"/>
              </a:rPr>
              <a:t>of </a:t>
            </a:r>
            <a:r>
              <a:rPr lang="en-US" altLang="zh-CN">
                <a:latin typeface="Times New Roman" panose="02020603050405020304" pitchFamily="18" charset="0"/>
                <a:cs typeface="Times New Roman" panose="02020603050405020304" pitchFamily="18" charset="0"/>
              </a:rPr>
              <a:t>the examples while an average of </a:t>
            </a:r>
            <a:r>
              <a:rPr lang="en-US" altLang="zh-CN">
                <a:solidFill>
                  <a:srgbClr val="FF0000"/>
                </a:solidFill>
                <a:latin typeface="Times New Roman" panose="02020603050405020304" pitchFamily="18" charset="0"/>
                <a:cs typeface="Times New Roman" panose="02020603050405020304" pitchFamily="18" charset="0"/>
              </a:rPr>
              <a:t>44% of important words are stopwords</a:t>
            </a:r>
            <a:r>
              <a:rPr lang="en-US" altLang="zh-CN" smtClean="0">
                <a:latin typeface="Times New Roman" panose="02020603050405020304" pitchFamily="18" charset="0"/>
                <a:cs typeface="Times New Roman" panose="02020603050405020304" pitchFamily="18" charset="0"/>
              </a:rPr>
              <a:t>.</a:t>
            </a: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e.g.</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CN" altLang="en-US">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rotWithShape="1">
          <a:blip r:embed="rId3"/>
          <a:srcRect t="4622"/>
          <a:stretch/>
        </p:blipFill>
        <p:spPr>
          <a:xfrm>
            <a:off x="4365191" y="3528915"/>
            <a:ext cx="7222545" cy="2760871"/>
          </a:xfrm>
          <a:prstGeom prst="rect">
            <a:avLst/>
          </a:prstGeom>
        </p:spPr>
      </p:pic>
      <p:sp>
        <p:nvSpPr>
          <p:cNvPr id="5" name="矩形 4"/>
          <p:cNvSpPr/>
          <p:nvPr/>
        </p:nvSpPr>
        <p:spPr>
          <a:xfrm>
            <a:off x="1055624" y="3647381"/>
            <a:ext cx="3309567" cy="2585323"/>
          </a:xfrm>
          <a:prstGeom prst="rect">
            <a:avLst/>
          </a:prstGeom>
        </p:spPr>
        <p:txBody>
          <a:bodyPr wrap="square">
            <a:spAutoFit/>
          </a:bodyPr>
          <a:lstStyle/>
          <a:p>
            <a:r>
              <a:rPr lang="en-US" altLang="zh-CN" smtClean="0">
                <a:latin typeface="Times New Roman" panose="02020603050405020304" pitchFamily="18" charset="0"/>
                <a:cs typeface="Times New Roman" panose="02020603050405020304" pitchFamily="18" charset="0"/>
              </a:rPr>
              <a:t>selected </a:t>
            </a:r>
            <a:r>
              <a:rPr lang="en-US" altLang="zh-CN">
                <a:latin typeface="Times New Roman" panose="02020603050405020304" pitchFamily="18" charset="0"/>
                <a:cs typeface="Times New Roman" panose="02020603050405020304" pitchFamily="18" charset="0"/>
              </a:rPr>
              <a:t>“no one here” in the sentence “I know of no one here who is even remotely excited about the olympics” </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This shows that human word importance judgements cannot be approximated simply by selecting the topic or the words most similar to the topic.</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372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Methods</a:t>
            </a:r>
            <a:endParaRPr lang="ko-KR" altLang="en-US"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630372" y="1868884"/>
            <a:ext cx="11218931" cy="4562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Times New Roman" panose="02020603050405020304" pitchFamily="18" charset="0"/>
              <a:cs typeface="Times New Roman" panose="02020603050405020304" pitchFamily="18" charset="0"/>
            </a:endParaRPr>
          </a:p>
        </p:txBody>
      </p:sp>
      <p:sp>
        <p:nvSpPr>
          <p:cNvPr id="3" name="矩形 2"/>
          <p:cNvSpPr/>
          <p:nvPr/>
        </p:nvSpPr>
        <p:spPr>
          <a:xfrm>
            <a:off x="210242" y="1462536"/>
            <a:ext cx="11448358" cy="2585323"/>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Architecture</a:t>
            </a:r>
            <a:r>
              <a:rPr lang="en-US" altLang="zh-CN" b="1" smtClean="0">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Define D = {x</a:t>
            </a:r>
            <a:r>
              <a:rPr lang="en-US" altLang="zh-CN" baseline="-25000">
                <a:latin typeface="Times New Roman" panose="02020603050405020304" pitchFamily="18" charset="0"/>
                <a:cs typeface="Times New Roman" panose="02020603050405020304" pitchFamily="18" charset="0"/>
              </a:rPr>
              <a:t>i </a:t>
            </a:r>
            <a:r>
              <a:rPr lang="en-US" altLang="zh-CN">
                <a:latin typeface="Times New Roman" panose="02020603050405020304" pitchFamily="18" charset="0"/>
                <a:cs typeface="Times New Roman" panose="02020603050405020304" pitchFamily="18" charset="0"/>
              </a:rPr>
              <a:t>= (d</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t</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y</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N</a:t>
            </a:r>
            <a:r>
              <a:rPr lang="en-US" altLang="zh-CN" baseline="-25000" smtClean="0">
                <a:latin typeface="Times New Roman" panose="02020603050405020304" pitchFamily="18" charset="0"/>
                <a:cs typeface="Times New Roman" panose="02020603050405020304" pitchFamily="18" charset="0"/>
              </a:rPr>
              <a:t>i</a:t>
            </a:r>
            <a:r>
              <a:rPr lang="en-US" altLang="zh-CN" smtClean="0">
                <a:latin typeface="Times New Roman" panose="02020603050405020304" pitchFamily="18" charset="0"/>
                <a:cs typeface="Times New Roman" panose="02020603050405020304" pitchFamily="18" charset="0"/>
              </a:rPr>
              <a:t>=1 </a:t>
            </a:r>
            <a:r>
              <a:rPr lang="en-US" altLang="zh-CN">
                <a:latin typeface="Times New Roman" panose="02020603050405020304" pitchFamily="18" charset="0"/>
                <a:cs typeface="Times New Roman" panose="02020603050405020304" pitchFamily="18" charset="0"/>
              </a:rPr>
              <a:t>as a dataset with N examples, each consisting of an argument d</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a topic t</a:t>
            </a:r>
            <a:r>
              <a:rPr lang="en-US" altLang="zh-CN" baseline="-25000">
                <a:latin typeface="Times New Roman" panose="02020603050405020304" pitchFamily="18" charset="0"/>
                <a:cs typeface="Times New Roman" panose="02020603050405020304" pitchFamily="18" charset="0"/>
              </a:rPr>
              <a:t>i </a:t>
            </a:r>
            <a:r>
              <a:rPr lang="en-US" altLang="zh-CN">
                <a:latin typeface="Times New Roman" panose="02020603050405020304" pitchFamily="18" charset="0"/>
                <a:cs typeface="Times New Roman" panose="02020603050405020304" pitchFamily="18" charset="0"/>
              </a:rPr>
              <a:t>, and a stance label y</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 {0, 1, −1}. In addition, let M</a:t>
            </a:r>
            <a:r>
              <a:rPr lang="el-GR" altLang="zh-CN" baseline="-25000">
                <a:latin typeface="Times New Roman" panose="02020603050405020304" pitchFamily="18" charset="0"/>
                <a:cs typeface="Times New Roman" panose="02020603050405020304" pitchFamily="18" charset="0"/>
              </a:rPr>
              <a:t>θ</a:t>
            </a:r>
            <a:r>
              <a:rPr lang="el-GR"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be some model with parameters </a:t>
            </a:r>
            <a:r>
              <a:rPr lang="el-GR" altLang="zh-CN">
                <a:latin typeface="Times New Roman" panose="02020603050405020304" pitchFamily="18" charset="0"/>
                <a:cs typeface="Times New Roman" panose="02020603050405020304" pitchFamily="18" charset="0"/>
              </a:rPr>
              <a:t>θ. </a:t>
            </a:r>
            <a:r>
              <a:rPr lang="en-US" altLang="zh-CN">
                <a:latin typeface="Times New Roman" panose="02020603050405020304" pitchFamily="18" charset="0"/>
                <a:cs typeface="Times New Roman" panose="02020603050405020304" pitchFamily="18" charset="0"/>
              </a:rPr>
              <a:t>Then we can define for each example x a set of oracle </a:t>
            </a:r>
            <a:r>
              <a:rPr lang="en-US" altLang="zh-CN">
                <a:latin typeface="Times New Roman" panose="02020603050405020304" pitchFamily="18" charset="0"/>
                <a:cs typeface="Times New Roman" panose="02020603050405020304" pitchFamily="18" charset="0"/>
              </a:rPr>
              <a:t>attributions </a:t>
            </a:r>
            <a:r>
              <a:rPr lang="en-US" altLang="zh-CN" smtClean="0">
                <a:latin typeface="Times New Roman" panose="02020603050405020304" pitchFamily="18" charset="0"/>
                <a:cs typeface="Times New Roman" panose="02020603050405020304" pitchFamily="18" charset="0"/>
              </a:rPr>
              <a:t>S, </a:t>
            </a:r>
            <a:r>
              <a:rPr lang="en-US" altLang="zh-CN">
                <a:latin typeface="Times New Roman" panose="02020603050405020304" pitchFamily="18" charset="0"/>
                <a:cs typeface="Times New Roman" panose="02020603050405020304" pitchFamily="18" charset="0"/>
              </a:rPr>
              <a:t>model attributions a, and penalty weights </a:t>
            </a:r>
            <a:r>
              <a:rPr lang="el-GR" altLang="zh-CN">
                <a:latin typeface="Times New Roman" panose="02020603050405020304" pitchFamily="18" charset="0"/>
                <a:cs typeface="Times New Roman" panose="02020603050405020304" pitchFamily="18" charset="0"/>
              </a:rPr>
              <a:t>γ (</a:t>
            </a:r>
            <a:r>
              <a:rPr lang="en-US" altLang="zh-CN">
                <a:latin typeface="Times New Roman" panose="02020603050405020304" pitchFamily="18" charset="0"/>
                <a:cs typeface="Times New Roman" panose="02020603050405020304" pitchFamily="18" charset="0"/>
              </a:rPr>
              <a:t>the contribution of each token to our loss term</a:t>
            </a:r>
            <a:r>
              <a:rPr lang="en-US" altLang="zh-CN">
                <a:latin typeface="Times New Roman" panose="02020603050405020304" pitchFamily="18" charset="0"/>
                <a:cs typeface="Times New Roman" panose="02020603050405020304" pitchFamily="18" charset="0"/>
              </a:rPr>
              <a:t>). </a:t>
            </a:r>
            <a:endParaRPr lang="en-US" altLang="zh-CN"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Feature </a:t>
            </a:r>
            <a:r>
              <a:rPr lang="en-US" altLang="zh-CN" b="1" smtClean="0">
                <a:latin typeface="Times New Roman" panose="02020603050405020304" pitchFamily="18" charset="0"/>
                <a:cs typeface="Times New Roman" panose="02020603050405020304" pitchFamily="18" charset="0"/>
              </a:rPr>
              <a:t>Attribution : Mean </a:t>
            </a:r>
            <a:r>
              <a:rPr lang="en-US" altLang="zh-CN" b="1">
                <a:latin typeface="Times New Roman" panose="02020603050405020304" pitchFamily="18" charset="0"/>
                <a:cs typeface="Times New Roman" panose="02020603050405020304" pitchFamily="18" charset="0"/>
              </a:rPr>
              <a:t>Attention Weights (</a:t>
            </a:r>
            <a:r>
              <a:rPr lang="en-US" altLang="zh-CN" b="1">
                <a:latin typeface="Times New Roman" panose="02020603050405020304" pitchFamily="18" charset="0"/>
                <a:cs typeface="Times New Roman" panose="02020603050405020304" pitchFamily="18" charset="0"/>
              </a:rPr>
              <a:t>MAW</a:t>
            </a:r>
            <a:r>
              <a:rPr lang="en-US" altLang="zh-CN" b="1"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smtClean="0">
                <a:latin typeface="Times New Roman" panose="02020603050405020304" pitchFamily="18" charset="0"/>
                <a:cs typeface="Times New Roman" panose="02020603050405020304" pitchFamily="18" charset="0"/>
              </a:rPr>
              <a:t>Extremely </a:t>
            </a:r>
            <a:r>
              <a:rPr lang="en-US" altLang="zh-CN">
                <a:latin typeface="Times New Roman" panose="02020603050405020304" pitchFamily="18" charset="0"/>
                <a:cs typeface="Times New Roman" panose="02020603050405020304" pitchFamily="18" charset="0"/>
              </a:rPr>
              <a:t>low computational cost in comparison with other methods, most of which require backpropagation and/or </a:t>
            </a:r>
            <a:r>
              <a:rPr lang="en-US" altLang="zh-CN">
                <a:latin typeface="Times New Roman" panose="02020603050405020304" pitchFamily="18" charset="0"/>
                <a:cs typeface="Times New Roman" panose="02020603050405020304" pitchFamily="18" charset="0"/>
              </a:rPr>
              <a:t>multiple </a:t>
            </a:r>
            <a:r>
              <a:rPr lang="en-US" altLang="zh-CN" smtClean="0">
                <a:latin typeface="Times New Roman" panose="02020603050405020304" pitchFamily="18" charset="0"/>
                <a:cs typeface="Times New Roman" panose="02020603050405020304" pitchFamily="18" charset="0"/>
              </a:rPr>
              <a:t>forward. </a:t>
            </a:r>
            <a:r>
              <a:rPr lang="en-US" altLang="zh-CN">
                <a:latin typeface="Times New Roman" panose="02020603050405020304" pitchFamily="18" charset="0"/>
                <a:cs typeface="Times New Roman" panose="02020603050405020304" pitchFamily="18" charset="0"/>
              </a:rPr>
              <a:t>In MAW, the attribution score of token j is the mean, taken across all tokens, layers, and attention heads, of attention weights </a:t>
            </a:r>
            <a:r>
              <a:rPr lang="el-GR" altLang="zh-CN">
                <a:latin typeface="Times New Roman" panose="02020603050405020304" pitchFamily="18" charset="0"/>
                <a:cs typeface="Times New Roman" panose="02020603050405020304" pitchFamily="18" charset="0"/>
              </a:rPr>
              <a:t>α</a:t>
            </a:r>
            <a:r>
              <a:rPr lang="en-US" altLang="zh-CN" baseline="-25000">
                <a:latin typeface="Times New Roman" panose="02020603050405020304" pitchFamily="18" charset="0"/>
                <a:cs typeface="Times New Roman" panose="02020603050405020304" pitchFamily="18" charset="0"/>
              </a:rPr>
              <a:t>ij</a:t>
            </a:r>
            <a:endParaRPr lang="zh-CN" altLang="en-US" baseline="-25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447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E8ED2-0472-4975-962F-C3EA3DDAA056}"/>
              </a:ext>
            </a:extLst>
          </p:cNvPr>
          <p:cNvSpPr txBox="1">
            <a:spLocks/>
          </p:cNvSpPr>
          <p:nvPr/>
        </p:nvSpPr>
        <p:spPr>
          <a:xfrm>
            <a:off x="210242" y="640270"/>
            <a:ext cx="10515600" cy="734343"/>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cs typeface="Times New Roman" panose="02020603050405020304" pitchFamily="18" charset="0"/>
              </a:rPr>
              <a:t>Experiments</a:t>
            </a:r>
            <a:endParaRPr lang="ko-KR"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210242" y="1462536"/>
            <a:ext cx="11448358" cy="923330"/>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Data</a:t>
            </a:r>
            <a:r>
              <a:rPr lang="en-US" altLang="zh-CN" b="1" smtClean="0">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T</a:t>
            </a:r>
            <a:r>
              <a:rPr lang="en-US" altLang="zh-CN" smtClean="0">
                <a:latin typeface="Times New Roman" panose="02020603050405020304" pitchFamily="18" charset="0"/>
                <a:cs typeface="Times New Roman" panose="02020603050405020304" pitchFamily="18" charset="0"/>
              </a:rPr>
              <a:t>rain </a:t>
            </a:r>
            <a:r>
              <a:rPr lang="en-US" altLang="zh-CN">
                <a:latin typeface="Times New Roman" panose="02020603050405020304" pitchFamily="18" charset="0"/>
                <a:cs typeface="Times New Roman" panose="02020603050405020304" pitchFamily="18" charset="0"/>
              </a:rPr>
              <a:t>and </a:t>
            </a:r>
            <a:r>
              <a:rPr lang="en-US" altLang="zh-CN">
                <a:latin typeface="Times New Roman" panose="02020603050405020304" pitchFamily="18" charset="0"/>
                <a:cs typeface="Times New Roman" panose="02020603050405020304" pitchFamily="18" charset="0"/>
              </a:rPr>
              <a:t>evaluate </a:t>
            </a:r>
            <a:r>
              <a:rPr lang="en-US" altLang="zh-CN" smtClean="0">
                <a:latin typeface="Times New Roman" panose="02020603050405020304" pitchFamily="18" charset="0"/>
                <a:cs typeface="Times New Roman" panose="02020603050405020304" pitchFamily="18" charset="0"/>
              </a:rPr>
              <a:t>on </a:t>
            </a:r>
            <a:r>
              <a:rPr lang="en-US" altLang="zh-CN">
                <a:latin typeface="Times New Roman" panose="02020603050405020304" pitchFamily="18" charset="0"/>
                <a:cs typeface="Times New Roman" panose="02020603050405020304" pitchFamily="18" charset="0"/>
              </a:rPr>
              <a:t>VAST, using the standard train/dev/test split and both subsets of the test set: few-shot (few training examples per test topic) and zero-shot (no training or development examples per test topic).</a:t>
            </a:r>
            <a:endParaRPr lang="zh-CN" altLang="en-US" baseline="-250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237594" y="2954908"/>
            <a:ext cx="4460895" cy="2960288"/>
          </a:xfrm>
          <a:prstGeom prst="rect">
            <a:avLst/>
          </a:prstGeom>
        </p:spPr>
      </p:pic>
    </p:spTree>
    <p:extLst>
      <p:ext uri="{BB962C8B-B14F-4D97-AF65-F5344CB8AC3E}">
        <p14:creationId xmlns:p14="http://schemas.microsoft.com/office/powerpoint/2010/main" val="171082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8322</TotalTime>
  <Words>1350</Words>
  <Application>Microsoft Office PowerPoint</Application>
  <PresentationFormat>宽屏</PresentationFormat>
  <Paragraphs>104</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맑은 고딕</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GZK</dc:creator>
  <cp:lastModifiedBy>GZK</cp:lastModifiedBy>
  <cp:revision>76</cp:revision>
  <dcterms:created xsi:type="dcterms:W3CDTF">2021-11-19T06:55:32Z</dcterms:created>
  <dcterms:modified xsi:type="dcterms:W3CDTF">2022-02-24T11:41:40Z</dcterms:modified>
</cp:coreProperties>
</file>