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62" r:id="rId3"/>
    <p:sldId id="258" r:id="rId4"/>
    <p:sldId id="267" r:id="rId5"/>
    <p:sldId id="266" r:id="rId6"/>
    <p:sldId id="268" r:id="rId7"/>
    <p:sldId id="285" r:id="rId8"/>
    <p:sldId id="286" r:id="rId9"/>
    <p:sldId id="264" r:id="rId10"/>
    <p:sldId id="284" r:id="rId11"/>
    <p:sldId id="260" r:id="rId12"/>
    <p:sldId id="271" r:id="rId13"/>
    <p:sldId id="282" r:id="rId14"/>
    <p:sldId id="274" r:id="rId15"/>
    <p:sldId id="283" r:id="rId16"/>
    <p:sldId id="275" r:id="rId17"/>
    <p:sldId id="276" r:id="rId18"/>
    <p:sldId id="278" r:id="rId19"/>
    <p:sldId id="281" r:id="rId20"/>
    <p:sldId id="280" r:id="rId21"/>
    <p:sldId id="27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543" autoAdjust="0"/>
  </p:normalViewPr>
  <p:slideViewPr>
    <p:cSldViewPr snapToGrid="0">
      <p:cViewPr varScale="1">
        <p:scale>
          <a:sx n="84" d="100"/>
          <a:sy n="84" d="100"/>
        </p:scale>
        <p:origin x="1596" y="9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C6692D-9737-43B5-90AA-F581F43BE96C}" type="doc">
      <dgm:prSet loTypeId="urn:microsoft.com/office/officeart/2005/8/layout/hProcess9" loCatId="process" qsTypeId="urn:microsoft.com/office/officeart/2005/8/quickstyle/simple1" qsCatId="simple" csTypeId="urn:microsoft.com/office/officeart/2005/8/colors/accent1_2" csCatId="accent1" phldr="1"/>
      <dgm:spPr/>
    </dgm:pt>
    <dgm:pt modelId="{14FB5D15-1523-4B70-813C-AD978D195EC7}">
      <dgm:prSet phldrT="[文本]"/>
      <dgm:spPr/>
      <dgm:t>
        <a:bodyPr/>
        <a:lstStyle/>
        <a:p>
          <a:r>
            <a:rPr lang="en-US" altLang="zh-CN" smtClean="0"/>
            <a:t>Explain and remove negative part</a:t>
          </a:r>
          <a:endParaRPr lang="zh-CN" altLang="en-US"/>
        </a:p>
      </dgm:t>
    </dgm:pt>
    <dgm:pt modelId="{5D03D257-360E-41A8-8A17-3784ECAD3BF5}" type="parTrans" cxnId="{33CC210A-0C9B-493E-B4FC-D39E6DF416C3}">
      <dgm:prSet/>
      <dgm:spPr/>
      <dgm:t>
        <a:bodyPr/>
        <a:lstStyle/>
        <a:p>
          <a:endParaRPr lang="zh-CN" altLang="en-US"/>
        </a:p>
      </dgm:t>
    </dgm:pt>
    <dgm:pt modelId="{89231936-E399-4164-A3DF-DD6FE2793180}" type="sibTrans" cxnId="{33CC210A-0C9B-493E-B4FC-D39E6DF416C3}">
      <dgm:prSet/>
      <dgm:spPr/>
      <dgm:t>
        <a:bodyPr/>
        <a:lstStyle/>
        <a:p>
          <a:endParaRPr lang="zh-CN" altLang="en-US"/>
        </a:p>
      </dgm:t>
    </dgm:pt>
    <dgm:pt modelId="{E6DA91FD-8E30-402D-AC7C-30D201F8EC37}">
      <dgm:prSet phldrT="[文本]"/>
      <dgm:spPr/>
      <dgm:t>
        <a:bodyPr/>
        <a:lstStyle/>
        <a:p>
          <a:r>
            <a:rPr lang="en-US" altLang="zh-CN" smtClean="0"/>
            <a:t>Explain and remove negative part</a:t>
          </a:r>
          <a:endParaRPr lang="zh-CN" altLang="en-US"/>
        </a:p>
      </dgm:t>
    </dgm:pt>
    <dgm:pt modelId="{4477F7AE-3C86-4679-9C94-CC6DDF630D0C}" type="parTrans" cxnId="{029C78AF-3E80-45B1-8C2C-9945923EB246}">
      <dgm:prSet/>
      <dgm:spPr/>
      <dgm:t>
        <a:bodyPr/>
        <a:lstStyle/>
        <a:p>
          <a:endParaRPr lang="zh-CN" altLang="en-US"/>
        </a:p>
      </dgm:t>
    </dgm:pt>
    <dgm:pt modelId="{E4F0BFBF-02E9-41BF-8D38-CAC694C92819}" type="sibTrans" cxnId="{029C78AF-3E80-45B1-8C2C-9945923EB246}">
      <dgm:prSet/>
      <dgm:spPr/>
      <dgm:t>
        <a:bodyPr/>
        <a:lstStyle/>
        <a:p>
          <a:endParaRPr lang="zh-CN" altLang="en-US"/>
        </a:p>
      </dgm:t>
    </dgm:pt>
    <dgm:pt modelId="{FDC0CB4A-D099-4FE2-8FCA-305AEBB51C7B}">
      <dgm:prSet phldrT="[文本]"/>
      <dgm:spPr/>
      <dgm:t>
        <a:bodyPr/>
        <a:lstStyle/>
        <a:p>
          <a:r>
            <a:rPr lang="en-US" altLang="zh-CN" smtClean="0"/>
            <a:t>Explain and remove negative part</a:t>
          </a:r>
          <a:endParaRPr lang="zh-CN" altLang="en-US"/>
        </a:p>
      </dgm:t>
    </dgm:pt>
    <dgm:pt modelId="{052CD968-6BA1-4F57-A801-A8B58545C1FC}" type="parTrans" cxnId="{E7ADA015-9004-46CA-9718-C041D5BB9106}">
      <dgm:prSet/>
      <dgm:spPr/>
      <dgm:t>
        <a:bodyPr/>
        <a:lstStyle/>
        <a:p>
          <a:endParaRPr lang="zh-CN" altLang="en-US"/>
        </a:p>
      </dgm:t>
    </dgm:pt>
    <dgm:pt modelId="{5504E90A-D244-4A41-B5FA-EC2743A836C0}" type="sibTrans" cxnId="{E7ADA015-9004-46CA-9718-C041D5BB9106}">
      <dgm:prSet/>
      <dgm:spPr/>
      <dgm:t>
        <a:bodyPr/>
        <a:lstStyle/>
        <a:p>
          <a:endParaRPr lang="zh-CN" altLang="en-US"/>
        </a:p>
      </dgm:t>
    </dgm:pt>
    <dgm:pt modelId="{75324CF4-2241-4F3E-8796-F853484B1E4F}">
      <dgm:prSet phldrT="[文本]"/>
      <dgm:spPr/>
      <dgm:t>
        <a:bodyPr/>
        <a:lstStyle/>
        <a:p>
          <a:r>
            <a:rPr lang="en-US" altLang="zh-CN" smtClean="0"/>
            <a:t>Explain and remove negative part</a:t>
          </a:r>
          <a:endParaRPr lang="zh-CN" altLang="en-US"/>
        </a:p>
      </dgm:t>
    </dgm:pt>
    <dgm:pt modelId="{A8C79FAC-4314-4D23-BB98-1F7F1E61B629}" type="parTrans" cxnId="{99F5763D-69B5-4B50-8D85-94F9C33C47DE}">
      <dgm:prSet/>
      <dgm:spPr/>
      <dgm:t>
        <a:bodyPr/>
        <a:lstStyle/>
        <a:p>
          <a:endParaRPr lang="zh-CN" altLang="en-US"/>
        </a:p>
      </dgm:t>
    </dgm:pt>
    <dgm:pt modelId="{3C9EE4E2-C4A8-4034-AA5A-50B35933AA8A}" type="sibTrans" cxnId="{99F5763D-69B5-4B50-8D85-94F9C33C47DE}">
      <dgm:prSet/>
      <dgm:spPr/>
      <dgm:t>
        <a:bodyPr/>
        <a:lstStyle/>
        <a:p>
          <a:endParaRPr lang="zh-CN" altLang="en-US"/>
        </a:p>
      </dgm:t>
    </dgm:pt>
    <dgm:pt modelId="{8C78F9D0-1910-498E-BA76-4E41B39B9652}">
      <dgm:prSet phldrT="[文本]"/>
      <dgm:spPr/>
      <dgm:t>
        <a:bodyPr/>
        <a:lstStyle/>
        <a:p>
          <a:r>
            <a:rPr lang="en-US" altLang="zh-CN" smtClean="0"/>
            <a:t>Explain and remove negative part</a:t>
          </a:r>
          <a:endParaRPr lang="zh-CN" altLang="en-US"/>
        </a:p>
      </dgm:t>
    </dgm:pt>
    <dgm:pt modelId="{D256978B-6BB6-4C9F-A14E-BE4D7FCD4BA1}" type="parTrans" cxnId="{5879E4AC-E8C6-4CCC-8D60-A976C6AA4630}">
      <dgm:prSet/>
      <dgm:spPr/>
      <dgm:t>
        <a:bodyPr/>
        <a:lstStyle/>
        <a:p>
          <a:endParaRPr lang="zh-CN" altLang="en-US"/>
        </a:p>
      </dgm:t>
    </dgm:pt>
    <dgm:pt modelId="{F5380326-A771-41C7-A70A-67D6F87E799F}" type="sibTrans" cxnId="{5879E4AC-E8C6-4CCC-8D60-A976C6AA4630}">
      <dgm:prSet/>
      <dgm:spPr/>
      <dgm:t>
        <a:bodyPr/>
        <a:lstStyle/>
        <a:p>
          <a:endParaRPr lang="zh-CN" altLang="en-US"/>
        </a:p>
      </dgm:t>
    </dgm:pt>
    <dgm:pt modelId="{267452F5-5166-451C-B192-C0DC2F0D5074}">
      <dgm:prSet phldrT="[文本]"/>
      <dgm:spPr/>
      <dgm:t>
        <a:bodyPr/>
        <a:lstStyle/>
        <a:p>
          <a:r>
            <a:rPr lang="en-US" altLang="zh-CN" smtClean="0"/>
            <a:t>Explain and remove negative part</a:t>
          </a:r>
          <a:endParaRPr lang="zh-CN" altLang="en-US"/>
        </a:p>
      </dgm:t>
    </dgm:pt>
    <dgm:pt modelId="{FBFF2B6A-B4E8-44DD-B9E8-01E752D9E222}" type="parTrans" cxnId="{84AB3DB2-2D81-422A-BB91-AFD6D32316F3}">
      <dgm:prSet/>
      <dgm:spPr/>
      <dgm:t>
        <a:bodyPr/>
        <a:lstStyle/>
        <a:p>
          <a:endParaRPr lang="zh-CN" altLang="en-US"/>
        </a:p>
      </dgm:t>
    </dgm:pt>
    <dgm:pt modelId="{649F2051-E7D8-4523-8A37-251ED06491AD}" type="sibTrans" cxnId="{84AB3DB2-2D81-422A-BB91-AFD6D32316F3}">
      <dgm:prSet/>
      <dgm:spPr/>
      <dgm:t>
        <a:bodyPr/>
        <a:lstStyle/>
        <a:p>
          <a:endParaRPr lang="zh-CN" altLang="en-US"/>
        </a:p>
      </dgm:t>
    </dgm:pt>
    <dgm:pt modelId="{87AAB262-7155-4B22-BCD3-93A0FED879E0}" type="pres">
      <dgm:prSet presAssocID="{44C6692D-9737-43B5-90AA-F581F43BE96C}" presName="CompostProcess" presStyleCnt="0">
        <dgm:presLayoutVars>
          <dgm:dir/>
          <dgm:resizeHandles val="exact"/>
        </dgm:presLayoutVars>
      </dgm:prSet>
      <dgm:spPr/>
    </dgm:pt>
    <dgm:pt modelId="{A9C85085-EF3D-44B6-A025-FA2E16E6C15E}" type="pres">
      <dgm:prSet presAssocID="{44C6692D-9737-43B5-90AA-F581F43BE96C}" presName="arrow" presStyleLbl="bgShp" presStyleIdx="0" presStyleCnt="1" custLinFactNeighborX="-1903" custLinFactNeighborY="-66667"/>
      <dgm:spPr/>
    </dgm:pt>
    <dgm:pt modelId="{1F8C30C9-6704-45AC-A3C5-50DD6A56933D}" type="pres">
      <dgm:prSet presAssocID="{44C6692D-9737-43B5-90AA-F581F43BE96C}" presName="linearProcess" presStyleCnt="0"/>
      <dgm:spPr/>
    </dgm:pt>
    <dgm:pt modelId="{27EFFE04-8AAE-471A-BA61-3493FEE3D20D}" type="pres">
      <dgm:prSet presAssocID="{14FB5D15-1523-4B70-813C-AD978D195EC7}" presName="textNode" presStyleLbl="node1" presStyleIdx="0" presStyleCnt="6" custScaleX="184472">
        <dgm:presLayoutVars>
          <dgm:bulletEnabled val="1"/>
        </dgm:presLayoutVars>
      </dgm:prSet>
      <dgm:spPr/>
      <dgm:t>
        <a:bodyPr/>
        <a:lstStyle/>
        <a:p>
          <a:endParaRPr lang="zh-CN" altLang="en-US"/>
        </a:p>
      </dgm:t>
    </dgm:pt>
    <dgm:pt modelId="{A22C9668-60B2-4104-899F-78989DAD5DF4}" type="pres">
      <dgm:prSet presAssocID="{89231936-E399-4164-A3DF-DD6FE2793180}" presName="sibTrans" presStyleCnt="0"/>
      <dgm:spPr/>
    </dgm:pt>
    <dgm:pt modelId="{CF3CF815-4C59-4638-A3CE-3B6BE3227FDB}" type="pres">
      <dgm:prSet presAssocID="{E6DA91FD-8E30-402D-AC7C-30D201F8EC37}" presName="textNode" presStyleLbl="node1" presStyleIdx="1" presStyleCnt="6" custScaleX="162053">
        <dgm:presLayoutVars>
          <dgm:bulletEnabled val="1"/>
        </dgm:presLayoutVars>
      </dgm:prSet>
      <dgm:spPr/>
      <dgm:t>
        <a:bodyPr/>
        <a:lstStyle/>
        <a:p>
          <a:endParaRPr lang="zh-CN" altLang="en-US"/>
        </a:p>
      </dgm:t>
    </dgm:pt>
    <dgm:pt modelId="{517ECB79-8A09-494F-BD75-3D3852694C9D}" type="pres">
      <dgm:prSet presAssocID="{E4F0BFBF-02E9-41BF-8D38-CAC694C92819}" presName="sibTrans" presStyleCnt="0"/>
      <dgm:spPr/>
    </dgm:pt>
    <dgm:pt modelId="{DA54571C-7296-4027-9166-E4B27AFC6387}" type="pres">
      <dgm:prSet presAssocID="{FDC0CB4A-D099-4FE2-8FCA-305AEBB51C7B}" presName="textNode" presStyleLbl="node1" presStyleIdx="2" presStyleCnt="6" custScaleX="112626">
        <dgm:presLayoutVars>
          <dgm:bulletEnabled val="1"/>
        </dgm:presLayoutVars>
      </dgm:prSet>
      <dgm:spPr/>
      <dgm:t>
        <a:bodyPr/>
        <a:lstStyle/>
        <a:p>
          <a:endParaRPr lang="zh-CN" altLang="en-US"/>
        </a:p>
      </dgm:t>
    </dgm:pt>
    <dgm:pt modelId="{E1FC9CA0-93E8-4E44-A340-F7B02E713A1E}" type="pres">
      <dgm:prSet presAssocID="{5504E90A-D244-4A41-B5FA-EC2743A836C0}" presName="sibTrans" presStyleCnt="0"/>
      <dgm:spPr/>
    </dgm:pt>
    <dgm:pt modelId="{D854E6F3-B7B9-4CAD-9D0F-9730685F26EF}" type="pres">
      <dgm:prSet presAssocID="{75324CF4-2241-4F3E-8796-F853484B1E4F}" presName="textNode" presStyleLbl="node1" presStyleIdx="3" presStyleCnt="6" custScaleX="78459">
        <dgm:presLayoutVars>
          <dgm:bulletEnabled val="1"/>
        </dgm:presLayoutVars>
      </dgm:prSet>
      <dgm:spPr/>
      <dgm:t>
        <a:bodyPr/>
        <a:lstStyle/>
        <a:p>
          <a:endParaRPr lang="zh-CN" altLang="en-US"/>
        </a:p>
      </dgm:t>
    </dgm:pt>
    <dgm:pt modelId="{C0A4C40C-405F-4E8A-B517-2EA95AF7E76B}" type="pres">
      <dgm:prSet presAssocID="{3C9EE4E2-C4A8-4034-AA5A-50B35933AA8A}" presName="sibTrans" presStyleCnt="0"/>
      <dgm:spPr/>
    </dgm:pt>
    <dgm:pt modelId="{B4A5A56B-C624-45EA-9204-4620C59D941F}" type="pres">
      <dgm:prSet presAssocID="{8C78F9D0-1910-498E-BA76-4E41B39B9652}" presName="textNode" presStyleLbl="node1" presStyleIdx="4" presStyleCnt="6" custScaleX="36628">
        <dgm:presLayoutVars>
          <dgm:bulletEnabled val="1"/>
        </dgm:presLayoutVars>
      </dgm:prSet>
      <dgm:spPr/>
      <dgm:t>
        <a:bodyPr/>
        <a:lstStyle/>
        <a:p>
          <a:endParaRPr lang="zh-CN" altLang="en-US"/>
        </a:p>
      </dgm:t>
    </dgm:pt>
    <dgm:pt modelId="{4FC43DEB-9D93-4F1B-8186-A89FDB8ACB8E}" type="pres">
      <dgm:prSet presAssocID="{F5380326-A771-41C7-A70A-67D6F87E799F}" presName="sibTrans" presStyleCnt="0"/>
      <dgm:spPr/>
    </dgm:pt>
    <dgm:pt modelId="{0E601212-5039-41EB-A0F3-871F79F10426}" type="pres">
      <dgm:prSet presAssocID="{267452F5-5166-451C-B192-C0DC2F0D5074}" presName="textNode" presStyleLbl="node1" presStyleIdx="5" presStyleCnt="6" custScaleX="36958">
        <dgm:presLayoutVars>
          <dgm:bulletEnabled val="1"/>
        </dgm:presLayoutVars>
      </dgm:prSet>
      <dgm:spPr/>
      <dgm:t>
        <a:bodyPr/>
        <a:lstStyle/>
        <a:p>
          <a:endParaRPr lang="zh-CN" altLang="en-US"/>
        </a:p>
      </dgm:t>
    </dgm:pt>
  </dgm:ptLst>
  <dgm:cxnLst>
    <dgm:cxn modelId="{F7A8EE11-E12B-4D57-9034-EFE2310ECDFE}" type="presOf" srcId="{E6DA91FD-8E30-402D-AC7C-30D201F8EC37}" destId="{CF3CF815-4C59-4638-A3CE-3B6BE3227FDB}" srcOrd="0" destOrd="0" presId="urn:microsoft.com/office/officeart/2005/8/layout/hProcess9"/>
    <dgm:cxn modelId="{F738827A-5893-4FFB-828A-07DB2D2FCBE8}" type="presOf" srcId="{267452F5-5166-451C-B192-C0DC2F0D5074}" destId="{0E601212-5039-41EB-A0F3-871F79F10426}" srcOrd="0" destOrd="0" presId="urn:microsoft.com/office/officeart/2005/8/layout/hProcess9"/>
    <dgm:cxn modelId="{E7ADA015-9004-46CA-9718-C041D5BB9106}" srcId="{44C6692D-9737-43B5-90AA-F581F43BE96C}" destId="{FDC0CB4A-D099-4FE2-8FCA-305AEBB51C7B}" srcOrd="2" destOrd="0" parTransId="{052CD968-6BA1-4F57-A801-A8B58545C1FC}" sibTransId="{5504E90A-D244-4A41-B5FA-EC2743A836C0}"/>
    <dgm:cxn modelId="{2BC50AB9-5206-4C7E-975C-CC93BDF18A68}" type="presOf" srcId="{14FB5D15-1523-4B70-813C-AD978D195EC7}" destId="{27EFFE04-8AAE-471A-BA61-3493FEE3D20D}" srcOrd="0" destOrd="0" presId="urn:microsoft.com/office/officeart/2005/8/layout/hProcess9"/>
    <dgm:cxn modelId="{33CC210A-0C9B-493E-B4FC-D39E6DF416C3}" srcId="{44C6692D-9737-43B5-90AA-F581F43BE96C}" destId="{14FB5D15-1523-4B70-813C-AD978D195EC7}" srcOrd="0" destOrd="0" parTransId="{5D03D257-360E-41A8-8A17-3784ECAD3BF5}" sibTransId="{89231936-E399-4164-A3DF-DD6FE2793180}"/>
    <dgm:cxn modelId="{99F5763D-69B5-4B50-8D85-94F9C33C47DE}" srcId="{44C6692D-9737-43B5-90AA-F581F43BE96C}" destId="{75324CF4-2241-4F3E-8796-F853484B1E4F}" srcOrd="3" destOrd="0" parTransId="{A8C79FAC-4314-4D23-BB98-1F7F1E61B629}" sibTransId="{3C9EE4E2-C4A8-4034-AA5A-50B35933AA8A}"/>
    <dgm:cxn modelId="{5879E4AC-E8C6-4CCC-8D60-A976C6AA4630}" srcId="{44C6692D-9737-43B5-90AA-F581F43BE96C}" destId="{8C78F9D0-1910-498E-BA76-4E41B39B9652}" srcOrd="4" destOrd="0" parTransId="{D256978B-6BB6-4C9F-A14E-BE4D7FCD4BA1}" sibTransId="{F5380326-A771-41C7-A70A-67D6F87E799F}"/>
    <dgm:cxn modelId="{91FA68DD-4A1B-4FBC-823C-3BB3AF33C673}" type="presOf" srcId="{44C6692D-9737-43B5-90AA-F581F43BE96C}" destId="{87AAB262-7155-4B22-BCD3-93A0FED879E0}" srcOrd="0" destOrd="0" presId="urn:microsoft.com/office/officeart/2005/8/layout/hProcess9"/>
    <dgm:cxn modelId="{029C78AF-3E80-45B1-8C2C-9945923EB246}" srcId="{44C6692D-9737-43B5-90AA-F581F43BE96C}" destId="{E6DA91FD-8E30-402D-AC7C-30D201F8EC37}" srcOrd="1" destOrd="0" parTransId="{4477F7AE-3C86-4679-9C94-CC6DDF630D0C}" sibTransId="{E4F0BFBF-02E9-41BF-8D38-CAC694C92819}"/>
    <dgm:cxn modelId="{84AB3DB2-2D81-422A-BB91-AFD6D32316F3}" srcId="{44C6692D-9737-43B5-90AA-F581F43BE96C}" destId="{267452F5-5166-451C-B192-C0DC2F0D5074}" srcOrd="5" destOrd="0" parTransId="{FBFF2B6A-B4E8-44DD-B9E8-01E752D9E222}" sibTransId="{649F2051-E7D8-4523-8A37-251ED06491AD}"/>
    <dgm:cxn modelId="{1E99CD47-2B60-4CB8-A68D-440639E95AE7}" type="presOf" srcId="{75324CF4-2241-4F3E-8796-F853484B1E4F}" destId="{D854E6F3-B7B9-4CAD-9D0F-9730685F26EF}" srcOrd="0" destOrd="0" presId="urn:microsoft.com/office/officeart/2005/8/layout/hProcess9"/>
    <dgm:cxn modelId="{168EE33A-5F26-4ACE-AE26-D4501BF88A37}" type="presOf" srcId="{8C78F9D0-1910-498E-BA76-4E41B39B9652}" destId="{B4A5A56B-C624-45EA-9204-4620C59D941F}" srcOrd="0" destOrd="0" presId="urn:microsoft.com/office/officeart/2005/8/layout/hProcess9"/>
    <dgm:cxn modelId="{47C18089-BDCE-452C-A9E0-BC70C429D6D0}" type="presOf" srcId="{FDC0CB4A-D099-4FE2-8FCA-305AEBB51C7B}" destId="{DA54571C-7296-4027-9166-E4B27AFC6387}" srcOrd="0" destOrd="0" presId="urn:microsoft.com/office/officeart/2005/8/layout/hProcess9"/>
    <dgm:cxn modelId="{948A944B-4ACC-4365-9092-E6A79943F366}" type="presParOf" srcId="{87AAB262-7155-4B22-BCD3-93A0FED879E0}" destId="{A9C85085-EF3D-44B6-A025-FA2E16E6C15E}" srcOrd="0" destOrd="0" presId="urn:microsoft.com/office/officeart/2005/8/layout/hProcess9"/>
    <dgm:cxn modelId="{A1B05CEE-5B98-46C8-90C0-4F2874B67824}" type="presParOf" srcId="{87AAB262-7155-4B22-BCD3-93A0FED879E0}" destId="{1F8C30C9-6704-45AC-A3C5-50DD6A56933D}" srcOrd="1" destOrd="0" presId="urn:microsoft.com/office/officeart/2005/8/layout/hProcess9"/>
    <dgm:cxn modelId="{7632B003-2B5C-44D3-97A9-37E1C81C4F5C}" type="presParOf" srcId="{1F8C30C9-6704-45AC-A3C5-50DD6A56933D}" destId="{27EFFE04-8AAE-471A-BA61-3493FEE3D20D}" srcOrd="0" destOrd="0" presId="urn:microsoft.com/office/officeart/2005/8/layout/hProcess9"/>
    <dgm:cxn modelId="{66FF6EB0-F811-4153-AF55-B522F5A57E46}" type="presParOf" srcId="{1F8C30C9-6704-45AC-A3C5-50DD6A56933D}" destId="{A22C9668-60B2-4104-899F-78989DAD5DF4}" srcOrd="1" destOrd="0" presId="urn:microsoft.com/office/officeart/2005/8/layout/hProcess9"/>
    <dgm:cxn modelId="{79993ABE-2672-445B-B74E-F8456241C18C}" type="presParOf" srcId="{1F8C30C9-6704-45AC-A3C5-50DD6A56933D}" destId="{CF3CF815-4C59-4638-A3CE-3B6BE3227FDB}" srcOrd="2" destOrd="0" presId="urn:microsoft.com/office/officeart/2005/8/layout/hProcess9"/>
    <dgm:cxn modelId="{22DCDA94-3943-4AEA-A6A6-7A10970E1932}" type="presParOf" srcId="{1F8C30C9-6704-45AC-A3C5-50DD6A56933D}" destId="{517ECB79-8A09-494F-BD75-3D3852694C9D}" srcOrd="3" destOrd="0" presId="urn:microsoft.com/office/officeart/2005/8/layout/hProcess9"/>
    <dgm:cxn modelId="{8A0BAED0-9973-48A8-994D-CAA73613945A}" type="presParOf" srcId="{1F8C30C9-6704-45AC-A3C5-50DD6A56933D}" destId="{DA54571C-7296-4027-9166-E4B27AFC6387}" srcOrd="4" destOrd="0" presId="urn:microsoft.com/office/officeart/2005/8/layout/hProcess9"/>
    <dgm:cxn modelId="{C4C2C809-9E9A-4184-A048-D6EA8E7028E6}" type="presParOf" srcId="{1F8C30C9-6704-45AC-A3C5-50DD6A56933D}" destId="{E1FC9CA0-93E8-4E44-A340-F7B02E713A1E}" srcOrd="5" destOrd="0" presId="urn:microsoft.com/office/officeart/2005/8/layout/hProcess9"/>
    <dgm:cxn modelId="{0EED1639-E027-4A19-A746-8F95B4B2C9D2}" type="presParOf" srcId="{1F8C30C9-6704-45AC-A3C5-50DD6A56933D}" destId="{D854E6F3-B7B9-4CAD-9D0F-9730685F26EF}" srcOrd="6" destOrd="0" presId="urn:microsoft.com/office/officeart/2005/8/layout/hProcess9"/>
    <dgm:cxn modelId="{C5E5AE8A-A371-4310-8DAE-6B43A65A5036}" type="presParOf" srcId="{1F8C30C9-6704-45AC-A3C5-50DD6A56933D}" destId="{C0A4C40C-405F-4E8A-B517-2EA95AF7E76B}" srcOrd="7" destOrd="0" presId="urn:microsoft.com/office/officeart/2005/8/layout/hProcess9"/>
    <dgm:cxn modelId="{D3790440-4C0C-4111-A184-677B47EE8248}" type="presParOf" srcId="{1F8C30C9-6704-45AC-A3C5-50DD6A56933D}" destId="{B4A5A56B-C624-45EA-9204-4620C59D941F}" srcOrd="8" destOrd="0" presId="urn:microsoft.com/office/officeart/2005/8/layout/hProcess9"/>
    <dgm:cxn modelId="{3104BE37-D50B-4425-8CE5-E0D8B0F08828}" type="presParOf" srcId="{1F8C30C9-6704-45AC-A3C5-50DD6A56933D}" destId="{4FC43DEB-9D93-4F1B-8186-A89FDB8ACB8E}" srcOrd="9" destOrd="0" presId="urn:microsoft.com/office/officeart/2005/8/layout/hProcess9"/>
    <dgm:cxn modelId="{C14E6FAF-C7C1-4720-A875-444D6C56EF15}" type="presParOf" srcId="{1F8C30C9-6704-45AC-A3C5-50DD6A56933D}" destId="{0E601212-5039-41EB-A0F3-871F79F10426}" srcOrd="1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85085-EF3D-44B6-A025-FA2E16E6C15E}">
      <dsp:nvSpPr>
        <dsp:cNvPr id="0" name=""/>
        <dsp:cNvSpPr/>
      </dsp:nvSpPr>
      <dsp:spPr>
        <a:xfrm>
          <a:off x="665192" y="0"/>
          <a:ext cx="9611868" cy="306705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EFFE04-8AAE-471A-BA61-3493FEE3D20D}">
      <dsp:nvSpPr>
        <dsp:cNvPr id="0" name=""/>
        <dsp:cNvSpPr/>
      </dsp:nvSpPr>
      <dsp:spPr>
        <a:xfrm>
          <a:off x="691050" y="920115"/>
          <a:ext cx="2878146" cy="1226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altLang="zh-CN" sz="900" kern="1200" smtClean="0"/>
            <a:t>Explain and remove negative part</a:t>
          </a:r>
          <a:endParaRPr lang="zh-CN" altLang="en-US" sz="900" kern="1200"/>
        </a:p>
      </dsp:txBody>
      <dsp:txXfrm>
        <a:off x="750938" y="980003"/>
        <a:ext cx="2758370" cy="1107044"/>
      </dsp:txXfrm>
    </dsp:sp>
    <dsp:sp modelId="{CF3CF815-4C59-4638-A3CE-3B6BE3227FDB}">
      <dsp:nvSpPr>
        <dsp:cNvPr id="0" name=""/>
        <dsp:cNvSpPr/>
      </dsp:nvSpPr>
      <dsp:spPr>
        <a:xfrm>
          <a:off x="3647207" y="920115"/>
          <a:ext cx="2528363" cy="1226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altLang="zh-CN" sz="900" kern="1200" smtClean="0"/>
            <a:t>Explain and remove negative part</a:t>
          </a:r>
          <a:endParaRPr lang="zh-CN" altLang="en-US" sz="900" kern="1200"/>
        </a:p>
      </dsp:txBody>
      <dsp:txXfrm>
        <a:off x="3707095" y="980003"/>
        <a:ext cx="2408587" cy="1107044"/>
      </dsp:txXfrm>
    </dsp:sp>
    <dsp:sp modelId="{DA54571C-7296-4027-9166-E4B27AFC6387}">
      <dsp:nvSpPr>
        <dsp:cNvPr id="0" name=""/>
        <dsp:cNvSpPr/>
      </dsp:nvSpPr>
      <dsp:spPr>
        <a:xfrm>
          <a:off x="6253581" y="920115"/>
          <a:ext cx="1757199" cy="1226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altLang="zh-CN" sz="900" kern="1200" smtClean="0"/>
            <a:t>Explain and remove negative part</a:t>
          </a:r>
          <a:endParaRPr lang="zh-CN" altLang="en-US" sz="900" kern="1200"/>
        </a:p>
      </dsp:txBody>
      <dsp:txXfrm>
        <a:off x="6313469" y="980003"/>
        <a:ext cx="1637423" cy="1107044"/>
      </dsp:txXfrm>
    </dsp:sp>
    <dsp:sp modelId="{D854E6F3-B7B9-4CAD-9D0F-9730685F26EF}">
      <dsp:nvSpPr>
        <dsp:cNvPr id="0" name=""/>
        <dsp:cNvSpPr/>
      </dsp:nvSpPr>
      <dsp:spPr>
        <a:xfrm>
          <a:off x="8088791" y="920115"/>
          <a:ext cx="1224123" cy="1226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altLang="zh-CN" sz="900" kern="1200" smtClean="0"/>
            <a:t>Explain and remove negative part</a:t>
          </a:r>
          <a:endParaRPr lang="zh-CN" altLang="en-US" sz="900" kern="1200"/>
        </a:p>
      </dsp:txBody>
      <dsp:txXfrm>
        <a:off x="8148548" y="979872"/>
        <a:ext cx="1104609" cy="1107306"/>
      </dsp:txXfrm>
    </dsp:sp>
    <dsp:sp modelId="{B4A5A56B-C624-45EA-9204-4620C59D941F}">
      <dsp:nvSpPr>
        <dsp:cNvPr id="0" name=""/>
        <dsp:cNvSpPr/>
      </dsp:nvSpPr>
      <dsp:spPr>
        <a:xfrm>
          <a:off x="9390924" y="920115"/>
          <a:ext cx="571472" cy="1226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altLang="zh-CN" sz="900" kern="1200" smtClean="0"/>
            <a:t>Explain and remove negative part</a:t>
          </a:r>
          <a:endParaRPr lang="zh-CN" altLang="en-US" sz="900" kern="1200"/>
        </a:p>
      </dsp:txBody>
      <dsp:txXfrm>
        <a:off x="9418821" y="948012"/>
        <a:ext cx="515678" cy="1171026"/>
      </dsp:txXfrm>
    </dsp:sp>
    <dsp:sp modelId="{0E601212-5039-41EB-A0F3-871F79F10426}">
      <dsp:nvSpPr>
        <dsp:cNvPr id="0" name=""/>
        <dsp:cNvSpPr/>
      </dsp:nvSpPr>
      <dsp:spPr>
        <a:xfrm>
          <a:off x="10040408" y="920115"/>
          <a:ext cx="576621" cy="1226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altLang="zh-CN" sz="900" kern="1200" smtClean="0"/>
            <a:t>Explain and remove negative part</a:t>
          </a:r>
          <a:endParaRPr lang="zh-CN" altLang="en-US" sz="900" kern="1200"/>
        </a:p>
      </dsp:txBody>
      <dsp:txXfrm>
        <a:off x="10068556" y="948263"/>
        <a:ext cx="520325" cy="117052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BCBE74-8F38-4060-AC3A-F41FE2E451DA}" type="datetimeFigureOut">
              <a:rPr lang="zh-CN" altLang="en-US" smtClean="0"/>
              <a:t>2022/2/3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2F87E-00A2-4415-B013-0C0EB6927490}" type="slidenum">
              <a:rPr lang="zh-CN" altLang="en-US" smtClean="0"/>
              <a:t>‹#›</a:t>
            </a:fld>
            <a:endParaRPr lang="zh-CN" altLang="en-US"/>
          </a:p>
        </p:txBody>
      </p:sp>
    </p:spTree>
    <p:extLst>
      <p:ext uri="{BB962C8B-B14F-4D97-AF65-F5344CB8AC3E}">
        <p14:creationId xmlns:p14="http://schemas.microsoft.com/office/powerpoint/2010/main" val="113617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大家好，我是子坤，今天我向大家介绍的我的研究。</a:t>
            </a:r>
            <a:r>
              <a:rPr lang="en-US" altLang="zh-CN" sz="1200" b="1" smtClean="0">
                <a:latin typeface="Times New Roman" panose="02020603050405020304" pitchFamily="18" charset="0"/>
                <a:cs typeface="Times New Roman" panose="02020603050405020304" pitchFamily="18" charset="0"/>
              </a:rPr>
              <a:t>A Universal model improvement method for Self-verification through interpretation</a:t>
            </a:r>
          </a:p>
          <a:p>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1</a:t>
            </a:fld>
            <a:endParaRPr lang="zh-CN" altLang="en-US"/>
          </a:p>
        </p:txBody>
      </p:sp>
    </p:spTree>
    <p:extLst>
      <p:ext uri="{BB962C8B-B14F-4D97-AF65-F5344CB8AC3E}">
        <p14:creationId xmlns:p14="http://schemas.microsoft.com/office/powerpoint/2010/main" val="2180016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这就是具体计算方法，我们通过计算不同的</a:t>
            </a:r>
            <a:r>
              <a:rPr lang="en-US" altLang="zh-CN" smtClean="0"/>
              <a:t>tokens</a:t>
            </a:r>
            <a:r>
              <a:rPr lang="zh-CN" altLang="en-US" smtClean="0"/>
              <a:t>的平均值，来计算整个句子的贡献，通过删除掉低贡献的句子，我们可以蒸馏（</a:t>
            </a:r>
            <a:r>
              <a:rPr lang="en-US" altLang="zh-CN" smtClean="0"/>
              <a:t>Distill out </a:t>
            </a:r>
            <a:r>
              <a:rPr lang="zh-CN" altLang="en-US" smtClean="0"/>
              <a:t>）出结果。</a:t>
            </a:r>
            <a:r>
              <a:rPr lang="en-US" altLang="zh-CN" smtClean="0"/>
              <a:t>Whitch means</a:t>
            </a:r>
            <a:r>
              <a:rPr lang="zh-CN" altLang="en-US" smtClean="0"/>
              <a:t>，我们在充满了无意义的句子中，进行一种滤波，滤掉（</a:t>
            </a:r>
            <a:r>
              <a:rPr lang="en-US" altLang="zh-CN" smtClean="0"/>
              <a:t>filtered out</a:t>
            </a:r>
            <a:r>
              <a:rPr lang="zh-CN" altLang="en-US" smtClean="0"/>
              <a:t>）了大部分对结果不重要的句子。于是，模型不需要再对那些拉乱无章的部分添加注意力，仅需要（</a:t>
            </a:r>
            <a:r>
              <a:rPr lang="en-US" altLang="zh-CN" smtClean="0"/>
              <a:t>only required</a:t>
            </a:r>
            <a:r>
              <a:rPr lang="zh-CN" altLang="en-US" smtClean="0"/>
              <a:t>）对结果起到积极作用的要点部分进行处理。</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10</a:t>
            </a:fld>
            <a:endParaRPr lang="zh-CN" altLang="en-US"/>
          </a:p>
        </p:txBody>
      </p:sp>
    </p:spTree>
    <p:extLst>
      <p:ext uri="{BB962C8B-B14F-4D97-AF65-F5344CB8AC3E}">
        <p14:creationId xmlns:p14="http://schemas.microsoft.com/office/powerpoint/2010/main" val="2920630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为了让解释有意义，我们应用了谷歌研究员 </a:t>
            </a:r>
            <a:r>
              <a:rPr lang="en-US" altLang="zh-CN" smtClean="0"/>
              <a:t>kim been</a:t>
            </a:r>
            <a:r>
              <a:rPr lang="zh-CN" altLang="en-US" smtClean="0"/>
              <a:t>的研究方法：</a:t>
            </a:r>
            <a:r>
              <a:rPr lang="en-US" altLang="zh-CN" smtClean="0"/>
              <a:t>sanity check </a:t>
            </a:r>
            <a:r>
              <a:rPr lang="zh-CN" altLang="en-US" smtClean="0"/>
              <a:t>旨在</a:t>
            </a:r>
            <a:r>
              <a:rPr lang="en-US" altLang="zh-CN" smtClean="0"/>
              <a:t>cnn</a:t>
            </a:r>
            <a:r>
              <a:rPr lang="zh-CN" altLang="en-US" smtClean="0"/>
              <a:t>网络中，随机化一层模型的权重，因此输出的答案是没有意义的答案。但是采用解释方法以后，我们依然发现解释却是不变的，因此人们开始质疑</a:t>
            </a:r>
            <a:r>
              <a:rPr lang="en-US" altLang="zh-CN" smtClean="0"/>
              <a:t>xai</a:t>
            </a:r>
            <a:r>
              <a:rPr lang="zh-CN" altLang="en-US" smtClean="0"/>
              <a:t>的作用，所以为了证明解释是有意义的，该论文推荐使用可以通过</a:t>
            </a:r>
            <a:r>
              <a:rPr lang="en-US" altLang="zh-CN" smtClean="0"/>
              <a:t>sanity check</a:t>
            </a:r>
            <a:r>
              <a:rPr lang="zh-CN" altLang="en-US" smtClean="0"/>
              <a:t>的方法进行研究。</a:t>
            </a:r>
            <a:endParaRPr lang="en-US" altLang="zh-CN" smtClean="0"/>
          </a:p>
        </p:txBody>
      </p:sp>
      <p:sp>
        <p:nvSpPr>
          <p:cNvPr id="4" name="灯片编号占位符 3"/>
          <p:cNvSpPr>
            <a:spLocks noGrp="1"/>
          </p:cNvSpPr>
          <p:nvPr>
            <p:ph type="sldNum" sz="quarter" idx="10"/>
          </p:nvPr>
        </p:nvSpPr>
        <p:spPr/>
        <p:txBody>
          <a:bodyPr/>
          <a:lstStyle/>
          <a:p>
            <a:fld id="{7922F87E-00A2-4415-B013-0C0EB6927490}" type="slidenum">
              <a:rPr lang="zh-CN" altLang="en-US" smtClean="0"/>
              <a:t>11</a:t>
            </a:fld>
            <a:endParaRPr lang="zh-CN" altLang="en-US"/>
          </a:p>
        </p:txBody>
      </p:sp>
    </p:spTree>
    <p:extLst>
      <p:ext uri="{BB962C8B-B14F-4D97-AF65-F5344CB8AC3E}">
        <p14:creationId xmlns:p14="http://schemas.microsoft.com/office/powerpoint/2010/main" val="3878612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12</a:t>
            </a:fld>
            <a:endParaRPr lang="zh-CN" altLang="en-US"/>
          </a:p>
        </p:txBody>
      </p:sp>
    </p:spTree>
    <p:extLst>
      <p:ext uri="{BB962C8B-B14F-4D97-AF65-F5344CB8AC3E}">
        <p14:creationId xmlns:p14="http://schemas.microsoft.com/office/powerpoint/2010/main" val="2144758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根据之前介绍的方法，我对</a:t>
            </a:r>
            <a:r>
              <a:rPr lang="en-US" altLang="zh-CN" smtClean="0"/>
              <a:t>transformer</a:t>
            </a:r>
            <a:r>
              <a:rPr lang="zh-CN" altLang="en-US" smtClean="0"/>
              <a:t>模型进行了</a:t>
            </a:r>
            <a:r>
              <a:rPr lang="en-US" altLang="zh-CN" smtClean="0"/>
              <a:t>sanity check</a:t>
            </a:r>
            <a:r>
              <a:rPr lang="zh-CN" altLang="en-US" smtClean="0"/>
              <a:t>，结果如图所示，我们可以发现，</a:t>
            </a:r>
            <a:r>
              <a:rPr lang="en-US" altLang="zh-CN" smtClean="0"/>
              <a:t>sanity check</a:t>
            </a:r>
            <a:r>
              <a:rPr lang="zh-CN" altLang="en-US" smtClean="0"/>
              <a:t>针对</a:t>
            </a:r>
            <a:r>
              <a:rPr lang="en-US" altLang="zh-CN" smtClean="0"/>
              <a:t>trnasformer</a:t>
            </a:r>
            <a:r>
              <a:rPr lang="zh-CN" altLang="en-US" smtClean="0"/>
              <a:t>模型的应先基本没有，原因在于：我们可以看图</a:t>
            </a:r>
            <a:r>
              <a:rPr lang="en-US" altLang="zh-CN" smtClean="0"/>
              <a:t>1</a:t>
            </a:r>
            <a:r>
              <a:rPr lang="zh-CN" altLang="en-US" smtClean="0"/>
              <a:t>（</a:t>
            </a:r>
            <a:r>
              <a:rPr lang="en-US" altLang="zh-CN" smtClean="0"/>
              <a:t>cascading</a:t>
            </a:r>
            <a:r>
              <a:rPr lang="zh-CN" altLang="en-US" smtClean="0"/>
              <a:t>方法）：左上角的</a:t>
            </a:r>
            <a:r>
              <a:rPr lang="en-US" altLang="zh-CN" smtClean="0"/>
              <a:t>tokens</a:t>
            </a:r>
            <a:r>
              <a:rPr lang="zh-CN" altLang="en-US" smtClean="0"/>
              <a:t>贡献是原有的的解释，我们观察到对结果贡献最高的地方集中在，句子的头部，曲线最高的地方。因此在我们随机化一层网络之后，我们发现</a:t>
            </a:r>
            <a:r>
              <a:rPr lang="en-US" altLang="zh-CN" smtClean="0"/>
              <a:t>cnn</a:t>
            </a:r>
            <a:r>
              <a:rPr lang="zh-CN" altLang="en-US" smtClean="0"/>
              <a:t>的情并没有发生，而是解释的结果随着随机化操作而变化，于是根据这个结论，我们可以证明，</a:t>
            </a:r>
            <a:r>
              <a:rPr lang="en-US" altLang="zh-CN" smtClean="0"/>
              <a:t>transformer</a:t>
            </a:r>
            <a:r>
              <a:rPr lang="zh-CN" altLang="en-US" smtClean="0"/>
              <a:t>模型结构并不适用于</a:t>
            </a:r>
            <a:r>
              <a:rPr lang="en-US" altLang="zh-CN" smtClean="0"/>
              <a:t>sanity check</a:t>
            </a:r>
            <a:r>
              <a:rPr lang="zh-CN" altLang="en-US" smtClean="0"/>
              <a:t>。也就是说，发生在</a:t>
            </a:r>
            <a:r>
              <a:rPr lang="en-US" altLang="zh-CN" smtClean="0"/>
              <a:t>cnn</a:t>
            </a:r>
            <a:r>
              <a:rPr lang="zh-CN" altLang="en-US" smtClean="0"/>
              <a:t>的解释问题，并不会发生在</a:t>
            </a:r>
            <a:r>
              <a:rPr lang="en-US" altLang="zh-CN" smtClean="0"/>
              <a:t>bert</a:t>
            </a:r>
            <a:r>
              <a:rPr lang="zh-CN" altLang="en-US" smtClean="0"/>
              <a:t>模型上。我们可以放心的去做解释和优化工作。</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13</a:t>
            </a:fld>
            <a:endParaRPr lang="zh-CN" altLang="en-US"/>
          </a:p>
        </p:txBody>
      </p:sp>
    </p:spTree>
    <p:extLst>
      <p:ext uri="{BB962C8B-B14F-4D97-AF65-F5344CB8AC3E}">
        <p14:creationId xmlns:p14="http://schemas.microsoft.com/office/powerpoint/2010/main" val="71109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14</a:t>
            </a:fld>
            <a:endParaRPr lang="zh-CN" altLang="en-US"/>
          </a:p>
        </p:txBody>
      </p:sp>
    </p:spTree>
    <p:extLst>
      <p:ext uri="{BB962C8B-B14F-4D97-AF65-F5344CB8AC3E}">
        <p14:creationId xmlns:p14="http://schemas.microsoft.com/office/powerpoint/2010/main" val="1439757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15</a:t>
            </a:fld>
            <a:endParaRPr lang="zh-CN" altLang="en-US"/>
          </a:p>
        </p:txBody>
      </p:sp>
    </p:spTree>
    <p:extLst>
      <p:ext uri="{BB962C8B-B14F-4D97-AF65-F5344CB8AC3E}">
        <p14:creationId xmlns:p14="http://schemas.microsoft.com/office/powerpoint/2010/main" val="3570045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16</a:t>
            </a:fld>
            <a:endParaRPr lang="zh-CN" altLang="en-US"/>
          </a:p>
        </p:txBody>
      </p:sp>
    </p:spTree>
    <p:extLst>
      <p:ext uri="{BB962C8B-B14F-4D97-AF65-F5344CB8AC3E}">
        <p14:creationId xmlns:p14="http://schemas.microsoft.com/office/powerpoint/2010/main" val="450776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17</a:t>
            </a:fld>
            <a:endParaRPr lang="zh-CN" altLang="en-US"/>
          </a:p>
        </p:txBody>
      </p:sp>
    </p:spTree>
    <p:extLst>
      <p:ext uri="{BB962C8B-B14F-4D97-AF65-F5344CB8AC3E}">
        <p14:creationId xmlns:p14="http://schemas.microsoft.com/office/powerpoint/2010/main" val="3874150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18</a:t>
            </a:fld>
            <a:endParaRPr lang="zh-CN" altLang="en-US"/>
          </a:p>
        </p:txBody>
      </p:sp>
    </p:spTree>
    <p:extLst>
      <p:ext uri="{BB962C8B-B14F-4D97-AF65-F5344CB8AC3E}">
        <p14:creationId xmlns:p14="http://schemas.microsoft.com/office/powerpoint/2010/main" val="1315672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19</a:t>
            </a:fld>
            <a:endParaRPr lang="zh-CN" altLang="en-US"/>
          </a:p>
        </p:txBody>
      </p:sp>
    </p:spTree>
    <p:extLst>
      <p:ext uri="{BB962C8B-B14F-4D97-AF65-F5344CB8AC3E}">
        <p14:creationId xmlns:p14="http://schemas.microsoft.com/office/powerpoint/2010/main" val="2281186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7922F87E-00A2-4415-B013-0C0EB6927490}" type="slidenum">
              <a:rPr lang="zh-CN" altLang="en-US" smtClean="0"/>
              <a:t>2</a:t>
            </a:fld>
            <a:endParaRPr lang="zh-CN" altLang="en-US"/>
          </a:p>
        </p:txBody>
      </p:sp>
    </p:spTree>
    <p:extLst>
      <p:ext uri="{BB962C8B-B14F-4D97-AF65-F5344CB8AC3E}">
        <p14:creationId xmlns:p14="http://schemas.microsoft.com/office/powerpoint/2010/main" val="1595573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20</a:t>
            </a:fld>
            <a:endParaRPr lang="zh-CN" altLang="en-US"/>
          </a:p>
        </p:txBody>
      </p:sp>
    </p:spTree>
    <p:extLst>
      <p:ext uri="{BB962C8B-B14F-4D97-AF65-F5344CB8AC3E}">
        <p14:creationId xmlns:p14="http://schemas.microsoft.com/office/powerpoint/2010/main" val="6302426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21</a:t>
            </a:fld>
            <a:endParaRPr lang="zh-CN" altLang="en-US"/>
          </a:p>
        </p:txBody>
      </p:sp>
    </p:spTree>
    <p:extLst>
      <p:ext uri="{BB962C8B-B14F-4D97-AF65-F5344CB8AC3E}">
        <p14:creationId xmlns:p14="http://schemas.microsoft.com/office/powerpoint/2010/main" val="4105574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3</a:t>
            </a:fld>
            <a:endParaRPr lang="zh-CN" altLang="en-US"/>
          </a:p>
        </p:txBody>
      </p:sp>
    </p:spTree>
    <p:extLst>
      <p:ext uri="{BB962C8B-B14F-4D97-AF65-F5344CB8AC3E}">
        <p14:creationId xmlns:p14="http://schemas.microsoft.com/office/powerpoint/2010/main" val="1450231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首先我在介绍论文之前我先向大家介绍什么是</a:t>
            </a:r>
            <a:r>
              <a:rPr lang="en-US" altLang="zh-CN" smtClean="0"/>
              <a:t>hi</a:t>
            </a:r>
            <a:r>
              <a:rPr lang="zh-CN" altLang="en-US" smtClean="0"/>
              <a:t>可解释</a:t>
            </a:r>
            <a:r>
              <a:rPr lang="en-US" altLang="zh-CN" smtClean="0"/>
              <a:t>ai</a:t>
            </a:r>
            <a:r>
              <a:rPr lang="zh-CN" altLang="en-US" smtClean="0"/>
              <a:t>，</a:t>
            </a:r>
            <a:r>
              <a:rPr lang="zh-CN" altLang="en-US" sz="1200" b="0" i="0" kern="1200" smtClean="0">
                <a:solidFill>
                  <a:schemeClr val="tx1"/>
                </a:solidFill>
                <a:effectLst/>
                <a:latin typeface="+mn-lt"/>
                <a:ea typeface="+mn-ea"/>
                <a:cs typeface="+mn-cs"/>
              </a:rPr>
              <a:t>可解释的人工智能 </a:t>
            </a:r>
            <a:r>
              <a:rPr lang="en-US" altLang="zh-CN" sz="1200" b="0" i="0" kern="1200" smtClean="0">
                <a:solidFill>
                  <a:schemeClr val="tx1"/>
                </a:solidFill>
                <a:effectLst/>
                <a:latin typeface="+mn-lt"/>
                <a:ea typeface="+mn-ea"/>
                <a:cs typeface="+mn-cs"/>
              </a:rPr>
              <a:t>(XAI) </a:t>
            </a:r>
            <a:r>
              <a:rPr lang="zh-CN" altLang="en-US" sz="1200" b="0" i="0" kern="1200" smtClean="0">
                <a:solidFill>
                  <a:schemeClr val="tx1"/>
                </a:solidFill>
                <a:effectLst/>
                <a:latin typeface="+mn-lt"/>
                <a:ea typeface="+mn-ea"/>
                <a:cs typeface="+mn-cs"/>
              </a:rPr>
              <a:t>是一套流程（</a:t>
            </a:r>
            <a:r>
              <a:rPr lang="en-US" altLang="zh-CN" sz="1200" b="0" i="0" kern="1200" smtClean="0">
                <a:solidFill>
                  <a:schemeClr val="tx1"/>
                </a:solidFill>
                <a:effectLst/>
                <a:latin typeface="+mn-lt"/>
                <a:ea typeface="+mn-ea"/>
                <a:cs typeface="+mn-cs"/>
              </a:rPr>
              <a:t>process</a:t>
            </a:r>
            <a:r>
              <a:rPr lang="zh-CN" altLang="en-US" sz="1200" b="0" i="0" kern="1200" smtClean="0">
                <a:solidFill>
                  <a:schemeClr val="tx1"/>
                </a:solidFill>
                <a:effectLst/>
                <a:latin typeface="+mn-lt"/>
                <a:ea typeface="+mn-ea"/>
                <a:cs typeface="+mn-cs"/>
              </a:rPr>
              <a:t>）和方法，可使人类用户能够理解和信任机器学习算法所产生的结果和输出。 可解释的 </a:t>
            </a:r>
            <a:r>
              <a:rPr lang="en-US" altLang="zh-CN" sz="1200" b="0" i="0" kern="1200" smtClean="0">
                <a:solidFill>
                  <a:schemeClr val="tx1"/>
                </a:solidFill>
                <a:effectLst/>
                <a:latin typeface="+mn-lt"/>
                <a:ea typeface="+mn-ea"/>
                <a:cs typeface="+mn-cs"/>
              </a:rPr>
              <a:t>AI </a:t>
            </a:r>
            <a:r>
              <a:rPr lang="zh-CN" altLang="en-US" sz="1200" b="0" i="0" kern="1200" smtClean="0">
                <a:solidFill>
                  <a:schemeClr val="tx1"/>
                </a:solidFill>
                <a:effectLst/>
                <a:latin typeface="+mn-lt"/>
                <a:ea typeface="+mn-ea"/>
                <a:cs typeface="+mn-cs"/>
              </a:rPr>
              <a:t>用于描述 </a:t>
            </a:r>
            <a:r>
              <a:rPr lang="en-US" altLang="zh-CN" sz="1200" b="0" i="0" kern="1200" smtClean="0">
                <a:solidFill>
                  <a:schemeClr val="tx1"/>
                </a:solidFill>
                <a:effectLst/>
                <a:latin typeface="+mn-lt"/>
                <a:ea typeface="+mn-ea"/>
                <a:cs typeface="+mn-cs"/>
              </a:rPr>
              <a:t>AI </a:t>
            </a:r>
            <a:r>
              <a:rPr lang="zh-CN" altLang="en-US" sz="1200" b="0" i="0" kern="1200" smtClean="0">
                <a:solidFill>
                  <a:schemeClr val="tx1"/>
                </a:solidFill>
                <a:effectLst/>
                <a:latin typeface="+mn-lt"/>
                <a:ea typeface="+mn-ea"/>
                <a:cs typeface="+mn-cs"/>
              </a:rPr>
              <a:t>模型、其预期影响</a:t>
            </a:r>
            <a:r>
              <a:rPr lang="en-US" altLang="zh-CN" sz="1200" b="0" i="0" kern="1200" smtClean="0">
                <a:solidFill>
                  <a:schemeClr val="tx1"/>
                </a:solidFill>
                <a:effectLst/>
                <a:latin typeface="+mn-lt"/>
                <a:ea typeface="+mn-ea"/>
                <a:cs typeface="+mn-cs"/>
              </a:rPr>
              <a:t>(Influence)</a:t>
            </a:r>
            <a:r>
              <a:rPr lang="zh-CN" altLang="en-US" sz="1200" b="0" i="0" kern="1200" smtClean="0">
                <a:solidFill>
                  <a:schemeClr val="tx1"/>
                </a:solidFill>
                <a:effectLst/>
                <a:latin typeface="+mn-lt"/>
                <a:ea typeface="+mn-ea"/>
                <a:cs typeface="+mn-cs"/>
              </a:rPr>
              <a:t>和潜在偏见</a:t>
            </a:r>
            <a:r>
              <a:rPr lang="en-US" altLang="zh-CN" sz="1200" b="0" i="0" kern="1200" smtClean="0">
                <a:solidFill>
                  <a:schemeClr val="tx1"/>
                </a:solidFill>
                <a:effectLst/>
                <a:latin typeface="+mn-lt"/>
                <a:ea typeface="+mn-ea"/>
                <a:cs typeface="+mn-cs"/>
              </a:rPr>
              <a:t>(potential bias)</a:t>
            </a:r>
            <a:r>
              <a:rPr lang="zh-CN" altLang="en-US" sz="1200" b="0" i="0" kern="1200" smtClean="0">
                <a:solidFill>
                  <a:schemeClr val="tx1"/>
                </a:solidFill>
                <a:effectLst/>
                <a:latin typeface="+mn-lt"/>
                <a:ea typeface="+mn-ea"/>
                <a:cs typeface="+mn-cs"/>
              </a:rPr>
              <a:t>。 它有助于描述 </a:t>
            </a:r>
            <a:r>
              <a:rPr lang="en-US" altLang="zh-CN" sz="1200" b="0" i="0" kern="1200" smtClean="0">
                <a:solidFill>
                  <a:schemeClr val="tx1"/>
                </a:solidFill>
                <a:effectLst/>
                <a:latin typeface="+mn-lt"/>
                <a:ea typeface="+mn-ea"/>
                <a:cs typeface="+mn-cs"/>
              </a:rPr>
              <a:t>AI </a:t>
            </a:r>
            <a:r>
              <a:rPr lang="zh-CN" altLang="en-US" sz="1200" b="0" i="0" kern="1200" smtClean="0">
                <a:solidFill>
                  <a:schemeClr val="tx1"/>
                </a:solidFill>
                <a:effectLst/>
                <a:latin typeface="+mn-lt"/>
                <a:ea typeface="+mn-ea"/>
                <a:cs typeface="+mn-cs"/>
              </a:rPr>
              <a:t>支持的决策中的模型准确性、公平性、透明度</a:t>
            </a:r>
            <a:r>
              <a:rPr lang="en-US" altLang="zh-CN" sz="1200" b="0" i="0" kern="1200" smtClean="0">
                <a:solidFill>
                  <a:schemeClr val="tx1"/>
                </a:solidFill>
                <a:effectLst/>
                <a:latin typeface="+mn-lt"/>
                <a:ea typeface="+mn-ea"/>
                <a:cs typeface="+mn-cs"/>
              </a:rPr>
              <a:t>(transparency)</a:t>
            </a:r>
            <a:r>
              <a:rPr lang="zh-CN" altLang="en-US" sz="1200" b="0" i="0" kern="1200" smtClean="0">
                <a:solidFill>
                  <a:schemeClr val="tx1"/>
                </a:solidFill>
                <a:effectLst/>
                <a:latin typeface="+mn-lt"/>
                <a:ea typeface="+mn-ea"/>
                <a:cs typeface="+mn-cs"/>
              </a:rPr>
              <a:t>和结果。 在将 </a:t>
            </a:r>
            <a:r>
              <a:rPr lang="en-US" altLang="zh-CN" sz="1200" b="0" i="0" kern="1200" smtClean="0">
                <a:solidFill>
                  <a:schemeClr val="tx1"/>
                </a:solidFill>
                <a:effectLst/>
                <a:latin typeface="+mn-lt"/>
                <a:ea typeface="+mn-ea"/>
                <a:cs typeface="+mn-cs"/>
              </a:rPr>
              <a:t>AI </a:t>
            </a:r>
            <a:r>
              <a:rPr lang="zh-CN" altLang="en-US" sz="1200" b="0" i="0" kern="1200" smtClean="0">
                <a:solidFill>
                  <a:schemeClr val="tx1"/>
                </a:solidFill>
                <a:effectLst/>
                <a:latin typeface="+mn-lt"/>
                <a:ea typeface="+mn-ea"/>
                <a:cs typeface="+mn-cs"/>
              </a:rPr>
              <a:t>模型投入生产</a:t>
            </a:r>
            <a:r>
              <a:rPr lang="en-US" altLang="zh-CN" sz="1200" b="0" i="0" kern="1200" smtClean="0">
                <a:solidFill>
                  <a:schemeClr val="tx1"/>
                </a:solidFill>
                <a:effectLst/>
                <a:latin typeface="+mn-lt"/>
                <a:ea typeface="+mn-ea"/>
                <a:cs typeface="+mn-cs"/>
              </a:rPr>
              <a:t>(rpoduction)</a:t>
            </a:r>
            <a:r>
              <a:rPr lang="zh-CN" altLang="en-US" sz="1200" b="0" i="0" kern="1200" smtClean="0">
                <a:solidFill>
                  <a:schemeClr val="tx1"/>
                </a:solidFill>
                <a:effectLst/>
                <a:latin typeface="+mn-lt"/>
                <a:ea typeface="+mn-ea"/>
                <a:cs typeface="+mn-cs"/>
              </a:rPr>
              <a:t>时，可解释的 </a:t>
            </a:r>
            <a:r>
              <a:rPr lang="en-US" altLang="zh-CN" sz="1200" b="0" i="0" kern="1200" smtClean="0">
                <a:solidFill>
                  <a:schemeClr val="tx1"/>
                </a:solidFill>
                <a:effectLst/>
                <a:latin typeface="+mn-lt"/>
                <a:ea typeface="+mn-ea"/>
                <a:cs typeface="+mn-cs"/>
              </a:rPr>
              <a:t>AI </a:t>
            </a:r>
            <a:r>
              <a:rPr lang="zh-CN" altLang="en-US" sz="1200" b="0" i="0" kern="1200" smtClean="0">
                <a:solidFill>
                  <a:schemeClr val="tx1"/>
                </a:solidFill>
                <a:effectLst/>
                <a:latin typeface="+mn-lt"/>
                <a:ea typeface="+mn-ea"/>
                <a:cs typeface="+mn-cs"/>
              </a:rPr>
              <a:t>对于组织建立信任和信心</a:t>
            </a:r>
            <a:r>
              <a:rPr lang="en-US" altLang="zh-CN" sz="1200" b="0" i="0" kern="1200" smtClean="0">
                <a:solidFill>
                  <a:schemeClr val="tx1"/>
                </a:solidFill>
                <a:effectLst/>
                <a:latin typeface="+mn-lt"/>
                <a:ea typeface="+mn-ea"/>
                <a:cs typeface="+mn-cs"/>
              </a:rPr>
              <a:t>(confidence)</a:t>
            </a:r>
            <a:r>
              <a:rPr lang="zh-CN" altLang="en-US" sz="1200" b="0" i="0" kern="1200" smtClean="0">
                <a:solidFill>
                  <a:schemeClr val="tx1"/>
                </a:solidFill>
                <a:effectLst/>
                <a:latin typeface="+mn-lt"/>
                <a:ea typeface="+mn-ea"/>
                <a:cs typeface="+mn-cs"/>
              </a:rPr>
              <a:t>至关重要。 </a:t>
            </a:r>
            <a:r>
              <a:rPr lang="en-US" altLang="zh-CN" sz="1200" b="0" i="0" kern="1200" smtClean="0">
                <a:solidFill>
                  <a:schemeClr val="tx1"/>
                </a:solidFill>
                <a:effectLst/>
                <a:latin typeface="+mn-lt"/>
                <a:ea typeface="+mn-ea"/>
                <a:cs typeface="+mn-cs"/>
              </a:rPr>
              <a:t>AI </a:t>
            </a:r>
            <a:r>
              <a:rPr lang="zh-CN" altLang="en-US" sz="1200" b="0" i="0" kern="1200" smtClean="0">
                <a:solidFill>
                  <a:schemeClr val="tx1"/>
                </a:solidFill>
                <a:effectLst/>
                <a:latin typeface="+mn-lt"/>
                <a:ea typeface="+mn-ea"/>
                <a:cs typeface="+mn-cs"/>
              </a:rPr>
              <a:t>可解释性也有助于组织采用负责任</a:t>
            </a:r>
            <a:r>
              <a:rPr lang="en-US" altLang="zh-CN" sz="1200" b="0" i="0" kern="1200" smtClean="0">
                <a:solidFill>
                  <a:schemeClr val="tx1"/>
                </a:solidFill>
                <a:effectLst/>
                <a:latin typeface="+mn-lt"/>
                <a:ea typeface="+mn-ea"/>
                <a:cs typeface="+mn-cs"/>
              </a:rPr>
              <a:t>(Adopt a responsible approach)</a:t>
            </a:r>
            <a:r>
              <a:rPr lang="zh-CN" altLang="en-US" sz="1200" b="0" i="0" kern="1200" smtClean="0">
                <a:solidFill>
                  <a:schemeClr val="tx1"/>
                </a:solidFill>
                <a:effectLst/>
                <a:latin typeface="+mn-lt"/>
                <a:ea typeface="+mn-ea"/>
                <a:cs typeface="+mn-cs"/>
              </a:rPr>
              <a:t>的方法进行 </a:t>
            </a:r>
            <a:r>
              <a:rPr lang="en-US" altLang="zh-CN" sz="1200" b="0" i="0" kern="1200" smtClean="0">
                <a:solidFill>
                  <a:schemeClr val="tx1"/>
                </a:solidFill>
                <a:effectLst/>
                <a:latin typeface="+mn-lt"/>
                <a:ea typeface="+mn-ea"/>
                <a:cs typeface="+mn-cs"/>
              </a:rPr>
              <a:t>AI </a:t>
            </a:r>
            <a:r>
              <a:rPr lang="zh-CN" altLang="en-US" sz="1200" b="0" i="0" kern="1200" smtClean="0">
                <a:solidFill>
                  <a:schemeClr val="tx1"/>
                </a:solidFill>
                <a:effectLst/>
                <a:latin typeface="+mn-lt"/>
                <a:ea typeface="+mn-ea"/>
                <a:cs typeface="+mn-cs"/>
              </a:rPr>
              <a:t>开发。</a:t>
            </a:r>
            <a:endParaRPr lang="en-US" altLang="zh-CN" smtClean="0"/>
          </a:p>
        </p:txBody>
      </p:sp>
      <p:sp>
        <p:nvSpPr>
          <p:cNvPr id="4" name="灯片编号占位符 3"/>
          <p:cNvSpPr>
            <a:spLocks noGrp="1"/>
          </p:cNvSpPr>
          <p:nvPr>
            <p:ph type="sldNum" sz="quarter" idx="10"/>
          </p:nvPr>
        </p:nvSpPr>
        <p:spPr/>
        <p:txBody>
          <a:bodyPr/>
          <a:lstStyle/>
          <a:p>
            <a:fld id="{7922F87E-00A2-4415-B013-0C0EB6927490}" type="slidenum">
              <a:rPr lang="zh-CN" altLang="en-US" smtClean="0"/>
              <a:t>4</a:t>
            </a:fld>
            <a:endParaRPr lang="zh-CN" altLang="en-US"/>
          </a:p>
        </p:txBody>
      </p:sp>
    </p:spTree>
    <p:extLst>
      <p:ext uri="{BB962C8B-B14F-4D97-AF65-F5344CB8AC3E}">
        <p14:creationId xmlns:p14="http://schemas.microsoft.com/office/powerpoint/2010/main" val="3378421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Ok</a:t>
            </a:r>
            <a:r>
              <a:rPr lang="zh-CN" altLang="en-US" smtClean="0"/>
              <a:t>，第一点，梯度积分算法，是我们在可解释</a:t>
            </a:r>
            <a:r>
              <a:rPr lang="en-US" altLang="zh-CN" smtClean="0"/>
              <a:t>ai</a:t>
            </a:r>
            <a:r>
              <a:rPr lang="zh-CN" altLang="en-US" smtClean="0"/>
              <a:t>中最重要的应用，所以，什么是梯度积分，首先，这是一种可解释</a:t>
            </a:r>
            <a:r>
              <a:rPr lang="en-US" altLang="zh-CN" smtClean="0"/>
              <a:t>ai</a:t>
            </a:r>
            <a:r>
              <a:rPr lang="zh-CN" altLang="en-US" smtClean="0"/>
              <a:t>技术，相比较于最开始使用的</a:t>
            </a:r>
            <a:r>
              <a:rPr lang="en-US" altLang="zh-CN" smtClean="0"/>
              <a:t>baseline</a:t>
            </a:r>
            <a:r>
              <a:rPr lang="zh-CN" altLang="en-US" smtClean="0"/>
              <a:t>技术。</a:t>
            </a:r>
            <a:r>
              <a:rPr lang="en-US" altLang="zh-CN" smtClean="0"/>
              <a:t>Baseline</a:t>
            </a:r>
            <a:r>
              <a:rPr lang="zh-CN" altLang="en-US" smtClean="0"/>
              <a:t>是衡量（</a:t>
            </a:r>
            <a:r>
              <a:rPr lang="en-US" altLang="zh-CN" smtClean="0"/>
              <a:t>measure</a:t>
            </a:r>
            <a:r>
              <a:rPr lang="zh-CN" altLang="en-US" smtClean="0"/>
              <a:t>）一个特征如何对模型输出。但是由于不同的特征对结果的影响是有一个极限（</a:t>
            </a:r>
            <a:r>
              <a:rPr lang="en-US" altLang="zh-CN" smtClean="0"/>
              <a:t>limit</a:t>
            </a:r>
            <a:r>
              <a:rPr lang="zh-CN" altLang="en-US" smtClean="0"/>
              <a:t>）的，譬如说一个大象的鼻子的长度，是衡量大象的重要特征（</a:t>
            </a:r>
            <a:r>
              <a:rPr lang="en-US" altLang="zh-CN" smtClean="0"/>
              <a:t>characteristic</a:t>
            </a:r>
            <a:r>
              <a:rPr lang="zh-CN" altLang="en-US" smtClean="0"/>
              <a:t>），但是并不代表，</a:t>
            </a:r>
            <a:r>
              <a:rPr lang="en-US" altLang="zh-CN" smtClean="0"/>
              <a:t>The longer the noses, the more we think it‘s an elephant.</a:t>
            </a:r>
            <a:r>
              <a:rPr lang="zh-CN" altLang="en-US" smtClean="0"/>
              <a:t>所以大家可以看到，任何一个特征都会存在一个极限，这就是</a:t>
            </a:r>
            <a:r>
              <a:rPr lang="en-US" altLang="zh-CN" smtClean="0"/>
              <a:t>baseline</a:t>
            </a:r>
            <a:r>
              <a:rPr lang="zh-CN" altLang="en-US" smtClean="0"/>
              <a:t>的含义，同样如果我们把</a:t>
            </a:r>
            <a:r>
              <a:rPr lang="en-US" altLang="zh-CN" smtClean="0"/>
              <a:t>x</a:t>
            </a:r>
            <a:r>
              <a:rPr lang="zh-CN" altLang="en-US" smtClean="0"/>
              <a:t>作为特征的程度衡量，</a:t>
            </a:r>
            <a:r>
              <a:rPr lang="en-US" altLang="zh-CN" smtClean="0"/>
              <a:t>y</a:t>
            </a:r>
            <a:r>
              <a:rPr lang="zh-CN" altLang="en-US" smtClean="0"/>
              <a:t>作为对结果的影响程度，那么这样的函数我们称之为</a:t>
            </a:r>
            <a:r>
              <a:rPr lang="en-US" altLang="zh-CN" smtClean="0"/>
              <a:t>baseline</a:t>
            </a:r>
            <a:r>
              <a:rPr lang="zh-CN" altLang="en-US" smtClean="0"/>
              <a:t>。但是在实际应用中（</a:t>
            </a:r>
            <a:r>
              <a:rPr lang="en-US" altLang="zh-CN" smtClean="0"/>
              <a:t>practical application</a:t>
            </a:r>
            <a:r>
              <a:rPr lang="zh-CN" altLang="en-US" smtClean="0"/>
              <a:t>），我们为了忽略特征增长到一定程度（</a:t>
            </a:r>
            <a:r>
              <a:rPr lang="en-US" altLang="zh-CN" smtClean="0"/>
              <a:t>grow to a certain extent</a:t>
            </a:r>
            <a:r>
              <a:rPr lang="zh-CN" altLang="en-US" smtClean="0"/>
              <a:t>）就不变化这一现象（</a:t>
            </a:r>
            <a:r>
              <a:rPr lang="en-US" altLang="zh-CN" smtClean="0"/>
              <a:t>Phenomenon</a:t>
            </a:r>
            <a:r>
              <a:rPr lang="zh-CN" altLang="en-US" smtClean="0"/>
              <a:t>），于是我们引用（</a:t>
            </a:r>
            <a:r>
              <a:rPr lang="en-US" altLang="zh-CN" smtClean="0"/>
              <a:t>quote</a:t>
            </a:r>
            <a:r>
              <a:rPr lang="zh-CN" altLang="en-US" smtClean="0"/>
              <a:t>）了梯度积分这一算法，通过这种算法，我们可以连续的观察特征对结果的影响（</a:t>
            </a:r>
            <a:r>
              <a:rPr lang="en-US" altLang="zh-CN" smtClean="0"/>
              <a:t>We can continuously observe the effect of features on the results</a:t>
            </a:r>
            <a:r>
              <a:rPr lang="zh-CN" altLang="en-US" smtClean="0"/>
              <a:t>）。</a:t>
            </a:r>
            <a:endParaRPr lang="en-US" altLang="zh-CN" smtClean="0"/>
          </a:p>
        </p:txBody>
      </p:sp>
      <p:sp>
        <p:nvSpPr>
          <p:cNvPr id="4" name="灯片编号占位符 3"/>
          <p:cNvSpPr>
            <a:spLocks noGrp="1"/>
          </p:cNvSpPr>
          <p:nvPr>
            <p:ph type="sldNum" sz="quarter" idx="10"/>
          </p:nvPr>
        </p:nvSpPr>
        <p:spPr/>
        <p:txBody>
          <a:bodyPr/>
          <a:lstStyle/>
          <a:p>
            <a:fld id="{7922F87E-00A2-4415-B013-0C0EB6927490}" type="slidenum">
              <a:rPr lang="zh-CN" altLang="en-US" smtClean="0"/>
              <a:t>5</a:t>
            </a:fld>
            <a:endParaRPr lang="zh-CN" altLang="en-US"/>
          </a:p>
        </p:txBody>
      </p:sp>
    </p:spTree>
    <p:extLst>
      <p:ext uri="{BB962C8B-B14F-4D97-AF65-F5344CB8AC3E}">
        <p14:creationId xmlns:p14="http://schemas.microsoft.com/office/powerpoint/2010/main" val="4037323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这个是具体的数学原理：</a:t>
            </a:r>
          </a:p>
          <a:p>
            <a:r>
              <a:rPr lang="en-US" altLang="zh-CN" smtClean="0"/>
              <a:t>This is the specific mathematical principle:</a:t>
            </a:r>
          </a:p>
          <a:p>
            <a:r>
              <a:rPr lang="en-US" altLang="zh-CN" smtClean="0"/>
              <a:t>Approximately equal </a:t>
            </a:r>
            <a:r>
              <a:rPr lang="en-US" altLang="zh-CN" smtClean="0"/>
              <a:t>to</a:t>
            </a:r>
          </a:p>
          <a:p>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latin typeface="Times New Roman" panose="02020603050405020304" pitchFamily="18" charset="0"/>
                <a:cs typeface="Times New Roman" panose="02020603050405020304" pitchFamily="18" charset="0"/>
              </a:rPr>
              <a:t>For networks( text or image model), the baseline could be the black image, while for text models it could be the zero embedding vector.</a:t>
            </a:r>
          </a:p>
          <a:p>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6</a:t>
            </a:fld>
            <a:endParaRPr lang="zh-CN" altLang="en-US"/>
          </a:p>
        </p:txBody>
      </p:sp>
    </p:spTree>
    <p:extLst>
      <p:ext uri="{BB962C8B-B14F-4D97-AF65-F5344CB8AC3E}">
        <p14:creationId xmlns:p14="http://schemas.microsoft.com/office/powerpoint/2010/main" val="3838069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这个是具体的数学原理：</a:t>
            </a:r>
          </a:p>
          <a:p>
            <a:r>
              <a:rPr lang="en-US" altLang="zh-CN" smtClean="0"/>
              <a:t>This is the specific mathematical principle:</a:t>
            </a:r>
          </a:p>
          <a:p>
            <a:r>
              <a:rPr lang="en-US" altLang="zh-CN" smtClean="0"/>
              <a:t>Approximately equal to</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7</a:t>
            </a:fld>
            <a:endParaRPr lang="zh-CN" altLang="en-US"/>
          </a:p>
        </p:txBody>
      </p:sp>
    </p:spTree>
    <p:extLst>
      <p:ext uri="{BB962C8B-B14F-4D97-AF65-F5344CB8AC3E}">
        <p14:creationId xmlns:p14="http://schemas.microsoft.com/office/powerpoint/2010/main" val="4076985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这个是具体的数学原理：</a:t>
            </a:r>
          </a:p>
          <a:p>
            <a:r>
              <a:rPr lang="en-US" altLang="zh-CN" smtClean="0"/>
              <a:t>This is the specific mathematical principle:</a:t>
            </a:r>
          </a:p>
          <a:p>
            <a:r>
              <a:rPr lang="en-US" altLang="zh-CN" smtClean="0"/>
              <a:t>Approximately equal </a:t>
            </a:r>
            <a:r>
              <a:rPr lang="en-US" altLang="zh-CN" smtClean="0"/>
              <a:t>to</a:t>
            </a:r>
          </a:p>
          <a:p>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latin typeface="Times New Roman" panose="02020603050405020304" pitchFamily="18" charset="0"/>
                <a:cs typeface="Times New Roman" panose="02020603050405020304" pitchFamily="18" charset="0"/>
              </a:rPr>
              <a:t>For networks( text or image model), the baseline could be the black image, while for text models it could be the zero embedding vector.</a:t>
            </a:r>
          </a:p>
          <a:p>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8</a:t>
            </a:fld>
            <a:endParaRPr lang="zh-CN" altLang="en-US"/>
          </a:p>
        </p:txBody>
      </p:sp>
    </p:spTree>
    <p:extLst>
      <p:ext uri="{BB962C8B-B14F-4D97-AF65-F5344CB8AC3E}">
        <p14:creationId xmlns:p14="http://schemas.microsoft.com/office/powerpoint/2010/main" val="3188466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这是使用</a:t>
            </a:r>
            <a:r>
              <a:rPr lang="en-US" altLang="zh-CN" smtClean="0"/>
              <a:t>ig</a:t>
            </a:r>
            <a:r>
              <a:rPr lang="zh-CN" altLang="en-US" smtClean="0"/>
              <a:t>算法的具体例子。这是通过</a:t>
            </a:r>
            <a:r>
              <a:rPr lang="en-US" altLang="zh-CN" smtClean="0"/>
              <a:t>ig</a:t>
            </a:r>
            <a:r>
              <a:rPr lang="zh-CN" altLang="en-US" smtClean="0"/>
              <a:t>算法对</a:t>
            </a:r>
            <a:r>
              <a:rPr lang="en-US" altLang="zh-CN" smtClean="0"/>
              <a:t>bert</a:t>
            </a:r>
            <a:r>
              <a:rPr lang="zh-CN" altLang="en-US" smtClean="0"/>
              <a:t>模型进行的解释说明。其中绿色的部分是代表（</a:t>
            </a:r>
            <a:r>
              <a:rPr lang="en-US" altLang="zh-CN" smtClean="0"/>
              <a:t>represent</a:t>
            </a:r>
            <a:r>
              <a:rPr lang="zh-CN" altLang="en-US" smtClean="0"/>
              <a:t>）对结果起到积极作用的</a:t>
            </a:r>
            <a:r>
              <a:rPr lang="en-US" altLang="zh-CN" smtClean="0"/>
              <a:t>token</a:t>
            </a:r>
            <a:r>
              <a:rPr lang="zh-CN" altLang="en-US" smtClean="0"/>
              <a:t>，红色代表消极作用的</a:t>
            </a:r>
            <a:r>
              <a:rPr lang="en-US" altLang="zh-CN" smtClean="0"/>
              <a:t>tokens</a:t>
            </a:r>
            <a:r>
              <a:rPr lang="zh-CN" altLang="en-US" smtClean="0"/>
              <a:t>。我们通过比较不同句子中的</a:t>
            </a:r>
            <a:r>
              <a:rPr lang="en-US" altLang="zh-CN" smtClean="0"/>
              <a:t>tokens</a:t>
            </a:r>
            <a:r>
              <a:rPr lang="zh-CN" altLang="en-US" smtClean="0"/>
              <a:t>，来计算整段句子对结果的贡献。</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9</a:t>
            </a:fld>
            <a:endParaRPr lang="zh-CN" altLang="en-US"/>
          </a:p>
        </p:txBody>
      </p:sp>
    </p:spTree>
    <p:extLst>
      <p:ext uri="{BB962C8B-B14F-4D97-AF65-F5344CB8AC3E}">
        <p14:creationId xmlns:p14="http://schemas.microsoft.com/office/powerpoint/2010/main" val="3864264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E31AC68-B7C3-4E2D-8996-1BF847B1C179}" type="datetimeFigureOut">
              <a:rPr lang="zh-CN" altLang="en-US" smtClean="0"/>
              <a:t>2022/2/3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3767876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31AC68-B7C3-4E2D-8996-1BF847B1C179}" type="datetimeFigureOut">
              <a:rPr lang="zh-CN" altLang="en-US" smtClean="0"/>
              <a:t>2022/2/3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320749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31AC68-B7C3-4E2D-8996-1BF847B1C179}" type="datetimeFigureOut">
              <a:rPr lang="zh-CN" altLang="en-US" smtClean="0"/>
              <a:t>2022/2/3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2408857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제목 슬라이드">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fld id="{6A9DCC55-4365-4191-9505-359BE1776760}" type="datetimeFigureOut">
              <a:rPr lang="ko-KR" altLang="en-US" smtClean="0"/>
              <a:t>2022-02-03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6C99E2B-FC1E-4B4A-AAEA-8566D46A8267}" type="slidenum">
              <a:rPr lang="ko-KR" altLang="en-US" smtClean="0"/>
              <a:t>‹#›</a:t>
            </a:fld>
            <a:endParaRPr lang="ko-KR" altLang="en-US"/>
          </a:p>
        </p:txBody>
      </p:sp>
      <p:sp>
        <p:nvSpPr>
          <p:cNvPr id="9" name="날짜 개체 틀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2551C70-1C34-4942-BA7C-72F98C1B9E00}" type="datetimeFigureOut">
              <a:rPr lang="ko-KR" altLang="en-US" smtClean="0"/>
              <a:pPr/>
              <a:t>2022-02-03</a:t>
            </a:fld>
            <a:endParaRPr lang="ko-KR" altLang="en-US"/>
          </a:p>
        </p:txBody>
      </p:sp>
      <p:sp>
        <p:nvSpPr>
          <p:cNvPr id="10" name="슬라이드 번호 개체 틀 5"/>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BDD37EC8-03E5-4AE1-82A3-403A26791BF3}" type="slidenum">
              <a:rPr lang="ko-KR" altLang="en-US" smtClean="0"/>
              <a:pPr/>
              <a:t>‹#›</a:t>
            </a:fld>
            <a:endParaRPr lang="ko-KR" altLang="en-US"/>
          </a:p>
        </p:txBody>
      </p:sp>
      <p:sp>
        <p:nvSpPr>
          <p:cNvPr id="11" name="날짜 개체 틀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2551C70-1C34-4942-BA7C-72F98C1B9E00}" type="datetimeFigureOut">
              <a:rPr lang="ko-KR" altLang="en-US" smtClean="0"/>
              <a:pPr/>
              <a:t>2022-02-03</a:t>
            </a:fld>
            <a:endParaRPr lang="ko-KR" altLang="en-US"/>
          </a:p>
        </p:txBody>
      </p:sp>
      <p:sp>
        <p:nvSpPr>
          <p:cNvPr id="12" name="슬라이드 번호 개체 틀 5"/>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BDD37EC8-03E5-4AE1-82A3-403A26791BF3}" type="slidenum">
              <a:rPr lang="ko-KR" altLang="en-US" smtClean="0"/>
              <a:pPr/>
              <a:t>‹#›</a:t>
            </a:fld>
            <a:endParaRPr lang="ko-KR" altLang="en-US"/>
          </a:p>
        </p:txBody>
      </p:sp>
      <p:sp>
        <p:nvSpPr>
          <p:cNvPr id="13" name="직사각형 12"/>
          <p:cNvSpPr/>
          <p:nvPr userDrawn="1"/>
        </p:nvSpPr>
        <p:spPr>
          <a:xfrm>
            <a:off x="0" y="260648"/>
            <a:ext cx="12192000" cy="216024"/>
          </a:xfrm>
          <a:prstGeom prst="rect">
            <a:avLst/>
          </a:prstGeom>
          <a:solidFill>
            <a:schemeClr val="tx1">
              <a:lumMod val="85000"/>
              <a:lumOff val="1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4"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728" y="167374"/>
            <a:ext cx="1725960" cy="30929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5" name="그림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0069" y="28857"/>
            <a:ext cx="865707" cy="798645"/>
          </a:xfrm>
          <a:prstGeom prst="rect">
            <a:avLst/>
          </a:prstGeom>
        </p:spPr>
      </p:pic>
      <p:sp>
        <p:nvSpPr>
          <p:cNvPr id="16" name="직사각형 15"/>
          <p:cNvSpPr/>
          <p:nvPr userDrawn="1"/>
        </p:nvSpPr>
        <p:spPr>
          <a:xfrm>
            <a:off x="0" y="6453335"/>
            <a:ext cx="12192000" cy="281255"/>
          </a:xfrm>
          <a:prstGeom prst="rect">
            <a:avLst/>
          </a:prstGeom>
          <a:solidFill>
            <a:srgbClr val="C00000"/>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그림 16"/>
          <p:cNvPicPr>
            <a:picLocks noChangeAspect="1"/>
          </p:cNvPicPr>
          <p:nvPr userDrawn="1"/>
        </p:nvPicPr>
        <p:blipFill>
          <a:blip r:embed="rId4"/>
          <a:stretch>
            <a:fillRect/>
          </a:stretch>
        </p:blipFill>
        <p:spPr>
          <a:xfrm>
            <a:off x="11615936" y="6172080"/>
            <a:ext cx="576064" cy="562510"/>
          </a:xfrm>
          <a:prstGeom prst="rect">
            <a:avLst/>
          </a:prstGeom>
        </p:spPr>
      </p:pic>
    </p:spTree>
    <p:extLst>
      <p:ext uri="{BB962C8B-B14F-4D97-AF65-F5344CB8AC3E}">
        <p14:creationId xmlns:p14="http://schemas.microsoft.com/office/powerpoint/2010/main" val="2795386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31AC68-B7C3-4E2D-8996-1BF847B1C179}" type="datetimeFigureOut">
              <a:rPr lang="zh-CN" altLang="en-US" smtClean="0"/>
              <a:t>2022/2/3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4242698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E31AC68-B7C3-4E2D-8996-1BF847B1C179}" type="datetimeFigureOut">
              <a:rPr lang="zh-CN" altLang="en-US" smtClean="0"/>
              <a:t>2022/2/3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4080517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E31AC68-B7C3-4E2D-8996-1BF847B1C179}" type="datetimeFigureOut">
              <a:rPr lang="zh-CN" altLang="en-US" smtClean="0"/>
              <a:t>2022/2/3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216236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E31AC68-B7C3-4E2D-8996-1BF847B1C179}" type="datetimeFigureOut">
              <a:rPr lang="zh-CN" altLang="en-US" smtClean="0"/>
              <a:t>2022/2/3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555569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E31AC68-B7C3-4E2D-8996-1BF847B1C179}" type="datetimeFigureOut">
              <a:rPr lang="zh-CN" altLang="en-US" smtClean="0"/>
              <a:t>2022/2/3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1045087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31AC68-B7C3-4E2D-8996-1BF847B1C179}" type="datetimeFigureOut">
              <a:rPr lang="zh-CN" altLang="en-US" smtClean="0"/>
              <a:t>2022/2/3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414104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E31AC68-B7C3-4E2D-8996-1BF847B1C179}" type="datetimeFigureOut">
              <a:rPr lang="zh-CN" altLang="en-US" smtClean="0"/>
              <a:t>2022/2/3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153872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E31AC68-B7C3-4E2D-8996-1BF847B1C179}" type="datetimeFigureOut">
              <a:rPr lang="zh-CN" altLang="en-US" smtClean="0"/>
              <a:t>2022/2/3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1046833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1AC68-B7C3-4E2D-8996-1BF847B1C179}" type="datetimeFigureOut">
              <a:rPr lang="zh-CN" altLang="en-US" smtClean="0"/>
              <a:t>2022/2/3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818070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B1FBA4-5859-448E-A9FD-999F9FA8819D}"/>
              </a:ext>
            </a:extLst>
          </p:cNvPr>
          <p:cNvSpPr txBox="1"/>
          <p:nvPr/>
        </p:nvSpPr>
        <p:spPr>
          <a:xfrm>
            <a:off x="4166805" y="3581354"/>
            <a:ext cx="3563861" cy="2031325"/>
          </a:xfrm>
          <a:prstGeom prst="rect">
            <a:avLst/>
          </a:prstGeom>
          <a:noFill/>
        </p:spPr>
        <p:txBody>
          <a:bodyPr wrap="none" rtlCol="0">
            <a:spAutoFit/>
          </a:bodyPr>
          <a:lstStyle/>
          <a:p>
            <a:pPr algn="ctr"/>
            <a:r>
              <a:rPr lang="en-US" altLang="ko-KR" smtClean="0">
                <a:latin typeface="Times New Roman" panose="02020603050405020304" pitchFamily="18" charset="0"/>
                <a:cs typeface="Times New Roman" panose="02020603050405020304" pitchFamily="18" charset="0"/>
              </a:rPr>
              <a:t>Zikun G</a:t>
            </a:r>
            <a:r>
              <a:rPr lang="en-US" altLang="zh-CN" smtClean="0">
                <a:latin typeface="Times New Roman" panose="02020603050405020304" pitchFamily="18" charset="0"/>
                <a:cs typeface="Times New Roman" panose="02020603050405020304" pitchFamily="18" charset="0"/>
              </a:rPr>
              <a:t>uo</a:t>
            </a:r>
            <a:r>
              <a:rPr lang="en-US" altLang="ko-KR" smtClean="0">
                <a:latin typeface="Times New Roman" panose="02020603050405020304" pitchFamily="18" charset="0"/>
                <a:cs typeface="Times New Roman" panose="02020603050405020304" pitchFamily="18" charset="0"/>
              </a:rPr>
              <a:t> </a:t>
            </a:r>
            <a:endParaRPr lang="en-US" altLang="ko-KR" smtClean="0">
              <a:latin typeface="Times New Roman" panose="02020603050405020304" pitchFamily="18" charset="0"/>
              <a:cs typeface="Times New Roman" panose="02020603050405020304" pitchFamily="18" charset="0"/>
            </a:endParaRPr>
          </a:p>
          <a:p>
            <a:pPr algn="ctr"/>
            <a:r>
              <a:rPr lang="en-US" altLang="ko-KR" smtClean="0">
                <a:latin typeface="Times New Roman" panose="02020603050405020304" pitchFamily="18" charset="0"/>
                <a:cs typeface="Times New Roman" panose="02020603050405020304" pitchFamily="18" charset="0"/>
              </a:rPr>
              <a:t>2021225559</a:t>
            </a:r>
            <a:endParaRPr lang="en-US" altLang="ko-KR">
              <a:latin typeface="Times New Roman" panose="02020603050405020304" pitchFamily="18" charset="0"/>
              <a:cs typeface="Times New Roman" panose="02020603050405020304" pitchFamily="18" charset="0"/>
            </a:endParaRPr>
          </a:p>
          <a:p>
            <a:pPr algn="ctr"/>
            <a:r>
              <a:rPr lang="en-US" altLang="zh-CN">
                <a:latin typeface="Times New Roman" panose="02020603050405020304" pitchFamily="18" charset="0"/>
                <a:cs typeface="Times New Roman" panose="02020603050405020304" pitchFamily="18" charset="0"/>
              </a:rPr>
              <a:t>Artificial Brain Research </a:t>
            </a:r>
            <a:r>
              <a:rPr lang="en-US" altLang="zh-CN" smtClean="0">
                <a:latin typeface="Times New Roman" panose="02020603050405020304" pitchFamily="18" charset="0"/>
                <a:cs typeface="Times New Roman" panose="02020603050405020304" pitchFamily="18" charset="0"/>
              </a:rPr>
              <a:t>Lab</a:t>
            </a:r>
          </a:p>
          <a:p>
            <a:pPr algn="ctr"/>
            <a:r>
              <a:rPr lang="en-US" altLang="zh-CN">
                <a:latin typeface="Times New Roman" panose="02020603050405020304" pitchFamily="18" charset="0"/>
                <a:cs typeface="Times New Roman" panose="02020603050405020304" pitchFamily="18" charset="0"/>
              </a:rPr>
              <a:t>Department of Artificial </a:t>
            </a:r>
            <a:r>
              <a:rPr lang="en-US" altLang="zh-CN" smtClean="0">
                <a:latin typeface="Times New Roman" panose="02020603050405020304" pitchFamily="18" charset="0"/>
                <a:cs typeface="Times New Roman" panose="02020603050405020304" pitchFamily="18" charset="0"/>
              </a:rPr>
              <a:t>Intelligence</a:t>
            </a:r>
          </a:p>
          <a:p>
            <a:pPr algn="ctr"/>
            <a:r>
              <a:rPr lang="en-US" altLang="zh-CN">
                <a:latin typeface="Times New Roman" panose="02020603050405020304" pitchFamily="18" charset="0"/>
                <a:cs typeface="Times New Roman" panose="02020603050405020304" pitchFamily="18" charset="0"/>
              </a:rPr>
              <a:t>Kyungpook university</a:t>
            </a:r>
          </a:p>
          <a:p>
            <a:pPr algn="ctr"/>
            <a:endParaRPr lang="en-US" altLang="ko-KR">
              <a:latin typeface="Times New Roman" panose="02020603050405020304" pitchFamily="18" charset="0"/>
              <a:cs typeface="Times New Roman" panose="02020603050405020304" pitchFamily="18" charset="0"/>
            </a:endParaRPr>
          </a:p>
          <a:p>
            <a:pPr algn="ctr"/>
            <a:endParaRPr lang="en-US" altLang="ko-KR">
              <a:latin typeface="Times New Roman" panose="02020603050405020304" pitchFamily="18" charset="0"/>
              <a:cs typeface="Times New Roman" panose="02020603050405020304" pitchFamily="18" charset="0"/>
            </a:endParaRPr>
          </a:p>
        </p:txBody>
      </p:sp>
      <p:sp>
        <p:nvSpPr>
          <p:cNvPr id="5" name="矩形 4"/>
          <p:cNvSpPr/>
          <p:nvPr/>
        </p:nvSpPr>
        <p:spPr>
          <a:xfrm>
            <a:off x="1844925" y="1312572"/>
            <a:ext cx="8207622" cy="1077218"/>
          </a:xfrm>
          <a:prstGeom prst="rect">
            <a:avLst/>
          </a:prstGeom>
        </p:spPr>
        <p:txBody>
          <a:bodyPr wrap="square">
            <a:spAutoFit/>
          </a:bodyPr>
          <a:lstStyle/>
          <a:p>
            <a:pPr algn="ctr"/>
            <a:r>
              <a:rPr lang="en-US" altLang="zh-CN" sz="3200" b="1">
                <a:latin typeface="Times New Roman" panose="02020603050405020304" pitchFamily="18" charset="0"/>
                <a:cs typeface="Times New Roman" panose="02020603050405020304" pitchFamily="18" charset="0"/>
              </a:rPr>
              <a:t>A Universal model improvement method for Self-verification through interpretation</a:t>
            </a:r>
            <a:endParaRPr lang="en-US" altLang="zh-CN" sz="3200" b="1"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919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543153" y="2823833"/>
            <a:ext cx="6564431" cy="2636202"/>
          </a:xfrm>
          <a:prstGeom prst="rect">
            <a:avLst/>
          </a:prstGeom>
        </p:spPr>
      </p:pic>
      <p:sp>
        <p:nvSpPr>
          <p:cNvPr id="4" name="矩形 3"/>
          <p:cNvSpPr/>
          <p:nvPr/>
        </p:nvSpPr>
        <p:spPr>
          <a:xfrm>
            <a:off x="1379419" y="2124833"/>
            <a:ext cx="4293429" cy="369332"/>
          </a:xfrm>
          <a:prstGeom prst="rect">
            <a:avLst/>
          </a:prstGeom>
        </p:spPr>
        <p:txBody>
          <a:bodyPr wrap="square">
            <a:spAutoFit/>
          </a:bodyPr>
          <a:lstStyle/>
          <a:p>
            <a:r>
              <a:rPr lang="en-US" altLang="zh-CN" b="1">
                <a:latin typeface="Times New Roman" panose="02020603050405020304" pitchFamily="18" charset="0"/>
                <a:cs typeface="Times New Roman" panose="02020603050405020304" pitchFamily="18" charset="0"/>
              </a:rPr>
              <a:t>Extract word for preditction</a:t>
            </a:r>
            <a:endParaRPr lang="zh-CN" altLang="en-US" b="1">
              <a:latin typeface="Times New Roman" panose="02020603050405020304" pitchFamily="18" charset="0"/>
              <a:cs typeface="Times New Roman" panose="02020603050405020304" pitchFamily="18" charset="0"/>
            </a:endParaRPr>
          </a:p>
        </p:txBody>
      </p:sp>
      <p:sp>
        <p:nvSpPr>
          <p:cNvPr id="5" name="矩形 4"/>
          <p:cNvSpPr/>
          <p:nvPr/>
        </p:nvSpPr>
        <p:spPr>
          <a:xfrm>
            <a:off x="698589" y="691634"/>
            <a:ext cx="7460376" cy="646331"/>
          </a:xfrm>
          <a:prstGeom prst="rect">
            <a:avLst/>
          </a:prstGeom>
        </p:spPr>
        <p:txBody>
          <a:bodyPr wrap="none">
            <a:spAutoFit/>
          </a:bodyPr>
          <a:lstStyle/>
          <a:p>
            <a:r>
              <a:rPr lang="en-US" altLang="zh-CN" sz="3600" b="1">
                <a:latin typeface="Times New Roman" panose="02020603050405020304" pitchFamily="18" charset="0"/>
                <a:cs typeface="Times New Roman" panose="02020603050405020304" pitchFamily="18" charset="0"/>
              </a:rPr>
              <a:t>Self-verification through explanation</a:t>
            </a:r>
            <a:endParaRPr lang="en-US" altLang="zh-CN"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205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0956" y="866894"/>
            <a:ext cx="7045840" cy="707886"/>
          </a:xfrm>
          <a:prstGeom prst="rect">
            <a:avLst/>
          </a:prstGeom>
        </p:spPr>
        <p:txBody>
          <a:bodyPr wrap="none">
            <a:spAutoFit/>
          </a:bodyPr>
          <a:lstStyle/>
          <a:p>
            <a:r>
              <a:rPr lang="en-US" altLang="zh-CN" sz="4000" b="1" smtClean="0">
                <a:latin typeface="Times New Roman" panose="02020603050405020304" pitchFamily="18" charset="0"/>
                <a:cs typeface="Times New Roman" panose="02020603050405020304" pitchFamily="18" charset="0"/>
              </a:rPr>
              <a:t>Sanity check for Saliency Maps</a:t>
            </a:r>
            <a:endParaRPr lang="en-US" altLang="zh-CN" sz="4000" b="1">
              <a:latin typeface="Times New Roman" panose="02020603050405020304" pitchFamily="18" charset="0"/>
              <a:cs typeface="Times New Roman" panose="02020603050405020304" pitchFamily="18" charset="0"/>
            </a:endParaRPr>
          </a:p>
        </p:txBody>
      </p:sp>
      <p:sp>
        <p:nvSpPr>
          <p:cNvPr id="5" name="矩形 4"/>
          <p:cNvSpPr/>
          <p:nvPr/>
        </p:nvSpPr>
        <p:spPr>
          <a:xfrm>
            <a:off x="460956" y="1673275"/>
            <a:ext cx="6179821" cy="707886"/>
          </a:xfrm>
          <a:prstGeom prst="rect">
            <a:avLst/>
          </a:prstGeom>
        </p:spPr>
        <p:txBody>
          <a:bodyPr wrap="square">
            <a:spAutoFit/>
          </a:bodyPr>
          <a:lstStyle/>
          <a:p>
            <a:r>
              <a:rPr lang="zh-CN" altLang="en-US" sz="2000">
                <a:latin typeface="Times New Roman" panose="02020603050405020304" pitchFamily="18" charset="0"/>
                <a:cs typeface="Times New Roman" panose="02020603050405020304" pitchFamily="18" charset="0"/>
              </a:rPr>
              <a:t>Sometimes, in the </a:t>
            </a:r>
            <a:r>
              <a:rPr lang="en-US" altLang="zh-CN" sz="2000" smtClean="0">
                <a:latin typeface="Times New Roman" panose="02020603050405020304" pitchFamily="18" charset="0"/>
                <a:cs typeface="Times New Roman" panose="02020603050405020304" pitchFamily="18" charset="0"/>
              </a:rPr>
              <a:t>CNN </a:t>
            </a:r>
            <a:r>
              <a:rPr lang="zh-CN" altLang="en-US" sz="2000" smtClean="0">
                <a:latin typeface="Times New Roman" panose="02020603050405020304" pitchFamily="18" charset="0"/>
                <a:cs typeface="Times New Roman" panose="02020603050405020304" pitchFamily="18" charset="0"/>
              </a:rPr>
              <a:t>n</a:t>
            </a:r>
            <a:r>
              <a:rPr lang="zh-CN" altLang="en-US" sz="2000">
                <a:latin typeface="Times New Roman" panose="02020603050405020304" pitchFamily="18" charset="0"/>
                <a:cs typeface="Times New Roman" panose="02020603050405020304" pitchFamily="18" charset="0"/>
              </a:rPr>
              <a:t>etwork, the interpretation is independent of the mode</a:t>
            </a:r>
            <a:r>
              <a:rPr lang="zh-CN" altLang="en-US" sz="2000" smtClean="0">
                <a:latin typeface="Times New Roman" panose="02020603050405020304" pitchFamily="18" charset="0"/>
                <a:cs typeface="Times New Roman" panose="02020603050405020304" pitchFamily="18" charset="0"/>
              </a:rPr>
              <a:t>l ： </a:t>
            </a:r>
            <a:endParaRPr lang="zh-CN" altLang="en-US" sz="200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460956" y="3277383"/>
            <a:ext cx="4766207" cy="2601280"/>
          </a:xfrm>
          <a:prstGeom prst="rect">
            <a:avLst/>
          </a:prstGeom>
        </p:spPr>
      </p:pic>
      <p:pic>
        <p:nvPicPr>
          <p:cNvPr id="6" name="图片 5"/>
          <p:cNvPicPr>
            <a:picLocks noChangeAspect="1"/>
          </p:cNvPicPr>
          <p:nvPr/>
        </p:nvPicPr>
        <p:blipFill>
          <a:blip r:embed="rId4"/>
          <a:stretch>
            <a:fillRect/>
          </a:stretch>
        </p:blipFill>
        <p:spPr>
          <a:xfrm>
            <a:off x="5372489" y="2027218"/>
            <a:ext cx="6385171" cy="4327141"/>
          </a:xfrm>
          <a:prstGeom prst="rect">
            <a:avLst/>
          </a:prstGeom>
        </p:spPr>
      </p:pic>
    </p:spTree>
    <p:extLst>
      <p:ext uri="{BB962C8B-B14F-4D97-AF65-F5344CB8AC3E}">
        <p14:creationId xmlns:p14="http://schemas.microsoft.com/office/powerpoint/2010/main" val="2957041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3382" y="786884"/>
            <a:ext cx="7045840" cy="707886"/>
          </a:xfrm>
          <a:prstGeom prst="rect">
            <a:avLst/>
          </a:prstGeom>
        </p:spPr>
        <p:txBody>
          <a:bodyPr wrap="none">
            <a:spAutoFit/>
          </a:bodyPr>
          <a:lstStyle/>
          <a:p>
            <a:r>
              <a:rPr lang="en-US" altLang="zh-CN" sz="4000" b="1" smtClean="0">
                <a:latin typeface="Times New Roman" panose="02020603050405020304" pitchFamily="18" charset="0"/>
                <a:cs typeface="Times New Roman" panose="02020603050405020304" pitchFamily="18" charset="0"/>
              </a:rPr>
              <a:t>Sanity check for Saliency Maps</a:t>
            </a:r>
            <a:endParaRPr lang="en-US" altLang="zh-CN" sz="4000" b="1">
              <a:latin typeface="Times New Roman" panose="02020603050405020304" pitchFamily="18" charset="0"/>
              <a:cs typeface="Times New Roman" panose="02020603050405020304" pitchFamily="18" charset="0"/>
            </a:endParaRPr>
          </a:p>
        </p:txBody>
      </p:sp>
      <p:sp>
        <p:nvSpPr>
          <p:cNvPr id="5" name="矩形 4"/>
          <p:cNvSpPr/>
          <p:nvPr/>
        </p:nvSpPr>
        <p:spPr>
          <a:xfrm>
            <a:off x="553382" y="2213556"/>
            <a:ext cx="9444057" cy="2585323"/>
          </a:xfrm>
          <a:prstGeom prst="rect">
            <a:avLst/>
          </a:prstGeom>
        </p:spPr>
        <p:txBody>
          <a:bodyPr wrap="square">
            <a:spAutoFit/>
          </a:bodyPr>
          <a:lstStyle/>
          <a:p>
            <a:r>
              <a:rPr lang="en-US" altLang="zh-CN" b="1">
                <a:latin typeface="Times New Roman" panose="02020603050405020304" pitchFamily="18" charset="0"/>
                <a:cs typeface="Times New Roman" panose="02020603050405020304" pitchFamily="18" charset="0"/>
              </a:rPr>
              <a:t>Cascading </a:t>
            </a:r>
            <a:r>
              <a:rPr lang="en-US" altLang="zh-CN" b="1" smtClean="0">
                <a:latin typeface="Times New Roman" panose="02020603050405020304" pitchFamily="18" charset="0"/>
                <a:cs typeface="Times New Roman" panose="02020603050405020304" pitchFamily="18" charset="0"/>
              </a:rPr>
              <a:t>Randomization:</a:t>
            </a:r>
          </a:p>
          <a:p>
            <a:r>
              <a:rPr lang="en-US" altLang="zh-CN" smtClean="0">
                <a:latin typeface="Times New Roman" panose="02020603050405020304" pitchFamily="18" charset="0"/>
                <a:cs typeface="Times New Roman" panose="02020603050405020304" pitchFamily="18" charset="0"/>
              </a:rPr>
              <a:t>randomize </a:t>
            </a:r>
            <a:r>
              <a:rPr lang="en-US" altLang="zh-CN">
                <a:latin typeface="Times New Roman" panose="02020603050405020304" pitchFamily="18" charset="0"/>
                <a:cs typeface="Times New Roman" panose="02020603050405020304" pitchFamily="18" charset="0"/>
              </a:rPr>
              <a:t>the weights of a model starting from the top layer, successively, all the way to the bottom layer. </a:t>
            </a:r>
            <a:endParaRPr lang="en-US" altLang="zh-CN" smtClean="0">
              <a:latin typeface="Times New Roman" panose="02020603050405020304" pitchFamily="18" charset="0"/>
              <a:cs typeface="Times New Roman" panose="02020603050405020304" pitchFamily="18" charset="0"/>
            </a:endParaRPr>
          </a:p>
          <a:p>
            <a:endParaRPr lang="en-US" altLang="zh-CN" b="1">
              <a:latin typeface="Times New Roman" panose="02020603050405020304" pitchFamily="18" charset="0"/>
              <a:cs typeface="Times New Roman" panose="02020603050405020304" pitchFamily="18" charset="0"/>
            </a:endParaRPr>
          </a:p>
          <a:p>
            <a:r>
              <a:rPr lang="en-US" altLang="zh-CN" b="1">
                <a:latin typeface="Times New Roman" panose="02020603050405020304" pitchFamily="18" charset="0"/>
                <a:cs typeface="Times New Roman" panose="02020603050405020304" pitchFamily="18" charset="0"/>
              </a:rPr>
              <a:t>Independent </a:t>
            </a:r>
            <a:r>
              <a:rPr lang="en-US" altLang="zh-CN" b="1" smtClean="0">
                <a:latin typeface="Times New Roman" panose="02020603050405020304" pitchFamily="18" charset="0"/>
                <a:cs typeface="Times New Roman" panose="02020603050405020304" pitchFamily="18" charset="0"/>
              </a:rPr>
              <a:t>Randomization:</a:t>
            </a:r>
          </a:p>
          <a:p>
            <a:r>
              <a:rPr lang="en-US" altLang="zh-CN">
                <a:latin typeface="Times New Roman" panose="02020603050405020304" pitchFamily="18" charset="0"/>
                <a:cs typeface="Times New Roman" panose="02020603050405020304" pitchFamily="18" charset="0"/>
              </a:rPr>
              <a:t>Conduct an </a:t>
            </a:r>
            <a:r>
              <a:rPr lang="en-US" altLang="zh-CN" smtClean="0">
                <a:latin typeface="Times New Roman" panose="02020603050405020304" pitchFamily="18" charset="0"/>
                <a:cs typeface="Times New Roman" panose="02020603050405020304" pitchFamily="18" charset="0"/>
              </a:rPr>
              <a:t>independent </a:t>
            </a:r>
            <a:r>
              <a:rPr lang="en-US" altLang="zh-CN">
                <a:latin typeface="Times New Roman" panose="02020603050405020304" pitchFamily="18" charset="0"/>
                <a:cs typeface="Times New Roman" panose="02020603050405020304" pitchFamily="18" charset="0"/>
              </a:rPr>
              <a:t>layer-by-layer randomization with the goal of isolating the dependence of the explanations by layer. This approach allows us to exhaustively assess the dependence of saliency masks on lower versus higher layer weights. More concretely, for each layer, we fix the weights of other layers to their original values, and randomize one layer at a time.</a:t>
            </a: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3686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8589" y="691634"/>
            <a:ext cx="7460376" cy="646331"/>
          </a:xfrm>
          <a:prstGeom prst="rect">
            <a:avLst/>
          </a:prstGeom>
        </p:spPr>
        <p:txBody>
          <a:bodyPr wrap="none">
            <a:spAutoFit/>
          </a:bodyPr>
          <a:lstStyle/>
          <a:p>
            <a:r>
              <a:rPr lang="en-US" altLang="zh-CN" sz="3600" b="1">
                <a:latin typeface="Times New Roman" panose="02020603050405020304" pitchFamily="18" charset="0"/>
                <a:cs typeface="Times New Roman" panose="02020603050405020304" pitchFamily="18" charset="0"/>
              </a:rPr>
              <a:t>Self-verification through explanation</a:t>
            </a:r>
            <a:endParaRPr lang="en-US" altLang="zh-CN" sz="3600">
              <a:latin typeface="Times New Roman" panose="02020603050405020304" pitchFamily="18" charset="0"/>
              <a:cs typeface="Times New Roman" panose="02020603050405020304" pitchFamily="18" charset="0"/>
            </a:endParaRPr>
          </a:p>
        </p:txBody>
      </p:sp>
      <p:pic>
        <p:nvPicPr>
          <p:cNvPr id="12297" name="Picture 9" descr="https://lh3.googleusercontent.com/hdLH3tbAAEUNOezZO8Aicyk2BToy2ZfbxRy_Hd7CMEzfvMQ-P_stxYZ-0quzoy8NEAJhBQfVsuEw18HdW3fTTFym7XLmfq67Pr3_-uFgBNreFx815xUnQOQSyK4HsDuaZodAiY64emE"/>
          <p:cNvPicPr>
            <a:picLocks noChangeAspect="1" noChangeArrowheads="1"/>
          </p:cNvPicPr>
          <p:nvPr/>
        </p:nvPicPr>
        <p:blipFill rotWithShape="1">
          <a:blip r:embed="rId3">
            <a:extLst>
              <a:ext uri="{28A0092B-C50C-407E-A947-70E740481C1C}">
                <a14:useLocalDpi xmlns:a14="http://schemas.microsoft.com/office/drawing/2010/main" val="0"/>
              </a:ext>
            </a:extLst>
          </a:blip>
          <a:srcRect l="861"/>
          <a:stretch/>
        </p:blipFill>
        <p:spPr bwMode="auto">
          <a:xfrm>
            <a:off x="1687485" y="1757237"/>
            <a:ext cx="5320145" cy="2204889"/>
          </a:xfrm>
          <a:prstGeom prst="rect">
            <a:avLst/>
          </a:prstGeom>
          <a:noFill/>
          <a:extLst>
            <a:ext uri="{909E8E84-426E-40DD-AFC4-6F175D3DCCD1}">
              <a14:hiddenFill xmlns:a14="http://schemas.microsoft.com/office/drawing/2010/main">
                <a:solidFill>
                  <a:srgbClr val="FFFFFF"/>
                </a:solidFill>
              </a14:hiddenFill>
            </a:ext>
          </a:extLst>
        </p:spPr>
      </p:pic>
      <p:pic>
        <p:nvPicPr>
          <p:cNvPr id="12299" name="Picture 11" descr="https://lh5.googleusercontent.com/ipzhfrkuLcomRGzToXbJVmeD_aDCb1gQJS46ZhWVbuHq_ctKVtIQkP1j8BSTHaJc3QL77TMvj_xUvdZ87-ndjiV8W408K2b-zGoEUm1hbLAkvNVKPeieG2IDKpQN5NCOe9lM2G1Zto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7484" y="4038526"/>
            <a:ext cx="5320145" cy="2216727"/>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6904" y="2669464"/>
            <a:ext cx="1615440" cy="2585323"/>
          </a:xfrm>
          <a:prstGeom prst="rect">
            <a:avLst/>
          </a:prstGeom>
        </p:spPr>
        <p:txBody>
          <a:bodyPr wrap="square">
            <a:spAutoFit/>
          </a:bodyPr>
          <a:lstStyle/>
          <a:p>
            <a:pPr algn="r"/>
            <a:r>
              <a:rPr lang="en-US" altLang="zh-CN" b="1" smtClean="0">
                <a:latin typeface="Times New Roman" panose="02020603050405020304" pitchFamily="18" charset="0"/>
                <a:cs typeface="Times New Roman" panose="02020603050405020304" pitchFamily="18" charset="0"/>
              </a:rPr>
              <a:t>Cascading</a:t>
            </a:r>
            <a:endParaRPr lang="en-US" altLang="zh-CN" b="1">
              <a:latin typeface="Times New Roman" panose="02020603050405020304" pitchFamily="18" charset="0"/>
              <a:cs typeface="Times New Roman" panose="02020603050405020304" pitchFamily="18" charset="0"/>
            </a:endParaRPr>
          </a:p>
          <a:p>
            <a:pPr algn="r"/>
            <a:endParaRPr lang="en-US" altLang="zh-CN" b="1" smtClean="0">
              <a:latin typeface="Times New Roman" panose="02020603050405020304" pitchFamily="18" charset="0"/>
              <a:cs typeface="Times New Roman" panose="02020603050405020304" pitchFamily="18" charset="0"/>
            </a:endParaRPr>
          </a:p>
          <a:p>
            <a:pPr algn="r"/>
            <a:endParaRPr lang="en-US" altLang="zh-CN" b="1">
              <a:latin typeface="Times New Roman" panose="02020603050405020304" pitchFamily="18" charset="0"/>
              <a:cs typeface="Times New Roman" panose="02020603050405020304" pitchFamily="18" charset="0"/>
            </a:endParaRPr>
          </a:p>
          <a:p>
            <a:pPr algn="r"/>
            <a:endParaRPr lang="en-US" altLang="zh-CN" b="1" smtClean="0">
              <a:latin typeface="Times New Roman" panose="02020603050405020304" pitchFamily="18" charset="0"/>
              <a:cs typeface="Times New Roman" panose="02020603050405020304" pitchFamily="18" charset="0"/>
            </a:endParaRPr>
          </a:p>
          <a:p>
            <a:pPr algn="r"/>
            <a:endParaRPr lang="en-US" altLang="zh-CN" b="1" smtClean="0">
              <a:latin typeface="Times New Roman" panose="02020603050405020304" pitchFamily="18" charset="0"/>
              <a:cs typeface="Times New Roman" panose="02020603050405020304" pitchFamily="18" charset="0"/>
            </a:endParaRPr>
          </a:p>
          <a:p>
            <a:pPr algn="r"/>
            <a:endParaRPr lang="en-US" altLang="zh-CN" b="1">
              <a:latin typeface="Times New Roman" panose="02020603050405020304" pitchFamily="18" charset="0"/>
              <a:cs typeface="Times New Roman" panose="02020603050405020304" pitchFamily="18" charset="0"/>
            </a:endParaRPr>
          </a:p>
          <a:p>
            <a:pPr algn="r"/>
            <a:endParaRPr lang="en-US" altLang="zh-CN" b="1" smtClean="0">
              <a:latin typeface="Times New Roman" panose="02020603050405020304" pitchFamily="18" charset="0"/>
              <a:cs typeface="Times New Roman" panose="02020603050405020304" pitchFamily="18" charset="0"/>
            </a:endParaRPr>
          </a:p>
          <a:p>
            <a:pPr algn="r"/>
            <a:endParaRPr lang="en-US" altLang="zh-CN" b="1">
              <a:latin typeface="Times New Roman" panose="02020603050405020304" pitchFamily="18" charset="0"/>
              <a:cs typeface="Times New Roman" panose="02020603050405020304" pitchFamily="18" charset="0"/>
            </a:endParaRPr>
          </a:p>
          <a:p>
            <a:pPr algn="r"/>
            <a:r>
              <a:rPr lang="en-US" altLang="zh-CN" b="1" smtClean="0">
                <a:latin typeface="Times New Roman" panose="02020603050405020304" pitchFamily="18" charset="0"/>
                <a:cs typeface="Times New Roman" panose="02020603050405020304" pitchFamily="18" charset="0"/>
              </a:rPr>
              <a:t>Independent</a:t>
            </a:r>
          </a:p>
        </p:txBody>
      </p:sp>
      <p:pic>
        <p:nvPicPr>
          <p:cNvPr id="12301" name="Picture 13" descr="https://lh4.googleusercontent.com/cA0OEmoCoqWRtugeerkNwTf3MwdMbdvtWt0N11-Z1oI34Y58VM7RtDSsAg0ocqZcWr-1VDfylabbULA9bfo7bWIYaIFcc_14hgV2TvqZGJuM6yjqeWYDfgC8u5UjKn2NBTfvkVKEVI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8580" y="5577252"/>
            <a:ext cx="4316672" cy="422450"/>
          </a:xfrm>
          <a:prstGeom prst="rect">
            <a:avLst/>
          </a:prstGeom>
          <a:noFill/>
          <a:extLst>
            <a:ext uri="{909E8E84-426E-40DD-AFC4-6F175D3DCCD1}">
              <a14:hiddenFill xmlns:a14="http://schemas.microsoft.com/office/drawing/2010/main">
                <a:solidFill>
                  <a:srgbClr val="FFFFFF"/>
                </a:solidFill>
              </a14:hiddenFill>
            </a:ext>
          </a:extLst>
        </p:spPr>
      </p:pic>
      <p:pic>
        <p:nvPicPr>
          <p:cNvPr id="12303" name="Picture 15" descr="https://lh5.googleusercontent.com/73wU0E5yOs1nipU_Q6EcH9naPy-tWhk4OPuvh3XQAR-D1G7LWhAqhnW8c3Tud9OHrwcWzlR67gH40buTzZYg3CEzPTcaFO5mwMlOGzfog4HmmdQ9d8sMqvVimZRJsiJb1nUefB9d1m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6277" y="2859681"/>
            <a:ext cx="2896119" cy="2054155"/>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7623177" y="2080552"/>
            <a:ext cx="1922321" cy="369332"/>
          </a:xfrm>
          <a:prstGeom prst="rect">
            <a:avLst/>
          </a:prstGeom>
        </p:spPr>
        <p:txBody>
          <a:bodyPr wrap="none">
            <a:spAutoFit/>
          </a:bodyPr>
          <a:lstStyle/>
          <a:p>
            <a:r>
              <a:rPr lang="en-US" altLang="zh-CN">
                <a:latin typeface="Times New Roman" panose="02020603050405020304" pitchFamily="18" charset="0"/>
                <a:cs typeface="Times New Roman" panose="02020603050405020304" pitchFamily="18" charset="0"/>
              </a:rPr>
              <a:t>Euclidean distance</a:t>
            </a: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75405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0956" y="866894"/>
            <a:ext cx="8273740" cy="707886"/>
          </a:xfrm>
          <a:prstGeom prst="rect">
            <a:avLst/>
          </a:prstGeom>
        </p:spPr>
        <p:txBody>
          <a:bodyPr wrap="none">
            <a:spAutoFit/>
          </a:bodyPr>
          <a:lstStyle/>
          <a:p>
            <a:r>
              <a:rPr lang="en-US" altLang="zh-CN" sz="4000" b="1">
                <a:latin typeface="Times New Roman" panose="02020603050405020304" pitchFamily="18" charset="0"/>
                <a:cs typeface="Times New Roman" panose="02020603050405020304" pitchFamily="18" charset="0"/>
              </a:rPr>
              <a:t>Self-verification through explanation</a:t>
            </a:r>
            <a:endParaRPr lang="en-US" altLang="zh-CN" sz="4000">
              <a:latin typeface="Times New Roman" panose="02020603050405020304" pitchFamily="18" charset="0"/>
              <a:cs typeface="Times New Roman" panose="02020603050405020304" pitchFamily="18" charset="0"/>
            </a:endParaRPr>
          </a:p>
        </p:txBody>
      </p:sp>
      <p:graphicFrame>
        <p:nvGraphicFramePr>
          <p:cNvPr id="3" name="图示 2"/>
          <p:cNvGraphicFramePr/>
          <p:nvPr>
            <p:extLst>
              <p:ext uri="{D42A27DB-BD31-4B8C-83A1-F6EECF244321}">
                <p14:modId xmlns:p14="http://schemas.microsoft.com/office/powerpoint/2010/main" val="3565960859"/>
              </p:ext>
            </p:extLst>
          </p:nvPr>
        </p:nvGraphicFramePr>
        <p:xfrm>
          <a:off x="274320" y="1885950"/>
          <a:ext cx="11308080" cy="3067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1261110" y="4941004"/>
            <a:ext cx="10001250" cy="646331"/>
          </a:xfrm>
          <a:prstGeom prst="rect">
            <a:avLst/>
          </a:prstGeom>
        </p:spPr>
        <p:txBody>
          <a:bodyPr wrap="square">
            <a:spAutoFit/>
          </a:bodyPr>
          <a:lstStyle/>
          <a:p>
            <a:r>
              <a:rPr lang="en-US" altLang="zh-CN">
                <a:latin typeface="Times New Roman" panose="02020603050405020304" pitchFamily="18" charset="0"/>
                <a:cs typeface="Times New Roman" panose="02020603050405020304" pitchFamily="18" charset="0"/>
              </a:rPr>
              <a:t>Each interpretation gets a new set of contribution values, and each time unimportant contributions are eliminated, resulting in a distilled answer proof.</a:t>
            </a: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8565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8589" y="691634"/>
            <a:ext cx="7460376" cy="646331"/>
          </a:xfrm>
          <a:prstGeom prst="rect">
            <a:avLst/>
          </a:prstGeom>
        </p:spPr>
        <p:txBody>
          <a:bodyPr wrap="none">
            <a:spAutoFit/>
          </a:bodyPr>
          <a:lstStyle/>
          <a:p>
            <a:r>
              <a:rPr lang="en-US" altLang="zh-CN" sz="3600" b="1">
                <a:latin typeface="Times New Roman" panose="02020603050405020304" pitchFamily="18" charset="0"/>
                <a:cs typeface="Times New Roman" panose="02020603050405020304" pitchFamily="18" charset="0"/>
              </a:rPr>
              <a:t>Self-verification through explanation</a:t>
            </a:r>
            <a:endParaRPr lang="en-US" altLang="zh-CN" sz="3600">
              <a:latin typeface="Times New Roman" panose="02020603050405020304" pitchFamily="18" charset="0"/>
              <a:cs typeface="Times New Roman" panose="02020603050405020304" pitchFamily="18" charset="0"/>
            </a:endParaRPr>
          </a:p>
        </p:txBody>
      </p:sp>
      <p:pic>
        <p:nvPicPr>
          <p:cNvPr id="1026" name="Picture 2" descr="https://lh5.googleusercontent.com/FdPTyNIiMDoViqlxM99X3CdV-9XkBXA2ACBapCyhjxodU0U-dUit1Lfl7A9GB21acJqtNa2ESv_3d5QP8xdZ7JVuPbaSuat1YO8iING8VTJ_xrVy949jALz4K8r1Jp07rhdzpjiOcvZ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059" y="1337965"/>
            <a:ext cx="9222651" cy="5028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9816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8589" y="1720973"/>
            <a:ext cx="4293429" cy="369332"/>
          </a:xfrm>
          <a:prstGeom prst="rect">
            <a:avLst/>
          </a:prstGeom>
        </p:spPr>
        <p:txBody>
          <a:bodyPr wrap="square">
            <a:spAutoFit/>
          </a:bodyPr>
          <a:lstStyle/>
          <a:p>
            <a:r>
              <a:rPr lang="en-US" altLang="zh-CN" b="1">
                <a:latin typeface="Times New Roman" panose="02020603050405020304" pitchFamily="18" charset="0"/>
                <a:cs typeface="Times New Roman" panose="02020603050405020304" pitchFamily="18" charset="0"/>
              </a:rPr>
              <a:t>Extract word for preditction</a:t>
            </a:r>
            <a:endParaRPr lang="zh-CN" altLang="en-US" b="1">
              <a:latin typeface="Times New Roman" panose="02020603050405020304" pitchFamily="18" charset="0"/>
              <a:cs typeface="Times New Roman" panose="02020603050405020304" pitchFamily="18" charset="0"/>
            </a:endParaRPr>
          </a:p>
        </p:txBody>
      </p:sp>
      <p:sp>
        <p:nvSpPr>
          <p:cNvPr id="5" name="矩形 4"/>
          <p:cNvSpPr/>
          <p:nvPr/>
        </p:nvSpPr>
        <p:spPr>
          <a:xfrm>
            <a:off x="698589" y="691634"/>
            <a:ext cx="7460376" cy="646331"/>
          </a:xfrm>
          <a:prstGeom prst="rect">
            <a:avLst/>
          </a:prstGeom>
        </p:spPr>
        <p:txBody>
          <a:bodyPr wrap="none">
            <a:spAutoFit/>
          </a:bodyPr>
          <a:lstStyle/>
          <a:p>
            <a:r>
              <a:rPr lang="en-US" altLang="zh-CN" sz="3600" b="1">
                <a:latin typeface="Times New Roman" panose="02020603050405020304" pitchFamily="18" charset="0"/>
                <a:cs typeface="Times New Roman" panose="02020603050405020304" pitchFamily="18" charset="0"/>
              </a:rPr>
              <a:t>Self-verification through explanation</a:t>
            </a:r>
            <a:endParaRPr lang="en-US" altLang="zh-CN" sz="3600">
              <a:latin typeface="Times New Roman" panose="02020603050405020304" pitchFamily="18" charset="0"/>
              <a:cs typeface="Times New Roman" panose="02020603050405020304" pitchFamily="18" charset="0"/>
            </a:endParaRPr>
          </a:p>
        </p:txBody>
      </p:sp>
      <p:pic>
        <p:nvPicPr>
          <p:cNvPr id="10244" name="Picture 4" descr="https://lh4.googleusercontent.com/R5dvYJX1GBVwm9dr4FGnoP_yq3G2H0zrtbkpOrD129DT5xd4OXsUyEas_3UTb9djRzETOnOPuHbjHAHUM08mW_rtVPqw5X5NDLCitAayqqBIdb6jjFPa1gljIZG0JVQb9EO8zD2x_E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89" y="4943476"/>
            <a:ext cx="10384443" cy="1030864"/>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https://lh6.googleusercontent.com/aAPM9105hoItlvkQ5q3OqjdGuJVs8tYLi7rpf-WH4pD6XhOPzJ3ddHlrZhtsBqQD47phlbLbOT_5YqbntdF1Y7afakRMK1coYI1NRiThTcgfPMnkXOy1sLAXjRMfp28hetVUyViI4R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892" y="2090305"/>
            <a:ext cx="10321836" cy="1652100"/>
          </a:xfrm>
          <a:prstGeom prst="rect">
            <a:avLst/>
          </a:prstGeom>
          <a:noFill/>
          <a:extLst>
            <a:ext uri="{909E8E84-426E-40DD-AFC4-6F175D3DCCD1}">
              <a14:hiddenFill xmlns:a14="http://schemas.microsoft.com/office/drawing/2010/main">
                <a:solidFill>
                  <a:srgbClr val="FFFFFF"/>
                </a:solidFill>
              </a14:hiddenFill>
            </a:ext>
          </a:extLst>
        </p:spPr>
      </p:pic>
      <p:sp>
        <p:nvSpPr>
          <p:cNvPr id="2" name="下箭头 1"/>
          <p:cNvSpPr/>
          <p:nvPr/>
        </p:nvSpPr>
        <p:spPr>
          <a:xfrm>
            <a:off x="5277768" y="4046599"/>
            <a:ext cx="867489"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940033" y="5974340"/>
            <a:ext cx="3542958" cy="369332"/>
          </a:xfrm>
          <a:prstGeom prst="rect">
            <a:avLst/>
          </a:prstGeom>
        </p:spPr>
        <p:txBody>
          <a:bodyPr wrap="none">
            <a:spAutoFit/>
          </a:bodyPr>
          <a:lstStyle/>
          <a:p>
            <a:r>
              <a:rPr lang="zh-CN" altLang="en-US"/>
              <a:t>Interpret the results after </a:t>
            </a:r>
            <a:r>
              <a:rPr lang="en-US" altLang="zh-CN" smtClean="0"/>
              <a:t>20</a:t>
            </a:r>
            <a:r>
              <a:rPr lang="zh-CN" altLang="en-US" smtClean="0"/>
              <a:t> </a:t>
            </a:r>
            <a:r>
              <a:rPr lang="zh-CN" altLang="en-US"/>
              <a:t>times</a:t>
            </a:r>
          </a:p>
        </p:txBody>
      </p:sp>
      <p:sp>
        <p:nvSpPr>
          <p:cNvPr id="6" name="矩形 5"/>
          <p:cNvSpPr/>
          <p:nvPr/>
        </p:nvSpPr>
        <p:spPr>
          <a:xfrm>
            <a:off x="4437315" y="3690824"/>
            <a:ext cx="2642070" cy="369332"/>
          </a:xfrm>
          <a:prstGeom prst="rect">
            <a:avLst/>
          </a:prstGeom>
        </p:spPr>
        <p:txBody>
          <a:bodyPr wrap="none">
            <a:spAutoFit/>
          </a:bodyPr>
          <a:lstStyle/>
          <a:p>
            <a:r>
              <a:rPr lang="zh-CN" altLang="en-US"/>
              <a:t>Original Test Explanation</a:t>
            </a:r>
          </a:p>
        </p:txBody>
      </p:sp>
    </p:spTree>
    <p:extLst>
      <p:ext uri="{BB962C8B-B14F-4D97-AF65-F5344CB8AC3E}">
        <p14:creationId xmlns:p14="http://schemas.microsoft.com/office/powerpoint/2010/main" val="37982007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8589" y="691634"/>
            <a:ext cx="7460376" cy="646331"/>
          </a:xfrm>
          <a:prstGeom prst="rect">
            <a:avLst/>
          </a:prstGeom>
        </p:spPr>
        <p:txBody>
          <a:bodyPr wrap="none">
            <a:spAutoFit/>
          </a:bodyPr>
          <a:lstStyle/>
          <a:p>
            <a:r>
              <a:rPr lang="en-US" altLang="zh-CN" sz="3600" b="1">
                <a:latin typeface="Times New Roman" panose="02020603050405020304" pitchFamily="18" charset="0"/>
                <a:cs typeface="Times New Roman" panose="02020603050405020304" pitchFamily="18" charset="0"/>
              </a:rPr>
              <a:t>Self-verification through explanation</a:t>
            </a:r>
            <a:endParaRPr lang="en-US" altLang="zh-CN" sz="3600">
              <a:latin typeface="Times New Roman" panose="02020603050405020304" pitchFamily="18" charset="0"/>
              <a:cs typeface="Times New Roman" panose="02020603050405020304" pitchFamily="18" charset="0"/>
            </a:endParaRPr>
          </a:p>
        </p:txBody>
      </p:sp>
      <p:pic>
        <p:nvPicPr>
          <p:cNvPr id="11275" name="Picture 11" descr="https://lh3.googleusercontent.com/rlP3f5QwSktFPZJK79e5myJGGh-88p5aDG8ysHSRo6iUqH8AcYk-MOSnTBCSWi7D0deSbLqvjUBqFUXhx_XrGcrVT9gyS_ydQ2u21PaeItOgT4AgdRj4ijJ3RY4PmZ9f2oXpkQTEr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5590" y="1728736"/>
            <a:ext cx="2495531" cy="3314799"/>
          </a:xfrm>
          <a:prstGeom prst="rect">
            <a:avLst/>
          </a:prstGeom>
          <a:noFill/>
          <a:extLst>
            <a:ext uri="{909E8E84-426E-40DD-AFC4-6F175D3DCCD1}">
              <a14:hiddenFill xmlns:a14="http://schemas.microsoft.com/office/drawing/2010/main">
                <a:solidFill>
                  <a:srgbClr val="FFFFFF"/>
                </a:solidFill>
              </a14:hiddenFill>
            </a:ext>
          </a:extLst>
        </p:spPr>
      </p:pic>
      <p:pic>
        <p:nvPicPr>
          <p:cNvPr id="11279" name="Picture 15" descr="https://lh6.googleusercontent.com/ZWBjmtaMQANUR2z0rEaRX04BcmhGdEIOeCkoVyBSwncOfor6pYu42YxX9VEJoaZxy_i5LrB2tDuvrDGmijBSR-M6I27zkWUDOk20MCzc4zwShm7n8MRW0t3Xfnb2cfOAKGOpfwoTxpg"/>
          <p:cNvPicPr>
            <a:picLocks noChangeAspect="1" noChangeArrowheads="1"/>
          </p:cNvPicPr>
          <p:nvPr/>
        </p:nvPicPr>
        <p:blipFill rotWithShape="1">
          <a:blip r:embed="rId4">
            <a:extLst>
              <a:ext uri="{28A0092B-C50C-407E-A947-70E740481C1C}">
                <a14:useLocalDpi xmlns:a14="http://schemas.microsoft.com/office/drawing/2010/main" val="0"/>
              </a:ext>
            </a:extLst>
          </a:blip>
          <a:srcRect b="2015"/>
          <a:stretch/>
        </p:blipFill>
        <p:spPr bwMode="auto">
          <a:xfrm>
            <a:off x="466726" y="1762124"/>
            <a:ext cx="4933950" cy="32480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98589" y="5291534"/>
            <a:ext cx="4276725" cy="646331"/>
          </a:xfrm>
          <a:prstGeom prst="rect">
            <a:avLst/>
          </a:prstGeom>
        </p:spPr>
        <p:txBody>
          <a:bodyPr wrap="square">
            <a:spAutoFit/>
          </a:bodyPr>
          <a:lstStyle/>
          <a:p>
            <a:r>
              <a:rPr lang="zh-CN" altLang="en-US">
                <a:latin typeface="Times New Roman" panose="02020603050405020304" pitchFamily="18" charset="0"/>
                <a:cs typeface="Times New Roman" panose="02020603050405020304" pitchFamily="18" charset="0"/>
              </a:rPr>
              <a:t>Situation 1: The answer has not changed, but the probability has been increasing</a:t>
            </a:r>
          </a:p>
        </p:txBody>
      </p:sp>
      <p:sp>
        <p:nvSpPr>
          <p:cNvPr id="6" name="矩形 5"/>
          <p:cNvSpPr/>
          <p:nvPr/>
        </p:nvSpPr>
        <p:spPr>
          <a:xfrm>
            <a:off x="6096000" y="5306115"/>
            <a:ext cx="6096000" cy="923330"/>
          </a:xfrm>
          <a:prstGeom prst="rect">
            <a:avLst/>
          </a:prstGeom>
        </p:spPr>
        <p:txBody>
          <a:bodyPr>
            <a:spAutoFit/>
          </a:bodyPr>
          <a:lstStyle/>
          <a:p>
            <a:r>
              <a:rPr lang="zh-CN" altLang="en-US">
                <a:latin typeface="Times New Roman" panose="02020603050405020304" pitchFamily="18" charset="0"/>
                <a:cs typeface="Times New Roman" panose="02020603050405020304" pitchFamily="18" charset="0"/>
              </a:rPr>
              <a:t>Situation 2: The answer was wrong for the first time, and the answer was corrected with constant checking. At the same time the probability increases</a:t>
            </a:r>
          </a:p>
        </p:txBody>
      </p:sp>
    </p:spTree>
    <p:extLst>
      <p:ext uri="{BB962C8B-B14F-4D97-AF65-F5344CB8AC3E}">
        <p14:creationId xmlns:p14="http://schemas.microsoft.com/office/powerpoint/2010/main" val="3700887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8589" y="691634"/>
            <a:ext cx="7460376" cy="646331"/>
          </a:xfrm>
          <a:prstGeom prst="rect">
            <a:avLst/>
          </a:prstGeom>
        </p:spPr>
        <p:txBody>
          <a:bodyPr wrap="none">
            <a:spAutoFit/>
          </a:bodyPr>
          <a:lstStyle/>
          <a:p>
            <a:r>
              <a:rPr lang="en-US" altLang="zh-CN" sz="3600" b="1">
                <a:latin typeface="Times New Roman" panose="02020603050405020304" pitchFamily="18" charset="0"/>
                <a:cs typeface="Times New Roman" panose="02020603050405020304" pitchFamily="18" charset="0"/>
              </a:rPr>
              <a:t>Self-verification through explanation</a:t>
            </a:r>
            <a:endParaRPr lang="en-US" altLang="zh-CN" sz="360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2498966" y="1499492"/>
            <a:ext cx="6450724" cy="4707285"/>
          </a:xfrm>
          <a:prstGeom prst="rect">
            <a:avLst/>
          </a:prstGeom>
        </p:spPr>
      </p:pic>
    </p:spTree>
    <p:extLst>
      <p:ext uri="{BB962C8B-B14F-4D97-AF65-F5344CB8AC3E}">
        <p14:creationId xmlns:p14="http://schemas.microsoft.com/office/powerpoint/2010/main" val="626407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8589" y="691634"/>
            <a:ext cx="7460376" cy="646331"/>
          </a:xfrm>
          <a:prstGeom prst="rect">
            <a:avLst/>
          </a:prstGeom>
        </p:spPr>
        <p:txBody>
          <a:bodyPr wrap="none">
            <a:spAutoFit/>
          </a:bodyPr>
          <a:lstStyle/>
          <a:p>
            <a:r>
              <a:rPr lang="en-US" altLang="zh-CN" sz="3600" b="1">
                <a:latin typeface="Times New Roman" panose="02020603050405020304" pitchFamily="18" charset="0"/>
                <a:cs typeface="Times New Roman" panose="02020603050405020304" pitchFamily="18" charset="0"/>
              </a:rPr>
              <a:t>Self-verification through explanation</a:t>
            </a:r>
            <a:endParaRPr lang="en-US" altLang="zh-CN" sz="3600">
              <a:latin typeface="Times New Roman" panose="02020603050405020304" pitchFamily="18" charset="0"/>
              <a:cs typeface="Times New Roman" panose="02020603050405020304" pitchFamily="18" charset="0"/>
            </a:endParaRPr>
          </a:p>
        </p:txBody>
      </p:sp>
      <p:pic>
        <p:nvPicPr>
          <p:cNvPr id="1027" name="Picture 3" descr="https://lh6.googleusercontent.com/3RUfzKiKUQIM4BIh5FyZFUrFP7tYzkO2GIWkut3c9jKuRuU9s1OywHj4ciGZmFbbyBPgRHq1Pf1rgWu3pmQhRpq9gMntiuO2Tf1yi-bXmDT5iqVwpat205axvIQdLxKrYgI61-yy3d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9280" y="1983095"/>
            <a:ext cx="5295900" cy="132965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lh3.googleusercontent.com/hesGVPMR6v2rOrS5-_D84cvKfKP7I0T2tZwXxAQIenvoW8kCsq0-7riYaOdlsbyEKe2p7eIihLLtqKSUw1LKjx-2wKe8o3XHHElIlU2PDXfo51oEyujpnHsuXaAcGiCiRGc1bcA6k9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977" y="1983095"/>
            <a:ext cx="4936203" cy="1298839"/>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526280" y="3557732"/>
            <a:ext cx="1905000" cy="369332"/>
          </a:xfrm>
          <a:prstGeom prst="rect">
            <a:avLst/>
          </a:prstGeom>
        </p:spPr>
        <p:txBody>
          <a:bodyPr wrap="square">
            <a:spAutoFit/>
          </a:bodyPr>
          <a:lstStyle/>
          <a:p>
            <a:r>
              <a:rPr lang="en-US" altLang="zh-CN">
                <a:latin typeface="Arial" panose="020B0604020202020204" pitchFamily="34" charset="0"/>
              </a:rPr>
              <a:t>96.9% -&gt; 99.5</a:t>
            </a:r>
            <a:r>
              <a:rPr lang="en-US" altLang="zh-CN" smtClean="0">
                <a:latin typeface="Arial" panose="020B0604020202020204" pitchFamily="34" charset="0"/>
              </a:rPr>
              <a:t>%</a:t>
            </a:r>
            <a:endParaRPr lang="zh-CN" altLang="en-US"/>
          </a:p>
        </p:txBody>
      </p:sp>
      <p:pic>
        <p:nvPicPr>
          <p:cNvPr id="1030" name="Picture 6" descr="https://lh5.googleusercontent.com/EIx51vTVEvz37L1ZqP-ZZz8Qxm7hxYw5dBsfHKdziO30XvfH6pX_ly6KF-jti5tHmvYKJXRLmXVFj4Bq_V7DNmSn7adoSJaWw5xBWYIf55OHjOUI2fwnMV-_swzNrP3T9CO7rL6BV5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V="1">
            <a:off x="313976" y="4172047"/>
            <a:ext cx="4936203" cy="137031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https://lh4.googleusercontent.com/MxtPRqirZutWIclk1OUo_0q9sdHvDFhd-k7XlxEeHgEh0rGQ6n8jczSrOCKOQvG-vavk14cGOeqEVKwG2Gx1QybsqX4pG_D1J0wbBT6flZW9tqInfw5AY5wRy_yZsUzxo03m5QhULA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V="1">
            <a:off x="5669280" y="4172047"/>
            <a:ext cx="5295900" cy="137031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613910" y="5857390"/>
            <a:ext cx="1962150" cy="369332"/>
          </a:xfrm>
          <a:prstGeom prst="rect">
            <a:avLst/>
          </a:prstGeom>
        </p:spPr>
        <p:txBody>
          <a:bodyPr wrap="square">
            <a:spAutoFit/>
          </a:bodyPr>
          <a:lstStyle/>
          <a:p>
            <a:r>
              <a:rPr lang="en-US" altLang="zh-CN">
                <a:latin typeface="Arial" panose="020B0604020202020204" pitchFamily="34" charset="0"/>
              </a:rPr>
              <a:t>94.9% -&gt; 97.6</a:t>
            </a:r>
            <a:r>
              <a:rPr lang="en-US" altLang="zh-CN" smtClean="0">
                <a:latin typeface="Arial" panose="020B0604020202020204" pitchFamily="34" charset="0"/>
              </a:rPr>
              <a:t>%</a:t>
            </a:r>
            <a:endParaRPr lang="zh-CN" altLang="en-US"/>
          </a:p>
        </p:txBody>
      </p:sp>
    </p:spTree>
    <p:extLst>
      <p:ext uri="{BB962C8B-B14F-4D97-AF65-F5344CB8AC3E}">
        <p14:creationId xmlns:p14="http://schemas.microsoft.com/office/powerpoint/2010/main" val="373783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27949" y="1525198"/>
            <a:ext cx="10185426" cy="2862322"/>
          </a:xfrm>
          <a:prstGeom prst="rect">
            <a:avLst/>
          </a:prstGeom>
        </p:spPr>
        <p:txBody>
          <a:bodyPr wrap="square">
            <a:spAutoFit/>
          </a:bodyPr>
          <a:lstStyle/>
          <a:p>
            <a:pPr marL="514350" indent="-514350">
              <a:buFont typeface="+mj-lt"/>
              <a:buAutoNum type="arabicPeriod"/>
            </a:pPr>
            <a:endParaRPr lang="en-US" altLang="zh-CN" sz="3200" b="1" smtClean="0">
              <a:latin typeface="Times New Roman" panose="02020603050405020304" pitchFamily="18" charset="0"/>
              <a:cs typeface="Times New Roman" panose="02020603050405020304" pitchFamily="18" charset="0"/>
            </a:endParaRPr>
          </a:p>
          <a:p>
            <a:pPr marL="571500" indent="-571500">
              <a:buFont typeface="+mj-lt"/>
              <a:buAutoNum type="arabicPeriod"/>
            </a:pPr>
            <a:r>
              <a:rPr lang="en-US" altLang="zh-CN" sz="2800" smtClean="0">
                <a:latin typeface="Times New Roman" panose="02020603050405020304" pitchFamily="18" charset="0"/>
                <a:cs typeface="Times New Roman" panose="02020603050405020304" pitchFamily="18" charset="0"/>
              </a:rPr>
              <a:t>Introduction</a:t>
            </a:r>
          </a:p>
          <a:p>
            <a:pPr marL="571500" indent="-571500">
              <a:buFont typeface="+mj-lt"/>
              <a:buAutoNum type="arabicPeriod"/>
            </a:pPr>
            <a:r>
              <a:rPr lang="en-US" altLang="ko-KR" sz="2800" smtClean="0">
                <a:latin typeface="Times New Roman" panose="02020603050405020304" pitchFamily="18" charset="0"/>
                <a:cs typeface="Times New Roman" panose="02020603050405020304" pitchFamily="18" charset="0"/>
              </a:rPr>
              <a:t>Experimental </a:t>
            </a:r>
            <a:r>
              <a:rPr lang="en-US" altLang="ko-KR" sz="2800" smtClean="0">
                <a:latin typeface="Times New Roman" panose="02020603050405020304" pitchFamily="18" charset="0"/>
                <a:cs typeface="Times New Roman" panose="02020603050405020304" pitchFamily="18" charset="0"/>
              </a:rPr>
              <a:t>method</a:t>
            </a:r>
          </a:p>
          <a:p>
            <a:pPr marL="571500" indent="-571500">
              <a:buFont typeface="+mj-lt"/>
              <a:buAutoNum type="arabicPeriod"/>
            </a:pPr>
            <a:r>
              <a:rPr lang="en-US" altLang="ko-KR" sz="2800" smtClean="0">
                <a:latin typeface="Times New Roman" panose="02020603050405020304" pitchFamily="18" charset="0"/>
                <a:cs typeface="Times New Roman" panose="02020603050405020304" pitchFamily="18" charset="0"/>
              </a:rPr>
              <a:t>Result</a:t>
            </a:r>
          </a:p>
          <a:p>
            <a:pPr marL="571500" indent="-571500">
              <a:buFont typeface="+mj-lt"/>
              <a:buAutoNum type="arabicPeriod"/>
            </a:pPr>
            <a:r>
              <a:rPr lang="en-US" altLang="ko-KR" sz="2800" smtClean="0">
                <a:latin typeface="Times New Roman" panose="02020603050405020304" pitchFamily="18" charset="0"/>
                <a:cs typeface="Times New Roman" panose="02020603050405020304" pitchFamily="18" charset="0"/>
              </a:rPr>
              <a:t>Future work</a:t>
            </a:r>
            <a:endParaRPr lang="ko-KR" altLang="en-US" sz="2800">
              <a:latin typeface="Times New Roman" panose="02020603050405020304" pitchFamily="18" charset="0"/>
              <a:cs typeface="Times New Roman" panose="02020603050405020304" pitchFamily="18" charset="0"/>
            </a:endParaRPr>
          </a:p>
          <a:p>
            <a:endParaRPr lang="zh-CN" altLang="en-US" sz="3600" b="1">
              <a:latin typeface="Times New Roman" panose="02020603050405020304" pitchFamily="18" charset="0"/>
              <a:cs typeface="Times New Roman" panose="02020603050405020304" pitchFamily="18" charset="0"/>
            </a:endParaRPr>
          </a:p>
        </p:txBody>
      </p:sp>
      <p:sp>
        <p:nvSpPr>
          <p:cNvPr id="2" name="矩形 1"/>
          <p:cNvSpPr/>
          <p:nvPr/>
        </p:nvSpPr>
        <p:spPr>
          <a:xfrm>
            <a:off x="997551" y="1171255"/>
            <a:ext cx="2153154" cy="707886"/>
          </a:xfrm>
          <a:prstGeom prst="rect">
            <a:avLst/>
          </a:prstGeom>
        </p:spPr>
        <p:txBody>
          <a:bodyPr wrap="none">
            <a:spAutoFit/>
          </a:bodyPr>
          <a:lstStyle/>
          <a:p>
            <a:r>
              <a:rPr lang="en-US" altLang="zh-CN" sz="4000" b="1">
                <a:latin typeface="Times New Roman" panose="02020603050405020304" pitchFamily="18" charset="0"/>
                <a:cs typeface="Times New Roman" panose="02020603050405020304" pitchFamily="18" charset="0"/>
              </a:rPr>
              <a:t>Contents</a:t>
            </a:r>
          </a:p>
        </p:txBody>
      </p:sp>
    </p:spTree>
    <p:extLst>
      <p:ext uri="{BB962C8B-B14F-4D97-AF65-F5344CB8AC3E}">
        <p14:creationId xmlns:p14="http://schemas.microsoft.com/office/powerpoint/2010/main" val="2787096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8589" y="691634"/>
            <a:ext cx="2454518" cy="646331"/>
          </a:xfrm>
          <a:prstGeom prst="rect">
            <a:avLst/>
          </a:prstGeom>
        </p:spPr>
        <p:txBody>
          <a:bodyPr wrap="none">
            <a:spAutoFit/>
          </a:bodyPr>
          <a:lstStyle/>
          <a:p>
            <a:r>
              <a:rPr lang="en-US" altLang="zh-CN" sz="3600" smtClean="0">
                <a:latin typeface="Times New Roman" panose="02020603050405020304" pitchFamily="18" charset="0"/>
                <a:cs typeface="Times New Roman" panose="02020603050405020304" pitchFamily="18" charset="0"/>
              </a:rPr>
              <a:t>Future </a:t>
            </a:r>
            <a:r>
              <a:rPr lang="en-US" altLang="zh-CN" sz="3600">
                <a:latin typeface="Times New Roman" panose="02020603050405020304" pitchFamily="18" charset="0"/>
                <a:cs typeface="Times New Roman" panose="02020603050405020304" pitchFamily="18" charset="0"/>
              </a:rPr>
              <a:t>work</a:t>
            </a:r>
          </a:p>
        </p:txBody>
      </p:sp>
      <p:sp>
        <p:nvSpPr>
          <p:cNvPr id="3" name="矩形 2"/>
          <p:cNvSpPr/>
          <p:nvPr/>
        </p:nvSpPr>
        <p:spPr>
          <a:xfrm>
            <a:off x="698589" y="1887095"/>
            <a:ext cx="10525671" cy="1938992"/>
          </a:xfrm>
          <a:prstGeom prst="rect">
            <a:avLst/>
          </a:prstGeom>
        </p:spPr>
        <p:txBody>
          <a:bodyPr wrap="square">
            <a:spAutoFit/>
          </a:bodyPr>
          <a:lstStyle/>
          <a:p>
            <a:pPr marL="342900" indent="-342900">
              <a:buFont typeface="Arial" panose="020B0604020202020204" pitchFamily="34" charset="0"/>
              <a:buChar char="•"/>
            </a:pPr>
            <a:r>
              <a:rPr lang="en-US" altLang="zh-CN" sz="2400">
                <a:latin typeface="Times New Roman" panose="02020603050405020304" pitchFamily="18" charset="0"/>
                <a:cs typeface="Times New Roman" panose="02020603050405020304" pitchFamily="18" charset="0"/>
              </a:rPr>
              <a:t>Using xai technology to reduce the model, reduce the </a:t>
            </a:r>
            <a:r>
              <a:rPr lang="en-US" altLang="zh-CN" sz="2400" smtClean="0">
                <a:latin typeface="Times New Roman" panose="02020603050405020304" pitchFamily="18" charset="0"/>
                <a:cs typeface="Times New Roman" panose="02020603050405020304" pitchFamily="18" charset="0"/>
              </a:rPr>
              <a:t>dataset</a:t>
            </a:r>
            <a:r>
              <a:rPr lang="en-US" altLang="zh-CN" sz="2400">
                <a:latin typeface="Times New Roman" panose="02020603050405020304" pitchFamily="18" charset="0"/>
                <a:cs typeface="Times New Roman" panose="02020603050405020304" pitchFamily="18" charset="0"/>
              </a:rPr>
              <a:t>, so that the large model can be embedded in the mobile device through the method of xai technology. without losing </a:t>
            </a:r>
            <a:r>
              <a:rPr lang="en-US" altLang="zh-CN" sz="2400" smtClean="0">
                <a:latin typeface="Times New Roman" panose="02020603050405020304" pitchFamily="18" charset="0"/>
                <a:cs typeface="Times New Roman" panose="02020603050405020304" pitchFamily="18" charset="0"/>
              </a:rPr>
              <a:t>accuracy</a:t>
            </a:r>
          </a:p>
          <a:p>
            <a:pPr marL="342900" indent="-342900">
              <a:buFont typeface="Arial" panose="020B0604020202020204" pitchFamily="34" charset="0"/>
              <a:buChar char="•"/>
            </a:pPr>
            <a:r>
              <a:rPr lang="en-US" altLang="zh-CN" sz="2400">
                <a:latin typeface="Times New Roman" panose="02020603050405020304" pitchFamily="18" charset="0"/>
                <a:cs typeface="Times New Roman" panose="02020603050405020304" pitchFamily="18" charset="0"/>
              </a:rPr>
              <a:t>Create a new interpretable method to solve a series of problems such as sanity check under CNN</a:t>
            </a:r>
          </a:p>
        </p:txBody>
      </p:sp>
    </p:spTree>
    <p:extLst>
      <p:ext uri="{BB962C8B-B14F-4D97-AF65-F5344CB8AC3E}">
        <p14:creationId xmlns:p14="http://schemas.microsoft.com/office/powerpoint/2010/main" val="2982019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49141" y="2812072"/>
            <a:ext cx="2170787" cy="830997"/>
          </a:xfrm>
          <a:prstGeom prst="rect">
            <a:avLst/>
          </a:prstGeom>
        </p:spPr>
        <p:txBody>
          <a:bodyPr wrap="none">
            <a:spAutoFit/>
          </a:bodyPr>
          <a:lstStyle/>
          <a:p>
            <a:r>
              <a:rPr lang="en-US" altLang="zh-CN" sz="4800" b="1" smtClean="0">
                <a:latin typeface="Times New Roman" panose="02020603050405020304" pitchFamily="18" charset="0"/>
                <a:cs typeface="Times New Roman" panose="02020603050405020304" pitchFamily="18" charset="0"/>
              </a:rPr>
              <a:t>T</a:t>
            </a:r>
            <a:r>
              <a:rPr lang="zh-CN" altLang="en-US" sz="4800" b="1" smtClean="0">
                <a:latin typeface="Times New Roman" panose="02020603050405020304" pitchFamily="18" charset="0"/>
                <a:cs typeface="Times New Roman" panose="02020603050405020304" pitchFamily="18" charset="0"/>
              </a:rPr>
              <a:t>h</a:t>
            </a:r>
            <a:r>
              <a:rPr lang="zh-CN" altLang="en-US" sz="4800" b="1">
                <a:latin typeface="Times New Roman" panose="02020603050405020304" pitchFamily="18" charset="0"/>
                <a:cs typeface="Times New Roman" panose="02020603050405020304" pitchFamily="18" charset="0"/>
              </a:rPr>
              <a:t>anks</a:t>
            </a:r>
          </a:p>
        </p:txBody>
      </p:sp>
    </p:spTree>
    <p:extLst>
      <p:ext uri="{BB962C8B-B14F-4D97-AF65-F5344CB8AC3E}">
        <p14:creationId xmlns:p14="http://schemas.microsoft.com/office/powerpoint/2010/main" val="1070974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3229" y="850267"/>
            <a:ext cx="3682515" cy="769441"/>
          </a:xfrm>
          <a:prstGeom prst="rect">
            <a:avLst/>
          </a:prstGeom>
        </p:spPr>
        <p:txBody>
          <a:bodyPr wrap="square">
            <a:spAutoFit/>
          </a:bodyPr>
          <a:lstStyle/>
          <a:p>
            <a:r>
              <a:rPr lang="en-US" altLang="zh-CN" sz="4400" b="1" smtClean="0">
                <a:latin typeface="Times New Roman" panose="02020603050405020304" pitchFamily="18" charset="0"/>
                <a:cs typeface="Times New Roman" panose="02020603050405020304" pitchFamily="18" charset="0"/>
              </a:rPr>
              <a:t>Introduction</a:t>
            </a:r>
            <a:endParaRPr lang="en-US" altLang="zh-CN" sz="4400" b="1">
              <a:latin typeface="Times New Roman" panose="02020603050405020304" pitchFamily="18" charset="0"/>
              <a:cs typeface="Times New Roman" panose="02020603050405020304" pitchFamily="18" charset="0"/>
            </a:endParaRPr>
          </a:p>
        </p:txBody>
      </p:sp>
      <p:sp>
        <p:nvSpPr>
          <p:cNvPr id="4" name="矩形 3"/>
          <p:cNvSpPr/>
          <p:nvPr/>
        </p:nvSpPr>
        <p:spPr>
          <a:xfrm>
            <a:off x="723229" y="1702836"/>
            <a:ext cx="10465702" cy="4154984"/>
          </a:xfrm>
          <a:prstGeom prst="rect">
            <a:avLst/>
          </a:prstGeom>
        </p:spPr>
        <p:txBody>
          <a:bodyPr wrap="square">
            <a:spAutoFit/>
          </a:bodyPr>
          <a:lstStyle/>
          <a:p>
            <a:r>
              <a:rPr lang="zh-CN" altLang="en-US" sz="2400">
                <a:latin typeface="Times New Roman" panose="02020603050405020304" pitchFamily="18" charset="0"/>
                <a:cs typeface="Times New Roman" panose="02020603050405020304" pitchFamily="18" charset="0"/>
              </a:rPr>
              <a:t>Recently </a:t>
            </a:r>
            <a:r>
              <a:rPr lang="zh-CN" altLang="en-US" sz="2400" smtClean="0">
                <a:latin typeface="Times New Roman" panose="02020603050405020304" pitchFamily="18" charset="0"/>
                <a:cs typeface="Times New Roman" panose="02020603050405020304" pitchFamily="18" charset="0"/>
              </a:rPr>
              <a:t>s</a:t>
            </a:r>
            <a:r>
              <a:rPr lang="zh-CN" altLang="en-US" sz="2400">
                <a:latin typeface="Times New Roman" panose="02020603050405020304" pitchFamily="18" charset="0"/>
                <a:cs typeface="Times New Roman" panose="02020603050405020304" pitchFamily="18" charset="0"/>
              </a:rPr>
              <a:t>ome  interpretable  methods  hav</a:t>
            </a:r>
            <a:r>
              <a:rPr lang="zh-CN" altLang="en-US" sz="2400" smtClean="0">
                <a:latin typeface="Times New Roman" panose="02020603050405020304" pitchFamily="18" charset="0"/>
                <a:cs typeface="Times New Roman" panose="02020603050405020304" pitchFamily="18" charset="0"/>
              </a:rPr>
              <a:t>e</a:t>
            </a:r>
            <a:r>
              <a:rPr lang="zh-CN" altLang="en-US" sz="2400">
                <a:latin typeface="Times New Roman" panose="02020603050405020304" pitchFamily="18" charset="0"/>
                <a:cs typeface="Times New Roman" panose="02020603050405020304" pitchFamily="18" charset="0"/>
              </a:rPr>
              <a:t> </a:t>
            </a:r>
            <a:r>
              <a:rPr lang="zh-CN" altLang="en-US" sz="2400" smtClean="0">
                <a:latin typeface="Times New Roman" panose="02020603050405020304" pitchFamily="18" charset="0"/>
                <a:cs typeface="Times New Roman" panose="02020603050405020304" pitchFamily="18" charset="0"/>
              </a:rPr>
              <a:t>b</a:t>
            </a:r>
            <a:r>
              <a:rPr lang="zh-CN" altLang="en-US" sz="2400">
                <a:latin typeface="Times New Roman" panose="02020603050405020304" pitchFamily="18" charset="0"/>
                <a:cs typeface="Times New Roman" panose="02020603050405020304" pitchFamily="18" charset="0"/>
              </a:rPr>
              <a:t>een proposed, </a:t>
            </a:r>
            <a:r>
              <a:rPr lang="en-US" altLang="zh-CN" sz="2400" smtClean="0">
                <a:latin typeface="Times New Roman" panose="02020603050405020304" pitchFamily="18" charset="0"/>
                <a:cs typeface="Times New Roman" panose="02020603050405020304" pitchFamily="18" charset="0"/>
              </a:rPr>
              <a:t>one of </a:t>
            </a:r>
            <a:r>
              <a:rPr lang="zh-CN" altLang="en-US" sz="2400" smtClean="0">
                <a:latin typeface="Times New Roman" panose="02020603050405020304" pitchFamily="18" charset="0"/>
                <a:cs typeface="Times New Roman" panose="02020603050405020304" pitchFamily="18" charset="0"/>
              </a:rPr>
              <a:t>t</a:t>
            </a:r>
            <a:r>
              <a:rPr lang="zh-CN" altLang="en-US" sz="2400">
                <a:latin typeface="Times New Roman" panose="02020603050405020304" pitchFamily="18" charset="0"/>
                <a:cs typeface="Times New Roman" panose="02020603050405020304" pitchFamily="18" charset="0"/>
              </a:rPr>
              <a:t>he interpretatio</a:t>
            </a:r>
            <a:r>
              <a:rPr lang="zh-CN" altLang="en-US" sz="2400" smtClean="0">
                <a:latin typeface="Times New Roman" panose="02020603050405020304" pitchFamily="18" charset="0"/>
                <a:cs typeface="Times New Roman" panose="02020603050405020304" pitchFamily="18" charset="0"/>
              </a:rPr>
              <a:t>n</a:t>
            </a:r>
            <a:r>
              <a:rPr lang="zh-CN" altLang="en-US" sz="2400">
                <a:latin typeface="Times New Roman" panose="02020603050405020304" pitchFamily="18" charset="0"/>
                <a:cs typeface="Times New Roman" panose="02020603050405020304" pitchFamily="18" charset="0"/>
              </a:rPr>
              <a:t> </a:t>
            </a:r>
            <a:r>
              <a:rPr lang="zh-CN" altLang="en-US" sz="2400" smtClean="0">
                <a:latin typeface="Times New Roman" panose="02020603050405020304" pitchFamily="18" charset="0"/>
                <a:cs typeface="Times New Roman" panose="02020603050405020304" pitchFamily="18" charset="0"/>
              </a:rPr>
              <a:t>m</a:t>
            </a:r>
            <a:r>
              <a:rPr lang="zh-CN" altLang="en-US" sz="2400">
                <a:latin typeface="Times New Roman" panose="02020603050405020304" pitchFamily="18" charset="0"/>
                <a:cs typeface="Times New Roman" panose="02020603050405020304" pitchFamily="18" charset="0"/>
              </a:rPr>
              <a:t>ethod for question answering system</a:t>
            </a:r>
            <a:r>
              <a:rPr lang="zh-CN" altLang="en-US" sz="2400" smtClean="0">
                <a:latin typeface="Times New Roman" panose="02020603050405020304" pitchFamily="18" charset="0"/>
                <a:cs typeface="Times New Roman" panose="02020603050405020304" pitchFamily="18" charset="0"/>
              </a:rPr>
              <a:t>s</a:t>
            </a:r>
            <a:r>
              <a:rPr lang="zh-CN" altLang="en-US" sz="2400">
                <a:latin typeface="Times New Roman" panose="02020603050405020304" pitchFamily="18" charset="0"/>
                <a:cs typeface="Times New Roman" panose="02020603050405020304" pitchFamily="18" charset="0"/>
              </a:rPr>
              <a:t> </a:t>
            </a:r>
            <a:r>
              <a:rPr lang="en-US" altLang="zh-CN" sz="2400" smtClean="0">
                <a:latin typeface="Times New Roman" panose="02020603050405020304" pitchFamily="18" charset="0"/>
                <a:cs typeface="Times New Roman" panose="02020603050405020304" pitchFamily="18" charset="0"/>
              </a:rPr>
              <a:t>is </a:t>
            </a:r>
            <a:r>
              <a:rPr lang="zh-CN" altLang="en-US" sz="2400" smtClean="0">
                <a:latin typeface="Times New Roman" panose="02020603050405020304" pitchFamily="18" charset="0"/>
                <a:cs typeface="Times New Roman" panose="02020603050405020304" pitchFamily="18" charset="0"/>
              </a:rPr>
              <a:t>I</a:t>
            </a:r>
            <a:r>
              <a:rPr lang="zh-CN" altLang="en-US" sz="2400">
                <a:latin typeface="Times New Roman" panose="02020603050405020304" pitchFamily="18" charset="0"/>
                <a:cs typeface="Times New Roman" panose="02020603050405020304" pitchFamily="18" charset="0"/>
              </a:rPr>
              <a:t>nt</a:t>
            </a:r>
            <a:r>
              <a:rPr lang="zh-CN" altLang="en-US" sz="2400" smtClean="0">
                <a:latin typeface="Times New Roman" panose="02020603050405020304" pitchFamily="18" charset="0"/>
                <a:cs typeface="Times New Roman" panose="02020603050405020304" pitchFamily="18" charset="0"/>
              </a:rPr>
              <a:t>eg</a:t>
            </a:r>
            <a:r>
              <a:rPr lang="zh-CN" altLang="en-US" sz="2400">
                <a:latin typeface="Times New Roman" panose="02020603050405020304" pitchFamily="18" charset="0"/>
                <a:cs typeface="Times New Roman" panose="02020603050405020304" pitchFamily="18" charset="0"/>
              </a:rPr>
              <a:t>rated Gradients. </a:t>
            </a:r>
            <a:r>
              <a:rPr lang="zh-CN" altLang="en-US" sz="2400" smtClean="0">
                <a:latin typeface="Times New Roman" panose="02020603050405020304" pitchFamily="18" charset="0"/>
                <a:cs typeface="Times New Roman" panose="02020603050405020304" pitchFamily="18" charset="0"/>
              </a:rPr>
              <a:t>W</a:t>
            </a:r>
            <a:r>
              <a:rPr lang="zh-CN" altLang="en-US" sz="2400">
                <a:latin typeface="Times New Roman" panose="02020603050405020304" pitchFamily="18" charset="0"/>
                <a:cs typeface="Times New Roman" panose="02020603050405020304" pitchFamily="18" charset="0"/>
              </a:rPr>
              <a:t>e propose a novel method to improve the pe</a:t>
            </a:r>
            <a:r>
              <a:rPr lang="zh-CN" altLang="en-US" sz="2400" smtClean="0">
                <a:latin typeface="Times New Roman" panose="02020603050405020304" pitchFamily="18" charset="0"/>
                <a:cs typeface="Times New Roman" panose="02020603050405020304" pitchFamily="18" charset="0"/>
              </a:rPr>
              <a:t>rf</a:t>
            </a:r>
            <a:r>
              <a:rPr lang="zh-CN" altLang="en-US" sz="2400">
                <a:latin typeface="Times New Roman" panose="02020603050405020304" pitchFamily="18" charset="0"/>
                <a:cs typeface="Times New Roman" panose="02020603050405020304" pitchFamily="18" charset="0"/>
              </a:rPr>
              <a:t>ormance of the model based on the chara</a:t>
            </a:r>
            <a:r>
              <a:rPr lang="zh-CN" altLang="en-US" sz="2400" smtClean="0">
                <a:latin typeface="Times New Roman" panose="02020603050405020304" pitchFamily="18" charset="0"/>
                <a:cs typeface="Times New Roman" panose="02020603050405020304" pitchFamily="18" charset="0"/>
              </a:rPr>
              <a:t>ct</a:t>
            </a:r>
            <a:r>
              <a:rPr lang="zh-CN" altLang="en-US" sz="2400">
                <a:latin typeface="Times New Roman" panose="02020603050405020304" pitchFamily="18" charset="0"/>
                <a:cs typeface="Times New Roman" panose="02020603050405020304" pitchFamily="18" charset="0"/>
              </a:rPr>
              <a:t>eristics of the Integrated Gradients applied i</a:t>
            </a:r>
            <a:r>
              <a:rPr lang="zh-CN" altLang="en-US" sz="2400" smtClean="0">
                <a:latin typeface="Times New Roman" panose="02020603050405020304" pitchFamily="18" charset="0"/>
                <a:cs typeface="Times New Roman" panose="02020603050405020304" pitchFamily="18" charset="0"/>
              </a:rPr>
              <a:t>n</a:t>
            </a:r>
            <a:r>
              <a:rPr lang="zh-CN" altLang="en-US" sz="2400">
                <a:latin typeface="Times New Roman" panose="02020603050405020304" pitchFamily="18" charset="0"/>
                <a:cs typeface="Times New Roman" panose="02020603050405020304" pitchFamily="18" charset="0"/>
              </a:rPr>
              <a:t> </a:t>
            </a:r>
            <a:r>
              <a:rPr lang="zh-CN" altLang="en-US" sz="2400" smtClean="0">
                <a:latin typeface="Times New Roman" panose="02020603050405020304" pitchFamily="18" charset="0"/>
                <a:cs typeface="Times New Roman" panose="02020603050405020304" pitchFamily="18" charset="0"/>
              </a:rPr>
              <a:t>t</a:t>
            </a:r>
            <a:r>
              <a:rPr lang="zh-CN" altLang="en-US" sz="2400">
                <a:latin typeface="Times New Roman" panose="02020603050405020304" pitchFamily="18" charset="0"/>
                <a:cs typeface="Times New Roman" panose="02020603050405020304" pitchFamily="18" charset="0"/>
              </a:rPr>
              <a:t>he question answering system: Cascading E</a:t>
            </a:r>
            <a:r>
              <a:rPr lang="zh-CN" altLang="en-US" sz="2400" smtClean="0">
                <a:latin typeface="Times New Roman" panose="02020603050405020304" pitchFamily="18" charset="0"/>
                <a:cs typeface="Times New Roman" panose="02020603050405020304" pitchFamily="18" charset="0"/>
              </a:rPr>
              <a:t>xp</a:t>
            </a:r>
            <a:r>
              <a:rPr lang="zh-CN" altLang="en-US" sz="2400">
                <a:latin typeface="Times New Roman" panose="02020603050405020304" pitchFamily="18" charset="0"/>
                <a:cs typeface="Times New Roman" panose="02020603050405020304" pitchFamily="18" charset="0"/>
              </a:rPr>
              <a:t>laining. This method is to extract informatio</a:t>
            </a:r>
            <a:r>
              <a:rPr lang="zh-CN" altLang="en-US" sz="2400" smtClean="0">
                <a:latin typeface="Times New Roman" panose="02020603050405020304" pitchFamily="18" charset="0"/>
                <a:cs typeface="Times New Roman" panose="02020603050405020304" pitchFamily="18" charset="0"/>
              </a:rPr>
              <a:t>n</a:t>
            </a:r>
            <a:r>
              <a:rPr lang="zh-CN" altLang="en-US" sz="2400">
                <a:latin typeface="Times New Roman" panose="02020603050405020304" pitchFamily="18" charset="0"/>
                <a:cs typeface="Times New Roman" panose="02020603050405020304" pitchFamily="18" charset="0"/>
              </a:rPr>
              <a:t> </a:t>
            </a:r>
            <a:r>
              <a:rPr lang="zh-CN" altLang="en-US" sz="2400" smtClean="0">
                <a:latin typeface="Times New Roman" panose="02020603050405020304" pitchFamily="18" charset="0"/>
                <a:cs typeface="Times New Roman" panose="02020603050405020304" pitchFamily="18" charset="0"/>
              </a:rPr>
              <a:t>f</a:t>
            </a:r>
            <a:r>
              <a:rPr lang="zh-CN" altLang="en-US" sz="2400">
                <a:latin typeface="Times New Roman" panose="02020603050405020304" pitchFamily="18" charset="0"/>
                <a:cs typeface="Times New Roman" panose="02020603050405020304" pitchFamily="18" charset="0"/>
              </a:rPr>
              <a:t>rom the interpretation of the model output, an</a:t>
            </a:r>
            <a:r>
              <a:rPr lang="zh-CN" altLang="en-US" sz="2400" smtClean="0">
                <a:latin typeface="Times New Roman" panose="02020603050405020304" pitchFamily="18" charset="0"/>
                <a:cs typeface="Times New Roman" panose="02020603050405020304" pitchFamily="18" charset="0"/>
              </a:rPr>
              <a:t>d</a:t>
            </a:r>
            <a:r>
              <a:rPr lang="zh-CN" altLang="en-US" sz="2400">
                <a:latin typeface="Times New Roman" panose="02020603050405020304" pitchFamily="18" charset="0"/>
                <a:cs typeface="Times New Roman" panose="02020603050405020304" pitchFamily="18" charset="0"/>
              </a:rPr>
              <a:t> </a:t>
            </a:r>
            <a:r>
              <a:rPr lang="zh-CN" altLang="en-US" sz="2400" smtClean="0">
                <a:latin typeface="Times New Roman" panose="02020603050405020304" pitchFamily="18" charset="0"/>
                <a:cs typeface="Times New Roman" panose="02020603050405020304" pitchFamily="18" charset="0"/>
              </a:rPr>
              <a:t>t</a:t>
            </a:r>
            <a:r>
              <a:rPr lang="zh-CN" altLang="en-US" sz="2400">
                <a:latin typeface="Times New Roman" panose="02020603050405020304" pitchFamily="18" charset="0"/>
                <a:cs typeface="Times New Roman" panose="02020603050405020304" pitchFamily="18" charset="0"/>
              </a:rPr>
              <a:t>hen let the model predict again. </a:t>
            </a:r>
            <a:r>
              <a:rPr lang="en-US" altLang="zh-CN" sz="2400">
                <a:latin typeface="Times New Roman" panose="02020603050405020304" pitchFamily="18" charset="0"/>
                <a:cs typeface="Times New Roman" panose="02020603050405020304" pitchFamily="18" charset="0"/>
              </a:rPr>
              <a:t>Under this condition, the model showed better performance than before </a:t>
            </a:r>
            <a:r>
              <a:rPr lang="en-US" altLang="zh-CN" sz="2400" smtClean="0">
                <a:latin typeface="Times New Roman" panose="02020603050405020304" pitchFamily="18" charset="0"/>
                <a:cs typeface="Times New Roman" panose="02020603050405020304" pitchFamily="18" charset="0"/>
              </a:rPr>
              <a:t>.</a:t>
            </a:r>
            <a:r>
              <a:rPr lang="zh-CN" altLang="en-US" sz="2400" smtClean="0">
                <a:latin typeface="Times New Roman" panose="02020603050405020304" pitchFamily="18" charset="0"/>
                <a:cs typeface="Times New Roman" panose="02020603050405020304" pitchFamily="18" charset="0"/>
              </a:rPr>
              <a:t>W</a:t>
            </a:r>
            <a:r>
              <a:rPr lang="zh-CN" altLang="en-US" sz="2400">
                <a:latin typeface="Times New Roman" panose="02020603050405020304" pitchFamily="18" charset="0"/>
                <a:cs typeface="Times New Roman" panose="02020603050405020304" pitchFamily="18" charset="0"/>
              </a:rPr>
              <a:t>e have use</a:t>
            </a:r>
            <a:r>
              <a:rPr lang="zh-CN" altLang="en-US" sz="2400" smtClean="0">
                <a:latin typeface="Times New Roman" panose="02020603050405020304" pitchFamily="18" charset="0"/>
                <a:cs typeface="Times New Roman" panose="02020603050405020304" pitchFamily="18" charset="0"/>
              </a:rPr>
              <a:t>d</a:t>
            </a:r>
            <a:r>
              <a:rPr lang="zh-CN" altLang="en-US" sz="2400">
                <a:latin typeface="Times New Roman" panose="02020603050405020304" pitchFamily="18" charset="0"/>
                <a:cs typeface="Times New Roman" panose="02020603050405020304" pitchFamily="18" charset="0"/>
              </a:rPr>
              <a:t> </a:t>
            </a:r>
            <a:r>
              <a:rPr lang="zh-CN" altLang="en-US" sz="2400" smtClean="0">
                <a:latin typeface="Times New Roman" panose="02020603050405020304" pitchFamily="18" charset="0"/>
                <a:cs typeface="Times New Roman" panose="02020603050405020304" pitchFamily="18" charset="0"/>
              </a:rPr>
              <a:t>s</a:t>
            </a:r>
            <a:r>
              <a:rPr lang="zh-CN" altLang="en-US" sz="2400">
                <a:latin typeface="Times New Roman" panose="02020603050405020304" pitchFamily="18" charset="0"/>
                <a:cs typeface="Times New Roman" panose="02020603050405020304" pitchFamily="18" charset="0"/>
              </a:rPr>
              <a:t>ome experiments to prove that this method ha</a:t>
            </a:r>
            <a:r>
              <a:rPr lang="zh-CN" altLang="en-US" sz="2400" smtClean="0">
                <a:latin typeface="Times New Roman" panose="02020603050405020304" pitchFamily="18" charset="0"/>
                <a:cs typeface="Times New Roman" panose="02020603050405020304" pitchFamily="18" charset="0"/>
              </a:rPr>
              <a:t>s</a:t>
            </a:r>
            <a:r>
              <a:rPr lang="zh-CN" altLang="en-US" sz="2400">
                <a:latin typeface="Times New Roman" panose="02020603050405020304" pitchFamily="18" charset="0"/>
                <a:cs typeface="Times New Roman" panose="02020603050405020304" pitchFamily="18" charset="0"/>
              </a:rPr>
              <a:t> </a:t>
            </a:r>
            <a:r>
              <a:rPr lang="zh-CN" altLang="en-US" sz="2400" smtClean="0">
                <a:latin typeface="Times New Roman" panose="02020603050405020304" pitchFamily="18" charset="0"/>
                <a:cs typeface="Times New Roman" panose="02020603050405020304" pitchFamily="18" charset="0"/>
              </a:rPr>
              <a:t>s</a:t>
            </a:r>
            <a:r>
              <a:rPr lang="zh-CN" altLang="en-US" sz="2400">
                <a:latin typeface="Times New Roman" panose="02020603050405020304" pitchFamily="18" charset="0"/>
                <a:cs typeface="Times New Roman" panose="02020603050405020304" pitchFamily="18" charset="0"/>
              </a:rPr>
              <a:t>uccessfully passed the sanity check, and ha</a:t>
            </a:r>
            <a:r>
              <a:rPr lang="zh-CN" altLang="en-US" sz="2400" smtClean="0">
                <a:latin typeface="Times New Roman" panose="02020603050405020304" pitchFamily="18" charset="0"/>
                <a:cs typeface="Times New Roman" panose="02020603050405020304" pitchFamily="18" charset="0"/>
              </a:rPr>
              <a:t>s</a:t>
            </a:r>
            <a:r>
              <a:rPr lang="zh-CN" altLang="en-US" sz="2400">
                <a:latin typeface="Times New Roman" panose="02020603050405020304" pitchFamily="18" charset="0"/>
                <a:cs typeface="Times New Roman" panose="02020603050405020304" pitchFamily="18" charset="0"/>
              </a:rPr>
              <a:t> </a:t>
            </a:r>
            <a:r>
              <a:rPr lang="zh-CN" altLang="en-US" sz="2400" smtClean="0">
                <a:latin typeface="Times New Roman" panose="02020603050405020304" pitchFamily="18" charset="0"/>
                <a:cs typeface="Times New Roman" panose="02020603050405020304" pitchFamily="18" charset="0"/>
              </a:rPr>
              <a:t>g</a:t>
            </a:r>
            <a:r>
              <a:rPr lang="zh-CN" altLang="en-US" sz="2400">
                <a:latin typeface="Times New Roman" panose="02020603050405020304" pitchFamily="18" charset="0"/>
                <a:cs typeface="Times New Roman" panose="02020603050405020304" pitchFamily="18" charset="0"/>
              </a:rPr>
              <a:t>reatly improved the accuracy and probabilit</a:t>
            </a:r>
            <a:r>
              <a:rPr lang="zh-CN" altLang="en-US" sz="2400" smtClean="0">
                <a:latin typeface="Times New Roman" panose="02020603050405020304" pitchFamily="18" charset="0"/>
                <a:cs typeface="Times New Roman" panose="02020603050405020304" pitchFamily="18" charset="0"/>
              </a:rPr>
              <a:t>y</a:t>
            </a:r>
            <a:r>
              <a:rPr lang="zh-CN" altLang="en-US" sz="2400">
                <a:latin typeface="Times New Roman" panose="02020603050405020304" pitchFamily="18" charset="0"/>
                <a:cs typeface="Times New Roman" panose="02020603050405020304" pitchFamily="18" charset="0"/>
              </a:rPr>
              <a:t> </a:t>
            </a:r>
            <a:r>
              <a:rPr lang="zh-CN" altLang="en-US" sz="2400" smtClean="0">
                <a:latin typeface="Times New Roman" panose="02020603050405020304" pitchFamily="18" charset="0"/>
                <a:cs typeface="Times New Roman" panose="02020603050405020304" pitchFamily="18" charset="0"/>
              </a:rPr>
              <a:t>o</a:t>
            </a:r>
            <a:r>
              <a:rPr lang="zh-CN" altLang="en-US" sz="2400">
                <a:latin typeface="Times New Roman" panose="02020603050405020304" pitchFamily="18" charset="0"/>
                <a:cs typeface="Times New Roman" panose="02020603050405020304" pitchFamily="18" charset="0"/>
              </a:rPr>
              <a:t>f model predictio</a:t>
            </a:r>
            <a:r>
              <a:rPr lang="zh-CN" altLang="en-US" sz="2400" smtClean="0">
                <a:latin typeface="Times New Roman" panose="02020603050405020304" pitchFamily="18" charset="0"/>
                <a:cs typeface="Times New Roman" panose="02020603050405020304" pitchFamily="18" charset="0"/>
              </a:rPr>
              <a:t>n</a:t>
            </a:r>
            <a:r>
              <a:rPr lang="en-US" altLang="zh-CN" sz="2400" smtClean="0">
                <a:latin typeface="Times New Roman" panose="02020603050405020304" pitchFamily="18" charset="0"/>
                <a:cs typeface="Times New Roman" panose="02020603050405020304" pitchFamily="18" charset="0"/>
              </a:rPr>
              <a:t>s</a:t>
            </a:r>
            <a:r>
              <a:rPr lang="zh-CN" altLang="en-US" sz="2400" smtClean="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At the same time, </a:t>
            </a:r>
            <a:r>
              <a:rPr lang="en-US" altLang="zh-CN" sz="2400">
                <a:latin typeface="Times New Roman" panose="02020603050405020304" pitchFamily="18" charset="0"/>
                <a:cs typeface="Times New Roman" panose="02020603050405020304" pitchFamily="18" charset="0"/>
              </a:rPr>
              <a:t>This method is also applicable to emotion recognition, two-classification, and multi-classification </a:t>
            </a:r>
            <a:r>
              <a:rPr lang="en-US" altLang="zh-CN" sz="2400" smtClean="0">
                <a:latin typeface="Times New Roman" panose="02020603050405020304" pitchFamily="18" charset="0"/>
                <a:cs typeface="Times New Roman" panose="02020603050405020304" pitchFamily="18" charset="0"/>
              </a:rPr>
              <a:t>fields.</a:t>
            </a:r>
            <a:endParaRPr lang="zh-CN" alt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2161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3229" y="850267"/>
            <a:ext cx="3682515" cy="769441"/>
          </a:xfrm>
          <a:prstGeom prst="rect">
            <a:avLst/>
          </a:prstGeom>
        </p:spPr>
        <p:txBody>
          <a:bodyPr wrap="square">
            <a:spAutoFit/>
          </a:bodyPr>
          <a:lstStyle/>
          <a:p>
            <a:r>
              <a:rPr lang="en-US" altLang="zh-CN" sz="4400" b="1" smtClean="0">
                <a:latin typeface="Times New Roman" panose="02020603050405020304" pitchFamily="18" charset="0"/>
                <a:cs typeface="Times New Roman" panose="02020603050405020304" pitchFamily="18" charset="0"/>
              </a:rPr>
              <a:t>Introduction</a:t>
            </a:r>
            <a:endParaRPr lang="en-US" altLang="zh-CN" sz="4400" b="1">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587734" y="2757638"/>
            <a:ext cx="10555173" cy="2791215"/>
          </a:xfrm>
          <a:prstGeom prst="rect">
            <a:avLst/>
          </a:prstGeom>
        </p:spPr>
      </p:pic>
      <p:sp>
        <p:nvSpPr>
          <p:cNvPr id="3" name="矩形 2"/>
          <p:cNvSpPr/>
          <p:nvPr/>
        </p:nvSpPr>
        <p:spPr>
          <a:xfrm>
            <a:off x="1254985" y="1838040"/>
            <a:ext cx="2055371" cy="584775"/>
          </a:xfrm>
          <a:prstGeom prst="rect">
            <a:avLst/>
          </a:prstGeom>
        </p:spPr>
        <p:txBody>
          <a:bodyPr wrap="none">
            <a:spAutoFit/>
          </a:bodyPr>
          <a:lstStyle/>
          <a:p>
            <a:r>
              <a:rPr lang="en-US" altLang="zh-CN" sz="3200" smtClean="0">
                <a:latin typeface="Times New Roman" panose="02020603050405020304" pitchFamily="18" charset="0"/>
                <a:cs typeface="Times New Roman" panose="02020603050405020304" pitchFamily="18" charset="0"/>
              </a:rPr>
              <a:t>W</a:t>
            </a:r>
            <a:r>
              <a:rPr lang="zh-CN" altLang="en-US" sz="3200" smtClean="0">
                <a:latin typeface="Times New Roman" panose="02020603050405020304" pitchFamily="18" charset="0"/>
                <a:cs typeface="Times New Roman" panose="02020603050405020304" pitchFamily="18" charset="0"/>
              </a:rPr>
              <a:t>h</a:t>
            </a:r>
            <a:r>
              <a:rPr lang="zh-CN" altLang="en-US" sz="3200">
                <a:latin typeface="Times New Roman" panose="02020603050405020304" pitchFamily="18" charset="0"/>
                <a:cs typeface="Times New Roman" panose="02020603050405020304" pitchFamily="18" charset="0"/>
              </a:rPr>
              <a:t>at is xai</a:t>
            </a:r>
          </a:p>
        </p:txBody>
      </p:sp>
    </p:spTree>
    <p:extLst>
      <p:ext uri="{BB962C8B-B14F-4D97-AF65-F5344CB8AC3E}">
        <p14:creationId xmlns:p14="http://schemas.microsoft.com/office/powerpoint/2010/main" val="834893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6733" y="730112"/>
            <a:ext cx="6335260" cy="769441"/>
          </a:xfrm>
          <a:prstGeom prst="rect">
            <a:avLst/>
          </a:prstGeom>
        </p:spPr>
        <p:txBody>
          <a:bodyPr wrap="square">
            <a:spAutoFit/>
          </a:bodyPr>
          <a:lstStyle/>
          <a:p>
            <a:r>
              <a:rPr lang="en-US" altLang="zh-CN" sz="4400" b="1">
                <a:latin typeface="Times New Roman" panose="02020603050405020304" pitchFamily="18" charset="0"/>
                <a:cs typeface="Times New Roman" panose="02020603050405020304" pitchFamily="18" charset="0"/>
              </a:rPr>
              <a:t>Integrated </a:t>
            </a:r>
            <a:r>
              <a:rPr lang="en-US" altLang="zh-CN" sz="4400" b="1" smtClean="0">
                <a:latin typeface="Times New Roman" panose="02020603050405020304" pitchFamily="18" charset="0"/>
                <a:cs typeface="Times New Roman" panose="02020603050405020304" pitchFamily="18" charset="0"/>
              </a:rPr>
              <a:t>Gradients</a:t>
            </a:r>
            <a:endParaRPr lang="en-US" altLang="zh-CN" sz="4400" b="1">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7395956" y="514050"/>
            <a:ext cx="4449679" cy="5845186"/>
          </a:xfrm>
          <a:prstGeom prst="rect">
            <a:avLst/>
          </a:prstGeom>
        </p:spPr>
      </p:pic>
      <p:pic>
        <p:nvPicPr>
          <p:cNvPr id="7" name="图片 6"/>
          <p:cNvPicPr>
            <a:picLocks noChangeAspect="1"/>
          </p:cNvPicPr>
          <p:nvPr/>
        </p:nvPicPr>
        <p:blipFill>
          <a:blip r:embed="rId4"/>
          <a:stretch>
            <a:fillRect/>
          </a:stretch>
        </p:blipFill>
        <p:spPr>
          <a:xfrm>
            <a:off x="471201" y="2548024"/>
            <a:ext cx="2953162" cy="2476846"/>
          </a:xfrm>
          <a:prstGeom prst="rect">
            <a:avLst/>
          </a:prstGeom>
        </p:spPr>
      </p:pic>
      <p:pic>
        <p:nvPicPr>
          <p:cNvPr id="8" name="图片 7"/>
          <p:cNvPicPr>
            <a:picLocks noChangeAspect="1"/>
          </p:cNvPicPr>
          <p:nvPr/>
        </p:nvPicPr>
        <p:blipFill>
          <a:blip r:embed="rId5"/>
          <a:stretch>
            <a:fillRect/>
          </a:stretch>
        </p:blipFill>
        <p:spPr>
          <a:xfrm>
            <a:off x="4235091" y="1499553"/>
            <a:ext cx="2922167" cy="4780284"/>
          </a:xfrm>
          <a:prstGeom prst="rect">
            <a:avLst/>
          </a:prstGeom>
        </p:spPr>
      </p:pic>
    </p:spTree>
    <p:extLst>
      <p:ext uri="{BB962C8B-B14F-4D97-AF65-F5344CB8AC3E}">
        <p14:creationId xmlns:p14="http://schemas.microsoft.com/office/powerpoint/2010/main" val="2924055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7267" y="825330"/>
            <a:ext cx="10375246" cy="769441"/>
          </a:xfrm>
          <a:prstGeom prst="rect">
            <a:avLst/>
          </a:prstGeom>
        </p:spPr>
        <p:txBody>
          <a:bodyPr wrap="square">
            <a:spAutoFit/>
          </a:bodyPr>
          <a:lstStyle/>
          <a:p>
            <a:r>
              <a:rPr lang="en-US" altLang="zh-CN" sz="4400" b="1">
                <a:latin typeface="Times New Roman" panose="02020603050405020304" pitchFamily="18" charset="0"/>
                <a:cs typeface="Times New Roman" panose="02020603050405020304" pitchFamily="18" charset="0"/>
              </a:rPr>
              <a:t>Integrated </a:t>
            </a:r>
            <a:r>
              <a:rPr lang="en-US" altLang="zh-CN" sz="4400" b="1" smtClean="0">
                <a:latin typeface="Times New Roman" panose="02020603050405020304" pitchFamily="18" charset="0"/>
                <a:cs typeface="Times New Roman" panose="02020603050405020304" pitchFamily="18" charset="0"/>
              </a:rPr>
              <a:t>Gradients</a:t>
            </a:r>
            <a:endParaRPr lang="en-US" altLang="zh-CN" sz="4400" b="1">
              <a:latin typeface="Times New Roman" panose="02020603050405020304" pitchFamily="18" charset="0"/>
              <a:cs typeface="Times New Roman" panose="02020603050405020304" pitchFamily="18" charset="0"/>
            </a:endParaRPr>
          </a:p>
        </p:txBody>
      </p:sp>
      <p:sp>
        <p:nvSpPr>
          <p:cNvPr id="4" name="矩形 3"/>
          <p:cNvSpPr/>
          <p:nvPr/>
        </p:nvSpPr>
        <p:spPr>
          <a:xfrm>
            <a:off x="377267" y="1809185"/>
            <a:ext cx="10599689" cy="646331"/>
          </a:xfrm>
          <a:prstGeom prst="rect">
            <a:avLst/>
          </a:prstGeom>
        </p:spPr>
        <p:txBody>
          <a:bodyPr wrap="square">
            <a:spAutoFit/>
          </a:bodyPr>
          <a:lstStyle/>
          <a:p>
            <a:pPr marL="285750" indent="-285750">
              <a:buFont typeface="Arial" panose="020B0604020202020204" pitchFamily="34" charset="0"/>
              <a:buChar char="•"/>
            </a:pPr>
            <a:r>
              <a:rPr lang="en-US" altLang="zh-CN" smtClean="0">
                <a:latin typeface="Times New Roman" panose="02020603050405020304" pitchFamily="18" charset="0"/>
                <a:cs typeface="Times New Roman" panose="02020603050405020304" pitchFamily="18" charset="0"/>
              </a:rPr>
              <a:t>Function </a:t>
            </a:r>
            <a:r>
              <a:rPr lang="en-US" altLang="zh-CN">
                <a:latin typeface="Times New Roman" panose="02020603050405020304" pitchFamily="18" charset="0"/>
                <a:cs typeface="Times New Roman" panose="02020603050405020304" pitchFamily="18" charset="0"/>
              </a:rPr>
              <a:t>F : R n → [0, 1] that represents a deep network. Specifically, let x ∈ R n be the input at hand, and x 0 ∈ R n be the baseline input. </a:t>
            </a:r>
          </a:p>
        </p:txBody>
      </p:sp>
      <p:pic>
        <p:nvPicPr>
          <p:cNvPr id="5" name="图片 4"/>
          <p:cNvPicPr>
            <a:picLocks noChangeAspect="1"/>
          </p:cNvPicPr>
          <p:nvPr/>
        </p:nvPicPr>
        <p:blipFill rotWithShape="1">
          <a:blip r:embed="rId3"/>
          <a:srcRect b="2924"/>
          <a:stretch/>
        </p:blipFill>
        <p:spPr>
          <a:xfrm>
            <a:off x="175392" y="4044373"/>
            <a:ext cx="6096851" cy="841548"/>
          </a:xfrm>
          <a:prstGeom prst="rect">
            <a:avLst/>
          </a:prstGeom>
        </p:spPr>
      </p:pic>
      <p:pic>
        <p:nvPicPr>
          <p:cNvPr id="6" name="图片 5"/>
          <p:cNvPicPr>
            <a:picLocks noChangeAspect="1"/>
          </p:cNvPicPr>
          <p:nvPr/>
        </p:nvPicPr>
        <p:blipFill>
          <a:blip r:embed="rId4"/>
          <a:stretch>
            <a:fillRect/>
          </a:stretch>
        </p:blipFill>
        <p:spPr>
          <a:xfrm>
            <a:off x="6459279" y="4161920"/>
            <a:ext cx="5125165" cy="724001"/>
          </a:xfrm>
          <a:prstGeom prst="rect">
            <a:avLst/>
          </a:prstGeom>
        </p:spPr>
      </p:pic>
    </p:spTree>
    <p:extLst>
      <p:ext uri="{BB962C8B-B14F-4D97-AF65-F5344CB8AC3E}">
        <p14:creationId xmlns:p14="http://schemas.microsoft.com/office/powerpoint/2010/main" val="214988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7267" y="825330"/>
            <a:ext cx="10375246" cy="769441"/>
          </a:xfrm>
          <a:prstGeom prst="rect">
            <a:avLst/>
          </a:prstGeom>
        </p:spPr>
        <p:txBody>
          <a:bodyPr wrap="square">
            <a:spAutoFit/>
          </a:bodyPr>
          <a:lstStyle/>
          <a:p>
            <a:r>
              <a:rPr lang="en-US" altLang="zh-CN" sz="4400" b="1">
                <a:latin typeface="Times New Roman" panose="02020603050405020304" pitchFamily="18" charset="0"/>
                <a:cs typeface="Times New Roman" panose="02020603050405020304" pitchFamily="18" charset="0"/>
              </a:rPr>
              <a:t>Integrated </a:t>
            </a:r>
            <a:r>
              <a:rPr lang="en-US" altLang="zh-CN" sz="4400" b="1" smtClean="0">
                <a:latin typeface="Times New Roman" panose="02020603050405020304" pitchFamily="18" charset="0"/>
                <a:cs typeface="Times New Roman" panose="02020603050405020304" pitchFamily="18" charset="0"/>
              </a:rPr>
              <a:t>Gradients</a:t>
            </a:r>
            <a:endParaRPr lang="en-US" altLang="zh-CN" sz="4400" b="1">
              <a:latin typeface="Times New Roman" panose="02020603050405020304" pitchFamily="18" charset="0"/>
              <a:cs typeface="Times New Roman" panose="02020603050405020304" pitchFamily="18" charset="0"/>
            </a:endParaRPr>
          </a:p>
        </p:txBody>
      </p:sp>
      <p:sp>
        <p:nvSpPr>
          <p:cNvPr id="4" name="矩形 3"/>
          <p:cNvSpPr/>
          <p:nvPr/>
        </p:nvSpPr>
        <p:spPr>
          <a:xfrm>
            <a:off x="377267" y="1809185"/>
            <a:ext cx="10599689" cy="1477328"/>
          </a:xfrm>
          <a:prstGeom prst="rect">
            <a:avLst/>
          </a:prstGeom>
        </p:spPr>
        <p:txBody>
          <a:bodyPr wrap="square">
            <a:spAutoFit/>
          </a:bodyPr>
          <a:lstStyle/>
          <a:p>
            <a:pPr marL="285750" indent="-285750">
              <a:buFont typeface="Arial" panose="020B0604020202020204" pitchFamily="34" charset="0"/>
              <a:buChar char="•"/>
            </a:pPr>
            <a:r>
              <a:rPr lang="en-US" altLang="zh-CN" smtClean="0">
                <a:latin typeface="Times New Roman" panose="02020603050405020304" pitchFamily="18" charset="0"/>
                <a:cs typeface="Times New Roman" panose="02020603050405020304" pitchFamily="18" charset="0"/>
              </a:rPr>
              <a:t>Function </a:t>
            </a:r>
            <a:r>
              <a:rPr lang="en-US" altLang="zh-CN">
                <a:latin typeface="Times New Roman" panose="02020603050405020304" pitchFamily="18" charset="0"/>
                <a:cs typeface="Times New Roman" panose="02020603050405020304" pitchFamily="18" charset="0"/>
              </a:rPr>
              <a:t>F : R n → [0, 1] that represents a deep network. Specifically, let x ∈ R n be the input at hand, and x 0 ∈ R n be the baseline input. </a:t>
            </a:r>
            <a:endParaRPr lang="en-US" altLang="zh-CN"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mtClean="0">
                <a:latin typeface="Times New Roman" panose="02020603050405020304" pitchFamily="18" charset="0"/>
                <a:cs typeface="Times New Roman" panose="02020603050405020304" pitchFamily="18" charset="0"/>
              </a:rPr>
              <a:t>Straightline </a:t>
            </a:r>
            <a:r>
              <a:rPr lang="en-US" altLang="zh-CN">
                <a:latin typeface="Times New Roman" panose="02020603050405020304" pitchFamily="18" charset="0"/>
                <a:cs typeface="Times New Roman" panose="02020603050405020304" pitchFamily="18" charset="0"/>
              </a:rPr>
              <a:t>path (in R</a:t>
            </a:r>
            <a:r>
              <a:rPr lang="en-US" altLang="zh-CN" baseline="30000" smtClean="0">
                <a:latin typeface="Times New Roman" panose="02020603050405020304" pitchFamily="18" charset="0"/>
                <a:cs typeface="Times New Roman" panose="02020603050405020304" pitchFamily="18" charset="0"/>
              </a:rPr>
              <a:t>n</a:t>
            </a:r>
            <a:r>
              <a:rPr lang="en-US" altLang="zh-CN" smtClean="0">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from the baseline X</a:t>
            </a:r>
            <a:r>
              <a:rPr lang="en-US" altLang="zh-CN" baseline="-25000" smtClean="0"/>
              <a:t>0</a:t>
            </a:r>
            <a:r>
              <a:rPr lang="en-US" altLang="zh-CN" smtClean="0">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to the input x, and compute the gradients at all points along the path. Integrated gradients are obtained by </a:t>
            </a:r>
            <a:r>
              <a:rPr lang="en-US" altLang="zh-CN" smtClean="0">
                <a:latin typeface="Times New Roman" panose="02020603050405020304" pitchFamily="18" charset="0"/>
                <a:cs typeface="Times New Roman" panose="02020603050405020304" pitchFamily="18" charset="0"/>
              </a:rPr>
              <a:t>cumulating </a:t>
            </a:r>
            <a:r>
              <a:rPr lang="en-US" altLang="zh-CN">
                <a:latin typeface="Times New Roman" panose="02020603050405020304" pitchFamily="18" charset="0"/>
                <a:cs typeface="Times New Roman" panose="02020603050405020304" pitchFamily="18" charset="0"/>
              </a:rPr>
              <a:t>these gradients. </a:t>
            </a:r>
            <a:r>
              <a:rPr lang="en-US" altLang="zh-CN" smtClean="0">
                <a:latin typeface="Times New Roman" panose="02020603050405020304" pitchFamily="18" charset="0"/>
                <a:cs typeface="Times New Roman" panose="02020603050405020304" pitchFamily="18" charset="0"/>
              </a:rPr>
              <a:t>integrated </a:t>
            </a:r>
            <a:r>
              <a:rPr lang="en-US" altLang="zh-CN">
                <a:latin typeface="Times New Roman" panose="02020603050405020304" pitchFamily="18" charset="0"/>
                <a:cs typeface="Times New Roman" panose="02020603050405020304" pitchFamily="18" charset="0"/>
              </a:rPr>
              <a:t>gradients are defined as the path intergral of the gradients along the straightline path from the baseline X</a:t>
            </a:r>
            <a:r>
              <a:rPr lang="en-US" altLang="zh-CN" baseline="-25000"/>
              <a:t>0 </a:t>
            </a:r>
            <a:r>
              <a:rPr lang="en-US" altLang="zh-CN" smtClean="0">
                <a:latin typeface="Times New Roman" panose="02020603050405020304" pitchFamily="18" charset="0"/>
                <a:cs typeface="Times New Roman" panose="02020603050405020304" pitchFamily="18" charset="0"/>
              </a:rPr>
              <a:t>to </a:t>
            </a:r>
            <a:r>
              <a:rPr lang="en-US" altLang="zh-CN">
                <a:latin typeface="Times New Roman" panose="02020603050405020304" pitchFamily="18" charset="0"/>
                <a:cs typeface="Times New Roman" panose="02020603050405020304" pitchFamily="18" charset="0"/>
              </a:rPr>
              <a:t>the input x</a:t>
            </a:r>
            <a:r>
              <a:rPr lang="en-US" altLang="zh-CN" smtClean="0">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rotWithShape="1">
          <a:blip r:embed="rId3"/>
          <a:srcRect b="2924"/>
          <a:stretch/>
        </p:blipFill>
        <p:spPr>
          <a:xfrm>
            <a:off x="118242" y="4885921"/>
            <a:ext cx="6096851" cy="841548"/>
          </a:xfrm>
          <a:prstGeom prst="rect">
            <a:avLst/>
          </a:prstGeom>
        </p:spPr>
      </p:pic>
      <p:pic>
        <p:nvPicPr>
          <p:cNvPr id="6" name="图片 5"/>
          <p:cNvPicPr>
            <a:picLocks noChangeAspect="1"/>
          </p:cNvPicPr>
          <p:nvPr/>
        </p:nvPicPr>
        <p:blipFill>
          <a:blip r:embed="rId4"/>
          <a:stretch>
            <a:fillRect/>
          </a:stretch>
        </p:blipFill>
        <p:spPr>
          <a:xfrm>
            <a:off x="6447849" y="5089444"/>
            <a:ext cx="5125165" cy="724001"/>
          </a:xfrm>
          <a:prstGeom prst="rect">
            <a:avLst/>
          </a:prstGeom>
        </p:spPr>
      </p:pic>
    </p:spTree>
    <p:extLst>
      <p:ext uri="{BB962C8B-B14F-4D97-AF65-F5344CB8AC3E}">
        <p14:creationId xmlns:p14="http://schemas.microsoft.com/office/powerpoint/2010/main" val="8614392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7267" y="825330"/>
            <a:ext cx="10375246" cy="769441"/>
          </a:xfrm>
          <a:prstGeom prst="rect">
            <a:avLst/>
          </a:prstGeom>
        </p:spPr>
        <p:txBody>
          <a:bodyPr wrap="square">
            <a:spAutoFit/>
          </a:bodyPr>
          <a:lstStyle/>
          <a:p>
            <a:r>
              <a:rPr lang="en-US" altLang="zh-CN" sz="4400" b="1">
                <a:latin typeface="Times New Roman" panose="02020603050405020304" pitchFamily="18" charset="0"/>
                <a:cs typeface="Times New Roman" panose="02020603050405020304" pitchFamily="18" charset="0"/>
              </a:rPr>
              <a:t>Integrated </a:t>
            </a:r>
            <a:r>
              <a:rPr lang="en-US" altLang="zh-CN" sz="4400" b="1" smtClean="0">
                <a:latin typeface="Times New Roman" panose="02020603050405020304" pitchFamily="18" charset="0"/>
                <a:cs typeface="Times New Roman" panose="02020603050405020304" pitchFamily="18" charset="0"/>
              </a:rPr>
              <a:t>Gradients</a:t>
            </a:r>
            <a:endParaRPr lang="en-US" altLang="zh-CN" sz="4400" b="1">
              <a:latin typeface="Times New Roman" panose="02020603050405020304" pitchFamily="18" charset="0"/>
              <a:cs typeface="Times New Roman" panose="02020603050405020304" pitchFamily="18" charset="0"/>
            </a:endParaRPr>
          </a:p>
        </p:txBody>
      </p:sp>
      <p:sp>
        <p:nvSpPr>
          <p:cNvPr id="4" name="矩形 3"/>
          <p:cNvSpPr/>
          <p:nvPr/>
        </p:nvSpPr>
        <p:spPr>
          <a:xfrm>
            <a:off x="377267" y="1809185"/>
            <a:ext cx="10599689" cy="2585323"/>
          </a:xfrm>
          <a:prstGeom prst="rect">
            <a:avLst/>
          </a:prstGeom>
        </p:spPr>
        <p:txBody>
          <a:bodyPr wrap="square">
            <a:spAutoFit/>
          </a:bodyPr>
          <a:lstStyle/>
          <a:p>
            <a:pPr marL="285750" indent="-285750">
              <a:buFont typeface="Arial" panose="020B0604020202020204" pitchFamily="34" charset="0"/>
              <a:buChar char="•"/>
            </a:pPr>
            <a:r>
              <a:rPr lang="en-US" altLang="zh-CN" smtClean="0">
                <a:latin typeface="Times New Roman" panose="02020603050405020304" pitchFamily="18" charset="0"/>
                <a:cs typeface="Times New Roman" panose="02020603050405020304" pitchFamily="18" charset="0"/>
              </a:rPr>
              <a:t>Function </a:t>
            </a:r>
            <a:r>
              <a:rPr lang="en-US" altLang="zh-CN">
                <a:latin typeface="Times New Roman" panose="02020603050405020304" pitchFamily="18" charset="0"/>
                <a:cs typeface="Times New Roman" panose="02020603050405020304" pitchFamily="18" charset="0"/>
              </a:rPr>
              <a:t>F : R n → [0, 1] that represents a deep network. Specifically, let x ∈ R n be the input at hand, and x 0 ∈ R n be the baseline input. </a:t>
            </a:r>
            <a:endParaRPr lang="en-US" altLang="zh-CN"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mtClean="0">
                <a:latin typeface="Times New Roman" panose="02020603050405020304" pitchFamily="18" charset="0"/>
                <a:cs typeface="Times New Roman" panose="02020603050405020304" pitchFamily="18" charset="0"/>
              </a:rPr>
              <a:t>Straightline </a:t>
            </a:r>
            <a:r>
              <a:rPr lang="en-US" altLang="zh-CN">
                <a:latin typeface="Times New Roman" panose="02020603050405020304" pitchFamily="18" charset="0"/>
                <a:cs typeface="Times New Roman" panose="02020603050405020304" pitchFamily="18" charset="0"/>
              </a:rPr>
              <a:t>path (in R</a:t>
            </a:r>
            <a:r>
              <a:rPr lang="en-US" altLang="zh-CN" baseline="30000" smtClean="0">
                <a:latin typeface="Times New Roman" panose="02020603050405020304" pitchFamily="18" charset="0"/>
                <a:cs typeface="Times New Roman" panose="02020603050405020304" pitchFamily="18" charset="0"/>
              </a:rPr>
              <a:t>n</a:t>
            </a:r>
            <a:r>
              <a:rPr lang="en-US" altLang="zh-CN" smtClean="0">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from the baseline X</a:t>
            </a:r>
            <a:r>
              <a:rPr lang="en-US" altLang="zh-CN" baseline="-25000" smtClean="0"/>
              <a:t>0</a:t>
            </a:r>
            <a:r>
              <a:rPr lang="en-US" altLang="zh-CN" smtClean="0">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to the input x, and compute the gradients at all points along the path. Integrated gradients are obtained by </a:t>
            </a:r>
            <a:r>
              <a:rPr lang="en-US" altLang="zh-CN" smtClean="0">
                <a:latin typeface="Times New Roman" panose="02020603050405020304" pitchFamily="18" charset="0"/>
                <a:cs typeface="Times New Roman" panose="02020603050405020304" pitchFamily="18" charset="0"/>
              </a:rPr>
              <a:t>cumulating </a:t>
            </a:r>
            <a:r>
              <a:rPr lang="en-US" altLang="zh-CN">
                <a:latin typeface="Times New Roman" panose="02020603050405020304" pitchFamily="18" charset="0"/>
                <a:cs typeface="Times New Roman" panose="02020603050405020304" pitchFamily="18" charset="0"/>
              </a:rPr>
              <a:t>these gradients. </a:t>
            </a:r>
            <a:r>
              <a:rPr lang="en-US" altLang="zh-CN" smtClean="0">
                <a:latin typeface="Times New Roman" panose="02020603050405020304" pitchFamily="18" charset="0"/>
                <a:cs typeface="Times New Roman" panose="02020603050405020304" pitchFamily="18" charset="0"/>
              </a:rPr>
              <a:t>integrated </a:t>
            </a:r>
            <a:r>
              <a:rPr lang="en-US" altLang="zh-CN">
                <a:latin typeface="Times New Roman" panose="02020603050405020304" pitchFamily="18" charset="0"/>
                <a:cs typeface="Times New Roman" panose="02020603050405020304" pitchFamily="18" charset="0"/>
              </a:rPr>
              <a:t>gradients are defined as the path intergral of the gradients along the straightline path from the baseline X</a:t>
            </a:r>
            <a:r>
              <a:rPr lang="en-US" altLang="zh-CN" baseline="-25000"/>
              <a:t>0 </a:t>
            </a:r>
            <a:r>
              <a:rPr lang="en-US" altLang="zh-CN" smtClean="0">
                <a:latin typeface="Times New Roman" panose="02020603050405020304" pitchFamily="18" charset="0"/>
                <a:cs typeface="Times New Roman" panose="02020603050405020304" pitchFamily="18" charset="0"/>
              </a:rPr>
              <a:t>to </a:t>
            </a:r>
            <a:r>
              <a:rPr lang="en-US" altLang="zh-CN">
                <a:latin typeface="Times New Roman" panose="02020603050405020304" pitchFamily="18" charset="0"/>
                <a:cs typeface="Times New Roman" panose="02020603050405020304" pitchFamily="18" charset="0"/>
              </a:rPr>
              <a:t>the input x.</a:t>
            </a: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For most deep networks, it is possible to choose a </a:t>
            </a:r>
            <a:r>
              <a:rPr lang="en-US" altLang="zh-CN" smtClean="0">
                <a:latin typeface="Times New Roman" panose="02020603050405020304" pitchFamily="18" charset="0"/>
                <a:cs typeface="Times New Roman" panose="02020603050405020304" pitchFamily="18" charset="0"/>
              </a:rPr>
              <a:t>baseline </a:t>
            </a:r>
            <a:r>
              <a:rPr lang="en-US" altLang="zh-CN">
                <a:latin typeface="Times New Roman" panose="02020603050405020304" pitchFamily="18" charset="0"/>
                <a:cs typeface="Times New Roman" panose="02020603050405020304" pitchFamily="18" charset="0"/>
              </a:rPr>
              <a:t>such that the prediction at the baseline is near zero (</a:t>
            </a:r>
            <a:r>
              <a:rPr lang="en-US" altLang="zh-CN" smtClean="0">
                <a:latin typeface="Times New Roman" panose="02020603050405020304" pitchFamily="18" charset="0"/>
                <a:cs typeface="Times New Roman" panose="02020603050405020304" pitchFamily="18" charset="0"/>
              </a:rPr>
              <a:t>F(x) </a:t>
            </a:r>
            <a:r>
              <a:rPr lang="en-US" altLang="zh-CN">
                <a:latin typeface="Times New Roman" panose="02020603050405020304" pitchFamily="18" charset="0"/>
                <a:cs typeface="Times New Roman" panose="02020603050405020304" pitchFamily="18" charset="0"/>
              </a:rPr>
              <a:t>≈ 0). (For image models, the black image </a:t>
            </a:r>
            <a:r>
              <a:rPr lang="en-US" altLang="zh-CN" smtClean="0">
                <a:latin typeface="Times New Roman" panose="02020603050405020304" pitchFamily="18" charset="0"/>
                <a:cs typeface="Times New Roman" panose="02020603050405020304" pitchFamily="18" charset="0"/>
              </a:rPr>
              <a:t>baseline </a:t>
            </a:r>
            <a:r>
              <a:rPr lang="en-US" altLang="zh-CN">
                <a:latin typeface="Times New Roman" panose="02020603050405020304" pitchFamily="18" charset="0"/>
                <a:cs typeface="Times New Roman" panose="02020603050405020304" pitchFamily="18" charset="0"/>
              </a:rPr>
              <a:t>indeed satisfies this property.) In such cases, there is an intepretation of the resulting attributions that ignores the baseline and amounts to distributing the output to the </a:t>
            </a:r>
            <a:r>
              <a:rPr lang="en-US" altLang="zh-CN" smtClean="0">
                <a:latin typeface="Times New Roman" panose="02020603050405020304" pitchFamily="18" charset="0"/>
                <a:cs typeface="Times New Roman" panose="02020603050405020304" pitchFamily="18" charset="0"/>
              </a:rPr>
              <a:t>individual </a:t>
            </a:r>
            <a:r>
              <a:rPr lang="en-US" altLang="zh-CN">
                <a:latin typeface="Times New Roman" panose="02020603050405020304" pitchFamily="18" charset="0"/>
                <a:cs typeface="Times New Roman" panose="02020603050405020304" pitchFamily="18" charset="0"/>
              </a:rPr>
              <a:t>input features.</a:t>
            </a:r>
            <a:endParaRPr lang="zh-CN" altLang="en-US">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rotWithShape="1">
          <a:blip r:embed="rId3"/>
          <a:srcRect b="2924"/>
          <a:stretch/>
        </p:blipFill>
        <p:spPr>
          <a:xfrm>
            <a:off x="118242" y="4885921"/>
            <a:ext cx="6096851" cy="841548"/>
          </a:xfrm>
          <a:prstGeom prst="rect">
            <a:avLst/>
          </a:prstGeom>
        </p:spPr>
      </p:pic>
      <p:pic>
        <p:nvPicPr>
          <p:cNvPr id="6" name="图片 5"/>
          <p:cNvPicPr>
            <a:picLocks noChangeAspect="1"/>
          </p:cNvPicPr>
          <p:nvPr/>
        </p:nvPicPr>
        <p:blipFill>
          <a:blip r:embed="rId4"/>
          <a:stretch>
            <a:fillRect/>
          </a:stretch>
        </p:blipFill>
        <p:spPr>
          <a:xfrm>
            <a:off x="6447849" y="5089444"/>
            <a:ext cx="5125165" cy="724001"/>
          </a:xfrm>
          <a:prstGeom prst="rect">
            <a:avLst/>
          </a:prstGeom>
        </p:spPr>
      </p:pic>
    </p:spTree>
    <p:extLst>
      <p:ext uri="{BB962C8B-B14F-4D97-AF65-F5344CB8AC3E}">
        <p14:creationId xmlns:p14="http://schemas.microsoft.com/office/powerpoint/2010/main" val="992427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96812" y="705173"/>
            <a:ext cx="10375246" cy="769441"/>
          </a:xfrm>
          <a:prstGeom prst="rect">
            <a:avLst/>
          </a:prstGeom>
        </p:spPr>
        <p:txBody>
          <a:bodyPr wrap="square">
            <a:spAutoFit/>
          </a:bodyPr>
          <a:lstStyle/>
          <a:p>
            <a:r>
              <a:rPr lang="en-US" altLang="zh-CN" sz="4400" b="1">
                <a:latin typeface="Times New Roman" panose="02020603050405020304" pitchFamily="18" charset="0"/>
                <a:cs typeface="Times New Roman" panose="02020603050405020304" pitchFamily="18" charset="0"/>
              </a:rPr>
              <a:t>Integrated </a:t>
            </a:r>
            <a:r>
              <a:rPr lang="en-US" altLang="zh-CN" sz="4400" b="1" smtClean="0">
                <a:latin typeface="Times New Roman" panose="02020603050405020304" pitchFamily="18" charset="0"/>
                <a:cs typeface="Times New Roman" panose="02020603050405020304" pitchFamily="18" charset="0"/>
              </a:rPr>
              <a:t>Gradients-</a:t>
            </a:r>
            <a:r>
              <a:rPr lang="en-US" altLang="zh-CN" sz="4400" b="1">
                <a:latin typeface="Times New Roman" panose="02020603050405020304" pitchFamily="18" charset="0"/>
                <a:cs typeface="Times New Roman" panose="02020603050405020304" pitchFamily="18" charset="0"/>
              </a:rPr>
              <a:t> </a:t>
            </a:r>
            <a:r>
              <a:rPr lang="en-US" altLang="zh-CN" sz="4400" b="1" smtClean="0">
                <a:latin typeface="Times New Roman" panose="02020603050405020304" pitchFamily="18" charset="0"/>
                <a:cs typeface="Times New Roman" panose="02020603050405020304" pitchFamily="18" charset="0"/>
              </a:rPr>
              <a:t>Q&amp;A Example</a:t>
            </a:r>
            <a:endParaRPr lang="en-US" altLang="zh-CN" sz="4400" b="1">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rotWithShape="1">
          <a:blip r:embed="rId3"/>
          <a:srcRect t="3955"/>
          <a:stretch/>
        </p:blipFill>
        <p:spPr>
          <a:xfrm>
            <a:off x="1569814" y="1681987"/>
            <a:ext cx="7832209" cy="4289367"/>
          </a:xfrm>
          <a:prstGeom prst="rect">
            <a:avLst/>
          </a:prstGeom>
        </p:spPr>
      </p:pic>
      <p:sp>
        <p:nvSpPr>
          <p:cNvPr id="7" name="矩形 6"/>
          <p:cNvSpPr/>
          <p:nvPr/>
        </p:nvSpPr>
        <p:spPr>
          <a:xfrm>
            <a:off x="4806887" y="6045723"/>
            <a:ext cx="1358064" cy="369332"/>
          </a:xfrm>
          <a:prstGeom prst="rect">
            <a:avLst/>
          </a:prstGeom>
        </p:spPr>
        <p:txBody>
          <a:bodyPr wrap="none">
            <a:spAutoFit/>
          </a:bodyPr>
          <a:lstStyle/>
          <a:p>
            <a:r>
              <a:rPr lang="zh-CN" altLang="en-US" smtClean="0">
                <a:latin typeface="Times New Roman" panose="02020603050405020304" pitchFamily="18" charset="0"/>
                <a:cs typeface="Times New Roman" panose="02020603050405020304" pitchFamily="18" charset="0"/>
              </a:rPr>
              <a:t>b</a:t>
            </a:r>
            <a:r>
              <a:rPr lang="zh-CN" altLang="en-US">
                <a:latin typeface="Times New Roman" panose="02020603050405020304" pitchFamily="18" charset="0"/>
                <a:cs typeface="Times New Roman" panose="02020603050405020304" pitchFamily="18" charset="0"/>
              </a:rPr>
              <a:t>rief context</a:t>
            </a:r>
          </a:p>
        </p:txBody>
      </p:sp>
    </p:spTree>
    <p:extLst>
      <p:ext uri="{BB962C8B-B14F-4D97-AF65-F5344CB8AC3E}">
        <p14:creationId xmlns:p14="http://schemas.microsoft.com/office/powerpoint/2010/main" val="2702390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6951</TotalTime>
  <Words>2866</Words>
  <Application>Microsoft Office PowerPoint</Application>
  <PresentationFormat>宽屏</PresentationFormat>
  <Paragraphs>114</Paragraphs>
  <Slides>21</Slides>
  <Notes>21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맑은 고딕</vt: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GZK</dc:creator>
  <cp:lastModifiedBy>GZK</cp:lastModifiedBy>
  <cp:revision>109</cp:revision>
  <dcterms:created xsi:type="dcterms:W3CDTF">2021-11-19T06:55:32Z</dcterms:created>
  <dcterms:modified xsi:type="dcterms:W3CDTF">2022-02-03T09:23:25Z</dcterms:modified>
</cp:coreProperties>
</file>