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62" r:id="rId3"/>
    <p:sldId id="258" r:id="rId4"/>
    <p:sldId id="282" r:id="rId5"/>
    <p:sldId id="283" r:id="rId6"/>
    <p:sldId id="289" r:id="rId7"/>
    <p:sldId id="281" r:id="rId8"/>
    <p:sldId id="284" r:id="rId9"/>
    <p:sldId id="285" r:id="rId10"/>
    <p:sldId id="286" r:id="rId11"/>
    <p:sldId id="287" r:id="rId12"/>
    <p:sldId id="288" r:id="rId13"/>
    <p:sldId id="28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930" autoAdjust="0"/>
  </p:normalViewPr>
  <p:slideViewPr>
    <p:cSldViewPr snapToGrid="0">
      <p:cViewPr varScale="1">
        <p:scale>
          <a:sx n="80" d="100"/>
          <a:sy n="80" d="100"/>
        </p:scale>
        <p:origin x="1758" y="9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BCBE74-8F38-4060-AC3A-F41FE2E451DA}" type="datetimeFigureOut">
              <a:rPr lang="zh-CN" altLang="en-US" smtClean="0"/>
              <a:t>2022/6/14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2F87E-00A2-4415-B013-0C0EB6927490}" type="slidenum">
              <a:rPr lang="zh-CN" altLang="en-US" smtClean="0"/>
              <a:t>‹#›</a:t>
            </a:fld>
            <a:endParaRPr lang="zh-CN" altLang="en-US"/>
          </a:p>
        </p:txBody>
      </p:sp>
    </p:spTree>
    <p:extLst>
      <p:ext uri="{BB962C8B-B14F-4D97-AF65-F5344CB8AC3E}">
        <p14:creationId xmlns:p14="http://schemas.microsoft.com/office/powerpoint/2010/main" val="113617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a:r>
              <a:rPr lang="zh-CN" altLang="en-US" smtClean="0"/>
              <a:t>大家好，我是子坤，今天我向大家介绍的我的研究。</a:t>
            </a:r>
            <a:r>
              <a:rPr lang="en-US" altLang="zh-CN" sz="1200" b="1" smtClean="0">
                <a:latin typeface="Times New Roman" panose="02020603050405020304" pitchFamily="18" charset="0"/>
                <a:cs typeface="Times New Roman" panose="02020603050405020304" pitchFamily="18" charset="0"/>
              </a:rPr>
              <a:t>Model compression and acceleration technology based on attention extraction mechanism</a:t>
            </a:r>
          </a:p>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a:t>
            </a:fld>
            <a:endParaRPr lang="zh-CN" altLang="en-US"/>
          </a:p>
        </p:txBody>
      </p:sp>
    </p:spTree>
    <p:extLst>
      <p:ext uri="{BB962C8B-B14F-4D97-AF65-F5344CB8AC3E}">
        <p14:creationId xmlns:p14="http://schemas.microsoft.com/office/powerpoint/2010/main" val="2180016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en-US" altLang="zh-CN" sz="1200" b="0" i="0" u="none" strike="noStrike" kern="1200" smtClean="0">
                <a:solidFill>
                  <a:schemeClr val="tx1"/>
                </a:solidFill>
                <a:effectLst/>
                <a:latin typeface="+mn-lt"/>
                <a:ea typeface="+mn-ea"/>
                <a:cs typeface="+mn-cs"/>
              </a:rPr>
              <a:t>u, v : two input sentence</a:t>
            </a:r>
            <a:endParaRPr lang="en-US" altLang="zh-CN" b="0" smtClean="0">
              <a:effectLst/>
            </a:endParaRPr>
          </a:p>
          <a:p>
            <a:pPr rtl="0"/>
            <a:r>
              <a:rPr lang="en-US" altLang="zh-CN" sz="1200" b="0" i="0" u="none" strike="noStrike" kern="1200" smtClean="0">
                <a:solidFill>
                  <a:schemeClr val="tx1"/>
                </a:solidFill>
                <a:effectLst/>
                <a:latin typeface="+mn-lt"/>
                <a:ea typeface="+mn-ea"/>
                <a:cs typeface="+mn-cs"/>
              </a:rPr>
              <a:t>|u-v| : absolute value</a:t>
            </a:r>
            <a:endParaRPr lang="en-US" altLang="zh-CN" b="0" smtClean="0">
              <a:effectLst/>
            </a:endParaRPr>
          </a:p>
          <a:p>
            <a:pPr rtl="0"/>
            <a:r>
              <a:rPr lang="en-US" altLang="zh-CN" sz="1200" b="0" i="0" u="none" strike="noStrike" kern="1200" smtClean="0">
                <a:solidFill>
                  <a:schemeClr val="tx1"/>
                </a:solidFill>
                <a:effectLst/>
                <a:latin typeface="+mn-lt"/>
                <a:ea typeface="+mn-ea"/>
                <a:cs typeface="+mn-cs"/>
              </a:rPr>
              <a:t>u, v, |u-v| : splicing three vectors in the -1 dimension</a:t>
            </a:r>
            <a:endParaRPr lang="en-US" altLang="zh-CN" b="0" smtClean="0">
              <a:effectLst/>
            </a:endParaRPr>
          </a:p>
          <a:p>
            <a:r>
              <a:rPr lang="en-US" altLang="zh-CN" smtClean="0"/>
              <a:t/>
            </a:r>
            <a:br>
              <a:rPr lang="en-US" altLang="zh-CN" smtClean="0"/>
            </a:b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10</a:t>
            </a:fld>
            <a:endParaRPr lang="zh-CN" altLang="en-US"/>
          </a:p>
        </p:txBody>
      </p:sp>
    </p:spTree>
    <p:extLst>
      <p:ext uri="{BB962C8B-B14F-4D97-AF65-F5344CB8AC3E}">
        <p14:creationId xmlns:p14="http://schemas.microsoft.com/office/powerpoint/2010/main" val="2597790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en-US" altLang="zh-CN" sz="1200" b="0" i="0" u="none" strike="noStrike" kern="1200" smtClean="0">
                <a:solidFill>
                  <a:schemeClr val="tx1"/>
                </a:solidFill>
                <a:effectLst/>
                <a:latin typeface="+mn-lt"/>
                <a:ea typeface="+mn-ea"/>
                <a:cs typeface="+mn-cs"/>
              </a:rPr>
              <a:t>u, v : two input sentence</a:t>
            </a:r>
            <a:endParaRPr lang="en-US" altLang="zh-CN" b="0" smtClean="0">
              <a:effectLst/>
            </a:endParaRPr>
          </a:p>
          <a:p>
            <a:pPr rtl="0"/>
            <a:r>
              <a:rPr lang="en-US" altLang="zh-CN" sz="1200" b="0" i="0" u="none" strike="noStrike" kern="1200" smtClean="0">
                <a:solidFill>
                  <a:schemeClr val="tx1"/>
                </a:solidFill>
                <a:effectLst/>
                <a:latin typeface="+mn-lt"/>
                <a:ea typeface="+mn-ea"/>
                <a:cs typeface="+mn-cs"/>
              </a:rPr>
              <a:t>|u-v| : absolute value</a:t>
            </a:r>
            <a:endParaRPr lang="en-US" altLang="zh-CN" b="0" smtClean="0">
              <a:effectLst/>
            </a:endParaRPr>
          </a:p>
          <a:p>
            <a:pPr rtl="0"/>
            <a:r>
              <a:rPr lang="en-US" altLang="zh-CN" sz="1200" b="0" i="0" u="none" strike="noStrike" kern="1200" smtClean="0">
                <a:solidFill>
                  <a:schemeClr val="tx1"/>
                </a:solidFill>
                <a:effectLst/>
                <a:latin typeface="+mn-lt"/>
                <a:ea typeface="+mn-ea"/>
                <a:cs typeface="+mn-cs"/>
              </a:rPr>
              <a:t>u, v, |u-v| : splicing three vectors in the -1 dimension</a:t>
            </a:r>
            <a:endParaRPr lang="en-US" altLang="zh-CN" b="0" smtClean="0">
              <a:effectLst/>
            </a:endParaRPr>
          </a:p>
          <a:p>
            <a:r>
              <a:rPr lang="en-US" altLang="zh-CN" smtClean="0"/>
              <a:t/>
            </a:r>
            <a:br>
              <a:rPr lang="en-US" altLang="zh-CN" smtClean="0"/>
            </a:b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11</a:t>
            </a:fld>
            <a:endParaRPr lang="zh-CN" altLang="en-US"/>
          </a:p>
        </p:txBody>
      </p:sp>
    </p:spTree>
    <p:extLst>
      <p:ext uri="{BB962C8B-B14F-4D97-AF65-F5344CB8AC3E}">
        <p14:creationId xmlns:p14="http://schemas.microsoft.com/office/powerpoint/2010/main" val="742163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en-US" altLang="zh-CN" sz="1200" b="0" i="0" u="none" strike="noStrike" kern="1200" smtClean="0">
                <a:solidFill>
                  <a:schemeClr val="tx1"/>
                </a:solidFill>
                <a:effectLst/>
                <a:latin typeface="+mn-lt"/>
                <a:ea typeface="+mn-ea"/>
                <a:cs typeface="+mn-cs"/>
              </a:rPr>
              <a:t>u, v : two input sentence</a:t>
            </a:r>
            <a:endParaRPr lang="en-US" altLang="zh-CN" b="0" smtClean="0">
              <a:effectLst/>
            </a:endParaRPr>
          </a:p>
          <a:p>
            <a:pPr rtl="0"/>
            <a:r>
              <a:rPr lang="en-US" altLang="zh-CN" sz="1200" b="0" i="0" u="none" strike="noStrike" kern="1200" smtClean="0">
                <a:solidFill>
                  <a:schemeClr val="tx1"/>
                </a:solidFill>
                <a:effectLst/>
                <a:latin typeface="+mn-lt"/>
                <a:ea typeface="+mn-ea"/>
                <a:cs typeface="+mn-cs"/>
              </a:rPr>
              <a:t>|u-v| : absolute value</a:t>
            </a:r>
            <a:endParaRPr lang="en-US" altLang="zh-CN" b="0" smtClean="0">
              <a:effectLst/>
            </a:endParaRPr>
          </a:p>
          <a:p>
            <a:pPr rtl="0"/>
            <a:r>
              <a:rPr lang="en-US" altLang="zh-CN" sz="1200" b="0" i="0" u="none" strike="noStrike" kern="1200" smtClean="0">
                <a:solidFill>
                  <a:schemeClr val="tx1"/>
                </a:solidFill>
                <a:effectLst/>
                <a:latin typeface="+mn-lt"/>
                <a:ea typeface="+mn-ea"/>
                <a:cs typeface="+mn-cs"/>
              </a:rPr>
              <a:t>u, v, |u-v| : splicing three vectors in the -1 dimension</a:t>
            </a:r>
            <a:endParaRPr lang="en-US" altLang="zh-CN" b="0" smtClean="0">
              <a:effectLst/>
            </a:endParaRPr>
          </a:p>
          <a:p>
            <a:r>
              <a:rPr lang="en-US" altLang="zh-CN" smtClean="0"/>
              <a:t/>
            </a:r>
            <a:br>
              <a:rPr lang="en-US" altLang="zh-CN" smtClean="0"/>
            </a:b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12</a:t>
            </a:fld>
            <a:endParaRPr lang="zh-CN" altLang="en-US"/>
          </a:p>
        </p:txBody>
      </p:sp>
    </p:spTree>
    <p:extLst>
      <p:ext uri="{BB962C8B-B14F-4D97-AF65-F5344CB8AC3E}">
        <p14:creationId xmlns:p14="http://schemas.microsoft.com/office/powerpoint/2010/main" val="3831983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13</a:t>
            </a:fld>
            <a:endParaRPr lang="zh-CN" altLang="en-US"/>
          </a:p>
        </p:txBody>
      </p:sp>
    </p:spTree>
    <p:extLst>
      <p:ext uri="{BB962C8B-B14F-4D97-AF65-F5344CB8AC3E}">
        <p14:creationId xmlns:p14="http://schemas.microsoft.com/office/powerpoint/2010/main" val="691776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7922F87E-00A2-4415-B013-0C0EB6927490}" type="slidenum">
              <a:rPr lang="zh-CN" altLang="en-US" smtClean="0"/>
              <a:t>2</a:t>
            </a:fld>
            <a:endParaRPr lang="zh-CN" altLang="en-US"/>
          </a:p>
        </p:txBody>
      </p:sp>
    </p:spTree>
    <p:extLst>
      <p:ext uri="{BB962C8B-B14F-4D97-AF65-F5344CB8AC3E}">
        <p14:creationId xmlns:p14="http://schemas.microsoft.com/office/powerpoint/2010/main" val="1595573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近年来深度学习模型在计算机视觉、自然语言处理、搜索推荐广告等各种领域，不断刷新传统模型性能，并得到了广泛应用。随着移动端设备计算能力的不断提升，移动端</a:t>
            </a:r>
            <a:r>
              <a:rPr lang="en-US" altLang="zh-CN" smtClean="0"/>
              <a:t>AI</a:t>
            </a:r>
            <a:r>
              <a:rPr lang="zh-CN" altLang="en-US" smtClean="0"/>
              <a:t>落地也成为了可能。</a:t>
            </a:r>
            <a:endParaRPr lang="en-US" altLang="zh-CN" smtClean="0"/>
          </a:p>
          <a:p>
            <a:r>
              <a:rPr lang="zh-CN" altLang="en-US" sz="1200" b="0" i="0" kern="1200" smtClean="0">
                <a:solidFill>
                  <a:schemeClr val="tx1"/>
                </a:solidFill>
                <a:effectLst/>
                <a:latin typeface="+mn-lt"/>
                <a:ea typeface="+mn-ea"/>
                <a:cs typeface="+mn-cs"/>
              </a:rPr>
              <a:t>模型压缩和加速不仅仅可以提升移动端模型性能，在服务端也可以大大加快推理响应速度</a:t>
            </a:r>
            <a:endParaRPr lang="en-US" altLang="zh-CN" sz="1200" b="0" i="0" kern="1200" smtClean="0">
              <a:solidFill>
                <a:schemeClr val="tx1"/>
              </a:solidFill>
              <a:effectLst/>
              <a:latin typeface="+mn-lt"/>
              <a:ea typeface="+mn-ea"/>
              <a:cs typeface="+mn-cs"/>
            </a:endParaRPr>
          </a:p>
          <a:p>
            <a:r>
              <a:rPr lang="zh-CN" altLang="en-US" sz="1200" b="1" i="0" kern="1200" smtClean="0">
                <a:solidFill>
                  <a:schemeClr val="tx1"/>
                </a:solidFill>
                <a:effectLst/>
                <a:latin typeface="+mn-lt"/>
                <a:ea typeface="+mn-ea"/>
                <a:cs typeface="+mn-cs"/>
              </a:rPr>
              <a:t>算法层</a:t>
            </a:r>
            <a:r>
              <a:rPr lang="zh-CN" altLang="en-US" sz="1200" b="0" i="0" kern="1200" smtClean="0">
                <a:solidFill>
                  <a:schemeClr val="tx1"/>
                </a:solidFill>
                <a:effectLst/>
                <a:latin typeface="+mn-lt"/>
                <a:ea typeface="+mn-ea"/>
                <a:cs typeface="+mn-cs"/>
              </a:rPr>
              <a:t>压缩加速。这个维度主要在算法应用层，也是大多数算法工程师的工作范畴。主要包括结构优化（如矩阵分解、分组卷积、小卷积核等）、量化与定点化、模型剪枝、模型蒸馏等。</a:t>
            </a:r>
          </a:p>
          <a:p>
            <a:r>
              <a:rPr lang="zh-CN" altLang="en-US" sz="1200" b="1" i="0" kern="1200" smtClean="0">
                <a:solidFill>
                  <a:schemeClr val="tx1"/>
                </a:solidFill>
                <a:effectLst/>
                <a:latin typeface="+mn-lt"/>
                <a:ea typeface="+mn-ea"/>
                <a:cs typeface="+mn-cs"/>
              </a:rPr>
              <a:t>框架层</a:t>
            </a:r>
            <a:r>
              <a:rPr lang="zh-CN" altLang="en-US" sz="1200" b="0" i="0" kern="1200" smtClean="0">
                <a:solidFill>
                  <a:schemeClr val="tx1"/>
                </a:solidFill>
                <a:effectLst/>
                <a:latin typeface="+mn-lt"/>
                <a:ea typeface="+mn-ea"/>
                <a:cs typeface="+mn-cs"/>
              </a:rPr>
              <a:t>加速。这个维度主要在算法框架层，比如</a:t>
            </a:r>
            <a:r>
              <a:rPr lang="en-US" altLang="zh-CN" sz="1200" b="0" i="0" kern="1200" smtClean="0">
                <a:solidFill>
                  <a:schemeClr val="tx1"/>
                </a:solidFill>
                <a:effectLst/>
                <a:latin typeface="+mn-lt"/>
                <a:ea typeface="+mn-ea"/>
                <a:cs typeface="+mn-cs"/>
              </a:rPr>
              <a:t>tf-lite</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NCNN</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MNN</a:t>
            </a:r>
            <a:r>
              <a:rPr lang="zh-CN" altLang="en-US" sz="1200" b="0" i="0" kern="1200" smtClean="0">
                <a:solidFill>
                  <a:schemeClr val="tx1"/>
                </a:solidFill>
                <a:effectLst/>
                <a:latin typeface="+mn-lt"/>
                <a:ea typeface="+mn-ea"/>
                <a:cs typeface="+mn-cs"/>
              </a:rPr>
              <a:t>等。主要包括编译优化、缓存优化、稀疏存储和计算、</a:t>
            </a:r>
            <a:r>
              <a:rPr lang="en-US" altLang="zh-CN" sz="1200" b="0" i="0" kern="1200" smtClean="0">
                <a:solidFill>
                  <a:schemeClr val="tx1"/>
                </a:solidFill>
                <a:effectLst/>
                <a:latin typeface="+mn-lt"/>
                <a:ea typeface="+mn-ea"/>
                <a:cs typeface="+mn-cs"/>
              </a:rPr>
              <a:t>NEON</a:t>
            </a:r>
            <a:r>
              <a:rPr lang="zh-CN" altLang="en-US" sz="1200" b="0" i="0" kern="1200" smtClean="0">
                <a:solidFill>
                  <a:schemeClr val="tx1"/>
                </a:solidFill>
                <a:effectLst/>
                <a:latin typeface="+mn-lt"/>
                <a:ea typeface="+mn-ea"/>
                <a:cs typeface="+mn-cs"/>
              </a:rPr>
              <a:t>指令应用、算子优化等</a:t>
            </a:r>
          </a:p>
          <a:p>
            <a:r>
              <a:rPr lang="zh-CN" altLang="en-US" sz="1200" b="1" i="0" kern="1200" smtClean="0">
                <a:solidFill>
                  <a:schemeClr val="tx1"/>
                </a:solidFill>
                <a:effectLst/>
                <a:latin typeface="+mn-lt"/>
                <a:ea typeface="+mn-ea"/>
                <a:cs typeface="+mn-cs"/>
              </a:rPr>
              <a:t>硬件层</a:t>
            </a:r>
            <a:r>
              <a:rPr lang="zh-CN" altLang="en-US" sz="1200" b="0" i="0" kern="1200" smtClean="0">
                <a:solidFill>
                  <a:schemeClr val="tx1"/>
                </a:solidFill>
                <a:effectLst/>
                <a:latin typeface="+mn-lt"/>
                <a:ea typeface="+mn-ea"/>
                <a:cs typeface="+mn-cs"/>
              </a:rPr>
              <a:t>加速。这个维度主要在</a:t>
            </a:r>
            <a:r>
              <a:rPr lang="en-US" altLang="zh-CN" sz="1200" b="0" i="0" kern="1200" smtClean="0">
                <a:solidFill>
                  <a:schemeClr val="tx1"/>
                </a:solidFill>
                <a:effectLst/>
                <a:latin typeface="+mn-lt"/>
                <a:ea typeface="+mn-ea"/>
                <a:cs typeface="+mn-cs"/>
              </a:rPr>
              <a:t>AI</a:t>
            </a:r>
            <a:r>
              <a:rPr lang="zh-CN" altLang="en-US" sz="1200" b="0" i="0" kern="1200" smtClean="0">
                <a:solidFill>
                  <a:schemeClr val="tx1"/>
                </a:solidFill>
                <a:effectLst/>
                <a:latin typeface="+mn-lt"/>
                <a:ea typeface="+mn-ea"/>
                <a:cs typeface="+mn-cs"/>
              </a:rPr>
              <a:t>硬件芯片层，目前有</a:t>
            </a:r>
            <a:r>
              <a:rPr lang="en-US" altLang="zh-CN" sz="1200" b="0" i="0" kern="1200" smtClean="0">
                <a:solidFill>
                  <a:schemeClr val="tx1"/>
                </a:solidFill>
                <a:effectLst/>
                <a:latin typeface="+mn-lt"/>
                <a:ea typeface="+mn-ea"/>
                <a:cs typeface="+mn-cs"/>
              </a:rPr>
              <a:t>GPU</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FPGA</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ASIC</a:t>
            </a:r>
            <a:r>
              <a:rPr lang="zh-CN" altLang="en-US" sz="1200" b="0" i="0" kern="1200" smtClean="0">
                <a:solidFill>
                  <a:schemeClr val="tx1"/>
                </a:solidFill>
                <a:effectLst/>
                <a:latin typeface="+mn-lt"/>
                <a:ea typeface="+mn-ea"/>
                <a:cs typeface="+mn-cs"/>
              </a:rPr>
              <a:t>等多种方案，各种</a:t>
            </a:r>
            <a:r>
              <a:rPr lang="en-US" altLang="zh-CN" sz="1200" b="0" i="0" kern="1200" smtClean="0">
                <a:solidFill>
                  <a:schemeClr val="tx1"/>
                </a:solidFill>
                <a:effectLst/>
                <a:latin typeface="+mn-lt"/>
                <a:ea typeface="+mn-ea"/>
                <a:cs typeface="+mn-cs"/>
              </a:rPr>
              <a:t>TPU</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NPU</a:t>
            </a:r>
            <a:r>
              <a:rPr lang="zh-CN" altLang="en-US" sz="1200" b="0" i="0" kern="1200" smtClean="0">
                <a:solidFill>
                  <a:schemeClr val="tx1"/>
                </a:solidFill>
                <a:effectLst/>
                <a:latin typeface="+mn-lt"/>
                <a:ea typeface="+mn-ea"/>
                <a:cs typeface="+mn-cs"/>
              </a:rPr>
              <a:t>就是</a:t>
            </a:r>
            <a:r>
              <a:rPr lang="en-US" altLang="zh-CN" sz="1200" b="0" i="0" kern="1200" smtClean="0">
                <a:solidFill>
                  <a:schemeClr val="tx1"/>
                </a:solidFill>
                <a:effectLst/>
                <a:latin typeface="+mn-lt"/>
                <a:ea typeface="+mn-ea"/>
                <a:cs typeface="+mn-cs"/>
              </a:rPr>
              <a:t>ASIC</a:t>
            </a:r>
            <a:r>
              <a:rPr lang="zh-CN" altLang="en-US" sz="1200" b="0" i="0" kern="1200" smtClean="0">
                <a:solidFill>
                  <a:schemeClr val="tx1"/>
                </a:solidFill>
                <a:effectLst/>
                <a:latin typeface="+mn-lt"/>
                <a:ea typeface="+mn-ea"/>
                <a:cs typeface="+mn-cs"/>
              </a:rPr>
              <a:t>这种方案，通过专门为深度学习进行芯片定制，大大加速模型运行速度。</a:t>
            </a:r>
          </a:p>
          <a:p>
            <a:r>
              <a:rPr lang="zh-CN" altLang="en-US" smtClean="0"/>
              <a:t/>
            </a:r>
            <a:br>
              <a:rPr lang="zh-CN" altLang="en-US" smtClean="0"/>
            </a:b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3</a:t>
            </a:fld>
            <a:endParaRPr lang="zh-CN" altLang="en-US"/>
          </a:p>
        </p:txBody>
      </p:sp>
    </p:spTree>
    <p:extLst>
      <p:ext uri="{BB962C8B-B14F-4D97-AF65-F5344CB8AC3E}">
        <p14:creationId xmlns:p14="http://schemas.microsoft.com/office/powerpoint/2010/main" val="145023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4</a:t>
            </a:fld>
            <a:endParaRPr lang="zh-CN" altLang="en-US"/>
          </a:p>
        </p:txBody>
      </p:sp>
    </p:spTree>
    <p:extLst>
      <p:ext uri="{BB962C8B-B14F-4D97-AF65-F5344CB8AC3E}">
        <p14:creationId xmlns:p14="http://schemas.microsoft.com/office/powerpoint/2010/main" val="721734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举个例子，当我们有一个问题和文本，我们需要提取问题的答案位置，如果答案转换成</a:t>
            </a:r>
            <a:r>
              <a:rPr lang="en-US" altLang="zh-CN" smtClean="0"/>
              <a:t>tokens</a:t>
            </a:r>
            <a:r>
              <a:rPr lang="zh-CN" altLang="en-US" smtClean="0"/>
              <a:t>的话，长度小于</a:t>
            </a:r>
            <a:r>
              <a:rPr lang="en-US" altLang="zh-CN" smtClean="0"/>
              <a:t>512</a:t>
            </a:r>
            <a:r>
              <a:rPr lang="zh-CN" altLang="en-US" smtClean="0"/>
              <a:t>，很简单，我们只需要简单的输入到模型然后查看模型的预测。但是当长度大于</a:t>
            </a:r>
            <a:r>
              <a:rPr lang="en-US" altLang="zh-CN" smtClean="0"/>
              <a:t>512</a:t>
            </a:r>
            <a:r>
              <a:rPr lang="zh-CN" altLang="en-US" smtClean="0"/>
              <a:t>的时候，我们需要截断句子，但是一般的方法都是</a:t>
            </a:r>
            <a:endParaRPr lang="en-US" altLang="zh-CN" smtClean="0"/>
          </a:p>
          <a:p>
            <a:endParaRPr lang="en-US" altLang="zh-CN" smtClean="0"/>
          </a:p>
          <a:p>
            <a:endParaRPr lang="en-US" altLang="zh-CN" smtClean="0"/>
          </a:p>
          <a:p>
            <a:r>
              <a:rPr lang="zh-CN" altLang="en-US" smtClean="0"/>
              <a:t>由于</a:t>
            </a:r>
            <a:r>
              <a:rPr lang="en-US" altLang="zh-CN" smtClean="0"/>
              <a:t>bert</a:t>
            </a:r>
            <a:r>
              <a:rPr lang="zh-CN" altLang="en-US" smtClean="0"/>
              <a:t>文本长度最大为</a:t>
            </a:r>
            <a:r>
              <a:rPr lang="en-US" altLang="zh-CN" smtClean="0"/>
              <a:t>512</a:t>
            </a:r>
            <a:r>
              <a:rPr lang="zh-CN" altLang="en-US" smtClean="0"/>
              <a:t>，因此当文本超过</a:t>
            </a:r>
            <a:r>
              <a:rPr lang="en-US" altLang="zh-CN" smtClean="0"/>
              <a:t>512</a:t>
            </a:r>
            <a:r>
              <a:rPr lang="zh-CN" altLang="en-US" smtClean="0"/>
              <a:t>时，需要改进</a:t>
            </a:r>
            <a:r>
              <a:rPr lang="en-US" altLang="zh-CN" smtClean="0"/>
              <a:t>bert</a:t>
            </a:r>
            <a:r>
              <a:rPr lang="zh-CN" altLang="en-US" smtClean="0"/>
              <a:t>。本文就此改进进行阐述。针对长度超过</a:t>
            </a:r>
            <a:r>
              <a:rPr lang="en-US" altLang="zh-CN" smtClean="0"/>
              <a:t>512</a:t>
            </a:r>
            <a:r>
              <a:rPr lang="zh-CN" altLang="en-US" smtClean="0"/>
              <a:t>的文本，可以应用如下转换策略（预留</a:t>
            </a:r>
            <a:r>
              <a:rPr lang="en-US" altLang="zh-CN" smtClean="0"/>
              <a:t>[CLS]</a:t>
            </a:r>
            <a:r>
              <a:rPr lang="zh-CN" altLang="en-US" smtClean="0"/>
              <a:t>和</a:t>
            </a:r>
            <a:r>
              <a:rPr lang="en-US" altLang="zh-CN" smtClean="0"/>
              <a:t>[SEP]</a:t>
            </a:r>
            <a:r>
              <a:rPr lang="zh-CN" altLang="en-US" smtClean="0"/>
              <a:t>）：（</a:t>
            </a:r>
            <a:r>
              <a:rPr lang="en-US" altLang="zh-CN" smtClean="0"/>
              <a:t>1</a:t>
            </a:r>
            <a:r>
              <a:rPr lang="zh-CN" altLang="en-US" smtClean="0"/>
              <a:t>）</a:t>
            </a:r>
            <a:r>
              <a:rPr lang="en-US" altLang="zh-CN" smtClean="0"/>
              <a:t>head-only</a:t>
            </a:r>
            <a:r>
              <a:rPr lang="zh-CN" altLang="en-US" smtClean="0"/>
              <a:t>：前</a:t>
            </a:r>
            <a:r>
              <a:rPr lang="en-US" altLang="zh-CN" smtClean="0"/>
              <a:t>512tokens</a:t>
            </a:r>
            <a:r>
              <a:rPr lang="zh-CN" altLang="en-US" smtClean="0"/>
              <a:t>（</a:t>
            </a:r>
            <a:r>
              <a:rPr lang="en-US" altLang="zh-CN" smtClean="0"/>
              <a:t>2</a:t>
            </a:r>
            <a:r>
              <a:rPr lang="zh-CN" altLang="en-US" smtClean="0"/>
              <a:t>）</a:t>
            </a:r>
            <a:r>
              <a:rPr lang="en-US" altLang="zh-CN" smtClean="0"/>
              <a:t>tail-only</a:t>
            </a:r>
            <a:r>
              <a:rPr lang="zh-CN" altLang="en-US" smtClean="0"/>
              <a:t>：后</a:t>
            </a:r>
            <a:r>
              <a:rPr lang="en-US" altLang="zh-CN" smtClean="0"/>
              <a:t>510tokens</a:t>
            </a:r>
            <a:r>
              <a:rPr lang="zh-CN" altLang="en-US" smtClean="0"/>
              <a:t>；（</a:t>
            </a:r>
            <a:r>
              <a:rPr lang="en-US" altLang="zh-CN" smtClean="0"/>
              <a:t>3</a:t>
            </a:r>
            <a:r>
              <a:rPr lang="zh-CN" altLang="en-US" smtClean="0"/>
              <a:t>）</a:t>
            </a:r>
            <a:r>
              <a:rPr lang="en-US" altLang="zh-CN" smtClean="0"/>
              <a:t>head+tail</a:t>
            </a:r>
            <a:r>
              <a:rPr lang="zh-CN" altLang="en-US" smtClean="0"/>
              <a:t>：根据经验选择前</a:t>
            </a:r>
            <a:r>
              <a:rPr lang="en-US" altLang="zh-CN" smtClean="0"/>
              <a:t>128</a:t>
            </a:r>
            <a:r>
              <a:rPr lang="zh-CN" altLang="en-US" smtClean="0"/>
              <a:t>和</a:t>
            </a:r>
            <a:r>
              <a:rPr lang="en-US" altLang="zh-CN" smtClean="0"/>
              <a:t>382tokens</a:t>
            </a:r>
            <a:r>
              <a:rPr lang="zh-CN" altLang="en-US" smtClean="0"/>
              <a:t>（</a:t>
            </a:r>
            <a:r>
              <a:rPr lang="en-US" altLang="zh-CN" smtClean="0"/>
              <a:t>4</a:t>
            </a:r>
            <a:r>
              <a:rPr lang="zh-CN" altLang="en-US" smtClean="0"/>
              <a:t>）分段：首先将输入文本（长度为</a:t>
            </a:r>
            <a:r>
              <a:rPr lang="en-US" altLang="zh-CN" smtClean="0"/>
              <a:t>L</a:t>
            </a:r>
            <a:r>
              <a:rPr lang="zh-CN" altLang="en-US" smtClean="0"/>
              <a:t>）分成</a:t>
            </a:r>
            <a:r>
              <a:rPr lang="en-US" altLang="zh-CN" smtClean="0"/>
              <a:t>k = L/510</a:t>
            </a:r>
            <a:r>
              <a:rPr lang="zh-CN" altLang="en-US" smtClean="0"/>
              <a:t>个小段落，将它们依次输入</a:t>
            </a:r>
            <a:r>
              <a:rPr lang="en-US" altLang="zh-CN" smtClean="0"/>
              <a:t>BERT</a:t>
            </a:r>
            <a:r>
              <a:rPr lang="zh-CN" altLang="en-US" smtClean="0"/>
              <a:t>得到</a:t>
            </a:r>
            <a:r>
              <a:rPr lang="en-US" altLang="zh-CN" smtClean="0"/>
              <a:t>k</a:t>
            </a:r>
            <a:r>
              <a:rPr lang="zh-CN" altLang="en-US" smtClean="0"/>
              <a:t>个文本段落的表示。每个段落的</a:t>
            </a:r>
            <a:r>
              <a:rPr lang="en-US" altLang="zh-CN" smtClean="0"/>
              <a:t>representation</a:t>
            </a:r>
            <a:r>
              <a:rPr lang="zh-CN" altLang="en-US" smtClean="0"/>
              <a:t>是最后一层</a:t>
            </a:r>
            <a:r>
              <a:rPr lang="en-US" altLang="zh-CN" smtClean="0"/>
              <a:t>[CLS]</a:t>
            </a:r>
            <a:r>
              <a:rPr lang="zh-CN" altLang="en-US" smtClean="0"/>
              <a:t>的</a:t>
            </a:r>
            <a:r>
              <a:rPr lang="en-US" altLang="zh-CN" smtClean="0"/>
              <a:t>hidden state</a:t>
            </a:r>
            <a:r>
              <a:rPr lang="zh-CN" altLang="en-US" smtClean="0"/>
              <a:t>，并分别使用</a:t>
            </a:r>
            <a:r>
              <a:rPr lang="en-US" altLang="zh-CN" smtClean="0"/>
              <a:t>mean pooling, max pooling and self-attention</a:t>
            </a:r>
            <a:r>
              <a:rPr lang="zh-CN" altLang="en-US" smtClean="0"/>
              <a:t>来合并所有段落的</a:t>
            </a:r>
            <a:r>
              <a:rPr lang="en-US" altLang="zh-CN" smtClean="0"/>
              <a:t>representation</a:t>
            </a:r>
            <a:r>
              <a:rPr lang="zh-CN" altLang="en-US" smtClean="0"/>
              <a:t>。</a:t>
            </a:r>
            <a:endParaRPr lang="en-US" altLang="zh-CN" smtClean="0"/>
          </a:p>
          <a:p>
            <a:endParaRPr lang="en-US" altLang="zh-CN" smtClean="0"/>
          </a:p>
          <a:p>
            <a:r>
              <a:rPr lang="zh-CN" altLang="en-US" smtClean="0">
                <a:latin typeface="Times New Roman" panose="02020603050405020304" pitchFamily="18" charset="0"/>
                <a:cs typeface="Times New Roman" panose="02020603050405020304" pitchFamily="18" charset="0"/>
              </a:rPr>
              <a:t>Since the maximum text length of bert is 512, when the text exceeds 512, bert needs to be improved.</a:t>
            </a:r>
          </a:p>
          <a:p>
            <a:r>
              <a:rPr lang="zh-CN" altLang="en-US" smtClean="0">
                <a:latin typeface="Times New Roman" panose="02020603050405020304" pitchFamily="18" charset="0"/>
                <a:cs typeface="Times New Roman" panose="02020603050405020304" pitchFamily="18" charset="0"/>
              </a:rPr>
              <a:t>For text longer than 512, the following transformation strategies can be applied (reserving [CLS] and [SEP]):</a:t>
            </a:r>
          </a:p>
          <a:p>
            <a:r>
              <a:rPr lang="zh-CN" altLang="en-US" smtClean="0">
                <a:latin typeface="Times New Roman" panose="02020603050405020304" pitchFamily="18" charset="0"/>
                <a:cs typeface="Times New Roman" panose="02020603050405020304" pitchFamily="18" charset="0"/>
              </a:rPr>
              <a:t>(1) head-only: the first 510 tokens</a:t>
            </a:r>
          </a:p>
          <a:p>
            <a:r>
              <a:rPr lang="zh-CN" altLang="en-US" smtClean="0">
                <a:latin typeface="Times New Roman" panose="02020603050405020304" pitchFamily="18" charset="0"/>
                <a:cs typeface="Times New Roman" panose="02020603050405020304" pitchFamily="18" charset="0"/>
              </a:rPr>
              <a:t>(2) tail-only: after 510 tokens;</a:t>
            </a:r>
          </a:p>
          <a:p>
            <a:r>
              <a:rPr lang="zh-CN" altLang="en-US" smtClean="0">
                <a:latin typeface="Times New Roman" panose="02020603050405020304" pitchFamily="18" charset="0"/>
                <a:cs typeface="Times New Roman" panose="02020603050405020304" pitchFamily="18" charset="0"/>
              </a:rPr>
              <a:t>(3) head+tail: select the first 128 and 382 tokens based on experience</a:t>
            </a:r>
          </a:p>
          <a:p>
            <a:r>
              <a:rPr lang="zh-CN" altLang="en-US" smtClean="0">
                <a:latin typeface="Times New Roman" panose="02020603050405020304" pitchFamily="18" charset="0"/>
                <a:cs typeface="Times New Roman" panose="02020603050405020304" pitchFamily="18" charset="0"/>
              </a:rPr>
              <a:t>(4) Segmentation: First, the input text (length L) is divided into k = L/510 small paragraphs, and they are sequentially input into BERT to obtain the representation of k text paragraphs. The representation of each paragraph is the hidden state of the last layer [CLS], and the representations of all paragraphs are merged using mean pooling, max pooling and self-attention respectively.</a:t>
            </a:r>
          </a:p>
          <a:p>
            <a:endParaRPr lang="zh-CN" altLang="en-US" smtClean="0"/>
          </a:p>
        </p:txBody>
      </p:sp>
      <p:sp>
        <p:nvSpPr>
          <p:cNvPr id="4" name="灯片编号占位符 3"/>
          <p:cNvSpPr>
            <a:spLocks noGrp="1"/>
          </p:cNvSpPr>
          <p:nvPr>
            <p:ph type="sldNum" sz="quarter" idx="10"/>
          </p:nvPr>
        </p:nvSpPr>
        <p:spPr/>
        <p:txBody>
          <a:bodyPr/>
          <a:lstStyle/>
          <a:p>
            <a:fld id="{7922F87E-00A2-4415-B013-0C0EB6927490}" type="slidenum">
              <a:rPr lang="zh-CN" altLang="en-US" smtClean="0"/>
              <a:t>5</a:t>
            </a:fld>
            <a:endParaRPr lang="zh-CN" altLang="en-US"/>
          </a:p>
        </p:txBody>
      </p:sp>
    </p:spTree>
    <p:extLst>
      <p:ext uri="{BB962C8B-B14F-4D97-AF65-F5344CB8AC3E}">
        <p14:creationId xmlns:p14="http://schemas.microsoft.com/office/powerpoint/2010/main" val="1338217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上表中可以看出，第三种模式准确率较高，可能重要信息恰巧集中在头和尾部。</a:t>
            </a:r>
            <a:endParaRPr lang="en-US" altLang="zh-CN" smtClean="0"/>
          </a:p>
          <a:p>
            <a:endParaRPr lang="en-US" altLang="zh-CN" smtClean="0"/>
          </a:p>
          <a:p>
            <a:r>
              <a:rPr lang="en-US" altLang="zh-CN" smtClean="0"/>
              <a:t>As can be seen from the above table, the third mode has a higher accuracy rate, and it is possible that important information happens to be concentrated in the head and tail.</a:t>
            </a:r>
            <a:endParaRPr lang="zh-CN" altLang="en-US" smtClean="0"/>
          </a:p>
        </p:txBody>
      </p:sp>
      <p:sp>
        <p:nvSpPr>
          <p:cNvPr id="4" name="灯片编号占位符 3"/>
          <p:cNvSpPr>
            <a:spLocks noGrp="1"/>
          </p:cNvSpPr>
          <p:nvPr>
            <p:ph type="sldNum" sz="quarter" idx="10"/>
          </p:nvPr>
        </p:nvSpPr>
        <p:spPr/>
        <p:txBody>
          <a:bodyPr/>
          <a:lstStyle/>
          <a:p>
            <a:fld id="{7922F87E-00A2-4415-B013-0C0EB6927490}" type="slidenum">
              <a:rPr lang="zh-CN" altLang="en-US" smtClean="0"/>
              <a:t>6</a:t>
            </a:fld>
            <a:endParaRPr lang="zh-CN" altLang="en-US"/>
          </a:p>
        </p:txBody>
      </p:sp>
    </p:spTree>
    <p:extLst>
      <p:ext uri="{BB962C8B-B14F-4D97-AF65-F5344CB8AC3E}">
        <p14:creationId xmlns:p14="http://schemas.microsoft.com/office/powerpoint/2010/main" val="645494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这是我们的方法，我们通过使用可解释</a:t>
            </a:r>
            <a:r>
              <a:rPr lang="en-US" altLang="zh-CN" smtClean="0"/>
              <a:t>ai</a:t>
            </a:r>
            <a:r>
              <a:rPr lang="zh-CN" altLang="en-US" smtClean="0"/>
              <a:t>来计算每个句子的贡献值，由于</a:t>
            </a:r>
            <a:r>
              <a:rPr lang="en-US" altLang="zh-CN" smtClean="0"/>
              <a:t>tranformer</a:t>
            </a:r>
            <a:r>
              <a:rPr lang="zh-CN" altLang="en-US" smtClean="0"/>
              <a:t>模型包含语义信息，所以我们还可以使用</a:t>
            </a:r>
            <a:r>
              <a:rPr lang="en-US" altLang="zh-CN" smtClean="0"/>
              <a:t>sbert</a:t>
            </a:r>
            <a:r>
              <a:rPr lang="zh-CN" altLang="en-US" smtClean="0"/>
              <a:t>进行句子划分，我会在后边的进行介绍，我们</a:t>
            </a:r>
            <a:r>
              <a:rPr lang="zh-CN" altLang="en-US" baseline="0" smtClean="0"/>
              <a:t>通过梯度积分算法得到句子对答案的贡献值，</a:t>
            </a:r>
            <a:r>
              <a:rPr lang="en-US" altLang="zh-CN" baseline="0" smtClean="0"/>
              <a:t>forward attention score</a:t>
            </a:r>
            <a:r>
              <a:rPr lang="zh-CN" altLang="en-US" baseline="0" smtClean="0"/>
              <a:t>和 </a:t>
            </a:r>
            <a:r>
              <a:rPr lang="en-US" altLang="zh-CN" baseline="0" smtClean="0"/>
              <a:t>backword attention score</a:t>
            </a:r>
            <a:r>
              <a:rPr lang="zh-CN" altLang="en-US" baseline="0" smtClean="0"/>
              <a:t>，这两个</a:t>
            </a:r>
            <a:r>
              <a:rPr lang="en-US" altLang="zh-CN" baseline="0" smtClean="0"/>
              <a:t>score</a:t>
            </a:r>
            <a:r>
              <a:rPr lang="zh-CN" altLang="en-US" baseline="0" smtClean="0"/>
              <a:t>很好获取，不需要计算，只需要再模型最后的</a:t>
            </a:r>
            <a:r>
              <a:rPr lang="en-US" altLang="zh-CN" baseline="0" smtClean="0"/>
              <a:t>softmax</a:t>
            </a:r>
            <a:r>
              <a:rPr lang="zh-CN" altLang="en-US" baseline="0" smtClean="0"/>
              <a:t>层读取即可。</a:t>
            </a:r>
            <a:r>
              <a:rPr lang="en-US" altLang="zh-CN" baseline="0" smtClean="0"/>
              <a:t>Ok</a:t>
            </a:r>
            <a:r>
              <a:rPr lang="zh-CN" altLang="en-US" baseline="0" smtClean="0"/>
              <a:t>，我们创建了一个外部选择模型，不同的是，我们不使用</a:t>
            </a:r>
            <a:r>
              <a:rPr lang="en-US" altLang="zh-CN" baseline="0" smtClean="0"/>
              <a:t>squad</a:t>
            </a:r>
            <a:r>
              <a:rPr lang="zh-CN" altLang="en-US" baseline="0" smtClean="0"/>
              <a:t>数据集进行训练，而是使用每个句子的贡献值和前后注意力值进行训练，旨在让模型能够识别那个句子中包含答案的概率最大。</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7</a:t>
            </a:fld>
            <a:endParaRPr lang="zh-CN" altLang="en-US"/>
          </a:p>
        </p:txBody>
      </p:sp>
    </p:spTree>
    <p:extLst>
      <p:ext uri="{BB962C8B-B14F-4D97-AF65-F5344CB8AC3E}">
        <p14:creationId xmlns:p14="http://schemas.microsoft.com/office/powerpoint/2010/main" val="410648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为了训练这个模型，我们使用自己分割后的数据集，这个数据集我们称为</a:t>
            </a:r>
            <a:r>
              <a:rPr lang="en-US" altLang="zh-CN" smtClean="0"/>
              <a:t>Crashed Dataset, </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8</a:t>
            </a:fld>
            <a:endParaRPr lang="zh-CN" altLang="en-US"/>
          </a:p>
        </p:txBody>
      </p:sp>
    </p:spTree>
    <p:extLst>
      <p:ext uri="{BB962C8B-B14F-4D97-AF65-F5344CB8AC3E}">
        <p14:creationId xmlns:p14="http://schemas.microsoft.com/office/powerpoint/2010/main" val="2548132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9</a:t>
            </a:fld>
            <a:endParaRPr lang="zh-CN" altLang="en-US"/>
          </a:p>
        </p:txBody>
      </p:sp>
    </p:spTree>
    <p:extLst>
      <p:ext uri="{BB962C8B-B14F-4D97-AF65-F5344CB8AC3E}">
        <p14:creationId xmlns:p14="http://schemas.microsoft.com/office/powerpoint/2010/main" val="1027416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2022/6/14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3767876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2022/6/14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320749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2022/6/14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2408857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6A9DCC55-4365-4191-9505-359BE1776760}" type="datetimeFigureOut">
              <a:rPr lang="ko-KR" altLang="en-US" smtClean="0"/>
              <a:t>2022-06-14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6C99E2B-FC1E-4B4A-AAEA-8566D46A8267}" type="slidenum">
              <a:rPr lang="ko-KR" altLang="en-US" smtClean="0"/>
              <a:t>‹#›</a:t>
            </a:fld>
            <a:endParaRPr lang="ko-KR" altLang="en-US"/>
          </a:p>
        </p:txBody>
      </p:sp>
      <p:sp>
        <p:nvSpPr>
          <p:cNvPr id="9" name="날짜 개체 틀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2551C70-1C34-4942-BA7C-72F98C1B9E00}" type="datetimeFigureOut">
              <a:rPr lang="ko-KR" altLang="en-US" smtClean="0"/>
              <a:pPr/>
              <a:t>2022-06-14</a:t>
            </a:fld>
            <a:endParaRPr lang="ko-KR" altLang="en-US"/>
          </a:p>
        </p:txBody>
      </p:sp>
      <p:sp>
        <p:nvSpPr>
          <p:cNvPr id="10" name="슬라이드 번호 개체 틀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BDD37EC8-03E5-4AE1-82A3-403A26791BF3}" type="slidenum">
              <a:rPr lang="ko-KR" altLang="en-US" smtClean="0"/>
              <a:pPr/>
              <a:t>‹#›</a:t>
            </a:fld>
            <a:endParaRPr lang="ko-KR" altLang="en-US"/>
          </a:p>
        </p:txBody>
      </p:sp>
      <p:sp>
        <p:nvSpPr>
          <p:cNvPr id="11" name="날짜 개체 틀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2551C70-1C34-4942-BA7C-72F98C1B9E00}" type="datetimeFigureOut">
              <a:rPr lang="ko-KR" altLang="en-US" smtClean="0"/>
              <a:pPr/>
              <a:t>2022-06-14</a:t>
            </a:fld>
            <a:endParaRPr lang="ko-KR" altLang="en-US"/>
          </a:p>
        </p:txBody>
      </p:sp>
      <p:sp>
        <p:nvSpPr>
          <p:cNvPr id="12" name="슬라이드 번호 개체 틀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BDD37EC8-03E5-4AE1-82A3-403A26791BF3}" type="slidenum">
              <a:rPr lang="ko-KR" altLang="en-US" smtClean="0"/>
              <a:pPr/>
              <a:t>‹#›</a:t>
            </a:fld>
            <a:endParaRPr lang="ko-KR" altLang="en-US"/>
          </a:p>
        </p:txBody>
      </p:sp>
      <p:sp>
        <p:nvSpPr>
          <p:cNvPr id="13" name="직사각형 12"/>
          <p:cNvSpPr/>
          <p:nvPr userDrawn="1"/>
        </p:nvSpPr>
        <p:spPr>
          <a:xfrm>
            <a:off x="0" y="260648"/>
            <a:ext cx="12192000" cy="216024"/>
          </a:xfrm>
          <a:prstGeom prst="rect">
            <a:avLst/>
          </a:prstGeom>
          <a:solidFill>
            <a:schemeClr val="tx1">
              <a:lumMod val="85000"/>
              <a:lumOff val="1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4"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728" y="167374"/>
            <a:ext cx="1725960" cy="30929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5" name="그림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0069" y="28857"/>
            <a:ext cx="865707" cy="798645"/>
          </a:xfrm>
          <a:prstGeom prst="rect">
            <a:avLst/>
          </a:prstGeom>
        </p:spPr>
      </p:pic>
      <p:sp>
        <p:nvSpPr>
          <p:cNvPr id="16" name="직사각형 15"/>
          <p:cNvSpPr/>
          <p:nvPr userDrawn="1"/>
        </p:nvSpPr>
        <p:spPr>
          <a:xfrm>
            <a:off x="0" y="6453335"/>
            <a:ext cx="12192000" cy="281255"/>
          </a:xfrm>
          <a:prstGeom prst="rect">
            <a:avLst/>
          </a:prstGeom>
          <a:solidFill>
            <a:srgbClr val="C00000"/>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그림 16"/>
          <p:cNvPicPr>
            <a:picLocks noChangeAspect="1"/>
          </p:cNvPicPr>
          <p:nvPr userDrawn="1"/>
        </p:nvPicPr>
        <p:blipFill>
          <a:blip r:embed="rId4"/>
          <a:stretch>
            <a:fillRect/>
          </a:stretch>
        </p:blipFill>
        <p:spPr>
          <a:xfrm>
            <a:off x="11615936" y="6172080"/>
            <a:ext cx="576064" cy="562510"/>
          </a:xfrm>
          <a:prstGeom prst="rect">
            <a:avLst/>
          </a:prstGeom>
        </p:spPr>
      </p:pic>
    </p:spTree>
    <p:extLst>
      <p:ext uri="{BB962C8B-B14F-4D97-AF65-F5344CB8AC3E}">
        <p14:creationId xmlns:p14="http://schemas.microsoft.com/office/powerpoint/2010/main" val="2795386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2022/6/14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424269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E31AC68-B7C3-4E2D-8996-1BF847B1C179}" type="datetimeFigureOut">
              <a:rPr lang="zh-CN" altLang="en-US" smtClean="0"/>
              <a:t>2022/6/14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4080517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E31AC68-B7C3-4E2D-8996-1BF847B1C179}" type="datetimeFigureOut">
              <a:rPr lang="zh-CN" altLang="en-US" smtClean="0"/>
              <a:t>2022/6/14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216236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E31AC68-B7C3-4E2D-8996-1BF847B1C179}" type="datetimeFigureOut">
              <a:rPr lang="zh-CN" altLang="en-US" smtClean="0"/>
              <a:t>2022/6/14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555569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E31AC68-B7C3-4E2D-8996-1BF847B1C179}" type="datetimeFigureOut">
              <a:rPr lang="zh-CN" altLang="en-US" smtClean="0"/>
              <a:t>2022/6/14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1045087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31AC68-B7C3-4E2D-8996-1BF847B1C179}" type="datetimeFigureOut">
              <a:rPr lang="zh-CN" altLang="en-US" smtClean="0"/>
              <a:t>2022/6/14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414104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E31AC68-B7C3-4E2D-8996-1BF847B1C179}" type="datetimeFigureOut">
              <a:rPr lang="zh-CN" altLang="en-US" smtClean="0"/>
              <a:t>2022/6/14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15387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E31AC68-B7C3-4E2D-8996-1BF847B1C179}" type="datetimeFigureOut">
              <a:rPr lang="zh-CN" altLang="en-US" smtClean="0"/>
              <a:t>2022/6/14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1046833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1AC68-B7C3-4E2D-8996-1BF847B1C179}" type="datetimeFigureOut">
              <a:rPr lang="zh-CN" altLang="en-US" smtClean="0"/>
              <a:t>2022/6/14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818070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hemeOverride" Target="../theme/themeOverride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B1FBA4-5859-448E-A9FD-999F9FA8819D}"/>
              </a:ext>
            </a:extLst>
          </p:cNvPr>
          <p:cNvSpPr txBox="1"/>
          <p:nvPr/>
        </p:nvSpPr>
        <p:spPr>
          <a:xfrm>
            <a:off x="4166805" y="3581354"/>
            <a:ext cx="3563861" cy="2031325"/>
          </a:xfrm>
          <a:prstGeom prst="rect">
            <a:avLst/>
          </a:prstGeom>
          <a:noFill/>
        </p:spPr>
        <p:txBody>
          <a:bodyPr wrap="none" rtlCol="0">
            <a:spAutoFit/>
          </a:bodyPr>
          <a:lstStyle/>
          <a:p>
            <a:pPr algn="ctr"/>
            <a:r>
              <a:rPr lang="en-US" altLang="ko-KR" smtClean="0">
                <a:latin typeface="Times New Roman" panose="02020603050405020304" pitchFamily="18" charset="0"/>
                <a:cs typeface="Times New Roman" panose="02020603050405020304" pitchFamily="18" charset="0"/>
              </a:rPr>
              <a:t>Zikun G</a:t>
            </a:r>
            <a:r>
              <a:rPr lang="en-US" altLang="zh-CN" smtClean="0">
                <a:latin typeface="Times New Roman" panose="02020603050405020304" pitchFamily="18" charset="0"/>
                <a:cs typeface="Times New Roman" panose="02020603050405020304" pitchFamily="18" charset="0"/>
              </a:rPr>
              <a:t>uo</a:t>
            </a:r>
            <a:r>
              <a:rPr lang="en-US" altLang="ko-KR" smtClean="0">
                <a:latin typeface="Times New Roman" panose="02020603050405020304" pitchFamily="18" charset="0"/>
                <a:cs typeface="Times New Roman" panose="02020603050405020304" pitchFamily="18" charset="0"/>
              </a:rPr>
              <a:t> </a:t>
            </a:r>
          </a:p>
          <a:p>
            <a:pPr algn="ctr"/>
            <a:r>
              <a:rPr lang="en-US" altLang="ko-KR" smtClean="0">
                <a:latin typeface="Times New Roman" panose="02020603050405020304" pitchFamily="18" charset="0"/>
                <a:cs typeface="Times New Roman" panose="02020603050405020304" pitchFamily="18" charset="0"/>
              </a:rPr>
              <a:t>2021225559</a:t>
            </a:r>
            <a:endParaRPr lang="en-US" altLang="ko-KR">
              <a:latin typeface="Times New Roman" panose="02020603050405020304" pitchFamily="18" charset="0"/>
              <a:cs typeface="Times New Roman" panose="02020603050405020304" pitchFamily="18" charset="0"/>
            </a:endParaRPr>
          </a:p>
          <a:p>
            <a:pPr algn="ctr"/>
            <a:r>
              <a:rPr lang="en-US" altLang="zh-CN">
                <a:latin typeface="Times New Roman" panose="02020603050405020304" pitchFamily="18" charset="0"/>
                <a:cs typeface="Times New Roman" panose="02020603050405020304" pitchFamily="18" charset="0"/>
              </a:rPr>
              <a:t>Artificial Brain Research </a:t>
            </a:r>
            <a:r>
              <a:rPr lang="en-US" altLang="zh-CN" smtClean="0">
                <a:latin typeface="Times New Roman" panose="02020603050405020304" pitchFamily="18" charset="0"/>
                <a:cs typeface="Times New Roman" panose="02020603050405020304" pitchFamily="18" charset="0"/>
              </a:rPr>
              <a:t>Lab</a:t>
            </a:r>
          </a:p>
          <a:p>
            <a:pPr algn="ctr"/>
            <a:r>
              <a:rPr lang="en-US" altLang="zh-CN">
                <a:latin typeface="Times New Roman" panose="02020603050405020304" pitchFamily="18" charset="0"/>
                <a:cs typeface="Times New Roman" panose="02020603050405020304" pitchFamily="18" charset="0"/>
              </a:rPr>
              <a:t>Department of Artificial </a:t>
            </a:r>
            <a:r>
              <a:rPr lang="en-US" altLang="zh-CN" smtClean="0">
                <a:latin typeface="Times New Roman" panose="02020603050405020304" pitchFamily="18" charset="0"/>
                <a:cs typeface="Times New Roman" panose="02020603050405020304" pitchFamily="18" charset="0"/>
              </a:rPr>
              <a:t>Intelligence</a:t>
            </a:r>
          </a:p>
          <a:p>
            <a:pPr algn="ctr"/>
            <a:r>
              <a:rPr lang="en-US" altLang="zh-CN">
                <a:latin typeface="Times New Roman" panose="02020603050405020304" pitchFamily="18" charset="0"/>
                <a:cs typeface="Times New Roman" panose="02020603050405020304" pitchFamily="18" charset="0"/>
              </a:rPr>
              <a:t>Kyungpook university</a:t>
            </a:r>
          </a:p>
          <a:p>
            <a:pPr algn="ctr"/>
            <a:endParaRPr lang="en-US" altLang="ko-KR">
              <a:latin typeface="Times New Roman" panose="02020603050405020304" pitchFamily="18" charset="0"/>
              <a:cs typeface="Times New Roman" panose="02020603050405020304" pitchFamily="18" charset="0"/>
            </a:endParaRPr>
          </a:p>
          <a:p>
            <a:pPr algn="ctr"/>
            <a:endParaRPr lang="en-US" altLang="ko-KR">
              <a:latin typeface="Times New Roman" panose="02020603050405020304" pitchFamily="18" charset="0"/>
              <a:cs typeface="Times New Roman" panose="02020603050405020304" pitchFamily="18" charset="0"/>
            </a:endParaRPr>
          </a:p>
        </p:txBody>
      </p:sp>
      <p:sp>
        <p:nvSpPr>
          <p:cNvPr id="5" name="矩形 4"/>
          <p:cNvSpPr/>
          <p:nvPr/>
        </p:nvSpPr>
        <p:spPr>
          <a:xfrm>
            <a:off x="1844925" y="1312572"/>
            <a:ext cx="8207622" cy="1569660"/>
          </a:xfrm>
          <a:prstGeom prst="rect">
            <a:avLst/>
          </a:prstGeom>
        </p:spPr>
        <p:txBody>
          <a:bodyPr wrap="square">
            <a:spAutoFit/>
          </a:bodyPr>
          <a:lstStyle/>
          <a:p>
            <a:pPr algn="ctr"/>
            <a:r>
              <a:rPr lang="en-US" altLang="zh-CN" sz="3200" b="1" smtClean="0">
                <a:latin typeface="Times New Roman" panose="02020603050405020304" pitchFamily="18" charset="0"/>
                <a:cs typeface="Times New Roman" panose="02020603050405020304" pitchFamily="18" charset="0"/>
              </a:rPr>
              <a:t>Model compression </a:t>
            </a:r>
            <a:r>
              <a:rPr lang="en-US" altLang="zh-CN" sz="3200" b="1">
                <a:latin typeface="Times New Roman" panose="02020603050405020304" pitchFamily="18" charset="0"/>
                <a:cs typeface="Times New Roman" panose="02020603050405020304" pitchFamily="18" charset="0"/>
              </a:rPr>
              <a:t>and acceleration technology based on attention extraction mechanism</a:t>
            </a:r>
            <a:endParaRPr lang="en-US" altLang="zh-CN" sz="3200" b="1"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919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738" y="786769"/>
            <a:ext cx="5756853" cy="646331"/>
          </a:xfrm>
          <a:prstGeom prst="rect">
            <a:avLst/>
          </a:prstGeom>
        </p:spPr>
        <p:txBody>
          <a:bodyPr wrap="square">
            <a:spAutoFit/>
          </a:bodyPr>
          <a:lstStyle/>
          <a:p>
            <a:r>
              <a:rPr lang="en-US" altLang="zh-CN" sz="3600" b="1" smtClean="0">
                <a:latin typeface="Times New Roman" panose="02020603050405020304" pitchFamily="18" charset="0"/>
                <a:cs typeface="Times New Roman" panose="02020603050405020304" pitchFamily="18" charset="0"/>
              </a:rPr>
              <a:t>Information Retrieval</a:t>
            </a:r>
            <a:endParaRPr lang="en-US" altLang="zh-CN" sz="3600" b="1">
              <a:latin typeface="Times New Roman" panose="02020603050405020304" pitchFamily="18" charset="0"/>
              <a:cs typeface="Times New Roman" panose="02020603050405020304" pitchFamily="18" charset="0"/>
            </a:endParaRPr>
          </a:p>
        </p:txBody>
      </p:sp>
      <p:sp>
        <p:nvSpPr>
          <p:cNvPr id="5" name="矩形 4"/>
          <p:cNvSpPr/>
          <p:nvPr/>
        </p:nvSpPr>
        <p:spPr>
          <a:xfrm>
            <a:off x="425738" y="1544635"/>
            <a:ext cx="10535669" cy="2246769"/>
          </a:xfrm>
          <a:prstGeom prst="rect">
            <a:avLst/>
          </a:prstGeom>
        </p:spPr>
        <p:txBody>
          <a:bodyPr wrap="square">
            <a:spAutoFit/>
          </a:bodyPr>
          <a:lstStyle/>
          <a:p>
            <a:r>
              <a:rPr lang="en-US" altLang="zh-CN" sz="2000" b="1" smtClean="0">
                <a:latin typeface="Times New Roman" panose="02020603050405020304" pitchFamily="18" charset="0"/>
                <a:cs typeface="Times New Roman" panose="02020603050405020304" pitchFamily="18" charset="0"/>
              </a:rPr>
              <a:t>SBERT</a:t>
            </a:r>
            <a:r>
              <a:rPr lang="en-US" altLang="zh-CN" sz="2000" b="1">
                <a:latin typeface="Times New Roman" panose="02020603050405020304" pitchFamily="18" charset="0"/>
                <a:cs typeface="Times New Roman" panose="02020603050405020304" pitchFamily="18" charset="0"/>
              </a:rPr>
              <a:t>:</a:t>
            </a:r>
          </a:p>
          <a:p>
            <a:pPr marL="342900" indent="-342900" fontAlgn="base">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The entire sentence is input into the pre-training model, and the sentence vector of the sentence is obtained, which is then represented as the sentence vector of the sentence.</a:t>
            </a:r>
          </a:p>
          <a:p>
            <a:pPr marL="342900" indent="-342900" fontAlgn="base">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For two similar sentences, the resulting sentence vectors may be very different.(huge expenses)</a:t>
            </a:r>
          </a:p>
          <a:p>
            <a:pPr marL="342900" indent="-342900" fontAlgn="base">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Use Siamese and triplet network structures to obtain semantically meaningful sentence embeddings, so as to obtain fixed-length sentence embeddings, and use cosine similarity or Manhattan/Euclidean distance to compare to find semantically similar sentences.</a:t>
            </a:r>
          </a:p>
        </p:txBody>
      </p:sp>
      <p:pic>
        <p:nvPicPr>
          <p:cNvPr id="4098" name="Picture 2" descr="https://lh3.googleusercontent.com/pOuqGqKodFxaDk4L8ql6sV_99zXyWeQ_i4o78G4X6QTwXH9i4eDUNrzdTBt34i4vrTbc4hbBlyFuRBeZAKapYLZf2QvA4_j8YTtF9BEuALOaYc2F-hnNA1z7TwGWnfAc25oLcVZ4X3UPfCiPtSle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7655" y="3902939"/>
            <a:ext cx="5091833" cy="221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351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738" y="786769"/>
            <a:ext cx="5756853" cy="646331"/>
          </a:xfrm>
          <a:prstGeom prst="rect">
            <a:avLst/>
          </a:prstGeom>
        </p:spPr>
        <p:txBody>
          <a:bodyPr wrap="square">
            <a:spAutoFit/>
          </a:bodyPr>
          <a:lstStyle/>
          <a:p>
            <a:r>
              <a:rPr lang="en-US" altLang="zh-CN" sz="3600" b="1" smtClean="0">
                <a:latin typeface="Times New Roman" panose="02020603050405020304" pitchFamily="18" charset="0"/>
                <a:cs typeface="Times New Roman" panose="02020603050405020304" pitchFamily="18" charset="0"/>
              </a:rPr>
              <a:t>Information Retrieval</a:t>
            </a:r>
            <a:endParaRPr lang="en-US" altLang="zh-CN" sz="3600" b="1">
              <a:latin typeface="Times New Roman" panose="02020603050405020304" pitchFamily="18" charset="0"/>
              <a:cs typeface="Times New Roman" panose="02020603050405020304" pitchFamily="18" charset="0"/>
            </a:endParaRPr>
          </a:p>
        </p:txBody>
      </p:sp>
      <p:pic>
        <p:nvPicPr>
          <p:cNvPr id="7184" name="Picture 16" descr="https://lh3.googleusercontent.com/oPkEr12g_4iNAJrEVrOWkUgSzMP6dk9YraZgErmEq4uat_W-TzbG__bxwfcHQviArMuuzvOxsRQ3hsK4wo69nI3DZMcrqaiP00RdgtBSEnOCpQN7cVUUb6zyZ3qJNnQ93eOk34pNbAjZteSIL8HL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990" y="3011638"/>
            <a:ext cx="5921263" cy="2985937"/>
          </a:xfrm>
          <a:prstGeom prst="rect">
            <a:avLst/>
          </a:prstGeom>
          <a:noFill/>
          <a:extLst>
            <a:ext uri="{909E8E84-426E-40DD-AFC4-6F175D3DCCD1}">
              <a14:hiddenFill xmlns:a14="http://schemas.microsoft.com/office/drawing/2010/main">
                <a:solidFill>
                  <a:srgbClr val="FFFFFF"/>
                </a:solidFill>
              </a14:hiddenFill>
            </a:ext>
          </a:extLst>
        </p:spPr>
      </p:pic>
      <p:pic>
        <p:nvPicPr>
          <p:cNvPr id="7183" name="Picture 15" descr="https://lh3.googleusercontent.com/HdBY6Llo_xZpYkYNh58EHtfR5WnbUxDgsVK7ev1zQyi_U88G0_6f6D6cwz0ctuXmHfjuC61Dpz7lr-KgTWuvkMWbD6cipqT-FXg2Wu2hDd8w9weNcF0tQFEu8282BKk_xUInPi8spwdOF1iphxS3r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 y="3011638"/>
            <a:ext cx="5267325" cy="2985937"/>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096000" y="703314"/>
            <a:ext cx="6096000" cy="2308324"/>
          </a:xfrm>
          <a:prstGeom prst="rect">
            <a:avLst/>
          </a:prstGeom>
        </p:spPr>
        <p:txBody>
          <a:bodyPr>
            <a:spAutoFit/>
          </a:bodyPr>
          <a:lstStyle/>
          <a:p>
            <a:r>
              <a:rPr lang="en-US" altLang="zh-CN">
                <a:solidFill>
                  <a:srgbClr val="000000"/>
                </a:solidFill>
                <a:latin typeface="Arial" panose="020B0604020202020204" pitchFamily="34" charset="0"/>
              </a:rPr>
              <a:t>The sentence with the shortest distance in dpr is the one that contains the answer</a:t>
            </a:r>
            <a:r>
              <a:rPr lang="zh-CN" altLang="en-US">
                <a:solidFill>
                  <a:srgbClr val="000000"/>
                </a:solidFill>
                <a:latin typeface="Arial" panose="020B0604020202020204" pitchFamily="34" charset="0"/>
              </a:rPr>
              <a:t>：</a:t>
            </a:r>
            <a:endParaRPr lang="en-US" altLang="zh-CN"/>
          </a:p>
          <a:p>
            <a:r>
              <a:rPr lang="en-US" altLang="zh-CN">
                <a:solidFill>
                  <a:srgbClr val="000000"/>
                </a:solidFill>
                <a:latin typeface="Arial" panose="020B0604020202020204" pitchFamily="34" charset="0"/>
              </a:rPr>
              <a:t>DPR       : 707/1000  —&gt;70.7% </a:t>
            </a:r>
            <a:endParaRPr lang="en-US" altLang="zh-CN"/>
          </a:p>
          <a:p>
            <a:r>
              <a:rPr lang="en-US" altLang="zh-CN">
                <a:solidFill>
                  <a:srgbClr val="000000"/>
                </a:solidFill>
                <a:latin typeface="Arial" panose="020B0604020202020204" pitchFamily="34" charset="0"/>
              </a:rPr>
              <a:t>                8 min</a:t>
            </a:r>
            <a:endParaRPr lang="en-US" altLang="zh-CN"/>
          </a:p>
          <a:p>
            <a:r>
              <a:rPr lang="en-US" altLang="zh-CN">
                <a:solidFill>
                  <a:srgbClr val="000000"/>
                </a:solidFill>
                <a:latin typeface="Arial" panose="020B0604020202020204" pitchFamily="34" charset="0"/>
              </a:rPr>
              <a:t>SBERT  :  605/1000  —&gt; 60.5%</a:t>
            </a:r>
            <a:endParaRPr lang="en-US" altLang="zh-CN"/>
          </a:p>
          <a:p>
            <a:r>
              <a:rPr lang="en-US" altLang="zh-CN">
                <a:solidFill>
                  <a:srgbClr val="000000"/>
                </a:solidFill>
                <a:latin typeface="Arial" panose="020B0604020202020204" pitchFamily="34" charset="0"/>
              </a:rPr>
              <a:t>                1.67 min</a:t>
            </a:r>
            <a:endParaRPr lang="en-US" altLang="zh-CN"/>
          </a:p>
          <a:p>
            <a:r>
              <a:rPr lang="en-US" altLang="zh-CN"/>
              <a:t/>
            </a:r>
            <a:br>
              <a:rPr lang="en-US" altLang="zh-CN"/>
            </a:br>
            <a:endParaRPr lang="zh-CN" altLang="en-US"/>
          </a:p>
        </p:txBody>
      </p:sp>
      <p:sp>
        <p:nvSpPr>
          <p:cNvPr id="4" name="矩形 3"/>
          <p:cNvSpPr/>
          <p:nvPr/>
        </p:nvSpPr>
        <p:spPr>
          <a:xfrm>
            <a:off x="308119" y="1483705"/>
            <a:ext cx="5511656" cy="1477328"/>
          </a:xfrm>
          <a:prstGeom prst="rect">
            <a:avLst/>
          </a:prstGeom>
        </p:spPr>
        <p:txBody>
          <a:bodyPr wrap="square">
            <a:spAutoFit/>
          </a:bodyPr>
          <a:lstStyle/>
          <a:p>
            <a:r>
              <a:rPr lang="zh-CN" altLang="en-US">
                <a:solidFill>
                  <a:srgbClr val="000000"/>
                </a:solidFill>
                <a:latin typeface="Arial" panose="020B0604020202020204" pitchFamily="34" charset="0"/>
              </a:rPr>
              <a:t>Dense channel retrieval</a:t>
            </a:r>
          </a:p>
          <a:p>
            <a:r>
              <a:rPr lang="zh-CN" altLang="en-US">
                <a:solidFill>
                  <a:srgbClr val="000000"/>
                </a:solidFill>
                <a:latin typeface="Arial" panose="020B0604020202020204" pitchFamily="34" charset="0"/>
              </a:rPr>
              <a:t>Dense Channel Retrieval (DPR) - is a set of tools and models for state-of-the-art open-domain question answering research. It is based on the following papers:</a:t>
            </a:r>
          </a:p>
        </p:txBody>
      </p:sp>
    </p:spTree>
    <p:extLst>
      <p:ext uri="{BB962C8B-B14F-4D97-AF65-F5344CB8AC3E}">
        <p14:creationId xmlns:p14="http://schemas.microsoft.com/office/powerpoint/2010/main" val="1738360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738" y="786769"/>
            <a:ext cx="5756853" cy="646331"/>
          </a:xfrm>
          <a:prstGeom prst="rect">
            <a:avLst/>
          </a:prstGeom>
        </p:spPr>
        <p:txBody>
          <a:bodyPr wrap="square">
            <a:spAutoFit/>
          </a:bodyPr>
          <a:lstStyle/>
          <a:p>
            <a:r>
              <a:rPr lang="en-US" altLang="zh-CN" sz="3600" b="1" smtClean="0">
                <a:latin typeface="Times New Roman" panose="02020603050405020304" pitchFamily="18" charset="0"/>
                <a:cs typeface="Times New Roman" panose="02020603050405020304" pitchFamily="18" charset="0"/>
              </a:rPr>
              <a:t>Conclusion</a:t>
            </a:r>
            <a:endParaRPr lang="en-US" altLang="zh-CN" sz="3600" b="1">
              <a:latin typeface="Times New Roman" panose="02020603050405020304" pitchFamily="18" charset="0"/>
              <a:cs typeface="Times New Roman" panose="02020603050405020304" pitchFamily="18" charset="0"/>
            </a:endParaRPr>
          </a:p>
        </p:txBody>
      </p:sp>
      <p:sp>
        <p:nvSpPr>
          <p:cNvPr id="4" name="矩形 3"/>
          <p:cNvSpPr/>
          <p:nvPr/>
        </p:nvSpPr>
        <p:spPr>
          <a:xfrm>
            <a:off x="701962" y="1921855"/>
            <a:ext cx="9051637" cy="1754326"/>
          </a:xfrm>
          <a:prstGeom prst="rect">
            <a:avLst/>
          </a:prstGeom>
        </p:spPr>
        <p:txBody>
          <a:bodyPr wrap="square">
            <a:spAutoFit/>
          </a:bodyPr>
          <a:lstStyle/>
          <a:p>
            <a:pPr marL="285750" indent="-285750">
              <a:buFont typeface="Arial" panose="020B0604020202020204" pitchFamily="34" charset="0"/>
              <a:buChar char="•"/>
            </a:pPr>
            <a:r>
              <a:rPr lang="en-US" altLang="zh-CN" smtClean="0">
                <a:solidFill>
                  <a:srgbClr val="000000"/>
                </a:solidFill>
                <a:latin typeface="Arial" panose="020B0604020202020204" pitchFamily="34" charset="0"/>
              </a:rPr>
              <a:t>We </a:t>
            </a:r>
            <a:r>
              <a:rPr lang="en-US" altLang="zh-CN">
                <a:solidFill>
                  <a:srgbClr val="000000"/>
                </a:solidFill>
                <a:latin typeface="Arial" panose="020B0604020202020204" pitchFamily="34" charset="0"/>
              </a:rPr>
              <a:t>propose to use IR to filter useless information in question answering systems for small models to obtain the performance of large models. The intuition is that making filters not only eliminates the need for retraining.</a:t>
            </a:r>
          </a:p>
          <a:p>
            <a:pPr marL="285750" indent="-285750">
              <a:buFont typeface="Arial" panose="020B0604020202020204" pitchFamily="34" charset="0"/>
              <a:buChar char="•"/>
            </a:pPr>
            <a:r>
              <a:rPr lang="en-US" altLang="zh-CN">
                <a:solidFill>
                  <a:srgbClr val="000000"/>
                </a:solidFill>
                <a:latin typeface="Arial" panose="020B0604020202020204" pitchFamily="34" charset="0"/>
              </a:rPr>
              <a:t>At the same time, it can meet the ability to handle far beyond its own limitations. The problem of incomplete information caused by other algorithms such as sliding windows is prevented.</a:t>
            </a:r>
            <a:endParaRPr lang="zh-CN" altLang="en-US">
              <a:solidFill>
                <a:srgbClr val="000000"/>
              </a:solidFill>
              <a:latin typeface="Arial" panose="020B0604020202020204" pitchFamily="34" charset="0"/>
            </a:endParaRPr>
          </a:p>
        </p:txBody>
      </p:sp>
    </p:spTree>
    <p:extLst>
      <p:ext uri="{BB962C8B-B14F-4D97-AF65-F5344CB8AC3E}">
        <p14:creationId xmlns:p14="http://schemas.microsoft.com/office/powerpoint/2010/main" val="1252065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49141" y="2812072"/>
            <a:ext cx="2170787" cy="830997"/>
          </a:xfrm>
          <a:prstGeom prst="rect">
            <a:avLst/>
          </a:prstGeom>
        </p:spPr>
        <p:txBody>
          <a:bodyPr wrap="none">
            <a:spAutoFit/>
          </a:bodyPr>
          <a:lstStyle/>
          <a:p>
            <a:r>
              <a:rPr lang="en-US" altLang="zh-CN" sz="4800" b="1" smtClean="0">
                <a:latin typeface="Times New Roman" panose="02020603050405020304" pitchFamily="18" charset="0"/>
                <a:cs typeface="Times New Roman" panose="02020603050405020304" pitchFamily="18" charset="0"/>
              </a:rPr>
              <a:t>T</a:t>
            </a:r>
            <a:r>
              <a:rPr lang="zh-CN" altLang="en-US" sz="4800" b="1" smtClean="0">
                <a:latin typeface="Times New Roman" panose="02020603050405020304" pitchFamily="18" charset="0"/>
                <a:cs typeface="Times New Roman" panose="02020603050405020304" pitchFamily="18" charset="0"/>
              </a:rPr>
              <a:t>h</a:t>
            </a:r>
            <a:r>
              <a:rPr lang="zh-CN" altLang="en-US" sz="4800" b="1">
                <a:latin typeface="Times New Roman" panose="02020603050405020304" pitchFamily="18" charset="0"/>
                <a:cs typeface="Times New Roman" panose="02020603050405020304" pitchFamily="18" charset="0"/>
              </a:rPr>
              <a:t>anks</a:t>
            </a:r>
          </a:p>
        </p:txBody>
      </p:sp>
    </p:spTree>
    <p:extLst>
      <p:ext uri="{BB962C8B-B14F-4D97-AF65-F5344CB8AC3E}">
        <p14:creationId xmlns:p14="http://schemas.microsoft.com/office/powerpoint/2010/main" val="1514494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27949" y="1525198"/>
            <a:ext cx="10185426" cy="2862322"/>
          </a:xfrm>
          <a:prstGeom prst="rect">
            <a:avLst/>
          </a:prstGeom>
        </p:spPr>
        <p:txBody>
          <a:bodyPr wrap="square">
            <a:spAutoFit/>
          </a:bodyPr>
          <a:lstStyle/>
          <a:p>
            <a:pPr marL="514350" indent="-514350">
              <a:buFont typeface="+mj-lt"/>
              <a:buAutoNum type="arabicPeriod"/>
            </a:pPr>
            <a:endParaRPr lang="en-US" altLang="zh-CN" sz="3200" b="1" smtClean="0">
              <a:latin typeface="Times New Roman" panose="02020603050405020304" pitchFamily="18" charset="0"/>
              <a:cs typeface="Times New Roman" panose="02020603050405020304" pitchFamily="18" charset="0"/>
            </a:endParaRPr>
          </a:p>
          <a:p>
            <a:pPr marL="571500" indent="-571500">
              <a:buFont typeface="+mj-lt"/>
              <a:buAutoNum type="arabicPeriod"/>
            </a:pPr>
            <a:r>
              <a:rPr lang="en-US" altLang="zh-CN" sz="2800" smtClean="0">
                <a:latin typeface="Times New Roman" panose="02020603050405020304" pitchFamily="18" charset="0"/>
                <a:cs typeface="Times New Roman" panose="02020603050405020304" pitchFamily="18" charset="0"/>
              </a:rPr>
              <a:t>Introduction</a:t>
            </a:r>
          </a:p>
          <a:p>
            <a:pPr marL="571500" indent="-571500">
              <a:buFont typeface="+mj-lt"/>
              <a:buAutoNum type="arabicPeriod"/>
            </a:pPr>
            <a:r>
              <a:rPr lang="en-US" altLang="ko-KR" sz="2800" smtClean="0">
                <a:latin typeface="Times New Roman" panose="02020603050405020304" pitchFamily="18" charset="0"/>
                <a:cs typeface="Times New Roman" panose="02020603050405020304" pitchFamily="18" charset="0"/>
              </a:rPr>
              <a:t>Experimental method</a:t>
            </a:r>
          </a:p>
          <a:p>
            <a:pPr marL="571500" indent="-571500">
              <a:buFont typeface="+mj-lt"/>
              <a:buAutoNum type="arabicPeriod"/>
            </a:pPr>
            <a:r>
              <a:rPr lang="en-US" altLang="ko-KR" sz="2800" smtClean="0">
                <a:latin typeface="Times New Roman" panose="02020603050405020304" pitchFamily="18" charset="0"/>
                <a:cs typeface="Times New Roman" panose="02020603050405020304" pitchFamily="18" charset="0"/>
              </a:rPr>
              <a:t>Result</a:t>
            </a:r>
          </a:p>
          <a:p>
            <a:pPr marL="571500" indent="-571500">
              <a:buFont typeface="+mj-lt"/>
              <a:buAutoNum type="arabicPeriod"/>
            </a:pPr>
            <a:r>
              <a:rPr lang="en-US" altLang="ko-KR" sz="2800" smtClean="0">
                <a:latin typeface="Times New Roman" panose="02020603050405020304" pitchFamily="18" charset="0"/>
                <a:cs typeface="Times New Roman" panose="02020603050405020304" pitchFamily="18" charset="0"/>
              </a:rPr>
              <a:t>Future work</a:t>
            </a:r>
            <a:endParaRPr lang="ko-KR" altLang="en-US" sz="2800">
              <a:latin typeface="Times New Roman" panose="02020603050405020304" pitchFamily="18" charset="0"/>
              <a:cs typeface="Times New Roman" panose="02020603050405020304" pitchFamily="18" charset="0"/>
            </a:endParaRPr>
          </a:p>
          <a:p>
            <a:endParaRPr lang="zh-CN" altLang="en-US" sz="3600" b="1">
              <a:latin typeface="Times New Roman" panose="02020603050405020304" pitchFamily="18" charset="0"/>
              <a:cs typeface="Times New Roman" panose="02020603050405020304" pitchFamily="18" charset="0"/>
            </a:endParaRPr>
          </a:p>
        </p:txBody>
      </p:sp>
      <p:sp>
        <p:nvSpPr>
          <p:cNvPr id="2" name="矩形 1"/>
          <p:cNvSpPr/>
          <p:nvPr/>
        </p:nvSpPr>
        <p:spPr>
          <a:xfrm>
            <a:off x="997551" y="1171255"/>
            <a:ext cx="2153154" cy="707886"/>
          </a:xfrm>
          <a:prstGeom prst="rect">
            <a:avLst/>
          </a:prstGeom>
        </p:spPr>
        <p:txBody>
          <a:bodyPr wrap="none">
            <a:spAutoFit/>
          </a:bodyPr>
          <a:lstStyle/>
          <a:p>
            <a:r>
              <a:rPr lang="en-US" altLang="zh-CN" sz="4000" b="1">
                <a:latin typeface="Times New Roman" panose="02020603050405020304" pitchFamily="18" charset="0"/>
                <a:cs typeface="Times New Roman" panose="02020603050405020304" pitchFamily="18" charset="0"/>
              </a:rPr>
              <a:t>Contents</a:t>
            </a:r>
          </a:p>
        </p:txBody>
      </p:sp>
    </p:spTree>
    <p:extLst>
      <p:ext uri="{BB962C8B-B14F-4D97-AF65-F5344CB8AC3E}">
        <p14:creationId xmlns:p14="http://schemas.microsoft.com/office/powerpoint/2010/main" val="2787096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3229" y="850267"/>
            <a:ext cx="3682515" cy="769441"/>
          </a:xfrm>
          <a:prstGeom prst="rect">
            <a:avLst/>
          </a:prstGeom>
        </p:spPr>
        <p:txBody>
          <a:bodyPr wrap="square">
            <a:spAutoFit/>
          </a:bodyPr>
          <a:lstStyle/>
          <a:p>
            <a:r>
              <a:rPr lang="en-US" altLang="zh-CN" sz="4400" b="1" smtClean="0">
                <a:latin typeface="Times New Roman" panose="02020603050405020304" pitchFamily="18" charset="0"/>
                <a:cs typeface="Times New Roman" panose="02020603050405020304" pitchFamily="18" charset="0"/>
              </a:rPr>
              <a:t>Introduction</a:t>
            </a:r>
            <a:endParaRPr lang="en-US" altLang="zh-CN" sz="4400" b="1">
              <a:latin typeface="Times New Roman" panose="02020603050405020304" pitchFamily="18" charset="0"/>
              <a:cs typeface="Times New Roman" panose="02020603050405020304" pitchFamily="18" charset="0"/>
            </a:endParaRPr>
          </a:p>
        </p:txBody>
      </p:sp>
      <p:sp>
        <p:nvSpPr>
          <p:cNvPr id="4" name="矩形 3"/>
          <p:cNvSpPr/>
          <p:nvPr/>
        </p:nvSpPr>
        <p:spPr>
          <a:xfrm>
            <a:off x="723229" y="1702836"/>
            <a:ext cx="10465702" cy="3970318"/>
          </a:xfrm>
          <a:prstGeom prst="rect">
            <a:avLst/>
          </a:prstGeom>
        </p:spPr>
        <p:txBody>
          <a:bodyPr wrap="square">
            <a:spAutoFit/>
          </a:bodyPr>
          <a:lstStyle/>
          <a:p>
            <a:pPr marL="342900" indent="-34290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In recent years, deep learning models have continuously refreshed the performance of traditional models in various fields such as computer vision, natural language processing, and search recommendation advertising, and have been widely used. With the continuous improvement of the computing power of mobile devices, the implementation of mobile AI has also become possible</a:t>
            </a:r>
            <a:r>
              <a:rPr lang="en-US" altLang="zh-CN"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Model compression and acceleration can not only improve the performance of mobile models, but also greatly speed up inference response on the server</a:t>
            </a:r>
            <a:r>
              <a:rPr lang="en-US" altLang="zh-CN"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The following are commonly used compression methods</a:t>
            </a:r>
            <a:endParaRPr lang="en-US" altLang="zh-CN"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Algorithm layer compression acceleration.</a:t>
            </a:r>
          </a:p>
          <a:p>
            <a:pPr marL="800100" lvl="1" indent="-34290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Framework layer acceleration</a:t>
            </a:r>
          </a:p>
          <a:p>
            <a:pPr marL="800100" lvl="1" indent="-34290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Hardware layer acceleration</a:t>
            </a:r>
            <a:r>
              <a:rPr lang="en-US" altLang="zh-CN" smtClean="0">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We focus on model-independent compression methods that enable low-parameter models to approach the performance of </a:t>
            </a:r>
            <a:r>
              <a:rPr lang="en-US" altLang="zh-CN">
                <a:latin typeface="Times New Roman" panose="02020603050405020304" pitchFamily="18" charset="0"/>
                <a:cs typeface="Times New Roman" panose="02020603050405020304" pitchFamily="18" charset="0"/>
              </a:rPr>
              <a:t>high-parameter </a:t>
            </a:r>
            <a:r>
              <a:rPr lang="en-US" altLang="zh-CN">
                <a:latin typeface="Times New Roman" panose="02020603050405020304" pitchFamily="18" charset="0"/>
                <a:cs typeface="Times New Roman" panose="02020603050405020304" pitchFamily="18" charset="0"/>
              </a:rPr>
              <a:t>models: Use the pre-training model to extract information for the input, and the extraction method is specially optimized for prediction, so as to get rid of the useless information that interferes with the model prediction</a:t>
            </a:r>
          </a:p>
        </p:txBody>
      </p:sp>
    </p:spTree>
    <p:extLst>
      <p:ext uri="{BB962C8B-B14F-4D97-AF65-F5344CB8AC3E}">
        <p14:creationId xmlns:p14="http://schemas.microsoft.com/office/powerpoint/2010/main" val="3102161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3229" y="850267"/>
            <a:ext cx="3682515" cy="769441"/>
          </a:xfrm>
          <a:prstGeom prst="rect">
            <a:avLst/>
          </a:prstGeom>
        </p:spPr>
        <p:txBody>
          <a:bodyPr wrap="square">
            <a:spAutoFit/>
          </a:bodyPr>
          <a:lstStyle/>
          <a:p>
            <a:r>
              <a:rPr lang="en-US" altLang="zh-CN" sz="4400" b="1" smtClean="0">
                <a:latin typeface="Times New Roman" panose="02020603050405020304" pitchFamily="18" charset="0"/>
                <a:cs typeface="Times New Roman" panose="02020603050405020304" pitchFamily="18" charset="0"/>
              </a:rPr>
              <a:t>Introduction</a:t>
            </a:r>
            <a:endParaRPr lang="en-US" altLang="zh-CN" sz="4400" b="1">
              <a:latin typeface="Times New Roman" panose="02020603050405020304" pitchFamily="18" charset="0"/>
              <a:cs typeface="Times New Roman" panose="02020603050405020304" pitchFamily="18" charset="0"/>
            </a:endParaRPr>
          </a:p>
        </p:txBody>
      </p:sp>
      <p:sp>
        <p:nvSpPr>
          <p:cNvPr id="5" name="矩形 4"/>
          <p:cNvSpPr/>
          <p:nvPr/>
        </p:nvSpPr>
        <p:spPr>
          <a:xfrm>
            <a:off x="723230" y="1619708"/>
            <a:ext cx="11151938" cy="1477328"/>
          </a:xfrm>
          <a:prstGeom prst="rect">
            <a:avLst/>
          </a:prstGeom>
        </p:spPr>
        <p:txBody>
          <a:bodyPr wrap="square">
            <a:spAutoFit/>
          </a:bodyPr>
          <a:lstStyle/>
          <a:p>
            <a:r>
              <a:rPr lang="en-US" altLang="zh-CN" b="1" smtClean="0">
                <a:latin typeface="Times New Roman" panose="02020603050405020304" pitchFamily="18" charset="0"/>
                <a:cs typeface="Times New Roman" panose="02020603050405020304" pitchFamily="18" charset="0"/>
              </a:rPr>
              <a:t>Disadvantages</a:t>
            </a:r>
            <a:endParaRPr lang="en-US" altLang="zh-CN"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mtClean="0">
                <a:latin typeface="Times New Roman" panose="02020603050405020304" pitchFamily="18" charset="0"/>
                <a:cs typeface="Times New Roman" panose="02020603050405020304" pitchFamily="18" charset="0"/>
              </a:rPr>
              <a:t>T</a:t>
            </a:r>
            <a:r>
              <a:rPr lang="zh-CN" altLang="en-US">
                <a:latin typeface="Times New Roman" panose="02020603050405020304" pitchFamily="18" charset="0"/>
                <a:cs typeface="Times New Roman" panose="02020603050405020304" pitchFamily="18" charset="0"/>
              </a:rPr>
              <a:t>he pre-trained model Bert can handle a maximum sequence length of 512. </a:t>
            </a:r>
            <a:endParaRPr lang="en-US" altLang="zh-CN">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a:latin typeface="Times New Roman" panose="02020603050405020304" pitchFamily="18" charset="0"/>
                <a:cs typeface="Times New Roman" panose="02020603050405020304" pitchFamily="18" charset="0"/>
              </a:rPr>
              <a:t>When dealing with long text (document level), the text truncation or sliding window method is usually used to make the sequence length of the input model conform to the preset value, but this processing method will </a:t>
            </a:r>
            <a:r>
              <a:rPr lang="en-US" altLang="zh-CN" smtClean="0">
                <a:latin typeface="Times New Roman" panose="02020603050405020304" pitchFamily="18" charset="0"/>
                <a:cs typeface="Times New Roman" panose="02020603050405020304" pitchFamily="18" charset="0"/>
              </a:rPr>
              <a:t>c</a:t>
            </a:r>
            <a:r>
              <a:rPr lang="zh-CN" altLang="en-US" smtClean="0">
                <a:latin typeface="Times New Roman" panose="02020603050405020304" pitchFamily="18" charset="0"/>
                <a:cs typeface="Times New Roman" panose="02020603050405020304" pitchFamily="18" charset="0"/>
              </a:rPr>
              <a:t>a</a:t>
            </a:r>
            <a:r>
              <a:rPr lang="zh-CN" altLang="en-US">
                <a:latin typeface="Times New Roman" panose="02020603050405020304" pitchFamily="18" charset="0"/>
                <a:cs typeface="Times New Roman" panose="02020603050405020304" pitchFamily="18" charset="0"/>
              </a:rPr>
              <a:t>uses the loss of task-related global information.</a:t>
            </a:r>
          </a:p>
        </p:txBody>
      </p:sp>
      <p:pic>
        <p:nvPicPr>
          <p:cNvPr id="3" name="图片 2"/>
          <p:cNvPicPr>
            <a:picLocks noChangeAspect="1"/>
          </p:cNvPicPr>
          <p:nvPr/>
        </p:nvPicPr>
        <p:blipFill>
          <a:blip r:embed="rId3"/>
          <a:stretch>
            <a:fillRect/>
          </a:stretch>
        </p:blipFill>
        <p:spPr>
          <a:xfrm>
            <a:off x="2302083" y="3202205"/>
            <a:ext cx="7541662" cy="2879544"/>
          </a:xfrm>
          <a:prstGeom prst="rect">
            <a:avLst/>
          </a:prstGeom>
        </p:spPr>
      </p:pic>
      <p:sp>
        <p:nvSpPr>
          <p:cNvPr id="4" name="矩形 3"/>
          <p:cNvSpPr/>
          <p:nvPr/>
        </p:nvSpPr>
        <p:spPr>
          <a:xfrm>
            <a:off x="5092518" y="6081749"/>
            <a:ext cx="1960793" cy="369332"/>
          </a:xfrm>
          <a:prstGeom prst="rect">
            <a:avLst/>
          </a:prstGeom>
        </p:spPr>
        <p:txBody>
          <a:bodyPr wrap="none">
            <a:spAutoFit/>
          </a:bodyPr>
          <a:lstStyle/>
          <a:p>
            <a:r>
              <a:rPr lang="zh-CN" altLang="en-US">
                <a:latin typeface="Times New Roman" panose="02020603050405020304" pitchFamily="18" charset="0"/>
                <a:cs typeface="Times New Roman" panose="02020603050405020304" pitchFamily="18" charset="0"/>
              </a:rPr>
              <a:t>Schematic diag</a:t>
            </a:r>
            <a:r>
              <a:rPr lang="zh-CN" altLang="en-US">
                <a:latin typeface="Times New Roman" panose="02020603050405020304" pitchFamily="18" charset="0"/>
                <a:cs typeface="Times New Roman" panose="02020603050405020304" pitchFamily="18" charset="0"/>
              </a:rPr>
              <a:t>r</a:t>
            </a:r>
            <a:r>
              <a:rPr lang="zh-CN" altLang="en-US" smtClean="0">
                <a:latin typeface="Times New Roman" panose="02020603050405020304" pitchFamily="18" charset="0"/>
                <a:cs typeface="Times New Roman" panose="02020603050405020304" pitchFamily="18" charset="0"/>
              </a:rPr>
              <a:t>am</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9900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p:nvSpPr>
        <p:spPr>
          <a:xfrm>
            <a:off x="0" y="799426"/>
            <a:ext cx="10165350" cy="769441"/>
          </a:xfrm>
          <a:prstGeom prst="rect">
            <a:avLst/>
          </a:prstGeom>
        </p:spPr>
        <p:txBody>
          <a:bodyPr wrap="square">
            <a:spAutoFit/>
          </a:bodyPr>
          <a:lstStyle/>
          <a:p>
            <a:r>
              <a:rPr lang="en-US" altLang="ko-KR" sz="4400" b="1" smtClean="0">
                <a:latin typeface="Times New Roman" panose="02020603050405020304" pitchFamily="18" charset="0"/>
                <a:cs typeface="Times New Roman" panose="02020603050405020304" pitchFamily="18" charset="0"/>
              </a:rPr>
              <a:t>Contribution </a:t>
            </a:r>
            <a:r>
              <a:rPr lang="en-US" altLang="ko-KR" sz="4400" b="1">
                <a:latin typeface="Times New Roman" panose="02020603050405020304" pitchFamily="18" charset="0"/>
                <a:cs typeface="Times New Roman" panose="02020603050405020304" pitchFamily="18" charset="0"/>
              </a:rPr>
              <a:t>value principle division</a:t>
            </a:r>
            <a:endParaRPr lang="en-US" altLang="zh-CN" sz="4400" b="1">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4"/>
          <a:stretch>
            <a:fillRect/>
          </a:stretch>
        </p:blipFill>
        <p:spPr>
          <a:xfrm>
            <a:off x="6417707" y="1846764"/>
            <a:ext cx="5217511" cy="3543810"/>
          </a:xfrm>
          <a:prstGeom prst="rect">
            <a:avLst/>
          </a:prstGeom>
        </p:spPr>
      </p:pic>
      <p:sp>
        <p:nvSpPr>
          <p:cNvPr id="3" name="矩形 2"/>
          <p:cNvSpPr/>
          <p:nvPr/>
        </p:nvSpPr>
        <p:spPr>
          <a:xfrm>
            <a:off x="148389" y="1846764"/>
            <a:ext cx="6096000" cy="3139321"/>
          </a:xfrm>
          <a:prstGeom prst="rect">
            <a:avLst/>
          </a:prstGeom>
        </p:spPr>
        <p:txBody>
          <a:bodyPr>
            <a:spAutoFit/>
          </a:bodyPr>
          <a:lstStyle/>
          <a:p>
            <a:r>
              <a:rPr lang="en-US" altLang="zh-CN" smtClean="0">
                <a:latin typeface="Times New Roman" panose="02020603050405020304" pitchFamily="18" charset="0"/>
                <a:cs typeface="Times New Roman" panose="02020603050405020304" pitchFamily="18" charset="0"/>
              </a:rPr>
              <a:t>T</a:t>
            </a:r>
            <a:r>
              <a:rPr lang="zh-CN" altLang="en-US" smtClean="0">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ansformation strategi</a:t>
            </a:r>
            <a:r>
              <a:rPr lang="zh-CN" altLang="en-US">
                <a:latin typeface="Times New Roman" panose="02020603050405020304" pitchFamily="18" charset="0"/>
                <a:cs typeface="Times New Roman" panose="02020603050405020304" pitchFamily="18" charset="0"/>
              </a:rPr>
              <a:t>e</a:t>
            </a:r>
            <a:r>
              <a:rPr lang="zh-CN" altLang="en-US" smtClean="0">
                <a:latin typeface="Times New Roman" panose="02020603050405020304" pitchFamily="18" charset="0"/>
                <a:cs typeface="Times New Roman" panose="02020603050405020304" pitchFamily="18" charset="0"/>
              </a:rPr>
              <a:t>s </a:t>
            </a:r>
            <a:r>
              <a:rPr lang="zh-CN" altLang="en-US">
                <a:latin typeface="Times New Roman" panose="02020603050405020304" pitchFamily="18" charset="0"/>
                <a:cs typeface="Times New Roman" panose="02020603050405020304" pitchFamily="18" charset="0"/>
              </a:rPr>
              <a:t>(reserving [CLS] and [SEP</a:t>
            </a:r>
            <a:r>
              <a:rPr lang="zh-CN" altLang="en-US">
                <a:latin typeface="Times New Roman" panose="02020603050405020304" pitchFamily="18" charset="0"/>
                <a:cs typeface="Times New Roman" panose="02020603050405020304" pitchFamily="18" charset="0"/>
              </a:rPr>
              <a:t>]</a:t>
            </a:r>
            <a:r>
              <a:rPr lang="zh-CN" altLang="en-US"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(1) head-only: the first </a:t>
            </a:r>
            <a:r>
              <a:rPr lang="zh-CN" altLang="en-US">
                <a:latin typeface="Times New Roman" panose="02020603050405020304" pitchFamily="18" charset="0"/>
                <a:cs typeface="Times New Roman" panose="02020603050405020304" pitchFamily="18" charset="0"/>
              </a:rPr>
              <a:t>5</a:t>
            </a:r>
            <a:r>
              <a:rPr lang="zh-CN" altLang="en-US" smtClean="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rPr>
              <a:t>0</a:t>
            </a:r>
            <a:r>
              <a:rPr lang="zh-CN" altLang="en-US" smtClean="0">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tokens</a:t>
            </a:r>
          </a:p>
          <a:p>
            <a:r>
              <a:rPr lang="zh-CN" altLang="en-US">
                <a:latin typeface="Times New Roman" panose="02020603050405020304" pitchFamily="18" charset="0"/>
                <a:cs typeface="Times New Roman" panose="02020603050405020304" pitchFamily="18" charset="0"/>
              </a:rPr>
              <a:t>(2) tail-only: after </a:t>
            </a:r>
            <a:r>
              <a:rPr lang="zh-CN" altLang="en-US">
                <a:latin typeface="Times New Roman" panose="02020603050405020304" pitchFamily="18" charset="0"/>
                <a:cs typeface="Times New Roman" panose="02020603050405020304" pitchFamily="18" charset="0"/>
              </a:rPr>
              <a:t>5</a:t>
            </a:r>
            <a:r>
              <a:rPr lang="zh-CN" altLang="en-US" smtClean="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rPr>
              <a:t>0</a:t>
            </a:r>
            <a:r>
              <a:rPr lang="zh-CN" altLang="en-US" smtClean="0">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tokens;</a:t>
            </a:r>
          </a:p>
          <a:p>
            <a:r>
              <a:rPr lang="zh-CN" altLang="en-US">
                <a:latin typeface="Times New Roman" panose="02020603050405020304" pitchFamily="18" charset="0"/>
                <a:cs typeface="Times New Roman" panose="02020603050405020304" pitchFamily="18" charset="0"/>
              </a:rPr>
              <a:t>(3) head+tail: select the first 128 and 382 tokens based on experience</a:t>
            </a:r>
          </a:p>
          <a:p>
            <a:r>
              <a:rPr lang="zh-CN" altLang="en-US">
                <a:latin typeface="Times New Roman" panose="02020603050405020304" pitchFamily="18" charset="0"/>
                <a:cs typeface="Times New Roman" panose="02020603050405020304" pitchFamily="18" charset="0"/>
              </a:rPr>
              <a:t>(4) Segmentation: First, the input text (length L) is divided into k = L/510 small paragraphs, and they are sequentially input into BERT to obtain the representation of k text paragraphs. The representation of each paragraph is the hidden state of the last layer [CLS], and the representations of all paragraphs are merged using mean pooling, max pooling and self-attenti</a:t>
            </a:r>
            <a:r>
              <a:rPr lang="zh-CN" altLang="en-US">
                <a:latin typeface="Times New Roman" panose="02020603050405020304" pitchFamily="18" charset="0"/>
                <a:cs typeface="Times New Roman" panose="02020603050405020304" pitchFamily="18" charset="0"/>
              </a:rPr>
              <a:t>o</a:t>
            </a:r>
            <a:r>
              <a:rPr lang="zh-CN" altLang="en-US" smtClean="0">
                <a:latin typeface="Times New Roman" panose="02020603050405020304" pitchFamily="18" charset="0"/>
                <a:cs typeface="Times New Roman" panose="02020603050405020304" pitchFamily="18" charset="0"/>
              </a:rPr>
              <a:t>n</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3553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799426"/>
            <a:ext cx="10165350" cy="769441"/>
          </a:xfrm>
          <a:prstGeom prst="rect">
            <a:avLst/>
          </a:prstGeom>
        </p:spPr>
        <p:txBody>
          <a:bodyPr wrap="square">
            <a:spAutoFit/>
          </a:bodyPr>
          <a:lstStyle/>
          <a:p>
            <a:r>
              <a:rPr lang="en-US" altLang="ko-KR" sz="4400" b="1" smtClean="0">
                <a:latin typeface="Times New Roman" panose="02020603050405020304" pitchFamily="18" charset="0"/>
                <a:cs typeface="Times New Roman" panose="02020603050405020304" pitchFamily="18" charset="0"/>
              </a:rPr>
              <a:t>Contribution </a:t>
            </a:r>
            <a:r>
              <a:rPr lang="en-US" altLang="ko-KR" sz="4400" b="1">
                <a:latin typeface="Times New Roman" panose="02020603050405020304" pitchFamily="18" charset="0"/>
                <a:cs typeface="Times New Roman" panose="02020603050405020304" pitchFamily="18" charset="0"/>
              </a:rPr>
              <a:t>value principle division</a:t>
            </a:r>
            <a:endParaRPr lang="en-US" altLang="zh-CN" sz="4400" b="1">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2906259" y="2365761"/>
            <a:ext cx="5296639" cy="2848373"/>
          </a:xfrm>
          <a:prstGeom prst="rect">
            <a:avLst/>
          </a:prstGeom>
        </p:spPr>
      </p:pic>
    </p:spTree>
    <p:extLst>
      <p:ext uri="{BB962C8B-B14F-4D97-AF65-F5344CB8AC3E}">
        <p14:creationId xmlns:p14="http://schemas.microsoft.com/office/powerpoint/2010/main" val="3972746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4458770" y="2971443"/>
            <a:ext cx="6586766" cy="3161118"/>
          </a:xfrm>
          <a:prstGeom prst="rect">
            <a:avLst/>
          </a:prstGeom>
        </p:spPr>
      </p:pic>
      <p:pic>
        <p:nvPicPr>
          <p:cNvPr id="1030" name="Picture 6" descr="https://lh6.googleusercontent.com/6LZQCLQzvmz3da4ic1nFFGd6mXJb9FvkLTiaAE20qAEgP5xre9Cc7SQZU4KHUbLBCmv-HhWtvCvFb57DvNDiUwc0NKZfEqHRonbGPZtOQXwkv82dbwYfaUW0p0J4sD9WhPTBKag00OebKPIWah07S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738" y="2847851"/>
            <a:ext cx="4136967" cy="318553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25738" y="786769"/>
            <a:ext cx="3761797" cy="646331"/>
          </a:xfrm>
          <a:prstGeom prst="rect">
            <a:avLst/>
          </a:prstGeom>
        </p:spPr>
        <p:txBody>
          <a:bodyPr wrap="square">
            <a:spAutoFit/>
          </a:bodyPr>
          <a:lstStyle/>
          <a:p>
            <a:r>
              <a:rPr lang="en-US" altLang="ko-KR" sz="3600" b="1">
                <a:latin typeface="Times New Roman" panose="02020603050405020304" pitchFamily="18" charset="0"/>
                <a:cs typeface="Times New Roman" panose="02020603050405020304" pitchFamily="18" charset="0"/>
              </a:rPr>
              <a:t>Experiment</a:t>
            </a:r>
            <a:endParaRPr lang="en-US" altLang="zh-CN" sz="3600" b="1">
              <a:latin typeface="Times New Roman" panose="02020603050405020304" pitchFamily="18" charset="0"/>
              <a:cs typeface="Times New Roman" panose="02020603050405020304" pitchFamily="18" charset="0"/>
            </a:endParaRPr>
          </a:p>
        </p:txBody>
      </p:sp>
      <p:sp>
        <p:nvSpPr>
          <p:cNvPr id="5" name="矩形 4"/>
          <p:cNvSpPr/>
          <p:nvPr/>
        </p:nvSpPr>
        <p:spPr>
          <a:xfrm>
            <a:off x="701842" y="1556692"/>
            <a:ext cx="9161103" cy="1477328"/>
          </a:xfrm>
          <a:prstGeom prst="rect">
            <a:avLst/>
          </a:prstGeom>
        </p:spPr>
        <p:txBody>
          <a:bodyPr wrap="square">
            <a:spAutoFit/>
          </a:bodyPr>
          <a:lstStyle/>
          <a:p>
            <a:r>
              <a:rPr lang="zh-CN" altLang="en-US">
                <a:latin typeface="Times New Roman" panose="02020603050405020304" pitchFamily="18" charset="0"/>
                <a:cs typeface="Times New Roman" panose="02020603050405020304" pitchFamily="18" charset="0"/>
              </a:rPr>
              <a:t>Sentence splitting:</a:t>
            </a:r>
          </a:p>
          <a:p>
            <a:pPr marL="342900" indent="-342900">
              <a:buFont typeface="Arial" panose="020B0604020202020204" pitchFamily="34" charset="0"/>
              <a:buChar char="•"/>
            </a:pPr>
            <a:r>
              <a:rPr lang="zh-CN" altLang="en-US">
                <a:latin typeface="Times New Roman" panose="02020603050405020304" pitchFamily="18" charset="0"/>
                <a:cs typeface="Times New Roman" panose="02020603050405020304" pitchFamily="18" charset="0"/>
              </a:rPr>
              <a:t>In the text, only one paragraph contains the answer</a:t>
            </a:r>
          </a:p>
          <a:p>
            <a:pPr marL="342900" indent="-342900">
              <a:buFont typeface="Arial" panose="020B0604020202020204" pitchFamily="34" charset="0"/>
              <a:buChar char="•"/>
            </a:pPr>
            <a:r>
              <a:rPr lang="zh-CN" altLang="en-US">
                <a:latin typeface="Times New Roman" panose="02020603050405020304" pitchFamily="18" charset="0"/>
                <a:cs typeface="Times New Roman" panose="02020603050405020304" pitchFamily="18" charset="0"/>
              </a:rPr>
              <a:t>Use the tokenizer to tokenize sentences.</a:t>
            </a:r>
          </a:p>
          <a:p>
            <a:pPr marL="342900" indent="-342900">
              <a:buFont typeface="Arial" panose="020B0604020202020204" pitchFamily="34" charset="0"/>
              <a:buChar char="•"/>
            </a:pPr>
            <a:r>
              <a:rPr lang="zh-CN" altLang="en-US">
                <a:latin typeface="Times New Roman" panose="02020603050405020304" pitchFamily="18" charset="0"/>
                <a:cs typeface="Times New Roman" panose="02020603050405020304" pitchFamily="18" charset="0"/>
              </a:rPr>
              <a:t>The attention and interpretation results of the model are different after the clauses with and without the answer are entered into the model</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703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738" y="786769"/>
            <a:ext cx="3556715" cy="646331"/>
          </a:xfrm>
          <a:prstGeom prst="rect">
            <a:avLst/>
          </a:prstGeom>
        </p:spPr>
        <p:txBody>
          <a:bodyPr wrap="square">
            <a:spAutoFit/>
          </a:bodyPr>
          <a:lstStyle/>
          <a:p>
            <a:r>
              <a:rPr lang="en-US" altLang="ko-KR" sz="3600" b="1">
                <a:latin typeface="Times New Roman" panose="02020603050405020304" pitchFamily="18" charset="0"/>
                <a:cs typeface="Times New Roman" panose="02020603050405020304" pitchFamily="18" charset="0"/>
              </a:rPr>
              <a:t>D</a:t>
            </a:r>
            <a:r>
              <a:rPr lang="en-US" altLang="ko-KR" sz="3600" b="1" smtClean="0">
                <a:latin typeface="Times New Roman" panose="02020603050405020304" pitchFamily="18" charset="0"/>
                <a:cs typeface="Times New Roman" panose="02020603050405020304" pitchFamily="18" charset="0"/>
              </a:rPr>
              <a:t>ataset(SQUAD</a:t>
            </a:r>
            <a:r>
              <a:rPr lang="en-US" altLang="ko-KR" sz="3600" b="1">
                <a:latin typeface="Times New Roman" panose="02020603050405020304" pitchFamily="18" charset="0"/>
                <a:cs typeface="Times New Roman" panose="02020603050405020304" pitchFamily="18" charset="0"/>
              </a:rPr>
              <a:t>)</a:t>
            </a:r>
            <a:endParaRPr lang="en-US" altLang="zh-CN" sz="3600" b="1">
              <a:latin typeface="Times New Roman" panose="02020603050405020304" pitchFamily="18" charset="0"/>
              <a:cs typeface="Times New Roman" panose="02020603050405020304" pitchFamily="18" charset="0"/>
            </a:endParaRPr>
          </a:p>
        </p:txBody>
      </p:sp>
      <p:sp>
        <p:nvSpPr>
          <p:cNvPr id="5" name="矩形 4"/>
          <p:cNvSpPr/>
          <p:nvPr/>
        </p:nvSpPr>
        <p:spPr>
          <a:xfrm>
            <a:off x="425737" y="1658716"/>
            <a:ext cx="11461463" cy="1754326"/>
          </a:xfrm>
          <a:prstGeom prst="rect">
            <a:avLst/>
          </a:prstGeom>
        </p:spPr>
        <p:txBody>
          <a:bodyPr wrap="square">
            <a:spAutoFit/>
          </a:bodyPr>
          <a:lstStyle/>
          <a:p>
            <a:r>
              <a:rPr lang="en-US" altLang="zh-CN" b="1" smtClean="0">
                <a:latin typeface="Times New Roman" panose="02020603050405020304" pitchFamily="18" charset="0"/>
                <a:cs typeface="Times New Roman" panose="02020603050405020304" pitchFamily="18" charset="0"/>
              </a:rPr>
              <a:t>Crashed Dataset</a:t>
            </a: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This data set is obtained by </a:t>
            </a:r>
            <a:r>
              <a:rPr lang="en-US" altLang="zh-CN" smtClean="0">
                <a:latin typeface="Times New Roman" panose="02020603050405020304" pitchFamily="18" charset="0"/>
                <a:cs typeface="Times New Roman" panose="02020603050405020304" pitchFamily="18" charset="0"/>
              </a:rPr>
              <a:t>processing </a:t>
            </a:r>
            <a:r>
              <a:rPr lang="en-US" altLang="zh-CN">
                <a:latin typeface="Times New Roman" panose="02020603050405020304" pitchFamily="18" charset="0"/>
                <a:cs typeface="Times New Roman" panose="02020603050405020304" pitchFamily="18" charset="0"/>
              </a:rPr>
              <a:t>the Squad </a:t>
            </a:r>
            <a:r>
              <a:rPr lang="en-US" altLang="zh-CN" smtClean="0">
                <a:latin typeface="Times New Roman" panose="02020603050405020304" pitchFamily="18" charset="0"/>
                <a:cs typeface="Times New Roman" panose="02020603050405020304" pitchFamily="18" charset="0"/>
              </a:rPr>
              <a:t>dataset</a:t>
            </a:r>
            <a:r>
              <a:rPr lang="en-US" altLang="zh-CN">
                <a:latin typeface="Times New Roman" panose="02020603050405020304" pitchFamily="18" charset="0"/>
                <a:cs typeface="Times New Roman" panose="02020603050405020304" pitchFamily="18" charset="0"/>
              </a:rPr>
              <a:t>. By splitting sentences and comparing with the questions, if the answer is included, the label is the position of the answer, and if the answer is not included, the label is </a:t>
            </a:r>
            <a:r>
              <a:rPr lang="en-US" altLang="zh-CN" smtClean="0">
                <a:latin typeface="Times New Roman" panose="02020603050405020304" pitchFamily="18" charset="0"/>
                <a:cs typeface="Times New Roman" panose="02020603050405020304" pitchFamily="18" charset="0"/>
              </a:rPr>
              <a:t>empty(0)</a:t>
            </a:r>
            <a:endParaRPr lang="en-US" altLang="zh-CN">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a:latin typeface="Times New Roman" panose="02020603050405020304" pitchFamily="18" charset="0"/>
                <a:cs typeface="Times New Roman" panose="02020603050405020304" pitchFamily="18" charset="0"/>
              </a:rPr>
              <a:t>Through the test records of the model, we can obtain a large number of test records, including: changes in probability and changes in f1. Among them, the label of the data we manually add the highest f1 value index</a:t>
            </a:r>
            <a:endParaRPr lang="en-US" altLang="zh-CN">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There is basically no difference in size, but there are more labels for each sentence: whether it contains the ground turth</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239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738" y="786769"/>
            <a:ext cx="5756853" cy="646331"/>
          </a:xfrm>
          <a:prstGeom prst="rect">
            <a:avLst/>
          </a:prstGeom>
        </p:spPr>
        <p:txBody>
          <a:bodyPr wrap="square">
            <a:spAutoFit/>
          </a:bodyPr>
          <a:lstStyle/>
          <a:p>
            <a:r>
              <a:rPr lang="en-US" altLang="ko-KR" sz="3600" b="1">
                <a:latin typeface="Times New Roman" panose="02020603050405020304" pitchFamily="18" charset="0"/>
                <a:cs typeface="Times New Roman" panose="02020603050405020304" pitchFamily="18" charset="0"/>
              </a:rPr>
              <a:t>D</a:t>
            </a:r>
            <a:r>
              <a:rPr lang="en-US" altLang="ko-KR" sz="3600" b="1" smtClean="0">
                <a:latin typeface="Times New Roman" panose="02020603050405020304" pitchFamily="18" charset="0"/>
                <a:cs typeface="Times New Roman" panose="02020603050405020304" pitchFamily="18" charset="0"/>
              </a:rPr>
              <a:t>ataset(SQUAD</a:t>
            </a:r>
            <a:r>
              <a:rPr lang="en-US" altLang="ko-KR" sz="3600" b="1">
                <a:latin typeface="Times New Roman" panose="02020603050405020304" pitchFamily="18" charset="0"/>
                <a:cs typeface="Times New Roman" panose="02020603050405020304" pitchFamily="18" charset="0"/>
              </a:rPr>
              <a:t>)</a:t>
            </a:r>
            <a:endParaRPr lang="en-US" altLang="zh-CN" sz="3600" b="1">
              <a:latin typeface="Times New Roman" panose="02020603050405020304" pitchFamily="18" charset="0"/>
              <a:cs typeface="Times New Roman" panose="02020603050405020304" pitchFamily="18" charset="0"/>
            </a:endParaRPr>
          </a:p>
        </p:txBody>
      </p:sp>
      <p:sp>
        <p:nvSpPr>
          <p:cNvPr id="5" name="矩形 4"/>
          <p:cNvSpPr/>
          <p:nvPr/>
        </p:nvSpPr>
        <p:spPr>
          <a:xfrm>
            <a:off x="425738" y="2067790"/>
            <a:ext cx="10588626" cy="1477328"/>
          </a:xfrm>
          <a:prstGeom prst="rect">
            <a:avLst/>
          </a:prstGeom>
        </p:spPr>
        <p:txBody>
          <a:bodyPr wrap="square">
            <a:spAutoFit/>
          </a:bodyPr>
          <a:lstStyle/>
          <a:p>
            <a:r>
              <a:rPr lang="en-US" altLang="zh-CN" b="1" smtClean="0">
                <a:latin typeface="Times New Roman" panose="02020603050405020304" pitchFamily="18" charset="0"/>
                <a:cs typeface="Times New Roman" panose="02020603050405020304" pitchFamily="18" charset="0"/>
              </a:rPr>
              <a:t>Data balance</a:t>
            </a: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On average, each text will be divided into 3-8 clauses</a:t>
            </a: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Only the clause containing the answer will mark the position of the answer</a:t>
            </a: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So let the model learn directly, resulting in the model learning a lot of irrelevant information</a:t>
            </a: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Remove a lot of empty label data to make the data label balanced</a:t>
            </a:r>
            <a:endParaRPr lang="zh-CN" altLang="en-US">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1411158" y="4031067"/>
            <a:ext cx="3076942" cy="2016442"/>
          </a:xfrm>
          <a:prstGeom prst="rect">
            <a:avLst/>
          </a:prstGeom>
        </p:spPr>
      </p:pic>
      <p:pic>
        <p:nvPicPr>
          <p:cNvPr id="4" name="图片 3"/>
          <p:cNvPicPr>
            <a:picLocks noChangeAspect="1"/>
          </p:cNvPicPr>
          <p:nvPr/>
        </p:nvPicPr>
        <p:blipFill>
          <a:blip r:embed="rId4"/>
          <a:stretch>
            <a:fillRect/>
          </a:stretch>
        </p:blipFill>
        <p:spPr>
          <a:xfrm>
            <a:off x="6964658" y="4074750"/>
            <a:ext cx="3021006" cy="1929075"/>
          </a:xfrm>
          <a:prstGeom prst="rect">
            <a:avLst/>
          </a:prstGeom>
        </p:spPr>
      </p:pic>
    </p:spTree>
    <p:extLst>
      <p:ext uri="{BB962C8B-B14F-4D97-AF65-F5344CB8AC3E}">
        <p14:creationId xmlns:p14="http://schemas.microsoft.com/office/powerpoint/2010/main" val="20811541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8024</TotalTime>
  <Words>3554</Words>
  <Application>Microsoft Office PowerPoint</Application>
  <PresentationFormat>宽屏</PresentationFormat>
  <Paragraphs>114</Paragraphs>
  <Slides>13</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맑은 고딕</vt: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GZK</dc:creator>
  <cp:lastModifiedBy>Zikun Guo</cp:lastModifiedBy>
  <cp:revision>129</cp:revision>
  <dcterms:created xsi:type="dcterms:W3CDTF">2021-11-19T06:55:32Z</dcterms:created>
  <dcterms:modified xsi:type="dcterms:W3CDTF">2022-06-14T15:31:32Z</dcterms:modified>
</cp:coreProperties>
</file>