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19"/>
  </p:notesMasterIdLst>
  <p:sldIdLst>
    <p:sldId id="256" r:id="rId3"/>
    <p:sldId id="287" r:id="rId4"/>
    <p:sldId id="288" r:id="rId5"/>
    <p:sldId id="289" r:id="rId6"/>
    <p:sldId id="290" r:id="rId7"/>
    <p:sldId id="291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o Zikun" initials="GZ" lastIdx="2" clrIdx="0">
    <p:extLst>
      <p:ext uri="{19B8F6BF-5375-455C-9EA6-DF929625EA0E}">
        <p15:presenceInfo xmlns:p15="http://schemas.microsoft.com/office/powerpoint/2012/main" userId="0a136cf3e3ee74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78" autoAdjust="0"/>
    <p:restoredTop sz="78455" autoAdjust="0"/>
  </p:normalViewPr>
  <p:slideViewPr>
    <p:cSldViewPr snapToGrid="0" showGuides="1">
      <p:cViewPr>
        <p:scale>
          <a:sx n="82" d="100"/>
          <a:sy n="82" d="100"/>
        </p:scale>
        <p:origin x="1168" y="5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2T13:36:41.25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2T14:37:41.538" idx="2">
    <p:pos x="3041" y="1544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7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7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7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7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721C80F-C2FE-4F01-95A6-08C0B03595B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editions/community/docker-ce-desktop-window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这里的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conda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，指的是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anaconda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miniconda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，两者的区别是，前者有（十分卡顿的）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UI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界面，后者只能使用命令行。这里推荐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miniconda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，方便快捷。但是如果你是第一次使用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conda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，也可以从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anaconda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入手，唯一的区别的就是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miniconda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占用的空间少，但是一切操作都需要命令。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721C80F-C2FE-4F01-95A6-08C0B03595BE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2860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Docker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客户端（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client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）</a:t>
            </a: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客户端非常简单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我们可以直接输入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命令来查看到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客户端的所有命令选项。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可以通过命令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docker 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Helvetica Neue"/>
              </a:rPr>
              <a:t>commond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 --help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更深入的了解指定的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命令使用方法。</a:t>
            </a:r>
          </a:p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例如我们要查看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docker stats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指令的具体使用方法：</a:t>
            </a:r>
          </a:p>
          <a:p>
            <a:pPr algn="l" latinLnBrk="1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721C80F-C2FE-4F01-95A6-08C0B03595BE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154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1" i="0" u="none" strike="noStrike" dirty="0">
                <a:solidFill>
                  <a:srgbClr val="000000"/>
                </a:solidFill>
                <a:effectLst/>
                <a:latin typeface="Helvetica Neue"/>
              </a:rPr>
              <a:t>Docker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Helvetica Neue"/>
              </a:rPr>
              <a:t>镜像使用</a:t>
            </a:r>
          </a:p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当运行容器时，使用的镜像如果在本地中不存在，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就会自动从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镜像仓库中下载，默认是从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Hub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公共镜像源下载。</a:t>
            </a:r>
          </a:p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下面我们来学习：</a:t>
            </a:r>
          </a:p>
          <a:p>
            <a:r>
              <a:rPr lang="en-US" altLang="zh-CN" dirty="0"/>
              <a:t>Manage and use local Docker host image</a:t>
            </a:r>
          </a:p>
          <a:p>
            <a:r>
              <a:rPr lang="en-US" altLang="zh-CN" dirty="0"/>
              <a:t>Create a image</a:t>
            </a:r>
          </a:p>
          <a:p>
            <a:endParaRPr lang="en-US" altLang="zh-CN" dirty="0"/>
          </a:p>
          <a:p>
            <a:r>
              <a:rPr lang="zh-CN" altLang="en-US" dirty="0"/>
              <a:t>各个选项说明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REPOSITORY</a:t>
            </a:r>
            <a:r>
              <a:rPr lang="zh-CN" altLang="en-US" dirty="0"/>
              <a:t>：表示镜像的仓库源</a:t>
            </a:r>
          </a:p>
          <a:p>
            <a:r>
              <a:rPr lang="en-US" altLang="zh-CN" dirty="0"/>
              <a:t>TAG</a:t>
            </a:r>
            <a:r>
              <a:rPr lang="zh-CN" altLang="en-US" dirty="0"/>
              <a:t>：镜像的标签</a:t>
            </a:r>
          </a:p>
          <a:p>
            <a:r>
              <a:rPr lang="en-US" altLang="zh-CN" dirty="0"/>
              <a:t>IMAGE ID</a:t>
            </a:r>
            <a:r>
              <a:rPr lang="zh-CN" altLang="en-US" dirty="0"/>
              <a:t>：镜像</a:t>
            </a:r>
            <a:r>
              <a:rPr lang="en-US" altLang="zh-CN" dirty="0"/>
              <a:t>ID</a:t>
            </a:r>
          </a:p>
          <a:p>
            <a:r>
              <a:rPr lang="en-US" altLang="zh-CN" dirty="0"/>
              <a:t>CREATED</a:t>
            </a:r>
            <a:r>
              <a:rPr lang="zh-CN" altLang="en-US" dirty="0"/>
              <a:t>：镜像创建时间</a:t>
            </a:r>
          </a:p>
          <a:p>
            <a:r>
              <a:rPr lang="en-US" altLang="zh-CN" dirty="0"/>
              <a:t>SIZE</a:t>
            </a:r>
            <a:r>
              <a:rPr lang="zh-CN" altLang="en-US" dirty="0"/>
              <a:t>：镜像大小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721C80F-C2FE-4F01-95A6-08C0B03595BE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0707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当我们在本地主机上使用一个不存在的镜像时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就会自动下载这个镜像。如果我们想预先下载这个镜像，我们可以使用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pull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命令来下载它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删除镜像</a:t>
            </a:r>
          </a:p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镜像删除使用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docker 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Helvetica Neue"/>
              </a:rPr>
              <a:t>rmi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命令，比如我们删除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hello-world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镜像：</a:t>
            </a:r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721C80F-C2FE-4F01-95A6-08C0B03595BE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0344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前面我们实现了（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Achieved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）通过网络端口来访问运行在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容器内的服务。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容器中可以运行一些网络应用，要让外部也可以访问这些应用，可以通过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SFMono-Regular"/>
              </a:rPr>
              <a:t>-P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 或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SFMono-Regular"/>
              </a:rPr>
              <a:t>-p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 参数来指定端口映射。（</a:t>
            </a:r>
            <a:r>
              <a:rPr lang="en-US" altLang="zh-CN" dirty="0"/>
              <a:t>Network port mapping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</a:t>
            </a:r>
          </a:p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下面我们来实现通过端口连接到一个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容器。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网络端口映射</a:t>
            </a:r>
          </a:p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我们创建了一个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python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应用的容器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第一个图片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  <a:p>
            <a:pPr algn="l" latinLnBrk="1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（第二个图）我们可以指定（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Specify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）容器绑定的网络地址，比如绑定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127.0.0.1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</a:p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我们使用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-P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 绑定端口号，使用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docker 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Helvetica Neue"/>
              </a:rPr>
              <a:t>ps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 可以看到容器端口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5000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绑定主机端口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32768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（第三个图）另外，我们可以指定容器绑定的网络地址，比如绑定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127.0.0.1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这样我们就可以通过访问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127.0.0.1:5001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来访问容器的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5000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端口。</a:t>
            </a:r>
          </a:p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上面的例子中，默认都是绑定 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bind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tcp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端口，如果要绑定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UDP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端口，可以在端口后面加上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/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Helvetica Neue"/>
              </a:rPr>
              <a:t>udp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</a:p>
          <a:p>
            <a:pPr algn="l" latinLnBrk="1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 latinLnBrk="1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 latinLnBrk="1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721C80F-C2FE-4F01-95A6-08C0B03595BE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2862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拉取镜像你可以通过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search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命令来查找官方仓库中的镜像，并利用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pull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命令来将它下载到本地。</a:t>
            </a:r>
          </a:p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以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ubuntu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为关键词进行搜索：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使用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pull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将官方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ubuntu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镜像下载到本地：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721C80F-C2FE-4F01-95A6-08C0B03595BE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8205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用户登录后，可以通过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push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命令将自己的镜像推送到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Hub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</a:p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以下命令中的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username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请替换为你的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账号用户名。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721C80F-C2FE-4F01-95A6-08C0B03595BE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0488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conda</a:t>
            </a:r>
            <a:r>
              <a:rPr lang="zh-CN" altLang="en-US" dirty="0"/>
              <a:t>其实非常简单，你只需要登录</a:t>
            </a:r>
            <a:r>
              <a:rPr lang="en-US" altLang="zh-CN" dirty="0" err="1"/>
              <a:t>conda</a:t>
            </a:r>
            <a:r>
              <a:rPr lang="zh-CN" altLang="en-US" dirty="0"/>
              <a:t>的官方网站，然后选择你的系统，下载就好了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其实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conda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有两个发行版（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releases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）一个是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anaconda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一个是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miniconda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，区别是，前者（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former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）有（十分卡顿（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stuck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）的）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UI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界面，但是界面操作（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operation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）非常适合新手（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novices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）。唯一的区别的就是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miniconda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占用的空间少，但是一切操作都需要命令。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。这里推荐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miniconda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，方便快捷。但是如果你是第一次使用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conda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，也可以从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anaconda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入手</a:t>
            </a:r>
            <a:br>
              <a:rPr lang="en-US" altLang="zh-CN" dirty="0"/>
            </a:br>
            <a:r>
              <a:rPr lang="zh-CN" altLang="en-US" dirty="0"/>
              <a:t>今天我使用</a:t>
            </a:r>
            <a:r>
              <a:rPr lang="en-US" altLang="zh-CN" dirty="0"/>
              <a:t>win</a:t>
            </a:r>
            <a:r>
              <a:rPr lang="zh-CN" altLang="en-US" dirty="0"/>
              <a:t>系统作为例子</a:t>
            </a:r>
            <a:r>
              <a:rPr lang="en-US" altLang="zh-CN" dirty="0"/>
              <a:t>Today I take windows as an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721C80F-C2FE-4F01-95A6-08C0B03595BE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4759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出现如下界面，点击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Next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即可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最后一步这里来到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Advanced Options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了，记得一定要选择添加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path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到及环境变量。如果不添加是需要手动添加的，非常麻烦，之前的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conda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没有这个选项，现在如果你是从官网下载最新的安装包的话就非常方便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721C80F-C2FE-4F01-95A6-08C0B03595BE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9083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721C80F-C2FE-4F01-95A6-08C0B03595BE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442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conda</a:t>
            </a:r>
            <a:r>
              <a:rPr lang="en-US" altLang="zh-CN" dirty="0"/>
              <a:t> config --show channels</a:t>
            </a:r>
          </a:p>
          <a:p>
            <a:r>
              <a:rPr lang="en-US" altLang="zh-CN" dirty="0" err="1"/>
              <a:t>conda</a:t>
            </a:r>
            <a:r>
              <a:rPr lang="en-US" altLang="zh-CN" dirty="0"/>
              <a:t> config --add channels https://</a:t>
            </a:r>
            <a:r>
              <a:rPr lang="en-US" altLang="zh-CN" dirty="0" err="1"/>
              <a:t>repo.anaconda.com</a:t>
            </a:r>
            <a:r>
              <a:rPr lang="en-US" altLang="zh-CN" dirty="0"/>
              <a:t>/pkgs/main</a:t>
            </a:r>
          </a:p>
          <a:p>
            <a:r>
              <a:rPr lang="en-US" altLang="zh-CN" dirty="0" err="1"/>
              <a:t>conda</a:t>
            </a:r>
            <a:r>
              <a:rPr lang="en-US" altLang="zh-CN" dirty="0"/>
              <a:t> config --remove channels </a:t>
            </a:r>
            <a:r>
              <a:rPr lang="zh-CN" altLang="en-US" dirty="0"/>
              <a:t>镜像源地址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721C80F-C2FE-4F01-95A6-08C0B03595BE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4142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总而言之，你可以使用</a:t>
            </a:r>
            <a:r>
              <a:rPr lang="en-US" altLang="zh-CN" dirty="0"/>
              <a:t>docker</a:t>
            </a:r>
            <a:r>
              <a:rPr lang="zh-CN" altLang="en-US" dirty="0"/>
              <a:t>将你的开发环境（</a:t>
            </a:r>
            <a:r>
              <a:rPr lang="en-US" altLang="zh-CN" dirty="0"/>
              <a:t>development environment</a:t>
            </a:r>
            <a:r>
              <a:rPr lang="zh-CN" altLang="en-US" dirty="0"/>
              <a:t>）打包（</a:t>
            </a:r>
            <a:r>
              <a:rPr lang="en-US" altLang="zh-CN" dirty="0"/>
              <a:t>package</a:t>
            </a:r>
            <a:r>
              <a:rPr lang="zh-CN" altLang="en-US" dirty="0"/>
              <a:t>）进这个容器中，然后发布（</a:t>
            </a:r>
            <a:r>
              <a:rPr lang="en-US" altLang="zh-CN" dirty="0"/>
              <a:t>publish</a:t>
            </a:r>
            <a:r>
              <a:rPr lang="zh-CN" altLang="en-US" dirty="0"/>
              <a:t>）到任意计算机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721C80F-C2FE-4F01-95A6-08C0B03595BE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767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1" i="0" u="none" strike="noStrike" dirty="0">
                <a:solidFill>
                  <a:srgbClr val="000000"/>
                </a:solidFill>
                <a:effectLst/>
                <a:latin typeface="Helvetica Neue"/>
              </a:rPr>
              <a:t>Docker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  <a:latin typeface="Helvetica Neue"/>
              </a:rPr>
              <a:t>架构</a:t>
            </a: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包括三个基本概念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镜像（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Image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）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镜像（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Image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），就相当于是一个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root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文件系统。比如官方镜像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ubuntu:16.04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就包含了完整的一套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Ubuntu16.04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最小系统的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root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文件系统。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容器（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Container)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：镜像（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Image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）和容器（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Container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）的关系，就像是面向对象程序设计中的类和实例一样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and instance in object-oriented programming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，镜像是静态的定义，容器是镜像运行时的实体。容器可以被创建、启动、停止、删除、暂停等。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仓库（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Repository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）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：仓库可看成一个代码控制中心，用来保存镜像。</a:t>
            </a: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使用客户端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服务器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(C/S)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架构模式，使用远程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API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来管理和创建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容器。</a:t>
            </a: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容器通过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镜像来创建。</a:t>
            </a:r>
          </a:p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容器与镜像的关系类似于面向对象编程中的对象与类。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architecture</a:t>
            </a: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includes three basic concepts:</a:t>
            </a: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Image: Docker image is equivalent to a root file system. For example, the official mirror ubuntu:16.04 contains a complete set of the root file system of the Ubuntu 16.04 minimal system.</a:t>
            </a: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Container: The relationship between the image and the container is like the class and instance in object-oriented programming. The image is a static definition, and the container is the entity of the image at runtime. Containers can be created, started, stopped, deleted, suspended, etc.</a:t>
            </a: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Repository: The repository can be regarded as a code control center for storing images.</a:t>
            </a: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uses a client-server (C/S) architecture model, using remote APIs to manage and create Docker containers.</a:t>
            </a: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containers are created through Docker images.</a:t>
            </a: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The relationship between containers and mirrors is similar to objects and classes in object-oriented programming.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721C80F-C2FE-4F01-95A6-08C0B03595BE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5730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并非是一个通用的容器工具，它依赖于已存在并运行的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Linux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内核环境。</a:t>
            </a: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实质上是在已经运行的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Linux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下制造了一个隔离的文件环境，因此它执行的效率几乎等同于所部署的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Linux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主机。</a:t>
            </a:r>
          </a:p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因此，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必须部署在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Linux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内核的系统上。如果其他系统想部署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就必须安装一个虚拟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Linux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环境。</a:t>
            </a: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en-US" altLang="zh-CN" b="0" i="0" u="sng" dirty="0">
                <a:solidFill>
                  <a:srgbClr val="006600"/>
                </a:solidFill>
                <a:effectLst/>
                <a:latin typeface="Helvetica Neue"/>
                <a:hlinkClick r:id="rId3"/>
              </a:rPr>
              <a:t>https://hub.docker.com/editions/community/docker-ce-desktop-windows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721C80F-C2FE-4F01-95A6-08C0B03595BE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4228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允许你在容器内运行应用程序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(executable file)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 使用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docker run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命令来在容器内运行一个应用程序。</a:t>
            </a:r>
          </a:p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输出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Hello world</a:t>
            </a:r>
          </a:p>
          <a:p>
            <a:pPr algn="l" latinLnBrk="1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各个参数解析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  <a:sym typeface="Wingdings" pitchFamily="2" charset="2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  <a:sym typeface="Wingdings" pitchFamily="2" charset="2"/>
              </a:rPr>
              <a:t>照着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  <a:sym typeface="Wingdings" pitchFamily="2" charset="2"/>
              </a:rPr>
              <a:t>ppt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  <a:sym typeface="Wingdings" pitchFamily="2" charset="2"/>
              </a:rPr>
              <a:t>念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  <a:sym typeface="Wingdings" pitchFamily="2" charset="2"/>
              </a:rPr>
              <a:t>)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docker: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 Docker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的二进制执行文件。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run: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与前面的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组合来运行一个容器。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ubuntu:15.10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指定要运行的镜像，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首先从本地主机上查找镜像是否存在，如果不存在，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就会从镜像仓库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Hub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下载公共镜像。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/bin/echo "Hello world":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在启动的容器里执行的命令</a:t>
            </a:r>
          </a:p>
          <a:p>
            <a:pPr algn="l" latinLnBrk="1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可以通过命令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docker command --help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更深入的了解指定的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命令使用方法。</a:t>
            </a:r>
          </a:p>
          <a:p>
            <a:pPr algn="l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例如我们要查看 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docker stats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指令的具体使用方法：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721C80F-C2FE-4F01-95A6-08C0B03595BE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645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그림 3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그림 3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그림 12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1" name="그림 13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6453360"/>
            <a:ext cx="12191400" cy="215280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0" y="260640"/>
            <a:ext cx="12191400" cy="2152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그림 9"/>
          <p:cNvPicPr/>
          <p:nvPr/>
        </p:nvPicPr>
        <p:blipFill>
          <a:blip r:embed="rId14"/>
          <a:stretch/>
        </p:blipFill>
        <p:spPr>
          <a:xfrm>
            <a:off x="11423880" y="6257520"/>
            <a:ext cx="767520" cy="561960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15"/>
          <a:stretch/>
        </p:blipFill>
        <p:spPr>
          <a:xfrm>
            <a:off x="50400" y="167400"/>
            <a:ext cx="2300400" cy="308520"/>
          </a:xfrm>
          <a:prstGeom prst="rect">
            <a:avLst/>
          </a:prstGeom>
          <a:ln>
            <a:noFill/>
          </a:ln>
        </p:spPr>
      </p:pic>
      <p:pic>
        <p:nvPicPr>
          <p:cNvPr id="4" name="그림 5"/>
          <p:cNvPicPr/>
          <p:nvPr/>
        </p:nvPicPr>
        <p:blipFill>
          <a:blip r:embed="rId16"/>
          <a:stretch/>
        </p:blipFill>
        <p:spPr>
          <a:xfrm>
            <a:off x="2253600" y="28800"/>
            <a:ext cx="1153440" cy="79776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3384360" y="274680"/>
            <a:ext cx="819720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6453360"/>
            <a:ext cx="12191400" cy="215280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0" y="260640"/>
            <a:ext cx="12191400" cy="2152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4" name="그림 9"/>
          <p:cNvPicPr/>
          <p:nvPr/>
        </p:nvPicPr>
        <p:blipFill>
          <a:blip r:embed="rId14"/>
          <a:stretch/>
        </p:blipFill>
        <p:spPr>
          <a:xfrm>
            <a:off x="11423880" y="6257520"/>
            <a:ext cx="767520" cy="561960"/>
          </a:xfrm>
          <a:prstGeom prst="rect">
            <a:avLst/>
          </a:prstGeom>
          <a:ln>
            <a:noFill/>
          </a:ln>
        </p:spPr>
      </p:pic>
      <p:pic>
        <p:nvPicPr>
          <p:cNvPr id="85" name="Picture 2"/>
          <p:cNvPicPr/>
          <p:nvPr/>
        </p:nvPicPr>
        <p:blipFill>
          <a:blip r:embed="rId15"/>
          <a:stretch/>
        </p:blipFill>
        <p:spPr>
          <a:xfrm>
            <a:off x="50400" y="167400"/>
            <a:ext cx="2300400" cy="308520"/>
          </a:xfrm>
          <a:prstGeom prst="rect">
            <a:avLst/>
          </a:prstGeom>
          <a:ln>
            <a:noFill/>
          </a:ln>
        </p:spPr>
      </p:pic>
      <p:pic>
        <p:nvPicPr>
          <p:cNvPr id="86" name="그림 5"/>
          <p:cNvPicPr/>
          <p:nvPr/>
        </p:nvPicPr>
        <p:blipFill>
          <a:blip r:embed="rId16"/>
          <a:stretch/>
        </p:blipFill>
        <p:spPr>
          <a:xfrm>
            <a:off x="2253600" y="28800"/>
            <a:ext cx="1153440" cy="797760"/>
          </a:xfrm>
          <a:prstGeom prst="rect">
            <a:avLst/>
          </a:prstGeom>
          <a:ln>
            <a:noFill/>
          </a:ln>
        </p:spPr>
      </p:pic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7/29/19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2253600" y="28800"/>
            <a:ext cx="1153440" cy="797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DD8C66C-8F9E-44A2-9AD5-25C7F372362E}" type="slidenum"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0" y="6453360"/>
            <a:ext cx="12191760" cy="215640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7"/>
          <p:cNvSpPr/>
          <p:nvPr/>
        </p:nvSpPr>
        <p:spPr>
          <a:xfrm>
            <a:off x="0" y="260640"/>
            <a:ext cx="12191760" cy="2156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8"/>
          <p:cNvSpPr/>
          <p:nvPr/>
        </p:nvSpPr>
        <p:spPr>
          <a:xfrm>
            <a:off x="609480" y="6376320"/>
            <a:ext cx="2844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7/29/19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그림 16"/>
          <p:cNvPicPr/>
          <p:nvPr/>
        </p:nvPicPr>
        <p:blipFill>
          <a:blip r:embed="rId14"/>
          <a:stretch/>
        </p:blipFill>
        <p:spPr>
          <a:xfrm>
            <a:off x="11423880" y="6257520"/>
            <a:ext cx="767880" cy="562320"/>
          </a:xfrm>
          <a:prstGeom prst="rect">
            <a:avLst/>
          </a:prstGeom>
          <a:ln>
            <a:noFill/>
          </a:ln>
        </p:spPr>
      </p:pic>
      <p:sp>
        <p:nvSpPr>
          <p:cNvPr id="94" name="PlaceHolder 9"/>
          <p:cNvSpPr>
            <a:spLocks noGrp="1"/>
          </p:cNvSpPr>
          <p:nvPr>
            <p:ph type="title"/>
          </p:nvPr>
        </p:nvSpPr>
        <p:spPr>
          <a:xfrm>
            <a:off x="3384360" y="274680"/>
            <a:ext cx="8197560" cy="13251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ko-K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맑은 고딕"/>
              </a:rPr>
              <a:t>마스터 제목 스타일 편집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Click to edit the outline text format</a:t>
            </a: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Second Outline Level</a:t>
            </a: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Third Outline Level</a:t>
            </a: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Fourth Outline Level</a:t>
            </a: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Fifth Outline Level</a:t>
            </a: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Sixth Outline Level</a:t>
            </a: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Seventh Outline Level마스터 텍스트 스타일을 편집합니다</a:t>
            </a: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둘째 수준</a:t>
            </a: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셋째 수준</a:t>
            </a: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넷째 수준</a:t>
            </a: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다섯째 수준</a:t>
            </a: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2"/>
          <p:cNvPicPr/>
          <p:nvPr/>
        </p:nvPicPr>
        <p:blipFill>
          <a:blip r:embed="rId15"/>
          <a:stretch/>
        </p:blipFill>
        <p:spPr>
          <a:xfrm>
            <a:off x="50400" y="167400"/>
            <a:ext cx="2300760" cy="308880"/>
          </a:xfrm>
          <a:prstGeom prst="rect">
            <a:avLst/>
          </a:prstGeom>
          <a:ln>
            <a:noFill/>
          </a:ln>
        </p:spPr>
      </p:pic>
      <p:pic>
        <p:nvPicPr>
          <p:cNvPr id="97" name="그림 14"/>
          <p:cNvPicPr/>
          <p:nvPr/>
        </p:nvPicPr>
        <p:blipFill>
          <a:blip r:embed="rId16"/>
          <a:stretch/>
        </p:blipFill>
        <p:spPr>
          <a:xfrm>
            <a:off x="2253600" y="28800"/>
            <a:ext cx="1153800" cy="7981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#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comments" Target="../comments/commen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comments" Target="../comments/comment2.xml"/><Relationship Id="rId4" Type="http://schemas.openxmlformats.org/officeDocument/2006/relationships/hyperlink" Target="https://hub.docker.com/editions/community/docker-ce-desktop-window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914400" y="2130480"/>
            <a:ext cx="1036260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altLang="zh-CN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Anaconda &amp; Docker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828800" y="3886200"/>
            <a:ext cx="853380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zh-CN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Guozikun</a:t>
            </a:r>
            <a:endParaRPr lang="en-US" alt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A98D1-CF7E-498F-963D-4B589036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702312"/>
            <a:ext cx="10972440" cy="1144800"/>
          </a:xfrm>
        </p:spPr>
        <p:txBody>
          <a:bodyPr/>
          <a:lstStyle/>
          <a:p>
            <a:pPr algn="l"/>
            <a:r>
              <a:rPr lang="en-US" altLang="zh-CN" b="1" i="0" u="none" strike="noStrike" dirty="0">
                <a:solidFill>
                  <a:srgbClr val="000000"/>
                </a:solidFill>
                <a:effectLst/>
                <a:latin typeface="Helvetica Neue"/>
              </a:rPr>
              <a:t>Docker Hello World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4F21D8-AABE-4D9E-ACD8-900007BDB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83" y="3132379"/>
            <a:ext cx="4812147" cy="30233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038277-A1C6-4EF5-90F2-76663DC9D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83" y="2133621"/>
            <a:ext cx="6573167" cy="77163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7F30BAC-9802-4854-850B-6CDED4F8C5ED}"/>
              </a:ext>
            </a:extLst>
          </p:cNvPr>
          <p:cNvSpPr txBox="1"/>
          <p:nvPr/>
        </p:nvSpPr>
        <p:spPr>
          <a:xfrm>
            <a:off x="7098475" y="1490852"/>
            <a:ext cx="481214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Parameter analysis:</a:t>
            </a:r>
          </a:p>
          <a:p>
            <a:endParaRPr lang="zh-CN" altLang="en-US" dirty="0"/>
          </a:p>
          <a:p>
            <a:r>
              <a:rPr lang="zh-CN" altLang="en-US" dirty="0"/>
              <a:t>docker: Docker binary executable file.</a:t>
            </a:r>
          </a:p>
          <a:p>
            <a:endParaRPr lang="zh-CN" altLang="en-US" dirty="0"/>
          </a:p>
          <a:p>
            <a:r>
              <a:rPr lang="zh-CN" altLang="en-US" dirty="0"/>
              <a:t>run: Combine with the previous docker to run a container.</a:t>
            </a:r>
          </a:p>
          <a:p>
            <a:endParaRPr lang="zh-CN" altLang="en-US" dirty="0"/>
          </a:p>
          <a:p>
            <a:r>
              <a:rPr lang="zh-CN" altLang="en-US" dirty="0"/>
              <a:t>ubuntu:15.10 Specify the image to be run.    Docker first checks whether the image exists on the local host. If it does not exist, Docker will download the public image from the </a:t>
            </a:r>
            <a:r>
              <a:rPr lang="en-US" altLang="zh-CN" dirty="0"/>
              <a:t>image</a:t>
            </a:r>
            <a:r>
              <a:rPr lang="zh-CN" altLang="en-US" dirty="0"/>
              <a:t> repository </a:t>
            </a:r>
            <a:r>
              <a:rPr lang="en-US" altLang="zh-CN" dirty="0"/>
              <a:t>from</a:t>
            </a:r>
            <a:r>
              <a:rPr lang="zh-CN" altLang="en-US" dirty="0"/>
              <a:t> Docker Hub.</a:t>
            </a:r>
          </a:p>
          <a:p>
            <a:endParaRPr lang="zh-CN" altLang="en-US" dirty="0"/>
          </a:p>
          <a:p>
            <a:r>
              <a:rPr lang="zh-CN" altLang="en-US" dirty="0"/>
              <a:t>/bin/echo "Hello world": The command executed in the started container</a:t>
            </a:r>
          </a:p>
        </p:txBody>
      </p:sp>
    </p:spTree>
    <p:extLst>
      <p:ext uri="{BB962C8B-B14F-4D97-AF65-F5344CB8AC3E}">
        <p14:creationId xmlns:p14="http://schemas.microsoft.com/office/powerpoint/2010/main" val="1607557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D5D46-D74B-47BB-A1F2-630373D8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container usage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61F529-9395-4892-99DB-7A1309EA738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79" y="1604520"/>
            <a:ext cx="11467725" cy="1043677"/>
          </a:xfrm>
        </p:spPr>
        <p:txBody>
          <a:bodyPr/>
          <a:lstStyle/>
          <a:p>
            <a:r>
              <a:rPr lang="en-US" altLang="zh-CN" sz="2400" dirty="0"/>
              <a:t>Enter the docker command to view all the command options of the Docker client.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96605C-ADD4-447D-87D3-5E13C9EE0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79" y="2562816"/>
            <a:ext cx="2886478" cy="5430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DD35C4-071F-4E00-89D3-B7E759711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79" y="3105817"/>
            <a:ext cx="5320108" cy="33187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B6BFC6-77C3-42B6-8E5F-DC5019DE9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7319" y="2648197"/>
            <a:ext cx="3858163" cy="5144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507DA6-24A0-4FDC-AB98-3C04332A7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9075" y="3356293"/>
            <a:ext cx="6182925" cy="13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5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B79E3-522A-4992-900E-02F0A4C7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image usage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1E472-3430-4962-9167-10EF59C9E06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7509588" cy="1144800"/>
          </a:xfrm>
        </p:spPr>
        <p:txBody>
          <a:bodyPr/>
          <a:lstStyle/>
          <a:p>
            <a:r>
              <a:rPr lang="en-US" altLang="zh-CN" sz="1800" dirty="0"/>
              <a:t>Manage and use local Docker host image</a:t>
            </a:r>
          </a:p>
          <a:p>
            <a:r>
              <a:rPr lang="en-US" altLang="zh-CN" sz="1800" dirty="0"/>
              <a:t>Create a image</a:t>
            </a:r>
            <a:endParaRPr lang="zh-CN" altLang="en-US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06CA75-034C-470B-8256-A38EB68F7919}"/>
              </a:ext>
            </a:extLst>
          </p:cNvPr>
          <p:cNvSpPr txBox="1"/>
          <p:nvPr/>
        </p:nvSpPr>
        <p:spPr>
          <a:xfrm>
            <a:off x="801355" y="2760690"/>
            <a:ext cx="2162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List the </a:t>
            </a:r>
            <a:r>
              <a:rPr lang="en-US" altLang="zh-CN" dirty="0"/>
              <a:t>image</a:t>
            </a:r>
            <a:r>
              <a:rPr lang="zh-CN" altLang="en-US" dirty="0"/>
              <a:t> list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AD132D-A414-401C-8CA3-610A42C87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3" y="3229503"/>
            <a:ext cx="8811855" cy="301984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0ED7D6F-7653-4853-8E8E-2A34D48AAE2E}"/>
              </a:ext>
            </a:extLst>
          </p:cNvPr>
          <p:cNvSpPr txBox="1"/>
          <p:nvPr/>
        </p:nvSpPr>
        <p:spPr>
          <a:xfrm>
            <a:off x="8119068" y="846000"/>
            <a:ext cx="37156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REPOSITORY: indicates the source of the mirrored warehouse</a:t>
            </a:r>
          </a:p>
          <a:p>
            <a:endParaRPr lang="zh-CN" altLang="en-US" dirty="0"/>
          </a:p>
          <a:p>
            <a:r>
              <a:rPr lang="zh-CN" altLang="en-US" dirty="0"/>
              <a:t>TAG: </a:t>
            </a:r>
            <a:r>
              <a:rPr lang="en-US" altLang="zh-CN" dirty="0"/>
              <a:t>image</a:t>
            </a:r>
            <a:r>
              <a:rPr lang="zh-CN" altLang="en-US" dirty="0"/>
              <a:t> tag</a:t>
            </a:r>
          </a:p>
          <a:p>
            <a:endParaRPr lang="zh-CN" altLang="en-US" dirty="0"/>
          </a:p>
          <a:p>
            <a:r>
              <a:rPr lang="zh-CN" altLang="en-US" dirty="0"/>
              <a:t>IMAGE ID: Image ID</a:t>
            </a:r>
          </a:p>
          <a:p>
            <a:endParaRPr lang="zh-CN" altLang="en-US" dirty="0"/>
          </a:p>
          <a:p>
            <a:r>
              <a:rPr lang="zh-CN" altLang="en-US" dirty="0"/>
              <a:t>CREATED: </a:t>
            </a:r>
            <a:r>
              <a:rPr lang="en-US" altLang="zh-CN" dirty="0"/>
              <a:t>image</a:t>
            </a:r>
            <a:r>
              <a:rPr lang="zh-CN" altLang="en-US" dirty="0"/>
              <a:t> creation time</a:t>
            </a:r>
          </a:p>
          <a:p>
            <a:endParaRPr lang="zh-CN" altLang="en-US" dirty="0"/>
          </a:p>
          <a:p>
            <a:r>
              <a:rPr lang="zh-CN" altLang="en-US" dirty="0"/>
              <a:t>SIZE: image size</a:t>
            </a:r>
          </a:p>
        </p:txBody>
      </p:sp>
    </p:spTree>
    <p:extLst>
      <p:ext uri="{BB962C8B-B14F-4D97-AF65-F5344CB8AC3E}">
        <p14:creationId xmlns:p14="http://schemas.microsoft.com/office/powerpoint/2010/main" val="28573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85B3F4C0-2656-4376-A2DE-6F4C9B5A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57" y="464519"/>
            <a:ext cx="10972440" cy="1144800"/>
          </a:xfrm>
        </p:spPr>
        <p:txBody>
          <a:bodyPr/>
          <a:lstStyle/>
          <a:p>
            <a:r>
              <a:rPr lang="en-US" altLang="zh-CN" dirty="0"/>
              <a:t>Docker image usage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C4EF25D-2225-4A91-9606-2A5040529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19" y="3102237"/>
            <a:ext cx="5003617" cy="178126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EC34858-87BC-4A34-ABCE-D9EB0026A32B}"/>
              </a:ext>
            </a:extLst>
          </p:cNvPr>
          <p:cNvSpPr txBox="1"/>
          <p:nvPr/>
        </p:nvSpPr>
        <p:spPr>
          <a:xfrm>
            <a:off x="293219" y="2392175"/>
            <a:ext cx="2399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Pre-download image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8294C3-59E9-44FF-86CD-85FF4AFE0B19}"/>
              </a:ext>
            </a:extLst>
          </p:cNvPr>
          <p:cNvSpPr txBox="1"/>
          <p:nvPr/>
        </p:nvSpPr>
        <p:spPr>
          <a:xfrm>
            <a:off x="6096000" y="2392175"/>
            <a:ext cx="2404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Delete </a:t>
            </a:r>
            <a:r>
              <a:rPr lang="en-US" altLang="zh-CN" dirty="0"/>
              <a:t>image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3D27EEC-E3DE-4AA3-8DC6-33D148E78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64556"/>
            <a:ext cx="5827829" cy="77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90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58CF6-0734-4F74-887C-DAC58F6F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container connection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5F95E3-4AD3-4460-B1EB-88948BB646C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7905870" cy="715770"/>
          </a:xfrm>
        </p:spPr>
        <p:txBody>
          <a:bodyPr/>
          <a:lstStyle/>
          <a:p>
            <a:r>
              <a:rPr lang="en-US" altLang="zh-CN" dirty="0"/>
              <a:t>Network port mapping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3CDBF0-1484-4513-AE7B-232264A5C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0" y="2377440"/>
            <a:ext cx="6344535" cy="6954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20C5FBA-4C32-47E4-9184-87C4FA184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79" y="3130012"/>
            <a:ext cx="8742065" cy="9408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4EB886-EBB9-4455-B07F-0D12E153D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79" y="4127975"/>
            <a:ext cx="10523341" cy="201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24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2D21E-12E8-4D17-ABE1-D56E6E58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epository</a:t>
            </a:r>
            <a:r>
              <a:rPr lang="en-US" altLang="zh-CN" dirty="0"/>
              <a:t> management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E64DD5-4BEE-481F-AD03-59896112341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637640" cy="1344420"/>
          </a:xfrm>
        </p:spPr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Docker Hub</a:t>
            </a:r>
          </a:p>
          <a:p>
            <a:pPr marL="0" indent="0">
              <a:buNone/>
            </a:pPr>
            <a:r>
              <a:rPr lang="en-US" altLang="zh-CN" sz="2000" dirty="0"/>
              <a:t>    Register a Docker account for free at https://hub.docker.com.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5A0359-3459-48C6-AD3E-482318123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0" y="3645566"/>
            <a:ext cx="9620003" cy="23683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3F4C82E-414A-44E7-9B53-0A6FF75E651A}"/>
              </a:ext>
            </a:extLst>
          </p:cNvPr>
          <p:cNvSpPr txBox="1"/>
          <p:nvPr/>
        </p:nvSpPr>
        <p:spPr>
          <a:xfrm>
            <a:off x="609480" y="3067084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Find the </a:t>
            </a:r>
            <a:r>
              <a:rPr lang="en-US" altLang="zh-CN" dirty="0"/>
              <a:t>remote repository </a:t>
            </a:r>
            <a:r>
              <a:rPr lang="zh-CN" altLang="en-US" dirty="0"/>
              <a:t>and download it locally</a:t>
            </a:r>
          </a:p>
        </p:txBody>
      </p:sp>
    </p:spTree>
    <p:extLst>
      <p:ext uri="{BB962C8B-B14F-4D97-AF65-F5344CB8AC3E}">
        <p14:creationId xmlns:p14="http://schemas.microsoft.com/office/powerpoint/2010/main" val="2154315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2D21E-12E8-4D17-ABE1-D56E6E58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epository</a:t>
            </a:r>
            <a:r>
              <a:rPr lang="en-US" altLang="zh-CN" dirty="0"/>
              <a:t> management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043838-738C-40B8-B703-42168C376647}"/>
              </a:ext>
            </a:extLst>
          </p:cNvPr>
          <p:cNvSpPr txBox="1"/>
          <p:nvPr/>
        </p:nvSpPr>
        <p:spPr>
          <a:xfrm>
            <a:off x="609480" y="1792724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Push </a:t>
            </a:r>
            <a:r>
              <a:rPr lang="en-US" altLang="zh-CN" dirty="0"/>
              <a:t>image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B87E39E-3D2D-4192-8E64-2D98592D2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0" y="2536380"/>
            <a:ext cx="7201905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2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6">
            <a:extLst>
              <a:ext uri="{FF2B5EF4-FFF2-40B4-BE49-F238E27FC236}">
                <a16:creationId xmlns:a16="http://schemas.microsoft.com/office/drawing/2014/main" id="{8E820D2C-25AC-4674-A406-69A5328A53D4}"/>
              </a:ext>
            </a:extLst>
          </p:cNvPr>
          <p:cNvSpPr txBox="1"/>
          <p:nvPr/>
        </p:nvSpPr>
        <p:spPr>
          <a:xfrm>
            <a:off x="279419" y="709629"/>
            <a:ext cx="4272484" cy="9437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맑은 고딕"/>
              </a:rPr>
              <a:t>1</a:t>
            </a:r>
            <a:r>
              <a:rPr lang="ko-K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맑은 고딕"/>
              </a:rPr>
              <a:t>. </a:t>
            </a:r>
            <a:r>
              <a:rPr lang="en-US" altLang="ko-KR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맑은 고딕"/>
              </a:rPr>
              <a:t>Introduction</a:t>
            </a:r>
            <a:endParaRPr lang="ko-K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E48113EB-F535-4DED-9195-7AACA938F110}"/>
              </a:ext>
            </a:extLst>
          </p:cNvPr>
          <p:cNvSpPr/>
          <p:nvPr/>
        </p:nvSpPr>
        <p:spPr>
          <a:xfrm>
            <a:off x="585720" y="1515450"/>
            <a:ext cx="10972080" cy="47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371960" lvl="2" indent="-457200">
              <a:buFont typeface="Arial" panose="020B0604020202020204" pitchFamily="34" charset="0"/>
              <a:buChar char="•"/>
            </a:pPr>
            <a:endParaRPr lang="en-US" altLang="ko-K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  <a:ea typeface="DejaVu San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0F8AFD-BBE6-4B91-8749-975BD0C9D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578" y="3776315"/>
            <a:ext cx="8049748" cy="237205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DF2D515-3865-483A-9C57-A3DBDF0449D9}"/>
              </a:ext>
            </a:extLst>
          </p:cNvPr>
          <p:cNvSpPr txBox="1"/>
          <p:nvPr/>
        </p:nvSpPr>
        <p:spPr>
          <a:xfrm>
            <a:off x="585720" y="1792638"/>
            <a:ext cx="110205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an open source package management system and environment management system that runs on Windows, macOS and Linux. </a:t>
            </a:r>
            <a:r>
              <a:rPr lang="en-US" altLang="zh-CN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quickly installs, runs and updates packages and their dependencies. </a:t>
            </a:r>
            <a:r>
              <a:rPr lang="en-US" altLang="zh-CN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easily creates, saves, loads and switches between environments on your local computer. It was created for Python programs, but it can </a:t>
            </a:r>
            <a:r>
              <a:rPr lang="zh-CN" alt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 and distribute software for any language.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5688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85A72-2E2A-4EA7-A887-6A3BB110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2.Install </a:t>
            </a:r>
            <a:r>
              <a:rPr lang="en-US" altLang="zh-CN" dirty="0" err="1"/>
              <a:t>Conda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D0278C-D83A-409A-BAB6-05A55BBB547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86571" y="2011852"/>
            <a:ext cx="5512783" cy="369333"/>
          </a:xfrm>
        </p:spPr>
        <p:txBody>
          <a:bodyPr/>
          <a:lstStyle/>
          <a:p>
            <a:r>
              <a:rPr lang="en-US" altLang="zh-CN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https://www.anaconda.com/products/individual#Downloads</a:t>
            </a:r>
            <a:endParaRPr lang="en-US" altLang="zh-CN" sz="1600" dirty="0"/>
          </a:p>
          <a:p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FC2164-D64A-4647-8693-78B2EF700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22061"/>
            <a:ext cx="5687367" cy="29095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2FAEA37-DC6E-430E-9134-F49929F4F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086" y="2919237"/>
            <a:ext cx="6191914" cy="290950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2F0A27E-2F1F-412A-A488-9D349FE69F02}"/>
              </a:ext>
            </a:extLst>
          </p:cNvPr>
          <p:cNvSpPr txBox="1"/>
          <p:nvPr/>
        </p:nvSpPr>
        <p:spPr>
          <a:xfrm>
            <a:off x="5884329" y="1925789"/>
            <a:ext cx="6121100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600" dirty="0">
                <a:latin typeface="+mj-lt"/>
                <a:ea typeface="+mj-ea"/>
                <a:cs typeface="+mj-cs"/>
              </a:rPr>
              <a:t>https://docs.conda.io/projects/conda/en/latest/user-guide/install/</a:t>
            </a:r>
            <a:endParaRPr lang="zh-CN" altLang="en-US" sz="1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7750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85A72-2E2A-4EA7-A887-6A3BB110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2.Install </a:t>
            </a:r>
            <a:r>
              <a:rPr lang="en-US" altLang="zh-CN" dirty="0" err="1"/>
              <a:t>Conda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47E635C-FD91-47DE-8C72-84C45FA2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38" y="1525323"/>
            <a:ext cx="2831021" cy="22211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9A4E77F-8DB8-4E29-A3C4-104A9BC02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3559" y="1533260"/>
            <a:ext cx="2808257" cy="22132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1E73AFE-D1DF-4E8F-9F48-F8CD863AD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816" y="1533260"/>
            <a:ext cx="2830027" cy="222117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BC31AC0-5C91-410F-ACEB-89A946E14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1844" y="1418400"/>
            <a:ext cx="2939074" cy="233603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ACCFCEE-F0AE-4478-94CD-F3A961A921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4342" y="3869297"/>
            <a:ext cx="3094947" cy="247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7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85A72-2E2A-4EA7-A887-6A3BB110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Manage virtual environments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BA12E6-FB74-4284-9D12-498D77D9D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77" y="1971471"/>
            <a:ext cx="5363323" cy="29150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2E8636-091C-4EF5-8C95-CB0CBFB9A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629" y="1438221"/>
            <a:ext cx="2814269" cy="400137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69FB27A-5626-4B4D-B854-158FEB2D5EB5}"/>
              </a:ext>
            </a:extLst>
          </p:cNvPr>
          <p:cNvSpPr txBox="1"/>
          <p:nvPr/>
        </p:nvSpPr>
        <p:spPr>
          <a:xfrm>
            <a:off x="8056576" y="5607163"/>
            <a:ext cx="2518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Anaconda Prompt</a:t>
            </a:r>
            <a:endParaRPr lang="en-US" altLang="zh-CN" b="1" i="0" dirty="0">
              <a:effectLst/>
              <a:latin typeface="PingFang SC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36EE099-E13A-4DAE-A3C3-BC27623CD0CC}"/>
              </a:ext>
            </a:extLst>
          </p:cNvPr>
          <p:cNvSpPr txBox="1"/>
          <p:nvPr/>
        </p:nvSpPr>
        <p:spPr>
          <a:xfrm>
            <a:off x="2997450" y="5591999"/>
            <a:ext cx="1137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effectLst/>
                <a:latin typeface="PingFang SC"/>
              </a:rPr>
              <a:t>activate</a:t>
            </a:r>
          </a:p>
        </p:txBody>
      </p:sp>
    </p:spTree>
    <p:extLst>
      <p:ext uri="{BB962C8B-B14F-4D97-AF65-F5344CB8AC3E}">
        <p14:creationId xmlns:p14="http://schemas.microsoft.com/office/powerpoint/2010/main" val="360011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BB53C-0E71-416C-BCDD-90CCCC1A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3.Conda </a:t>
            </a:r>
            <a:r>
              <a:rPr lang="en-US" altLang="zh-CN" dirty="0" err="1"/>
              <a:t>cmd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6137D8-47A2-417B-BF0A-317FA71DDE3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87934" y="1297142"/>
            <a:ext cx="11719846" cy="3887808"/>
          </a:xfrm>
        </p:spPr>
        <p:txBody>
          <a:bodyPr/>
          <a:lstStyle/>
          <a:p>
            <a:r>
              <a:rPr lang="en-US" altLang="zh-CN" sz="1800" dirty="0"/>
              <a:t>View all command help for environmental management          </a:t>
            </a:r>
            <a:r>
              <a:rPr lang="en-US" altLang="zh-CN" sz="1200" b="0" i="1" dirty="0" err="1">
                <a:solidFill>
                  <a:srgbClr val="880000"/>
                </a:solidFill>
                <a:effectLst/>
                <a:latin typeface="Source Code Pro" panose="020B0604020202020204" pitchFamily="49" charset="0"/>
              </a:rPr>
              <a:t>conda</a:t>
            </a:r>
            <a:r>
              <a:rPr lang="en-US" altLang="zh-CN" sz="1200" b="0" i="0" dirty="0">
                <a:solidFill>
                  <a:srgbClr val="4F4F4F"/>
                </a:solidFill>
                <a:effectLst/>
                <a:latin typeface="Source Code Pro" panose="020B0604020202020204" pitchFamily="49" charset="0"/>
              </a:rPr>
              <a:t> </a:t>
            </a:r>
            <a:r>
              <a:rPr lang="en-US" altLang="zh-CN" sz="1200" b="0" i="0" dirty="0">
                <a:solidFill>
                  <a:srgbClr val="006666"/>
                </a:solidFill>
                <a:effectLst/>
                <a:latin typeface="Source Code Pro" panose="020B0604020202020204" pitchFamily="49" charset="0"/>
              </a:rPr>
              <a:t>--</a:t>
            </a:r>
            <a:r>
              <a:rPr lang="en-US" altLang="zh-CN" sz="1200" b="0" i="1" dirty="0">
                <a:solidFill>
                  <a:srgbClr val="880000"/>
                </a:solidFill>
                <a:effectLst/>
                <a:latin typeface="Source Code Pro" panose="020B0604020202020204" pitchFamily="49" charset="0"/>
              </a:rPr>
              <a:t>help</a:t>
            </a:r>
            <a:endParaRPr lang="en-US" altLang="zh-CN" sz="1800" dirty="0"/>
          </a:p>
          <a:p>
            <a:r>
              <a:rPr lang="en-US" altLang="zh-CN" sz="1800" dirty="0"/>
              <a:t>Create the environment                                                            </a:t>
            </a:r>
            <a:r>
              <a:rPr lang="en-US" altLang="zh-CN" sz="1200" b="0" i="0" dirty="0" err="1">
                <a:solidFill>
                  <a:srgbClr val="4F4F4F"/>
                </a:solidFill>
                <a:effectLst/>
                <a:latin typeface="Source Code Pro" panose="020B0509030403020204" pitchFamily="49" charset="0"/>
              </a:rPr>
              <a:t>conda</a:t>
            </a:r>
            <a:r>
              <a:rPr lang="en-US" altLang="zh-CN" sz="1200" b="0" i="0" dirty="0">
                <a:solidFill>
                  <a:srgbClr val="4F4F4F"/>
                </a:solidFill>
                <a:effectLst/>
                <a:latin typeface="Source Code Pro" panose="020B0509030403020204" pitchFamily="49" charset="0"/>
              </a:rPr>
              <a:t> create </a:t>
            </a:r>
            <a:r>
              <a:rPr lang="en-US" altLang="zh-CN" sz="1200" b="0" i="1" dirty="0">
                <a:solidFill>
                  <a:srgbClr val="880000"/>
                </a:solidFill>
                <a:effectLst/>
                <a:latin typeface="Source Code Pro" panose="020B0509030403020204" pitchFamily="49" charset="0"/>
              </a:rPr>
              <a:t>--name </a:t>
            </a:r>
            <a:r>
              <a:rPr lang="en-US" altLang="zh-CN" sz="1200" b="0" i="1" dirty="0" err="1">
                <a:solidFill>
                  <a:srgbClr val="880000"/>
                </a:solidFill>
                <a:effectLst/>
                <a:latin typeface="Source Code Pro" panose="020B0509030403020204" pitchFamily="49" charset="0"/>
              </a:rPr>
              <a:t>your_env_name</a:t>
            </a:r>
            <a:endParaRPr lang="en-US" altLang="zh-CN" sz="1800" dirty="0"/>
          </a:p>
          <a:p>
            <a:r>
              <a:rPr lang="en-US" altLang="zh-CN" sz="1800" dirty="0"/>
              <a:t>Create an environment that contains certain packages            </a:t>
            </a:r>
            <a:r>
              <a:rPr lang="en-US" altLang="zh-CN" sz="1200" b="0" i="0" dirty="0" err="1">
                <a:solidFill>
                  <a:srgbClr val="4F4F4F"/>
                </a:solidFill>
                <a:effectLst/>
                <a:latin typeface="Source Code Pro" panose="020B0509030403020204" pitchFamily="49" charset="0"/>
              </a:rPr>
              <a:t>conda</a:t>
            </a:r>
            <a:r>
              <a:rPr lang="en-US" altLang="zh-CN" sz="1200" b="0" i="0" dirty="0">
                <a:solidFill>
                  <a:srgbClr val="4F4F4F"/>
                </a:solidFill>
                <a:effectLst/>
                <a:latin typeface="Source Code Pro" panose="020B0509030403020204" pitchFamily="49" charset="0"/>
              </a:rPr>
              <a:t> create </a:t>
            </a:r>
            <a:r>
              <a:rPr lang="en-US" altLang="zh-CN" sz="1200" b="0" i="1" dirty="0">
                <a:solidFill>
                  <a:srgbClr val="880000"/>
                </a:solidFill>
                <a:effectLst/>
                <a:latin typeface="Source Code Pro" panose="020B0509030403020204" pitchFamily="49" charset="0"/>
              </a:rPr>
              <a:t>--name </a:t>
            </a:r>
            <a:r>
              <a:rPr lang="en-US" altLang="zh-CN" sz="1200" b="0" i="1" dirty="0" err="1">
                <a:solidFill>
                  <a:srgbClr val="880000"/>
                </a:solidFill>
                <a:effectLst/>
                <a:latin typeface="Source Code Pro" panose="020B0509030403020204" pitchFamily="49" charset="0"/>
              </a:rPr>
              <a:t>your_env_name</a:t>
            </a:r>
            <a:r>
              <a:rPr lang="en-US" altLang="zh-CN" sz="1200" b="0" i="1" dirty="0">
                <a:solidFill>
                  <a:srgbClr val="88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 i="1" dirty="0" err="1">
                <a:solidFill>
                  <a:srgbClr val="880000"/>
                </a:solidFill>
                <a:effectLst/>
                <a:latin typeface="Source Code Pro" panose="020B0509030403020204" pitchFamily="49" charset="0"/>
              </a:rPr>
              <a:t>numpy</a:t>
            </a:r>
            <a:r>
              <a:rPr lang="en-US" altLang="zh-CN" sz="1200" b="0" i="1" dirty="0">
                <a:solidFill>
                  <a:srgbClr val="88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200" b="0" i="1" dirty="0" err="1">
                <a:solidFill>
                  <a:srgbClr val="880000"/>
                </a:solidFill>
                <a:effectLst/>
                <a:latin typeface="Source Code Pro" panose="020B0509030403020204" pitchFamily="49" charset="0"/>
              </a:rPr>
              <a:t>scipy</a:t>
            </a:r>
            <a:endParaRPr lang="en-US" altLang="zh-CN" sz="1800" dirty="0"/>
          </a:p>
          <a:p>
            <a:r>
              <a:rPr lang="en-US" altLang="zh-CN" sz="1800" dirty="0"/>
              <a:t>List all current environments                                                     </a:t>
            </a:r>
            <a:r>
              <a:rPr lang="en-US" altLang="zh-CN" sz="1200" b="0" i="0" dirty="0" err="1">
                <a:solidFill>
                  <a:srgbClr val="4F4F4F"/>
                </a:solidFill>
                <a:effectLst/>
                <a:latin typeface="Source Code Pro" panose="020B0509030403020204" pitchFamily="49" charset="0"/>
              </a:rPr>
              <a:t>conda</a:t>
            </a:r>
            <a:r>
              <a:rPr lang="en-US" altLang="zh-CN" sz="1200" b="0" i="0" dirty="0">
                <a:solidFill>
                  <a:srgbClr val="4F4F4F"/>
                </a:solidFill>
                <a:effectLst/>
                <a:latin typeface="Source Code Pro" panose="020B0509030403020204" pitchFamily="49" charset="0"/>
              </a:rPr>
              <a:t> info </a:t>
            </a:r>
            <a:r>
              <a:rPr lang="en-US" altLang="zh-CN" sz="1200" b="0" i="1" dirty="0">
                <a:solidFill>
                  <a:srgbClr val="880000"/>
                </a:solidFill>
                <a:effectLst/>
                <a:latin typeface="Source Code Pro" panose="020B0509030403020204" pitchFamily="49" charset="0"/>
              </a:rPr>
              <a:t>--</a:t>
            </a:r>
            <a:r>
              <a:rPr lang="en-US" altLang="zh-CN" sz="1200" b="0" i="1" dirty="0" err="1">
                <a:solidFill>
                  <a:srgbClr val="880000"/>
                </a:solidFill>
                <a:effectLst/>
                <a:latin typeface="Source Code Pro" panose="020B0509030403020204" pitchFamily="49" charset="0"/>
              </a:rPr>
              <a:t>envs</a:t>
            </a:r>
            <a:r>
              <a:rPr lang="en-US" altLang="zh-CN" sz="1800" dirty="0"/>
              <a:t>                      </a:t>
            </a:r>
          </a:p>
          <a:p>
            <a:r>
              <a:rPr lang="en-US" altLang="zh-CN" sz="1800" dirty="0"/>
              <a:t>Enter an environment                                                                </a:t>
            </a:r>
            <a:r>
              <a:rPr lang="en-US" altLang="zh-CN" sz="1200" b="0" i="0" dirty="0">
                <a:solidFill>
                  <a:srgbClr val="4F4F4F"/>
                </a:solidFill>
                <a:effectLst/>
                <a:latin typeface="Source Code Pro" panose="020B0509030403020204" pitchFamily="49" charset="0"/>
              </a:rPr>
              <a:t>activate </a:t>
            </a:r>
            <a:r>
              <a:rPr lang="en-US" altLang="zh-CN" sz="1200" b="0" i="0" dirty="0" err="1">
                <a:solidFill>
                  <a:srgbClr val="4F4F4F"/>
                </a:solidFill>
                <a:effectLst/>
                <a:latin typeface="Source Code Pro" panose="020B0509030403020204" pitchFamily="49" charset="0"/>
              </a:rPr>
              <a:t>your_env_name</a:t>
            </a:r>
            <a:endParaRPr lang="en-US" altLang="zh-CN" sz="1800" dirty="0"/>
          </a:p>
          <a:p>
            <a:r>
              <a:rPr lang="en-US" altLang="zh-CN" sz="1800" dirty="0"/>
              <a:t>…..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28A5D0E-ACC7-411C-A7C2-2CAD641D3CD1}"/>
              </a:ext>
            </a:extLst>
          </p:cNvPr>
          <p:cNvSpPr txBox="1"/>
          <p:nvPr/>
        </p:nvSpPr>
        <p:spPr>
          <a:xfrm>
            <a:off x="373966" y="4958056"/>
            <a:ext cx="61244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https://docs.conda.io/projects/conda/en/latest/user-guide/concepts/conda-commands.html</a:t>
            </a:r>
          </a:p>
        </p:txBody>
      </p:sp>
    </p:spTree>
    <p:extLst>
      <p:ext uri="{BB962C8B-B14F-4D97-AF65-F5344CB8AC3E}">
        <p14:creationId xmlns:p14="http://schemas.microsoft.com/office/powerpoint/2010/main" val="422394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6">
            <a:extLst>
              <a:ext uri="{FF2B5EF4-FFF2-40B4-BE49-F238E27FC236}">
                <a16:creationId xmlns:a16="http://schemas.microsoft.com/office/drawing/2014/main" id="{8E820D2C-25AC-4674-A406-69A5328A53D4}"/>
              </a:ext>
            </a:extLst>
          </p:cNvPr>
          <p:cNvSpPr txBox="1"/>
          <p:nvPr/>
        </p:nvSpPr>
        <p:spPr>
          <a:xfrm>
            <a:off x="279419" y="709629"/>
            <a:ext cx="4272484" cy="9437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ko-KR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맑은 고딕"/>
              </a:rPr>
              <a:t>Introduction</a:t>
            </a:r>
            <a:endParaRPr lang="ko-K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E48113EB-F535-4DED-9195-7AACA938F110}"/>
              </a:ext>
            </a:extLst>
          </p:cNvPr>
          <p:cNvSpPr/>
          <p:nvPr/>
        </p:nvSpPr>
        <p:spPr>
          <a:xfrm>
            <a:off x="585720" y="1515450"/>
            <a:ext cx="10972080" cy="47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371960" lvl="2" indent="-457200">
              <a:buFont typeface="Arial" panose="020B0604020202020204" pitchFamily="34" charset="0"/>
              <a:buChar char="•"/>
            </a:pPr>
            <a:endParaRPr lang="en-US" altLang="ko-K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  <a:ea typeface="DejaVu San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DF2D515-3865-483A-9C57-A3DBDF0449D9}"/>
              </a:ext>
            </a:extLst>
          </p:cNvPr>
          <p:cNvSpPr txBox="1"/>
          <p:nvPr/>
        </p:nvSpPr>
        <p:spPr>
          <a:xfrm>
            <a:off x="585720" y="1792638"/>
            <a:ext cx="110205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is an open source application container engine</a:t>
            </a:r>
          </a:p>
          <a:p>
            <a:endParaRPr lang="en-US" altLang="zh-CN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allows developers to package their applications and dependencies into a lightweight, portable container, and then publish it to any popular Linux machine, and it can also be virtualized.</a:t>
            </a:r>
          </a:p>
          <a:p>
            <a:endParaRPr lang="en-US" altLang="zh-CN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Containers use the sandbox mechanism completely, and there will not be any interfaces between each other, and more importantly, the container performance overhead is extremely low.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A00CA4-4B3C-4A32-8D8F-52D22740C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973" y="4151082"/>
            <a:ext cx="3316824" cy="21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543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249DF-0BB9-4E7E-8CD8-C0C19B5D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 architecture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FA3F19-7643-46E1-91D8-FCA037222F8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9150" y="1721413"/>
            <a:ext cx="4395731" cy="4304813"/>
          </a:xfrm>
        </p:spPr>
        <p:txBody>
          <a:bodyPr/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architecture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includes three basic concepts: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Image: Docker image is equivalent to a root file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Container: instance of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Repository:Save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61C48E-EEBC-41BA-BBFA-20AE53E8E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007" y="1239398"/>
            <a:ext cx="6745913" cy="50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8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F617B-3455-424B-B5BE-CC2C27470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459720"/>
            <a:ext cx="10972440" cy="1144800"/>
          </a:xfrm>
        </p:spPr>
        <p:txBody>
          <a:bodyPr/>
          <a:lstStyle/>
          <a:p>
            <a:r>
              <a:rPr lang="en-US" altLang="zh-CN" dirty="0"/>
              <a:t>Docker installation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F3E0E3A-2DA8-4FC4-BD30-869F478B4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248" y="4200454"/>
            <a:ext cx="3386174" cy="218567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8283D4E-AD21-4F1B-92F3-39CD80476126}"/>
              </a:ext>
            </a:extLst>
          </p:cNvPr>
          <p:cNvSpPr txBox="1"/>
          <p:nvPr/>
        </p:nvSpPr>
        <p:spPr>
          <a:xfrm>
            <a:off x="609480" y="1892130"/>
            <a:ext cx="92050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is not a general-purpose container tool, it relies on the existing and running Linux kernel environment.</a:t>
            </a:r>
          </a:p>
          <a:p>
            <a:pPr algn="l" latinLnBrk="1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 essentially creates an isolated file environment under the already running Linux, so its execution efficiency is almost equal to the deployed Linux host.</a:t>
            </a:r>
          </a:p>
          <a:p>
            <a:pPr algn="l" latinLnBrk="1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Therefore, Docker must be deployed on the Linux kernel system. If other systems want to deploy Docker, they must install a virtual Linux environment</a:t>
            </a: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60A69F-3142-4570-87AC-D33759461658}"/>
              </a:ext>
            </a:extLst>
          </p:cNvPr>
          <p:cNvSpPr txBox="1"/>
          <p:nvPr/>
        </p:nvSpPr>
        <p:spPr>
          <a:xfrm>
            <a:off x="7834744" y="4925728"/>
            <a:ext cx="36605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en-US" altLang="zh-CN" b="0" i="0" u="sng" dirty="0">
                <a:solidFill>
                  <a:srgbClr val="006600"/>
                </a:solidFill>
                <a:effectLst/>
                <a:latin typeface="Helvetica Neue"/>
                <a:hlinkClick r:id="rId4"/>
              </a:rPr>
              <a:t>https://hub.docker.com/editions/community/docker-ce-desktop-windows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99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3348</TotalTime>
  <Words>1996</Words>
  <Application>Microsoft Macintosh PowerPoint</Application>
  <PresentationFormat>Widescreen</PresentationFormat>
  <Paragraphs>168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-apple-system</vt:lpstr>
      <vt:lpstr>PingFang SC</vt:lpstr>
      <vt:lpstr>SFMono-Regular</vt:lpstr>
      <vt:lpstr>Arial</vt:lpstr>
      <vt:lpstr>Helvetica Neue</vt:lpstr>
      <vt:lpstr>Lato</vt:lpstr>
      <vt:lpstr>Source Code Pro</vt:lpstr>
      <vt:lpstr>Symbol</vt:lpstr>
      <vt:lpstr>Tahoma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2.Install Conda</vt:lpstr>
      <vt:lpstr>2.Install Conda</vt:lpstr>
      <vt:lpstr>2. Manage virtual environments</vt:lpstr>
      <vt:lpstr>3.Conda cmd</vt:lpstr>
      <vt:lpstr>PowerPoint Presentation</vt:lpstr>
      <vt:lpstr>Docker architecture</vt:lpstr>
      <vt:lpstr>Docker installation</vt:lpstr>
      <vt:lpstr>Docker Hello World</vt:lpstr>
      <vt:lpstr>Docker container usage</vt:lpstr>
      <vt:lpstr>Docker image usage</vt:lpstr>
      <vt:lpstr>Docker image usage</vt:lpstr>
      <vt:lpstr>Docker container connection</vt:lpstr>
      <vt:lpstr>Docker repository management</vt:lpstr>
      <vt:lpstr>Docker repository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Juhee Park</dc:creator>
  <dc:description/>
  <cp:lastModifiedBy>Guo Zikun</cp:lastModifiedBy>
  <cp:revision>268</cp:revision>
  <cp:lastPrinted>2019-05-20T07:26:44Z</cp:lastPrinted>
  <dcterms:created xsi:type="dcterms:W3CDTF">2019-04-05T02:00:53Z</dcterms:created>
  <dcterms:modified xsi:type="dcterms:W3CDTF">2021-10-07T08:03:13Z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25</vt:i4>
  </property>
</Properties>
</file>