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0" r:id="rId3"/>
    <p:sldId id="262" r:id="rId4"/>
    <p:sldId id="261" r:id="rId5"/>
    <p:sldId id="263" r:id="rId6"/>
    <p:sldId id="264" r:id="rId7"/>
    <p:sldId id="265" r:id="rId8"/>
    <p:sldId id="266" r:id="rId9"/>
    <p:sldId id="267" r:id="rId10"/>
    <p:sldId id="268" r:id="rId11"/>
    <p:sldId id="270" r:id="rId12"/>
    <p:sldId id="271" r:id="rId13"/>
    <p:sldId id="27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86" autoAdjust="0"/>
  </p:normalViewPr>
  <p:slideViewPr>
    <p:cSldViewPr snapToGrid="0">
      <p:cViewPr varScale="1">
        <p:scale>
          <a:sx n="92" d="100"/>
          <a:sy n="92" d="100"/>
        </p:scale>
        <p:origin x="1278" y="84"/>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CBE74-8F38-4060-AC3A-F41FE2E451DA}" type="datetimeFigureOut">
              <a:rPr lang="zh-CN" altLang="en-US" smtClean="0"/>
              <a:t>2021/11/19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2F87E-00A2-4415-B013-0C0EB6927490}" type="slidenum">
              <a:rPr lang="zh-CN" altLang="en-US" smtClean="0"/>
              <a:t>‹#›</a:t>
            </a:fld>
            <a:endParaRPr lang="zh-CN" altLang="en-US"/>
          </a:p>
        </p:txBody>
      </p:sp>
    </p:spTree>
    <p:extLst>
      <p:ext uri="{BB962C8B-B14F-4D97-AF65-F5344CB8AC3E}">
        <p14:creationId xmlns:p14="http://schemas.microsoft.com/office/powerpoint/2010/main" val="113617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effectLst/>
                <a:latin typeface="+mn-lt"/>
                <a:ea typeface="+mn-ea"/>
                <a:cs typeface="+mn-cs"/>
              </a:rPr>
              <a:t>预训练的神经语言模型在自然语言推理 </a:t>
            </a:r>
            <a:r>
              <a:rPr lang="en-US" altLang="zh-CN" sz="1200" kern="1200" smtClean="0">
                <a:solidFill>
                  <a:schemeClr val="tx1"/>
                </a:solidFill>
                <a:effectLst/>
                <a:latin typeface="+mn-lt"/>
                <a:ea typeface="+mn-ea"/>
                <a:cs typeface="+mn-cs"/>
              </a:rPr>
              <a:t>(NLI) </a:t>
            </a:r>
            <a:r>
              <a:rPr lang="zh-CN" altLang="en-US" sz="1200" kern="1200" smtClean="0">
                <a:solidFill>
                  <a:schemeClr val="tx1"/>
                </a:solidFill>
                <a:effectLst/>
                <a:latin typeface="+mn-lt"/>
                <a:ea typeface="+mn-ea"/>
                <a:cs typeface="+mn-cs"/>
              </a:rPr>
              <a:t>任务上具有很高的性能。 但他们是否真正理解处理过的序列的含义仍不清楚。 提出了一种新的测试套件，可以评估数据集是否是评估模型含义理解能力的良好测试平台。</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2</a:t>
            </a:fld>
            <a:endParaRPr lang="zh-CN" altLang="en-US"/>
          </a:p>
        </p:txBody>
      </p:sp>
    </p:spTree>
    <p:extLst>
      <p:ext uri="{BB962C8B-B14F-4D97-AF65-F5344CB8AC3E}">
        <p14:creationId xmlns:p14="http://schemas.microsoft.com/office/powerpoint/2010/main" val="333122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11</a:t>
            </a:fld>
            <a:endParaRPr lang="zh-CN" altLang="en-US"/>
          </a:p>
        </p:txBody>
      </p:sp>
    </p:spTree>
    <p:extLst>
      <p:ext uri="{BB962C8B-B14F-4D97-AF65-F5344CB8AC3E}">
        <p14:creationId xmlns:p14="http://schemas.microsoft.com/office/powerpoint/2010/main" val="4032805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effectLst/>
                <a:latin typeface="+mn-lt"/>
                <a:ea typeface="+mn-ea"/>
                <a:cs typeface="+mn-cs"/>
              </a:rPr>
              <a:t>删除的建议</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12</a:t>
            </a:fld>
            <a:endParaRPr lang="zh-CN" altLang="en-US"/>
          </a:p>
        </p:txBody>
      </p:sp>
    </p:spTree>
    <p:extLst>
      <p:ext uri="{BB962C8B-B14F-4D97-AF65-F5344CB8AC3E}">
        <p14:creationId xmlns:p14="http://schemas.microsoft.com/office/powerpoint/2010/main" val="2685850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effectLst/>
                <a:latin typeface="+mn-lt"/>
                <a:ea typeface="+mn-ea"/>
                <a:cs typeface="+mn-cs"/>
              </a:rPr>
              <a:t>结论</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13</a:t>
            </a:fld>
            <a:endParaRPr lang="zh-CN" altLang="en-US"/>
          </a:p>
        </p:txBody>
      </p:sp>
    </p:spTree>
    <p:extLst>
      <p:ext uri="{BB962C8B-B14F-4D97-AF65-F5344CB8AC3E}">
        <p14:creationId xmlns:p14="http://schemas.microsoft.com/office/powerpoint/2010/main" val="4066017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所以在这里给大家举个例子，关于什么是句子损坏（</a:t>
            </a:r>
            <a:r>
              <a:rPr lang="en-US" altLang="zh-CN" smtClean="0"/>
              <a:t>corruption</a:t>
            </a:r>
            <a:r>
              <a:rPr lang="zh-CN" altLang="en-US" smtClean="0"/>
              <a:t>），这三个数据来自</a:t>
            </a:r>
            <a:r>
              <a:rPr lang="en-US" altLang="zh-CN" smtClean="0"/>
              <a:t>MNLI</a:t>
            </a:r>
            <a:r>
              <a:rPr lang="zh-CN" altLang="en-US" smtClean="0"/>
              <a:t>数据集，是已经把所有名词删除的</a:t>
            </a:r>
            <a:endParaRPr lang="en-US" altLang="zh-CN" smtClean="0"/>
          </a:p>
          <a:p>
            <a:r>
              <a:rPr lang="zh-CN" altLang="en-US" smtClean="0"/>
              <a:t>第一个选项是关于矛盾的（</a:t>
            </a:r>
            <a:r>
              <a:rPr lang="en-US" altLang="zh-CN" smtClean="0"/>
              <a:t>Contradiction</a:t>
            </a:r>
            <a:r>
              <a:rPr lang="zh-CN" altLang="en-US" smtClean="0"/>
              <a:t>）意思就是当我删除全部的名词以后，句子就会变得矛盾（</a:t>
            </a:r>
            <a:r>
              <a:rPr lang="en-US" altLang="zh-CN" smtClean="0"/>
              <a:t>Contradiction</a:t>
            </a:r>
            <a:r>
              <a:rPr lang="zh-CN" altLang="en-US" smtClean="0"/>
              <a:t>）</a:t>
            </a:r>
            <a:endParaRPr lang="en-US" altLang="zh-CN" smtClean="0"/>
          </a:p>
          <a:p>
            <a:r>
              <a:rPr lang="zh-CN" altLang="en-US" smtClean="0"/>
              <a:t>第二个选项是关于蕴含（</a:t>
            </a:r>
            <a:r>
              <a:rPr lang="en-US" altLang="zh-CN" smtClean="0"/>
              <a:t>Entailment</a:t>
            </a:r>
            <a:r>
              <a:rPr lang="zh-CN" altLang="en-US" smtClean="0"/>
              <a:t>）：意思就是当我删除全部名词以后，依然蕴含（</a:t>
            </a:r>
            <a:r>
              <a:rPr lang="en-US" altLang="zh-CN" smtClean="0"/>
              <a:t>Entail</a:t>
            </a:r>
            <a:r>
              <a:rPr lang="zh-CN" altLang="en-US" smtClean="0"/>
              <a:t>）</a:t>
            </a:r>
            <a:r>
              <a:rPr lang="zh-CN" altLang="en-US" smtClean="0"/>
              <a:t>之前的含义</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第三个选项是关于中性的（</a:t>
            </a:r>
            <a:r>
              <a:rPr lang="en-US" altLang="zh-CN" smtClean="0"/>
              <a:t>Neutral</a:t>
            </a:r>
            <a:r>
              <a:rPr lang="zh-CN" altLang="en-US" smtClean="0"/>
              <a:t>）：</a:t>
            </a:r>
            <a:r>
              <a:rPr lang="zh-CN" altLang="en-US" smtClean="0"/>
              <a:t>意思就是当我删除全部名词以后，句子原本表达（</a:t>
            </a:r>
            <a:r>
              <a:rPr lang="en-US" altLang="zh-CN" smtClean="0"/>
              <a:t>expression</a:t>
            </a:r>
            <a:r>
              <a:rPr lang="zh-CN" altLang="en-US" smtClean="0"/>
              <a:t>）是中性（</a:t>
            </a:r>
            <a:r>
              <a:rPr lang="en-US" altLang="zh-CN" smtClean="0"/>
              <a:t>Neutral</a:t>
            </a:r>
            <a:r>
              <a:rPr lang="zh-CN" altLang="en-US" smtClean="0"/>
              <a:t>）的</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3</a:t>
            </a:fld>
            <a:endParaRPr lang="zh-CN" altLang="en-US"/>
          </a:p>
        </p:txBody>
      </p:sp>
    </p:spTree>
    <p:extLst>
      <p:ext uri="{BB962C8B-B14F-4D97-AF65-F5344CB8AC3E}">
        <p14:creationId xmlns:p14="http://schemas.microsoft.com/office/powerpoint/2010/main" val="2700341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4</a:t>
            </a:fld>
            <a:endParaRPr lang="zh-CN" altLang="en-US"/>
          </a:p>
        </p:txBody>
      </p:sp>
    </p:spTree>
    <p:extLst>
      <p:ext uri="{BB962C8B-B14F-4D97-AF65-F5344CB8AC3E}">
        <p14:creationId xmlns:p14="http://schemas.microsoft.com/office/powerpoint/2010/main" val="3322767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effectLst/>
                <a:latin typeface="+mn-lt"/>
                <a:ea typeface="+mn-ea"/>
                <a:cs typeface="+mn-cs"/>
              </a:rPr>
              <a:t>在多类型自然语言推理语料库上进行我们的实验。 </a:t>
            </a:r>
            <a:r>
              <a:rPr lang="en-US" altLang="zh-CN" sz="1200" kern="1200" smtClean="0">
                <a:solidFill>
                  <a:schemeClr val="tx1"/>
                </a:solidFill>
                <a:effectLst/>
                <a:latin typeface="+mn-lt"/>
                <a:ea typeface="+mn-ea"/>
                <a:cs typeface="+mn-cs"/>
              </a:rPr>
              <a:t>MNLI </a:t>
            </a:r>
            <a:r>
              <a:rPr lang="zh-CN" altLang="en-US" sz="1200" kern="1200" smtClean="0">
                <a:solidFill>
                  <a:schemeClr val="tx1"/>
                </a:solidFill>
                <a:effectLst/>
                <a:latin typeface="+mn-lt"/>
                <a:ea typeface="+mn-ea"/>
                <a:cs typeface="+mn-cs"/>
              </a:rPr>
              <a:t>包含标记为“</a:t>
            </a:r>
            <a:r>
              <a:rPr lang="en-US" altLang="zh-CN" sz="1200" kern="1200" smtClean="0">
                <a:solidFill>
                  <a:schemeClr val="tx1"/>
                </a:solidFill>
                <a:effectLst/>
                <a:latin typeface="+mn-lt"/>
                <a:ea typeface="+mn-ea"/>
                <a:cs typeface="+mn-cs"/>
              </a:rPr>
              <a:t>entail ment”</a:t>
            </a:r>
            <a:r>
              <a:rPr lang="zh-CN" altLang="en-US"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contradiction”</a:t>
            </a:r>
            <a:r>
              <a:rPr lang="zh-CN" altLang="en-US" sz="1200" kern="1200" smtClean="0">
                <a:solidFill>
                  <a:schemeClr val="tx1"/>
                </a:solidFill>
                <a:effectLst/>
                <a:latin typeface="+mn-lt"/>
                <a:ea typeface="+mn-ea"/>
                <a:cs typeface="+mn-cs"/>
              </a:rPr>
              <a:t>和“</a:t>
            </a:r>
            <a:r>
              <a:rPr lang="en-US" altLang="zh-CN" sz="1200" kern="1200" smtClean="0">
                <a:solidFill>
                  <a:schemeClr val="tx1"/>
                </a:solidFill>
                <a:effectLst/>
                <a:latin typeface="+mn-lt"/>
                <a:ea typeface="+mn-ea"/>
                <a:cs typeface="+mn-cs"/>
              </a:rPr>
              <a:t>neutral”</a:t>
            </a:r>
            <a:r>
              <a:rPr lang="zh-CN" altLang="en-US" sz="1200" kern="1200" smtClean="0">
                <a:solidFill>
                  <a:schemeClr val="tx1"/>
                </a:solidFill>
                <a:effectLst/>
                <a:latin typeface="+mn-lt"/>
                <a:ea typeface="+mn-ea"/>
                <a:cs typeface="+mn-cs"/>
              </a:rPr>
              <a:t>的人工书写的句子对。 语料库包括来自十种不同类型的英语书面和口语的句子对</a:t>
            </a:r>
            <a:endParaRPr lang="en-US" altLang="zh-CN" sz="1200" kern="1200" smtClean="0">
              <a:solidFill>
                <a:schemeClr val="tx1"/>
              </a:solidFill>
              <a:effectLst/>
              <a:latin typeface="+mn-lt"/>
              <a:ea typeface="+mn-ea"/>
              <a:cs typeface="+mn-cs"/>
            </a:endParaRPr>
          </a:p>
          <a:p>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5</a:t>
            </a:fld>
            <a:endParaRPr lang="zh-CN" altLang="en-US"/>
          </a:p>
        </p:txBody>
      </p:sp>
    </p:spTree>
    <p:extLst>
      <p:ext uri="{BB962C8B-B14F-4D97-AF65-F5344CB8AC3E}">
        <p14:creationId xmlns:p14="http://schemas.microsoft.com/office/powerpoint/2010/main" val="1515246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effectLst/>
                <a:latin typeface="+mn-lt"/>
                <a:ea typeface="+mn-ea"/>
                <a:cs typeface="+mn-cs"/>
              </a:rPr>
              <a:t>对抗性 </a:t>
            </a:r>
            <a:r>
              <a:rPr lang="en-US" altLang="zh-CN" sz="1200" kern="1200" smtClean="0">
                <a:solidFill>
                  <a:schemeClr val="tx1"/>
                </a:solidFill>
                <a:effectLst/>
                <a:latin typeface="+mn-lt"/>
                <a:ea typeface="+mn-ea"/>
                <a:cs typeface="+mn-cs"/>
              </a:rPr>
              <a:t>NLI </a:t>
            </a:r>
            <a:r>
              <a:rPr lang="zh-CN" altLang="en-US" sz="1200" kern="1200" smtClean="0">
                <a:solidFill>
                  <a:schemeClr val="tx1"/>
                </a:solidFill>
                <a:effectLst/>
                <a:latin typeface="+mn-lt"/>
                <a:ea typeface="+mn-ea"/>
                <a:cs typeface="+mn-cs"/>
              </a:rPr>
              <a:t>基准 </a:t>
            </a:r>
            <a:r>
              <a:rPr lang="en-US" altLang="zh-CN" sz="1200" kern="1200" smtClean="0">
                <a:solidFill>
                  <a:schemeClr val="tx1"/>
                </a:solidFill>
                <a:effectLst/>
                <a:latin typeface="+mn-lt"/>
                <a:ea typeface="+mn-ea"/>
                <a:cs typeface="+mn-cs"/>
              </a:rPr>
              <a:t>(ANLI) </a:t>
            </a:r>
            <a:r>
              <a:rPr lang="zh-CN" altLang="en-US" sz="1200" kern="1200" smtClean="0">
                <a:solidFill>
                  <a:schemeClr val="tx1"/>
                </a:solidFill>
                <a:effectLst/>
                <a:latin typeface="+mn-lt"/>
                <a:ea typeface="+mn-ea"/>
                <a:cs typeface="+mn-cs"/>
              </a:rPr>
              <a:t>专门门设计用于解决以前 </a:t>
            </a:r>
            <a:r>
              <a:rPr lang="en-US" altLang="zh-CN" sz="1200" kern="1200" smtClean="0">
                <a:solidFill>
                  <a:schemeClr val="tx1"/>
                </a:solidFill>
                <a:effectLst/>
                <a:latin typeface="+mn-lt"/>
                <a:ea typeface="+mn-ea"/>
                <a:cs typeface="+mn-cs"/>
              </a:rPr>
              <a:t>NLI </a:t>
            </a:r>
            <a:r>
              <a:rPr lang="zh-CN" altLang="en-US" sz="1200" kern="1200" smtClean="0">
                <a:solidFill>
                  <a:schemeClr val="tx1"/>
                </a:solidFill>
                <a:effectLst/>
                <a:latin typeface="+mn-lt"/>
                <a:ea typeface="+mn-ea"/>
                <a:cs typeface="+mn-cs"/>
              </a:rPr>
              <a:t>的一些缺点数据集。 </a:t>
            </a:r>
            <a:r>
              <a:rPr lang="en-US" altLang="zh-CN" sz="1200" kern="1200" smtClean="0">
                <a:solidFill>
                  <a:schemeClr val="tx1"/>
                </a:solidFill>
                <a:effectLst/>
                <a:latin typeface="+mn-lt"/>
                <a:ea typeface="+mn-ea"/>
                <a:cs typeface="+mn-cs"/>
              </a:rPr>
              <a:t>ANLI</a:t>
            </a:r>
            <a:r>
              <a:rPr lang="zh-CN" altLang="en-US" sz="1200" kern="1200" smtClean="0">
                <a:solidFill>
                  <a:schemeClr val="tx1"/>
                </a:solidFill>
                <a:effectLst/>
                <a:latin typeface="+mn-lt"/>
                <a:ea typeface="+mn-ea"/>
                <a:cs typeface="+mn-cs"/>
              </a:rPr>
              <a:t>包含三个数据集（轮次），</a:t>
            </a:r>
            <a:r>
              <a:rPr lang="en-US" altLang="zh-CN" sz="1200" kern="1200" smtClean="0">
                <a:solidFill>
                  <a:schemeClr val="tx1"/>
                </a:solidFill>
                <a:effectLst/>
                <a:latin typeface="+mn-lt"/>
                <a:ea typeface="+mn-ea"/>
                <a:cs typeface="+mn-cs"/>
              </a:rPr>
              <a:t>R1</a:t>
            </a:r>
            <a:r>
              <a:rPr lang="zh-CN" altLang="en-US"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R2 </a:t>
            </a:r>
            <a:r>
              <a:rPr lang="zh-CN" altLang="en-US" sz="1200" kern="1200" smtClean="0">
                <a:solidFill>
                  <a:schemeClr val="tx1"/>
                </a:solidFill>
                <a:effectLst/>
                <a:latin typeface="+mn-lt"/>
                <a:ea typeface="+mn-ea"/>
                <a:cs typeface="+mn-cs"/>
              </a:rPr>
              <a:t>和 </a:t>
            </a:r>
            <a:r>
              <a:rPr lang="en-US" altLang="zh-CN" sz="1200" kern="1200" smtClean="0">
                <a:solidFill>
                  <a:schemeClr val="tx1"/>
                </a:solidFill>
                <a:effectLst/>
                <a:latin typeface="+mn-lt"/>
                <a:ea typeface="+mn-ea"/>
                <a:cs typeface="+mn-cs"/>
              </a:rPr>
              <a:t>R3</a:t>
            </a:r>
            <a:r>
              <a:rPr lang="zh-CN" altLang="en-US" sz="1200" kern="1200" smtClean="0">
                <a:solidFill>
                  <a:schemeClr val="tx1"/>
                </a:solidFill>
                <a:effectLst/>
                <a:latin typeface="+mn-lt"/>
                <a:ea typeface="+mn-ea"/>
                <a:cs typeface="+mn-cs"/>
              </a:rPr>
              <a:t>。 每个数据集都是使用手动和模型在环方法收集的，并且它们的难度和复杂性正在逐渐增加。</a:t>
            </a:r>
            <a:endParaRPr lang="en-US" altLang="zh-CN" sz="1200" kern="1200" smtClean="0">
              <a:solidFill>
                <a:schemeClr val="tx1"/>
              </a:solidFill>
              <a:effectLst/>
              <a:latin typeface="+mn-lt"/>
              <a:ea typeface="+mn-ea"/>
              <a:cs typeface="+mn-cs"/>
            </a:endParaRPr>
          </a:p>
          <a:p>
            <a:endParaRPr lang="en-US" altLang="zh-CN" sz="1200" kern="1200" smtClean="0">
              <a:solidFill>
                <a:schemeClr val="tx1"/>
              </a:solidFill>
              <a:effectLst/>
              <a:latin typeface="+mn-lt"/>
              <a:ea typeface="+mn-ea"/>
              <a:cs typeface="+mn-cs"/>
            </a:endParaRPr>
          </a:p>
          <a:p>
            <a:r>
              <a:rPr lang="en-US" altLang="zh-CN" sz="1200" kern="1200" smtClean="0">
                <a:solidFill>
                  <a:schemeClr val="tx1"/>
                </a:solidFill>
                <a:effectLst/>
                <a:latin typeface="+mn-lt"/>
                <a:ea typeface="+mn-ea"/>
                <a:cs typeface="+mn-cs"/>
              </a:rPr>
              <a:t>The Adversarial NLI Benchmark (ANLI) is specifically designed to solve some of the shortcomings of previous NLI datasets. ANLI contains three data sets (rounds), R1, R2 and R3. Each data set is collected using manual and model-in-the-loop methods, and their difficulty and complexity are gradually increasing.</a:t>
            </a:r>
          </a:p>
        </p:txBody>
      </p:sp>
      <p:sp>
        <p:nvSpPr>
          <p:cNvPr id="4" name="灯片编号占位符 3"/>
          <p:cNvSpPr>
            <a:spLocks noGrp="1"/>
          </p:cNvSpPr>
          <p:nvPr>
            <p:ph type="sldNum" sz="quarter" idx="10"/>
          </p:nvPr>
        </p:nvSpPr>
        <p:spPr/>
        <p:txBody>
          <a:bodyPr/>
          <a:lstStyle/>
          <a:p>
            <a:fld id="{7922F87E-00A2-4415-B013-0C0EB6927490}" type="slidenum">
              <a:rPr lang="zh-CN" altLang="en-US" smtClean="0"/>
              <a:t>6</a:t>
            </a:fld>
            <a:endParaRPr lang="zh-CN" altLang="en-US"/>
          </a:p>
        </p:txBody>
      </p:sp>
    </p:spTree>
    <p:extLst>
      <p:ext uri="{BB962C8B-B14F-4D97-AF65-F5344CB8AC3E}">
        <p14:creationId xmlns:p14="http://schemas.microsoft.com/office/powerpoint/2010/main" val="409069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effectLst/>
                <a:latin typeface="+mn-lt"/>
                <a:ea typeface="+mn-ea"/>
                <a:cs typeface="+mn-cs"/>
              </a:rPr>
              <a:t>我们通过对原始数据集应用一组受控转换来创建MNLI训练和评估数据的修改版本,</a:t>
            </a:r>
            <a:r>
              <a:rPr lang="zh-CN" altLang="en-US" sz="1200" kern="1200" smtClean="0">
                <a:solidFill>
                  <a:schemeClr val="tx1"/>
                </a:solidFill>
                <a:effectLst/>
                <a:latin typeface="+mn-lt"/>
                <a:ea typeface="+mn-ea"/>
                <a:cs typeface="+mn-cs"/>
              </a:rPr>
              <a:t>被称之为</a:t>
            </a:r>
            <a:r>
              <a:rPr lang="en-US" altLang="zh-CN" smtClean="0"/>
              <a:t>s MNLI CORRUPT-TRAIN and CORRUPT-TEST</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7</a:t>
            </a:fld>
            <a:endParaRPr lang="zh-CN" altLang="en-US"/>
          </a:p>
        </p:txBody>
      </p:sp>
    </p:spTree>
    <p:extLst>
      <p:ext uri="{BB962C8B-B14F-4D97-AF65-F5344CB8AC3E}">
        <p14:creationId xmlns:p14="http://schemas.microsoft.com/office/powerpoint/2010/main" val="415256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8</a:t>
            </a:fld>
            <a:endParaRPr lang="zh-CN" altLang="en-US"/>
          </a:p>
        </p:txBody>
      </p:sp>
    </p:spTree>
    <p:extLst>
      <p:ext uri="{BB962C8B-B14F-4D97-AF65-F5344CB8AC3E}">
        <p14:creationId xmlns:p14="http://schemas.microsoft.com/office/powerpoint/2010/main" val="218310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effectLst/>
                <a:latin typeface="+mn-lt"/>
                <a:ea typeface="+mn-ea"/>
                <a:cs typeface="+mn-cs"/>
              </a:rPr>
              <a:t>R1 </a:t>
            </a:r>
            <a:r>
              <a:rPr lang="zh-CN" altLang="en-US" sz="1200" kern="1200" smtClean="0">
                <a:solidFill>
                  <a:schemeClr val="tx1"/>
                </a:solidFill>
                <a:effectLst/>
                <a:latin typeface="+mn-lt"/>
                <a:ea typeface="+mn-ea"/>
                <a:cs typeface="+mn-cs"/>
              </a:rPr>
              <a:t>和 </a:t>
            </a:r>
            <a:r>
              <a:rPr lang="en-US" altLang="zh-CN" sz="1200" kern="1200" smtClean="0">
                <a:solidFill>
                  <a:schemeClr val="tx1"/>
                </a:solidFill>
                <a:effectLst/>
                <a:latin typeface="+mn-lt"/>
                <a:ea typeface="+mn-ea"/>
                <a:cs typeface="+mn-cs"/>
              </a:rPr>
              <a:t>R2 </a:t>
            </a:r>
            <a:r>
              <a:rPr lang="zh-CN" altLang="en-US" sz="1200" kern="1200" smtClean="0">
                <a:solidFill>
                  <a:schemeClr val="tx1"/>
                </a:solidFill>
                <a:effectLst/>
                <a:latin typeface="+mn-lt"/>
                <a:ea typeface="+mn-ea"/>
                <a:cs typeface="+mn-cs"/>
              </a:rPr>
              <a:t>的上下文由从维基百科中检索的句子组成。 在 </a:t>
            </a:r>
            <a:r>
              <a:rPr lang="en-US" altLang="zh-CN" sz="1200" kern="1200" smtClean="0">
                <a:solidFill>
                  <a:schemeClr val="tx1"/>
                </a:solidFill>
                <a:effectLst/>
                <a:latin typeface="+mn-lt"/>
                <a:ea typeface="+mn-ea"/>
                <a:cs typeface="+mn-cs"/>
              </a:rPr>
              <a:t>R3 </a:t>
            </a:r>
            <a:r>
              <a:rPr lang="zh-CN" altLang="en-US" sz="1200" kern="1200" smtClean="0">
                <a:solidFill>
                  <a:schemeClr val="tx1"/>
                </a:solidFill>
                <a:effectLst/>
                <a:latin typeface="+mn-lt"/>
                <a:ea typeface="+mn-ea"/>
                <a:cs typeface="+mn-cs"/>
              </a:rPr>
              <a:t>中，上下文是从维基百科，新闻（常见爬行），小说，儿童书籍测试 </a:t>
            </a:r>
            <a:r>
              <a:rPr lang="en-US" altLang="zh-CN" sz="1200" kern="1200" smtClean="0">
                <a:solidFill>
                  <a:schemeClr val="tx1"/>
                </a:solidFill>
                <a:effectLst/>
                <a:latin typeface="+mn-lt"/>
                <a:ea typeface="+mn-ea"/>
                <a:cs typeface="+mn-cs"/>
              </a:rPr>
              <a:t>(CBT)</a:t>
            </a:r>
            <a:r>
              <a:rPr lang="zh-CN" altLang="en-US" sz="1200" kern="1200" smtClean="0">
                <a:solidFill>
                  <a:schemeClr val="tx1"/>
                </a:solidFill>
                <a:effectLst/>
                <a:latin typeface="+mn-lt"/>
                <a:ea typeface="+mn-ea"/>
                <a:cs typeface="+mn-cs"/>
              </a:rPr>
              <a:t>，从 </a:t>
            </a:r>
            <a:r>
              <a:rPr lang="en-US" altLang="zh-CN" sz="1200" kern="1200" smtClean="0">
                <a:solidFill>
                  <a:schemeClr val="tx1"/>
                </a:solidFill>
                <a:effectLst/>
                <a:latin typeface="+mn-lt"/>
                <a:ea typeface="+mn-ea"/>
                <a:cs typeface="+mn-cs"/>
              </a:rPr>
              <a:t>WikiHow </a:t>
            </a:r>
            <a:r>
              <a:rPr lang="zh-CN" altLang="en-US" sz="1200" kern="1200" smtClean="0">
                <a:solidFill>
                  <a:schemeClr val="tx1"/>
                </a:solidFill>
                <a:effectLst/>
                <a:latin typeface="+mn-lt"/>
                <a:ea typeface="+mn-ea"/>
                <a:cs typeface="+mn-cs"/>
              </a:rPr>
              <a:t>中提取的正式口语文本和程序文本。</a:t>
            </a:r>
            <a:r>
              <a:rPr lang="en-US" altLang="zh-CN" sz="1200" kern="1200" smtClean="0">
                <a:solidFill>
                  <a:schemeClr val="tx1"/>
                </a:solidFill>
                <a:effectLst/>
                <a:latin typeface="+mn-lt"/>
                <a:ea typeface="+mn-ea"/>
                <a:cs typeface="+mn-cs"/>
              </a:rPr>
              <a:t>R1 </a:t>
            </a:r>
            <a:r>
              <a:rPr lang="zh-CN" altLang="en-US" sz="1200" kern="1200" smtClean="0">
                <a:solidFill>
                  <a:schemeClr val="tx1"/>
                </a:solidFill>
                <a:effectLst/>
                <a:latin typeface="+mn-lt"/>
                <a:ea typeface="+mn-ea"/>
                <a:cs typeface="+mn-cs"/>
              </a:rPr>
              <a:t>和 </a:t>
            </a:r>
            <a:r>
              <a:rPr lang="en-US" altLang="zh-CN" sz="1200" kern="1200" smtClean="0">
                <a:solidFill>
                  <a:schemeClr val="tx1"/>
                </a:solidFill>
                <a:effectLst/>
                <a:latin typeface="+mn-lt"/>
                <a:ea typeface="+mn-ea"/>
                <a:cs typeface="+mn-cs"/>
              </a:rPr>
              <a:t>R2 </a:t>
            </a:r>
            <a:r>
              <a:rPr lang="zh-CN" altLang="en-US" sz="1200" kern="1200" smtClean="0">
                <a:solidFill>
                  <a:schemeClr val="tx1"/>
                </a:solidFill>
                <a:effectLst/>
                <a:latin typeface="+mn-lt"/>
                <a:ea typeface="+mn-ea"/>
                <a:cs typeface="+mn-cs"/>
              </a:rPr>
              <a:t>的上下文由从维基百科中检索的句子组成。 在 </a:t>
            </a:r>
            <a:r>
              <a:rPr lang="en-US" altLang="zh-CN" sz="1200" kern="1200" smtClean="0">
                <a:solidFill>
                  <a:schemeClr val="tx1"/>
                </a:solidFill>
                <a:effectLst/>
                <a:latin typeface="+mn-lt"/>
                <a:ea typeface="+mn-ea"/>
                <a:cs typeface="+mn-cs"/>
              </a:rPr>
              <a:t>R3 </a:t>
            </a:r>
            <a:r>
              <a:rPr lang="zh-CN" altLang="en-US" sz="1200" kern="1200" smtClean="0">
                <a:solidFill>
                  <a:schemeClr val="tx1"/>
                </a:solidFill>
                <a:effectLst/>
                <a:latin typeface="+mn-lt"/>
                <a:ea typeface="+mn-ea"/>
                <a:cs typeface="+mn-cs"/>
              </a:rPr>
              <a:t>中，上下文是从维基百科，新闻（常见爬行），小说，儿童书籍测试 </a:t>
            </a:r>
            <a:r>
              <a:rPr lang="en-US" altLang="zh-CN" sz="1200" kern="1200" smtClean="0">
                <a:solidFill>
                  <a:schemeClr val="tx1"/>
                </a:solidFill>
                <a:effectLst/>
                <a:latin typeface="+mn-lt"/>
                <a:ea typeface="+mn-ea"/>
                <a:cs typeface="+mn-cs"/>
              </a:rPr>
              <a:t>(CBT)</a:t>
            </a:r>
            <a:r>
              <a:rPr lang="zh-CN" altLang="en-US" sz="1200" kern="1200" smtClean="0">
                <a:solidFill>
                  <a:schemeClr val="tx1"/>
                </a:solidFill>
                <a:effectLst/>
                <a:latin typeface="+mn-lt"/>
                <a:ea typeface="+mn-ea"/>
                <a:cs typeface="+mn-cs"/>
              </a:rPr>
              <a:t>，从 </a:t>
            </a:r>
            <a:r>
              <a:rPr lang="en-US" altLang="zh-CN" sz="1200" kern="1200" smtClean="0">
                <a:solidFill>
                  <a:schemeClr val="tx1"/>
                </a:solidFill>
                <a:effectLst/>
                <a:latin typeface="+mn-lt"/>
                <a:ea typeface="+mn-ea"/>
                <a:cs typeface="+mn-cs"/>
              </a:rPr>
              <a:t>WikiHow </a:t>
            </a:r>
            <a:r>
              <a:rPr lang="zh-CN" altLang="en-US" sz="1200" kern="1200" smtClean="0">
                <a:solidFill>
                  <a:schemeClr val="tx1"/>
                </a:solidFill>
                <a:effectLst/>
                <a:latin typeface="+mn-lt"/>
                <a:ea typeface="+mn-ea"/>
                <a:cs typeface="+mn-cs"/>
              </a:rPr>
              <a:t>中提取的正式口语文本和程序文本。</a:t>
            </a:r>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9</a:t>
            </a:fld>
            <a:endParaRPr lang="zh-CN" altLang="en-US"/>
          </a:p>
        </p:txBody>
      </p:sp>
    </p:spTree>
    <p:extLst>
      <p:ext uri="{BB962C8B-B14F-4D97-AF65-F5344CB8AC3E}">
        <p14:creationId xmlns:p14="http://schemas.microsoft.com/office/powerpoint/2010/main" val="4229762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922F87E-00A2-4415-B013-0C0EB6927490}" type="slidenum">
              <a:rPr lang="zh-CN" altLang="en-US" smtClean="0"/>
              <a:t>10</a:t>
            </a:fld>
            <a:endParaRPr lang="zh-CN" altLang="en-US"/>
          </a:p>
        </p:txBody>
      </p:sp>
    </p:spTree>
    <p:extLst>
      <p:ext uri="{BB962C8B-B14F-4D97-AF65-F5344CB8AC3E}">
        <p14:creationId xmlns:p14="http://schemas.microsoft.com/office/powerpoint/2010/main" val="1946464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376787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320749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2408857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6A9DCC55-4365-4191-9505-359BE1776760}" type="datetimeFigureOut">
              <a:rPr lang="ko-KR" altLang="en-US" smtClean="0"/>
              <a:t>2021-11-19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6C99E2B-FC1E-4B4A-AAEA-8566D46A8267}" type="slidenum">
              <a:rPr lang="ko-KR" altLang="en-US" smtClean="0"/>
              <a:t>‹#›</a:t>
            </a:fld>
            <a:endParaRPr lang="ko-KR" altLang="en-US"/>
          </a:p>
        </p:txBody>
      </p:sp>
      <p:sp>
        <p:nvSpPr>
          <p:cNvPr id="9" name="날짜 개체 틀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2551C70-1C34-4942-BA7C-72F98C1B9E00}" type="datetimeFigureOut">
              <a:rPr lang="ko-KR" altLang="en-US" smtClean="0"/>
              <a:pPr/>
              <a:t>2021-11-19</a:t>
            </a:fld>
            <a:endParaRPr lang="ko-KR" altLang="en-US"/>
          </a:p>
        </p:txBody>
      </p:sp>
      <p:sp>
        <p:nvSpPr>
          <p:cNvPr id="10" name="슬라이드 번호 개체 틀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BDD37EC8-03E5-4AE1-82A3-403A26791BF3}" type="slidenum">
              <a:rPr lang="ko-KR" altLang="en-US" smtClean="0"/>
              <a:pPr/>
              <a:t>‹#›</a:t>
            </a:fld>
            <a:endParaRPr lang="ko-KR" altLang="en-US"/>
          </a:p>
        </p:txBody>
      </p:sp>
      <p:sp>
        <p:nvSpPr>
          <p:cNvPr id="11" name="날짜 개체 틀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2551C70-1C34-4942-BA7C-72F98C1B9E00}" type="datetimeFigureOut">
              <a:rPr lang="ko-KR" altLang="en-US" smtClean="0"/>
              <a:pPr/>
              <a:t>2021-11-19</a:t>
            </a:fld>
            <a:endParaRPr lang="ko-KR" altLang="en-US"/>
          </a:p>
        </p:txBody>
      </p:sp>
      <p:sp>
        <p:nvSpPr>
          <p:cNvPr id="12" name="슬라이드 번호 개체 틀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BDD37EC8-03E5-4AE1-82A3-403A26791BF3}" type="slidenum">
              <a:rPr lang="ko-KR" altLang="en-US" smtClean="0"/>
              <a:pPr/>
              <a:t>‹#›</a:t>
            </a:fld>
            <a:endParaRPr lang="ko-KR" altLang="en-US"/>
          </a:p>
        </p:txBody>
      </p:sp>
      <p:sp>
        <p:nvSpPr>
          <p:cNvPr id="13" name="직사각형 12"/>
          <p:cNvSpPr/>
          <p:nvPr userDrawn="1"/>
        </p:nvSpPr>
        <p:spPr>
          <a:xfrm>
            <a:off x="0" y="260648"/>
            <a:ext cx="12192000" cy="216024"/>
          </a:xfrm>
          <a:prstGeom prst="rect">
            <a:avLst/>
          </a:prstGeom>
          <a:solidFill>
            <a:schemeClr val="tx1">
              <a:lumMod val="85000"/>
              <a:lumOff val="1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728" y="167374"/>
            <a:ext cx="1725960" cy="30929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5" name="그림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0069" y="28857"/>
            <a:ext cx="865707" cy="798645"/>
          </a:xfrm>
          <a:prstGeom prst="rect">
            <a:avLst/>
          </a:prstGeom>
        </p:spPr>
      </p:pic>
      <p:sp>
        <p:nvSpPr>
          <p:cNvPr id="16" name="직사각형 15"/>
          <p:cNvSpPr/>
          <p:nvPr userDrawn="1"/>
        </p:nvSpPr>
        <p:spPr>
          <a:xfrm>
            <a:off x="0" y="6453335"/>
            <a:ext cx="12192000" cy="281255"/>
          </a:xfrm>
          <a:prstGeom prst="rect">
            <a:avLst/>
          </a:prstGeom>
          <a:solidFill>
            <a:srgbClr val="C00000"/>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그림 16"/>
          <p:cNvPicPr>
            <a:picLocks noChangeAspect="1"/>
          </p:cNvPicPr>
          <p:nvPr userDrawn="1"/>
        </p:nvPicPr>
        <p:blipFill>
          <a:blip r:embed="rId4"/>
          <a:stretch>
            <a:fillRect/>
          </a:stretch>
        </p:blipFill>
        <p:spPr>
          <a:xfrm>
            <a:off x="11615936" y="6172080"/>
            <a:ext cx="576064" cy="562510"/>
          </a:xfrm>
          <a:prstGeom prst="rect">
            <a:avLst/>
          </a:prstGeom>
        </p:spPr>
      </p:pic>
    </p:spTree>
    <p:extLst>
      <p:ext uri="{BB962C8B-B14F-4D97-AF65-F5344CB8AC3E}">
        <p14:creationId xmlns:p14="http://schemas.microsoft.com/office/powerpoint/2010/main" val="279538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24269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E31AC68-B7C3-4E2D-8996-1BF847B1C179}"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08051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31AC68-B7C3-4E2D-8996-1BF847B1C179}" type="datetimeFigureOut">
              <a:rPr lang="zh-CN" altLang="en-US" smtClean="0"/>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216236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31AC68-B7C3-4E2D-8996-1BF847B1C179}" type="datetimeFigureOut">
              <a:rPr lang="zh-CN" altLang="en-US" smtClean="0"/>
              <a:t>2021/11/19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55556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31AC68-B7C3-4E2D-8996-1BF847B1C179}" type="datetimeFigureOut">
              <a:rPr lang="zh-CN" altLang="en-US" smtClean="0"/>
              <a:t>2021/11/19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04508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31AC68-B7C3-4E2D-8996-1BF847B1C179}" type="datetimeFigureOut">
              <a:rPr lang="zh-CN" altLang="en-US" smtClean="0"/>
              <a:t>2021/11/19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14104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31AC68-B7C3-4E2D-8996-1BF847B1C179}" type="datetimeFigureOut">
              <a:rPr lang="zh-CN" altLang="en-US" smtClean="0"/>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5387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31AC68-B7C3-4E2D-8996-1BF847B1C179}" type="datetimeFigureOut">
              <a:rPr lang="zh-CN" altLang="en-US" smtClean="0"/>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04683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1AC68-B7C3-4E2D-8996-1BF847B1C179}" type="datetimeFigureOut">
              <a:rPr lang="zh-CN" altLang="en-US" smtClean="0"/>
              <a:t>2021/11/19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818070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EF5DB2-0A72-4410-9519-985E55031E95}"/>
              </a:ext>
            </a:extLst>
          </p:cNvPr>
          <p:cNvSpPr txBox="1"/>
          <p:nvPr/>
        </p:nvSpPr>
        <p:spPr>
          <a:xfrm>
            <a:off x="604486" y="2544562"/>
            <a:ext cx="11234166" cy="1384995"/>
          </a:xfrm>
          <a:prstGeom prst="rect">
            <a:avLst/>
          </a:prstGeom>
          <a:noFill/>
        </p:spPr>
        <p:txBody>
          <a:bodyPr wrap="none" rtlCol="0">
            <a:spAutoFit/>
          </a:bodyPr>
          <a:lstStyle/>
          <a:p>
            <a:pPr algn="ctr"/>
            <a:r>
              <a:rPr lang="en-US" altLang="zh-CN" sz="2800" b="1" smtClean="0">
                <a:solidFill>
                  <a:srgbClr val="000000"/>
                </a:solidFill>
                <a:latin typeface="Lucida Grande"/>
              </a:rPr>
              <a:t>NLI </a:t>
            </a:r>
            <a:r>
              <a:rPr lang="en-US" altLang="zh-CN" sz="2800" b="1">
                <a:solidFill>
                  <a:srgbClr val="000000"/>
                </a:solidFill>
                <a:latin typeface="Lucida Grande"/>
              </a:rPr>
              <a:t>Data </a:t>
            </a:r>
            <a:r>
              <a:rPr lang="en-US" altLang="zh-CN" sz="2800" b="1">
                <a:solidFill>
                  <a:srgbClr val="000000"/>
                </a:solidFill>
                <a:latin typeface="Lucida Grande"/>
              </a:rPr>
              <a:t>Sanity </a:t>
            </a:r>
            <a:r>
              <a:rPr lang="en-US" altLang="zh-CN" sz="2800" b="1" smtClean="0">
                <a:solidFill>
                  <a:srgbClr val="000000"/>
                </a:solidFill>
                <a:latin typeface="Lucida Grande"/>
              </a:rPr>
              <a:t>Check:</a:t>
            </a:r>
          </a:p>
          <a:p>
            <a:pPr algn="ctr"/>
            <a:r>
              <a:rPr lang="en-US" altLang="zh-CN" sz="2800" b="1" smtClean="0">
                <a:solidFill>
                  <a:srgbClr val="000000"/>
                </a:solidFill>
                <a:latin typeface="Lucida Grande"/>
              </a:rPr>
              <a:t> </a:t>
            </a:r>
            <a:r>
              <a:rPr lang="en-US" altLang="zh-CN" sz="2800" b="1">
                <a:solidFill>
                  <a:srgbClr val="000000"/>
                </a:solidFill>
                <a:latin typeface="Lucida Grande"/>
              </a:rPr>
              <a:t>Assessing the Effect of Data Corruption on Model Performance</a:t>
            </a:r>
            <a:endParaRPr lang="en-US" altLang="ko-KR" sz="2800" b="1">
              <a:solidFill>
                <a:srgbClr val="000000"/>
              </a:solidFill>
              <a:latin typeface="Lucida Grande"/>
            </a:endParaRPr>
          </a:p>
          <a:p>
            <a:pPr algn="ctr"/>
            <a:endParaRPr lang="ko-KR" altLang="en-US" sz="2800" b="1" dirty="0">
              <a:solidFill>
                <a:srgbClr val="000000"/>
              </a:solidFill>
              <a:latin typeface="Lucida Grande"/>
            </a:endParaRPr>
          </a:p>
        </p:txBody>
      </p:sp>
      <p:sp>
        <p:nvSpPr>
          <p:cNvPr id="3" name="TextBox 2">
            <a:extLst>
              <a:ext uri="{FF2B5EF4-FFF2-40B4-BE49-F238E27FC236}">
                <a16:creationId xmlns:a16="http://schemas.microsoft.com/office/drawing/2014/main" id="{5DB1FBA4-5859-448E-A9FD-999F9FA8819D}"/>
              </a:ext>
            </a:extLst>
          </p:cNvPr>
          <p:cNvSpPr txBox="1"/>
          <p:nvPr/>
        </p:nvSpPr>
        <p:spPr>
          <a:xfrm>
            <a:off x="9657954" y="4829383"/>
            <a:ext cx="1207382" cy="646331"/>
          </a:xfrm>
          <a:prstGeom prst="rect">
            <a:avLst/>
          </a:prstGeom>
          <a:noFill/>
        </p:spPr>
        <p:txBody>
          <a:bodyPr wrap="none" rtlCol="0">
            <a:spAutoFit/>
          </a:bodyPr>
          <a:lstStyle/>
          <a:p>
            <a:r>
              <a:rPr lang="en-US" altLang="ko-KR" smtClean="0"/>
              <a:t>Guo Zikun</a:t>
            </a:r>
            <a:endParaRPr lang="en-US" altLang="ko-KR"/>
          </a:p>
          <a:p>
            <a:endParaRPr lang="ko-KR" altLang="en-US" dirty="0"/>
          </a:p>
        </p:txBody>
      </p:sp>
      <p:graphicFrame>
        <p:nvGraphicFramePr>
          <p:cNvPr id="6" name="표 5">
            <a:extLst>
              <a:ext uri="{FF2B5EF4-FFF2-40B4-BE49-F238E27FC236}">
                <a16:creationId xmlns:a16="http://schemas.microsoft.com/office/drawing/2014/main" id="{2CE97728-C16F-45BC-B07D-8333E4D1CFC1}"/>
              </a:ext>
            </a:extLst>
          </p:cNvPr>
          <p:cNvGraphicFramePr>
            <a:graphicFrameLocks noGrp="1"/>
          </p:cNvGraphicFramePr>
          <p:nvPr>
            <p:extLst>
              <p:ext uri="{D42A27DB-BD31-4B8C-83A1-F6EECF244321}">
                <p14:modId xmlns:p14="http://schemas.microsoft.com/office/powerpoint/2010/main" val="799502942"/>
              </p:ext>
            </p:extLst>
          </p:nvPr>
        </p:nvGraphicFramePr>
        <p:xfrm>
          <a:off x="2169916" y="3922270"/>
          <a:ext cx="7938280" cy="457200"/>
        </p:xfrm>
        <a:graphic>
          <a:graphicData uri="http://schemas.openxmlformats.org/drawingml/2006/table">
            <a:tbl>
              <a:tblPr/>
              <a:tblGrid>
                <a:gridCol w="7938280">
                  <a:extLst>
                    <a:ext uri="{9D8B030D-6E8A-4147-A177-3AD203B41FA5}">
                      <a16:colId xmlns:a16="http://schemas.microsoft.com/office/drawing/2014/main" val="1339088015"/>
                    </a:ext>
                  </a:extLst>
                </a:gridCol>
              </a:tblGrid>
              <a:tr h="0">
                <a:tc>
                  <a:txBody>
                    <a:bodyPr/>
                    <a:lstStyle/>
                    <a:p>
                      <a:pPr fontAlgn="t"/>
                      <a:r>
                        <a:rPr lang="en-US" altLang="zh-CN" sz="1000" b="0" i="0" kern="1200" smtClean="0">
                          <a:solidFill>
                            <a:schemeClr val="tx1"/>
                          </a:solidFill>
                          <a:effectLst/>
                          <a:latin typeface="+mn-lt"/>
                          <a:ea typeface="+mn-ea"/>
                          <a:cs typeface="+mn-cs"/>
                        </a:rPr>
                        <a:t>Talman, Aarne, et al. "NLI Data Sanity Check: Assessing the Effect of Data Corruption on Model Performance." arXiv preprint arXiv:2104.04751 (2021).</a:t>
                      </a:r>
                      <a:endParaRPr lang="en-US" sz="1000" b="0" i="0" kern="1200" dirty="0">
                        <a:solidFill>
                          <a:schemeClr val="tx1"/>
                        </a:solidFill>
                        <a:effectLst/>
                        <a:latin typeface="+mn-lt"/>
                        <a:ea typeface="+mn-ea"/>
                        <a:cs typeface="+mn-cs"/>
                      </a:endParaRPr>
                    </a:p>
                  </a:txBody>
                  <a:tcPr marT="76200" marB="76200">
                    <a:lnL>
                      <a:noFill/>
                    </a:lnL>
                    <a:lnR>
                      <a:noFill/>
                    </a:lnR>
                    <a:lnT>
                      <a:noFill/>
                    </a:lnT>
                    <a:lnB>
                      <a:noFill/>
                    </a:lnB>
                  </a:tcPr>
                </a:tc>
                <a:extLst>
                  <a:ext uri="{0D108BD9-81ED-4DB2-BD59-A6C34878D82A}">
                    <a16:rowId xmlns:a16="http://schemas.microsoft.com/office/drawing/2014/main" val="3587037453"/>
                  </a:ext>
                </a:extLst>
              </a:tr>
            </a:tbl>
          </a:graphicData>
        </a:graphic>
      </p:graphicFrame>
      <p:sp>
        <p:nvSpPr>
          <p:cNvPr id="7" name="Rectangle 2">
            <a:extLst>
              <a:ext uri="{FF2B5EF4-FFF2-40B4-BE49-F238E27FC236}">
                <a16:creationId xmlns:a16="http://schemas.microsoft.com/office/drawing/2014/main" id="{978ADAD0-AC29-4645-A38A-070479E25930}"/>
              </a:ext>
            </a:extLst>
          </p:cNvPr>
          <p:cNvSpPr>
            <a:spLocks noChangeArrowheads="1"/>
          </p:cNvSpPr>
          <p:nvPr/>
        </p:nvSpPr>
        <p:spPr bwMode="auto">
          <a:xfrm>
            <a:off x="3779288" y="403251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a:ln>
                  <a:noFill/>
                </a:ln>
                <a:solidFill>
                  <a:schemeClr val="tx1"/>
                </a:solidFill>
                <a:effectLst/>
                <a:latin typeface="Arial" panose="020B0604020202020204" pitchFamily="34" charset="0"/>
              </a:rPr>
              <a:t/>
            </a:r>
            <a:br>
              <a:rPr kumimoji="0" lang="ko-KR" altLang="ko-KR" sz="1200" b="0" i="0" u="none" strike="noStrike" cap="none" normalizeH="0" baseline="0">
                <a:ln>
                  <a:noFill/>
                </a:ln>
                <a:solidFill>
                  <a:schemeClr val="tx1"/>
                </a:solidFill>
                <a:effectLst/>
                <a:latin typeface="Arial" panose="020B0604020202020204" pitchFamily="34" charset="0"/>
              </a:rPr>
            </a:br>
            <a:endParaRPr kumimoji="0" lang="ko-KR" altLang="ko-KR"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791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4</a:t>
            </a:r>
            <a:r>
              <a:rPr lang="en-US" altLang="zh-CN" smtClean="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Evaluation</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838200" y="2189514"/>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1458502" y="2623066"/>
            <a:ext cx="3972479" cy="2314898"/>
          </a:xfrm>
          <a:prstGeom prst="rect">
            <a:avLst/>
          </a:prstGeom>
        </p:spPr>
      </p:pic>
      <p:pic>
        <p:nvPicPr>
          <p:cNvPr id="7" name="图片 6"/>
          <p:cNvPicPr>
            <a:picLocks noChangeAspect="1"/>
          </p:cNvPicPr>
          <p:nvPr/>
        </p:nvPicPr>
        <p:blipFill>
          <a:blip r:embed="rId4"/>
          <a:stretch>
            <a:fillRect/>
          </a:stretch>
        </p:blipFill>
        <p:spPr>
          <a:xfrm>
            <a:off x="6444256" y="2605757"/>
            <a:ext cx="3896269" cy="2810267"/>
          </a:xfrm>
          <a:prstGeom prst="rect">
            <a:avLst/>
          </a:prstGeom>
        </p:spPr>
      </p:pic>
    </p:spTree>
    <p:extLst>
      <p:ext uri="{BB962C8B-B14F-4D97-AF65-F5344CB8AC3E}">
        <p14:creationId xmlns:p14="http://schemas.microsoft.com/office/powerpoint/2010/main" val="27898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4 Discussion</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730827" y="2115281"/>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a:latin typeface="Times New Roman" panose="02020603050405020304" pitchFamily="18" charset="0"/>
              <a:cs typeface="Times New Roman" panose="02020603050405020304" pitchFamily="18" charset="0"/>
            </a:endParaRPr>
          </a:p>
        </p:txBody>
      </p:sp>
      <p:sp>
        <p:nvSpPr>
          <p:cNvPr id="6" name="矩形 5"/>
          <p:cNvSpPr/>
          <p:nvPr/>
        </p:nvSpPr>
        <p:spPr>
          <a:xfrm>
            <a:off x="228600" y="2115281"/>
            <a:ext cx="11700163" cy="4160828"/>
          </a:xfrm>
          <a:prstGeom prst="rect">
            <a:avLst/>
          </a:prstGeom>
        </p:spPr>
        <p:txBody>
          <a:bodyPr/>
          <a:lstStyle/>
          <a:p>
            <a:pPr>
              <a:lnSpc>
                <a:spcPct val="90000"/>
              </a:lnSpc>
              <a:spcBef>
                <a:spcPts val="1000"/>
              </a:spcBef>
              <a:buFont typeface="Arial" panose="020B0604020202020204" pitchFamily="34" charset="0"/>
              <a:buNone/>
            </a:pPr>
            <a:r>
              <a:rPr lang="en-US" altLang="zh-CN" sz="280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   Neural </a:t>
            </a:r>
            <a:r>
              <a:rPr lang="en-US" altLang="zh-CN" sz="2800">
                <a:latin typeface="Times New Roman" panose="02020603050405020304" pitchFamily="18" charset="0"/>
                <a:cs typeface="Times New Roman" panose="02020603050405020304" pitchFamily="18" charset="0"/>
              </a:rPr>
              <a:t>network models that beat </a:t>
            </a:r>
            <a:r>
              <a:rPr lang="en-US" altLang="zh-CN" sz="2800">
                <a:latin typeface="Times New Roman" panose="02020603050405020304" pitchFamily="18" charset="0"/>
                <a:cs typeface="Times New Roman" panose="02020603050405020304" pitchFamily="18" charset="0"/>
              </a:rPr>
              <a:t>human </a:t>
            </a:r>
            <a:r>
              <a:rPr lang="en-US" altLang="zh-CN" sz="2800" smtClean="0">
                <a:latin typeface="Times New Roman" panose="02020603050405020304" pitchFamily="18" charset="0"/>
                <a:cs typeface="Times New Roman" panose="02020603050405020304" pitchFamily="18" charset="0"/>
              </a:rPr>
              <a:t>performance </a:t>
            </a:r>
            <a:r>
              <a:rPr lang="en-US" altLang="zh-CN" sz="2800">
                <a:latin typeface="Times New Roman" panose="02020603050405020304" pitchFamily="18" charset="0"/>
                <a:cs typeface="Times New Roman" panose="02020603050405020304" pitchFamily="18" charset="0"/>
              </a:rPr>
              <a:t>in NLU tasks actually understand language is currently much </a:t>
            </a:r>
            <a:r>
              <a:rPr lang="en-US" altLang="zh-CN" sz="2800">
                <a:latin typeface="Times New Roman" panose="02020603050405020304" pitchFamily="18" charset="0"/>
                <a:cs typeface="Times New Roman" panose="02020603050405020304" pitchFamily="18" charset="0"/>
              </a:rPr>
              <a:t>debated</a:t>
            </a:r>
            <a:r>
              <a:rPr lang="en-US" altLang="zh-CN" sz="2800" smtClean="0">
                <a:latin typeface="Times New Roman" panose="02020603050405020304" pitchFamily="18" charset="0"/>
                <a:cs typeface="Times New Roman" panose="02020603050405020304" pitchFamily="18" charset="0"/>
              </a:rPr>
              <a:t>.</a:t>
            </a:r>
          </a:p>
          <a:p>
            <a:pPr>
              <a:lnSpc>
                <a:spcPct val="90000"/>
              </a:lnSpc>
              <a:spcBef>
                <a:spcPts val="1000"/>
              </a:spcBef>
              <a:buFont typeface="Arial" panose="020B0604020202020204" pitchFamily="34" charset="0"/>
              <a:buNone/>
            </a:pPr>
            <a:r>
              <a:rPr lang="zh-CN" altLang="en-US"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BERT performs surprisingly well in these experiments. This indicates that rather than understanding the meaning of the sentences and the semantic relationship between them, the models are able to pick up on other cues from the data that allow them to make correct predictions.</a:t>
            </a:r>
          </a:p>
          <a:p>
            <a:pPr>
              <a:lnSpc>
                <a:spcPct val="90000"/>
              </a:lnSpc>
              <a:spcBef>
                <a:spcPts val="1000"/>
              </a:spcBef>
              <a:buFont typeface="Arial" panose="020B0604020202020204" pitchFamily="34" charset="0"/>
              <a:buNone/>
            </a:pPr>
            <a:r>
              <a:rPr lang="en-US" altLang="zh-CN" sz="2800" smtClean="0">
                <a:latin typeface="Times New Roman" panose="02020603050405020304" pitchFamily="18" charset="0"/>
                <a:cs typeface="Times New Roman" panose="02020603050405020304" pitchFamily="18" charset="0"/>
              </a:rPr>
              <a:t>  </a:t>
            </a:r>
            <a:endParaRPr lang="zh-CN" alt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7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4 Discussion</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730827" y="2115281"/>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a:latin typeface="Times New Roman" panose="02020603050405020304" pitchFamily="18" charset="0"/>
              <a:cs typeface="Times New Roman" panose="02020603050405020304" pitchFamily="18" charset="0"/>
            </a:endParaRPr>
          </a:p>
        </p:txBody>
      </p:sp>
      <p:sp>
        <p:nvSpPr>
          <p:cNvPr id="6" name="矩形 5"/>
          <p:cNvSpPr/>
          <p:nvPr/>
        </p:nvSpPr>
        <p:spPr>
          <a:xfrm>
            <a:off x="228600" y="2115281"/>
            <a:ext cx="11700163" cy="4160828"/>
          </a:xfrm>
          <a:prstGeom prst="rect">
            <a:avLst/>
          </a:prstGeom>
        </p:spPr>
        <p:txBody>
          <a:bodyPr/>
          <a:lstStyle/>
          <a:p>
            <a:pPr>
              <a:lnSpc>
                <a:spcPct val="90000"/>
              </a:lnSpc>
              <a:spcBef>
                <a:spcPts val="1000"/>
              </a:spcBef>
              <a:buFont typeface="Arial" panose="020B0604020202020204" pitchFamily="34" charset="0"/>
              <a:buNone/>
            </a:pPr>
            <a:endParaRPr lang="zh-CN" altLang="en-US" sz="280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406542" y="1563993"/>
            <a:ext cx="9344277" cy="4795244"/>
          </a:xfrm>
          <a:prstGeom prst="rect">
            <a:avLst/>
          </a:prstGeom>
        </p:spPr>
      </p:pic>
    </p:spTree>
    <p:extLst>
      <p:ext uri="{BB962C8B-B14F-4D97-AF65-F5344CB8AC3E}">
        <p14:creationId xmlns:p14="http://schemas.microsoft.com/office/powerpoint/2010/main" val="252519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4 Conclusion</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730827" y="2115281"/>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a:latin typeface="Times New Roman" panose="02020603050405020304" pitchFamily="18" charset="0"/>
              <a:cs typeface="Times New Roman" panose="02020603050405020304" pitchFamily="18" charset="0"/>
            </a:endParaRPr>
          </a:p>
        </p:txBody>
      </p:sp>
      <p:sp>
        <p:nvSpPr>
          <p:cNvPr id="6" name="矩形 5"/>
          <p:cNvSpPr/>
          <p:nvPr/>
        </p:nvSpPr>
        <p:spPr>
          <a:xfrm>
            <a:off x="228600" y="2115281"/>
            <a:ext cx="11700163" cy="4160828"/>
          </a:xfrm>
          <a:prstGeom prst="rect">
            <a:avLst/>
          </a:prstGeom>
        </p:spPr>
        <p:txBody>
          <a:bodyPr/>
          <a:lstStyle/>
          <a:p>
            <a:pPr>
              <a:lnSpc>
                <a:spcPct val="90000"/>
              </a:lnSpc>
              <a:spcBef>
                <a:spcPts val="1000"/>
              </a:spcBef>
              <a:buFont typeface="Arial" panose="020B0604020202020204" pitchFamily="34" charset="0"/>
              <a:buNone/>
            </a:pPr>
            <a:endParaRPr lang="zh-CN" altLang="en-US" sz="2800">
              <a:latin typeface="Times New Roman" panose="02020603050405020304" pitchFamily="18" charset="0"/>
              <a:cs typeface="Times New Roman" panose="02020603050405020304" pitchFamily="18" charset="0"/>
            </a:endParaRPr>
          </a:p>
        </p:txBody>
      </p:sp>
      <p:sp>
        <p:nvSpPr>
          <p:cNvPr id="3" name="矩形 2"/>
          <p:cNvSpPr/>
          <p:nvPr/>
        </p:nvSpPr>
        <p:spPr>
          <a:xfrm>
            <a:off x="460662" y="1883843"/>
            <a:ext cx="11312237" cy="2677656"/>
          </a:xfrm>
          <a:prstGeom prst="rect">
            <a:avLst/>
          </a:prstGeom>
        </p:spPr>
        <p:txBody>
          <a:bodyPr wrap="square">
            <a:spAutoFit/>
          </a:bodyPr>
          <a:lstStyle/>
          <a:p>
            <a:pPr marL="457200" indent="-457200">
              <a:buFont typeface="Arial" panose="020B0604020202020204" pitchFamily="34" charset="0"/>
              <a:buChar char="•"/>
            </a:pPr>
            <a:r>
              <a:rPr lang="en-US" altLang="zh-CN" sz="2800">
                <a:latin typeface="Times New Roman" panose="02020603050405020304" pitchFamily="18" charset="0"/>
                <a:cs typeface="Times New Roman" panose="02020603050405020304" pitchFamily="18" charset="0"/>
              </a:rPr>
              <a:t>D</a:t>
            </a:r>
            <a:r>
              <a:rPr lang="en-US" altLang="zh-CN" sz="2800" smtClean="0">
                <a:latin typeface="Times New Roman" panose="02020603050405020304" pitchFamily="18" charset="0"/>
                <a:cs typeface="Times New Roman" panose="02020603050405020304" pitchFamily="18" charset="0"/>
              </a:rPr>
              <a:t>ata </a:t>
            </a:r>
            <a:r>
              <a:rPr lang="en-US" altLang="zh-CN" sz="2800">
                <a:latin typeface="Times New Roman" panose="02020603050405020304" pitchFamily="18" charset="0"/>
                <a:cs typeface="Times New Roman" panose="02020603050405020304" pitchFamily="18" charset="0"/>
              </a:rPr>
              <a:t>corruption is an efficient way to estimate dataset quality and their potential to reflect the real </a:t>
            </a:r>
            <a:r>
              <a:rPr lang="en-US" altLang="zh-CN" sz="2800">
                <a:latin typeface="Times New Roman" panose="02020603050405020304" pitchFamily="18" charset="0"/>
                <a:cs typeface="Times New Roman" panose="02020603050405020304" pitchFamily="18" charset="0"/>
              </a:rPr>
              <a:t>language </a:t>
            </a:r>
            <a:r>
              <a:rPr lang="en-US" altLang="zh-CN" sz="2800" smtClean="0">
                <a:latin typeface="Times New Roman" panose="02020603050405020304" pitchFamily="18" charset="0"/>
                <a:cs typeface="Times New Roman" panose="02020603050405020304" pitchFamily="18" charset="0"/>
              </a:rPr>
              <a:t>understanding </a:t>
            </a:r>
            <a:r>
              <a:rPr lang="en-US" altLang="zh-CN" sz="2800">
                <a:latin typeface="Times New Roman" panose="02020603050405020304" pitchFamily="18" charset="0"/>
                <a:cs typeface="Times New Roman" panose="02020603050405020304" pitchFamily="18" charset="0"/>
              </a:rPr>
              <a:t>capabilities of the </a:t>
            </a:r>
            <a:r>
              <a:rPr lang="en-US" altLang="zh-CN" sz="2800">
                <a:latin typeface="Times New Roman" panose="02020603050405020304" pitchFamily="18" charset="0"/>
                <a:cs typeface="Times New Roman" panose="02020603050405020304" pitchFamily="18" charset="0"/>
              </a:rPr>
              <a:t>models</a:t>
            </a:r>
            <a:r>
              <a:rPr lang="en-US" altLang="zh-CN" sz="2800" smtClean="0">
                <a:latin typeface="Times New Roman" panose="02020603050405020304" pitchFamily="18" charset="0"/>
                <a:cs typeface="Times New Roman" panose="02020603050405020304" pitchFamily="18" charset="0"/>
              </a:rPr>
              <a:t>.</a:t>
            </a:r>
            <a:endParaRPr lang="en-US" altLang="zh-CN"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zh-CN" sz="2800">
                <a:latin typeface="Times New Roman" panose="02020603050405020304" pitchFamily="18" charset="0"/>
                <a:cs typeface="Times New Roman" panose="02020603050405020304" pitchFamily="18" charset="0"/>
              </a:rPr>
              <a:t>CORRUPT methodology </a:t>
            </a:r>
            <a:r>
              <a:rPr lang="en-US" altLang="zh-CN" sz="2800" smtClean="0">
                <a:latin typeface="Times New Roman" panose="02020603050405020304" pitchFamily="18" charset="0"/>
                <a:cs typeface="Times New Roman" panose="02020603050405020304" pitchFamily="18" charset="0"/>
              </a:rPr>
              <a:t>can successfully identify datasets of high or low quality and can be used for assessing the quality of existing benchmarks used by the community and interpreting the results.</a:t>
            </a:r>
            <a:endParaRPr lang="zh-CN" alt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70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pitchFamily="18" charset="0"/>
                <a:cs typeface="Times New Roman" panose="02020603050405020304" pitchFamily="18" charset="0"/>
              </a:rPr>
              <a:t>1 Introduction</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729915" y="240314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mtClean="0">
                <a:latin typeface="Times New Roman" panose="02020603050405020304" pitchFamily="18" charset="0"/>
                <a:cs typeface="Times New Roman" panose="02020603050405020304" pitchFamily="18" charset="0"/>
              </a:rPr>
              <a:t>Pre-trained neural language models give high performance on natural language inference (NLI) tasks. But whether they actually understand the meaning of the processed sequences remains still unclear. A new test suite which allows to assess whether a dataset a good testbed for evaluating the models’ meaning understanding capabilities was proposed.</a:t>
            </a:r>
            <a:endParaRPr lang="en-US" altLang="ko-KR" smtClean="0">
              <a:solidFill>
                <a:srgbClr val="212529"/>
              </a:solidFill>
              <a:latin typeface="Times New Roman" panose="02020603050405020304" pitchFamily="18" charset="0"/>
              <a:cs typeface="Times New Roman" panose="02020603050405020304" pitchFamily="18" charset="0"/>
            </a:endParaRPr>
          </a:p>
          <a:p>
            <a:endParaRPr lang="zh-CN" altLang="en-US"/>
          </a:p>
        </p:txBody>
      </p:sp>
    </p:spTree>
    <p:extLst>
      <p:ext uri="{BB962C8B-B14F-4D97-AF65-F5344CB8AC3E}">
        <p14:creationId xmlns:p14="http://schemas.microsoft.com/office/powerpoint/2010/main" val="155685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pitchFamily="18" charset="0"/>
                <a:cs typeface="Times New Roman" panose="02020603050405020304" pitchFamily="18" charset="0"/>
              </a:rPr>
              <a:t>1 Introduction</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729915" y="240314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pic>
        <p:nvPicPr>
          <p:cNvPr id="3" name="图片 2"/>
          <p:cNvPicPr>
            <a:picLocks noChangeAspect="1"/>
          </p:cNvPicPr>
          <p:nvPr/>
        </p:nvPicPr>
        <p:blipFill rotWithShape="1">
          <a:blip r:embed="rId3"/>
          <a:srcRect b="15581"/>
          <a:stretch/>
        </p:blipFill>
        <p:spPr>
          <a:xfrm>
            <a:off x="3474460" y="1690688"/>
            <a:ext cx="5303780" cy="4487026"/>
          </a:xfrm>
          <a:prstGeom prst="rect">
            <a:avLst/>
          </a:prstGeom>
        </p:spPr>
      </p:pic>
    </p:spTree>
    <p:extLst>
      <p:ext uri="{BB962C8B-B14F-4D97-AF65-F5344CB8AC3E}">
        <p14:creationId xmlns:p14="http://schemas.microsoft.com/office/powerpoint/2010/main" val="427493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pitchFamily="18" charset="0"/>
                <a:cs typeface="Times New Roman" panose="02020603050405020304" pitchFamily="18" charset="0"/>
              </a:rPr>
              <a:t>1 Introduction</a:t>
            </a:r>
            <a:endParaRPr lang="ko-KR" altLang="en-US" dirty="0">
              <a:latin typeface="Times New Roman" panose="02020603050405020304" pitchFamily="18" charset="0"/>
              <a:cs typeface="Times New Roman" panose="02020603050405020304" pitchFamily="18" charset="0"/>
            </a:endParaRPr>
          </a:p>
        </p:txBody>
      </p:sp>
      <p:sp>
        <p:nvSpPr>
          <p:cNvPr id="4" name="内容占位符 2"/>
          <p:cNvSpPr txBox="1">
            <a:spLocks/>
          </p:cNvSpPr>
          <p:nvPr/>
        </p:nvSpPr>
        <p:spPr>
          <a:xfrm>
            <a:off x="659576" y="1995488"/>
            <a:ext cx="10515600" cy="37866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mtClean="0">
                <a:latin typeface="Times New Roman" panose="02020603050405020304" pitchFamily="18" charset="0"/>
                <a:cs typeface="Times New Roman" panose="02020603050405020304" pitchFamily="18" charset="0"/>
              </a:rPr>
              <a:t>Goal</a:t>
            </a:r>
            <a:r>
              <a:rPr lang="en-US" altLang="zh-CN" smtClean="0"/>
              <a:t> : </a:t>
            </a:r>
          </a:p>
          <a:p>
            <a:r>
              <a:rPr lang="en-US" altLang="zh-CN" smtClean="0">
                <a:latin typeface="Times New Roman" panose="02020603050405020304" pitchFamily="18" charset="0"/>
                <a:cs typeface="Times New Roman" panose="02020603050405020304" pitchFamily="18" charset="0"/>
              </a:rPr>
              <a:t>contribute a new suite of diagnostic tests that can be used to assess the quality of an NLU benchmark. </a:t>
            </a:r>
            <a:endParaRPr lang="zh-CN" altLang="en-US" smtClean="0">
              <a:latin typeface="Times New Roman" panose="02020603050405020304" pitchFamily="18" charset="0"/>
              <a:cs typeface="Times New Roman" panose="02020603050405020304" pitchFamily="18" charset="0"/>
            </a:endParaRPr>
          </a:p>
          <a:p>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Decrease in performance --expected. </a:t>
            </a:r>
          </a:p>
          <a:p>
            <a:pPr marL="0" indent="0">
              <a:buNone/>
            </a:pP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High </a:t>
            </a:r>
            <a:r>
              <a:rPr lang="en-US" altLang="zh-CN" smtClean="0">
                <a:latin typeface="Times New Roman" panose="02020603050405020304" pitchFamily="18" charset="0"/>
                <a:cs typeface="Times New Roman" panose="02020603050405020304" pitchFamily="18" charset="0"/>
              </a:rPr>
              <a:t>performance -- indicate the presence of biases and other artefacts in the dataset which guide models’ prediction.</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784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2</a:t>
            </a:r>
            <a:r>
              <a:rPr lang="en-US" altLang="zh-CN" smtClean="0">
                <a:latin typeface="Times New Roman" panose="02020603050405020304" pitchFamily="18" charset="0"/>
                <a:cs typeface="Times New Roman" panose="02020603050405020304" pitchFamily="18" charset="0"/>
              </a:rPr>
              <a:t> Datasets</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659576" y="1995488"/>
            <a:ext cx="10515600" cy="37866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mtClean="0">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MULTI_NLI : </a:t>
            </a:r>
            <a:endParaRPr lang="zh-CN" altLang="en-US">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228600" y="2488810"/>
            <a:ext cx="11828867" cy="3388571"/>
          </a:xfrm>
          <a:prstGeom prst="rect">
            <a:avLst/>
          </a:prstGeom>
        </p:spPr>
      </p:pic>
    </p:spTree>
    <p:extLst>
      <p:ext uri="{BB962C8B-B14F-4D97-AF65-F5344CB8AC3E}">
        <p14:creationId xmlns:p14="http://schemas.microsoft.com/office/powerpoint/2010/main" val="4249070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2</a:t>
            </a:r>
            <a:r>
              <a:rPr lang="en-US" altLang="zh-CN" smtClean="0">
                <a:latin typeface="Times New Roman" panose="02020603050405020304" pitchFamily="18" charset="0"/>
                <a:cs typeface="Times New Roman" panose="02020603050405020304" pitchFamily="18" charset="0"/>
              </a:rPr>
              <a:t> Datasets</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659576" y="1995488"/>
            <a:ext cx="10515600" cy="37866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mtClean="0">
                <a:latin typeface="Times New Roman" panose="02020603050405020304" pitchFamily="18" charset="0"/>
                <a:cs typeface="Times New Roman" panose="02020603050405020304" pitchFamily="18" charset="0"/>
              </a:rPr>
              <a:t> </a:t>
            </a:r>
            <a:r>
              <a:rPr lang="en-US" altLang="zh-CN" smtClean="0"/>
              <a:t>ANLI</a:t>
            </a:r>
            <a:r>
              <a:rPr lang="en-US" altLang="zh-CN" smtClean="0">
                <a:latin typeface="Times New Roman" panose="02020603050405020304" pitchFamily="18" charset="0"/>
                <a:cs typeface="Times New Roman" panose="02020603050405020304" pitchFamily="18" charset="0"/>
              </a:rPr>
              <a:t> : </a:t>
            </a:r>
            <a:endParaRPr lang="zh-CN" altLang="en-US">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2271128" y="1781074"/>
            <a:ext cx="8373644" cy="4001058"/>
          </a:xfrm>
          <a:prstGeom prst="rect">
            <a:avLst/>
          </a:prstGeom>
        </p:spPr>
      </p:pic>
    </p:spTree>
    <p:extLst>
      <p:ext uri="{BB962C8B-B14F-4D97-AF65-F5344CB8AC3E}">
        <p14:creationId xmlns:p14="http://schemas.microsoft.com/office/powerpoint/2010/main" val="173558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rPr>
              <a:t>  Systematic NLI Data Corruption</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838200" y="2189514"/>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mtClean="0">
                <a:latin typeface="Times New Roman" panose="02020603050405020304" pitchFamily="18" charset="0"/>
                <a:cs typeface="Times New Roman" panose="02020603050405020304" pitchFamily="18" charset="0"/>
              </a:rPr>
              <a:t>MNLI CORRUPT-TRAIN &amp; </a:t>
            </a:r>
            <a:r>
              <a:rPr lang="en-US" altLang="zh-CN" smtClean="0">
                <a:latin typeface="Times New Roman" panose="02020603050405020304" pitchFamily="18" charset="0"/>
                <a:cs typeface="Times New Roman" panose="02020603050405020304" pitchFamily="18" charset="0"/>
              </a:rPr>
              <a:t>CORRUPT-TEST </a:t>
            </a:r>
            <a:r>
              <a:rPr lang="zh-CN" altLang="en-US" smtClean="0">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indent="0">
              <a:buNone/>
            </a:pPr>
            <a:r>
              <a:rPr lang="en-US" altLang="zh-CN" smtClean="0">
                <a:latin typeface="Times New Roman" panose="02020603050405020304" pitchFamily="18" charset="0"/>
                <a:cs typeface="Times New Roman" panose="02020603050405020304" pitchFamily="18" charset="0"/>
              </a:rPr>
              <a:t>    Removing </a:t>
            </a:r>
            <a:r>
              <a:rPr lang="en-US" altLang="zh-CN">
                <a:latin typeface="Times New Roman" panose="02020603050405020304" pitchFamily="18" charset="0"/>
                <a:cs typeface="Times New Roman" panose="02020603050405020304" pitchFamily="18" charset="0"/>
              </a:rPr>
              <a:t>words of specific word classes from the MNLI-matched development dataset, or keeping these and removing the </a:t>
            </a:r>
            <a:r>
              <a:rPr lang="en-US" altLang="zh-CN">
                <a:latin typeface="Times New Roman" panose="02020603050405020304" pitchFamily="18" charset="0"/>
                <a:cs typeface="Times New Roman" panose="02020603050405020304" pitchFamily="18" charset="0"/>
              </a:rPr>
              <a:t>rest</a:t>
            </a:r>
            <a:r>
              <a:rPr lang="en-US" altLang="zh-CN" smtClean="0">
                <a:latin typeface="Times New Roman" panose="02020603050405020304" pitchFamily="18" charset="0"/>
                <a:cs typeface="Times New Roman" panose="02020603050405020304" pitchFamily="18" charset="0"/>
              </a:rPr>
              <a:t>.</a:t>
            </a:r>
          </a:p>
          <a:p>
            <a:pPr marL="0" indent="0">
              <a:buNone/>
            </a:pPr>
            <a:r>
              <a:rPr lang="en-US" altLang="zh-CN" smtClean="0">
                <a:latin typeface="Times New Roman" panose="02020603050405020304" pitchFamily="18" charset="0"/>
                <a:cs typeface="Times New Roman" panose="02020603050405020304" pitchFamily="18" charset="0"/>
              </a:rPr>
              <a:t>    Combine </a:t>
            </a:r>
            <a:r>
              <a:rPr lang="en-US" altLang="zh-CN">
                <a:latin typeface="Times New Roman" panose="02020603050405020304" pitchFamily="18" charset="0"/>
                <a:cs typeface="Times New Roman" panose="02020603050405020304" pitchFamily="18" charset="0"/>
              </a:rPr>
              <a:t>the </a:t>
            </a:r>
            <a:r>
              <a:rPr lang="en-US" altLang="zh-CN" smtClean="0">
                <a:latin typeface="Times New Roman" panose="02020603050405020304" pitchFamily="18" charset="0"/>
                <a:cs typeface="Times New Roman" panose="02020603050405020304" pitchFamily="18" charset="0"/>
              </a:rPr>
              <a:t>original </a:t>
            </a:r>
            <a:r>
              <a:rPr lang="en-US" altLang="zh-CN">
                <a:latin typeface="Times New Roman" panose="02020603050405020304" pitchFamily="18" charset="0"/>
                <a:cs typeface="Times New Roman" panose="02020603050405020304" pitchFamily="18" charset="0"/>
              </a:rPr>
              <a:t>MNLI and the corrupted training </a:t>
            </a:r>
            <a:r>
              <a:rPr lang="en-US" altLang="zh-CN">
                <a:latin typeface="Times New Roman" panose="02020603050405020304" pitchFamily="18" charset="0"/>
                <a:cs typeface="Times New Roman" panose="02020603050405020304" pitchFamily="18" charset="0"/>
              </a:rPr>
              <a:t>datasets </a:t>
            </a:r>
            <a:r>
              <a:rPr lang="en-US" altLang="zh-CN" smtClean="0">
                <a:latin typeface="Times New Roman" panose="02020603050405020304" pitchFamily="18" charset="0"/>
                <a:cs typeface="Times New Roman" panose="02020603050405020304" pitchFamily="18" charset="0"/>
              </a:rPr>
              <a:t>together</a:t>
            </a:r>
            <a:r>
              <a:rPr lang="en-US" altLang="zh-CN">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20010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4</a:t>
            </a:r>
            <a:r>
              <a:rPr lang="en-US" altLang="zh-CN" smtClean="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Evaluation</a:t>
            </a:r>
            <a:endParaRPr lang="ko-KR"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954777" y="2054923"/>
            <a:ext cx="10282445" cy="3411180"/>
          </a:xfrm>
          <a:prstGeom prst="rect">
            <a:avLst/>
          </a:prstGeom>
        </p:spPr>
      </p:pic>
    </p:spTree>
    <p:extLst>
      <p:ext uri="{BB962C8B-B14F-4D97-AF65-F5344CB8AC3E}">
        <p14:creationId xmlns:p14="http://schemas.microsoft.com/office/powerpoint/2010/main" val="372508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4</a:t>
            </a:r>
            <a:r>
              <a:rPr lang="en-US" altLang="zh-CN" smtClean="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Evaluation</a:t>
            </a:r>
            <a:endParaRPr lang="ko-KR" altLang="en-US" dirty="0">
              <a:latin typeface="Times New Roman" panose="02020603050405020304" pitchFamily="18" charset="0"/>
              <a:cs typeface="Times New Roman" panose="02020603050405020304" pitchFamily="18" charset="0"/>
            </a:endParaRPr>
          </a:p>
        </p:txBody>
      </p:sp>
      <p:sp>
        <p:nvSpPr>
          <p:cNvPr id="5" name="内容占位符 2"/>
          <p:cNvSpPr txBox="1">
            <a:spLocks/>
          </p:cNvSpPr>
          <p:nvPr/>
        </p:nvSpPr>
        <p:spPr>
          <a:xfrm>
            <a:off x="838200" y="2189514"/>
            <a:ext cx="10515600" cy="4030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3423863" y="2135575"/>
            <a:ext cx="5344271" cy="857370"/>
          </a:xfrm>
          <a:prstGeom prst="rect">
            <a:avLst/>
          </a:prstGeom>
        </p:spPr>
      </p:pic>
      <p:pic>
        <p:nvPicPr>
          <p:cNvPr id="6" name="图片 5"/>
          <p:cNvPicPr>
            <a:picLocks noChangeAspect="1"/>
          </p:cNvPicPr>
          <p:nvPr/>
        </p:nvPicPr>
        <p:blipFill>
          <a:blip r:embed="rId4"/>
          <a:stretch>
            <a:fillRect/>
          </a:stretch>
        </p:blipFill>
        <p:spPr>
          <a:xfrm>
            <a:off x="2490284" y="3282401"/>
            <a:ext cx="7211431" cy="1790950"/>
          </a:xfrm>
          <a:prstGeom prst="rect">
            <a:avLst/>
          </a:prstGeom>
        </p:spPr>
      </p:pic>
    </p:spTree>
    <p:extLst>
      <p:ext uri="{BB962C8B-B14F-4D97-AF65-F5344CB8AC3E}">
        <p14:creationId xmlns:p14="http://schemas.microsoft.com/office/powerpoint/2010/main" val="7221646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4352</TotalTime>
  <Words>1012</Words>
  <Application>Microsoft Office PowerPoint</Application>
  <PresentationFormat>宽屏</PresentationFormat>
  <Paragraphs>59</Paragraphs>
  <Slides>13</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Lucida Grande</vt:lpstr>
      <vt:lpstr>맑은 고딕</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GZK</dc:creator>
  <cp:lastModifiedBy>GZK</cp:lastModifiedBy>
  <cp:revision>19</cp:revision>
  <dcterms:created xsi:type="dcterms:W3CDTF">2021-11-19T06:55:32Z</dcterms:created>
  <dcterms:modified xsi:type="dcterms:W3CDTF">2021-11-22T07:28:31Z</dcterms:modified>
</cp:coreProperties>
</file>