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490" r:id="rId2"/>
    <p:sldId id="344" r:id="rId3"/>
    <p:sldId id="343" r:id="rId4"/>
    <p:sldId id="482" r:id="rId5"/>
    <p:sldId id="497" r:id="rId6"/>
    <p:sldId id="471" r:id="rId7"/>
    <p:sldId id="472" r:id="rId8"/>
    <p:sldId id="415" r:id="rId9"/>
    <p:sldId id="370" r:id="rId10"/>
    <p:sldId id="403" r:id="rId11"/>
    <p:sldId id="379" r:id="rId12"/>
    <p:sldId id="381" r:id="rId13"/>
    <p:sldId id="417" r:id="rId14"/>
    <p:sldId id="418" r:id="rId15"/>
    <p:sldId id="372" r:id="rId16"/>
    <p:sldId id="373" r:id="rId17"/>
    <p:sldId id="513" r:id="rId18"/>
    <p:sldId id="453" r:id="rId19"/>
    <p:sldId id="465" r:id="rId20"/>
    <p:sldId id="455" r:id="rId21"/>
    <p:sldId id="456" r:id="rId22"/>
    <p:sldId id="457" r:id="rId23"/>
    <p:sldId id="458" r:id="rId24"/>
    <p:sldId id="459" r:id="rId25"/>
    <p:sldId id="460" r:id="rId26"/>
    <p:sldId id="552" r:id="rId27"/>
    <p:sldId id="425" r:id="rId28"/>
    <p:sldId id="426" r:id="rId29"/>
    <p:sldId id="427" r:id="rId30"/>
    <p:sldId id="517" r:id="rId31"/>
    <p:sldId id="429" r:id="rId32"/>
    <p:sldId id="430" r:id="rId33"/>
    <p:sldId id="544" r:id="rId34"/>
    <p:sldId id="434" r:id="rId35"/>
    <p:sldId id="435" r:id="rId36"/>
    <p:sldId id="436" r:id="rId37"/>
    <p:sldId id="437" r:id="rId38"/>
    <p:sldId id="369" r:id="rId39"/>
    <p:sldId id="494" r:id="rId40"/>
    <p:sldId id="564" r:id="rId41"/>
    <p:sldId id="553" r:id="rId42"/>
    <p:sldId id="560" r:id="rId43"/>
    <p:sldId id="44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CD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89" autoAdjust="0"/>
    <p:restoredTop sz="99521" autoAdjust="0"/>
  </p:normalViewPr>
  <p:slideViewPr>
    <p:cSldViewPr snapToGrid="0" snapToObjects="1">
      <p:cViewPr varScale="1">
        <p:scale>
          <a:sx n="78" d="100"/>
          <a:sy n="78" d="100"/>
        </p:scale>
        <p:origin x="1218" y="5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E8B788-B777-45A6-8A61-66A34F74BBA6}" type="datetimeFigureOut">
              <a:rPr lang="en-US" smtClean="0"/>
              <a:t>6/12/2018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BDB61-A3DB-4F5B-B8AE-54C94A7DE431}" type="slidenum">
              <a:rPr lang="en-US" smtClean="0"/>
              <a:t>‹#›</a:t>
            </a:fld>
            <a:endParaRPr lang="en-US"/>
          </a:p>
        </p:txBody>
      </p:sp>
    </p:spTree>
    <p:extLst>
      <p:ext uri="{BB962C8B-B14F-4D97-AF65-F5344CB8AC3E}">
        <p14:creationId xmlns:p14="http://schemas.microsoft.com/office/powerpoint/2010/main" val="408201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1</a:t>
            </a:fld>
            <a:endParaRPr lang="en-US"/>
          </a:p>
        </p:txBody>
      </p:sp>
    </p:spTree>
    <p:extLst>
      <p:ext uri="{BB962C8B-B14F-4D97-AF65-F5344CB8AC3E}">
        <p14:creationId xmlns:p14="http://schemas.microsoft.com/office/powerpoint/2010/main" val="953095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10</a:t>
            </a:fld>
            <a:endParaRPr lang="en-US"/>
          </a:p>
        </p:txBody>
      </p:sp>
    </p:spTree>
    <p:extLst>
      <p:ext uri="{BB962C8B-B14F-4D97-AF65-F5344CB8AC3E}">
        <p14:creationId xmlns:p14="http://schemas.microsoft.com/office/powerpoint/2010/main" val="2897398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11</a:t>
            </a:fld>
            <a:endParaRPr lang="en-US"/>
          </a:p>
        </p:txBody>
      </p:sp>
    </p:spTree>
    <p:extLst>
      <p:ext uri="{BB962C8B-B14F-4D97-AF65-F5344CB8AC3E}">
        <p14:creationId xmlns:p14="http://schemas.microsoft.com/office/powerpoint/2010/main" val="31693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12</a:t>
            </a:fld>
            <a:endParaRPr lang="en-US"/>
          </a:p>
        </p:txBody>
      </p:sp>
    </p:spTree>
    <p:extLst>
      <p:ext uri="{BB962C8B-B14F-4D97-AF65-F5344CB8AC3E}">
        <p14:creationId xmlns:p14="http://schemas.microsoft.com/office/powerpoint/2010/main" val="2564464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13</a:t>
            </a:fld>
            <a:endParaRPr lang="en-US"/>
          </a:p>
        </p:txBody>
      </p:sp>
    </p:spTree>
    <p:extLst>
      <p:ext uri="{BB962C8B-B14F-4D97-AF65-F5344CB8AC3E}">
        <p14:creationId xmlns:p14="http://schemas.microsoft.com/office/powerpoint/2010/main" val="1275670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14</a:t>
            </a:fld>
            <a:endParaRPr lang="en-US"/>
          </a:p>
        </p:txBody>
      </p:sp>
    </p:spTree>
    <p:extLst>
      <p:ext uri="{BB962C8B-B14F-4D97-AF65-F5344CB8AC3E}">
        <p14:creationId xmlns:p14="http://schemas.microsoft.com/office/powerpoint/2010/main" val="2961353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15</a:t>
            </a:fld>
            <a:endParaRPr lang="en-US"/>
          </a:p>
        </p:txBody>
      </p:sp>
    </p:spTree>
    <p:extLst>
      <p:ext uri="{BB962C8B-B14F-4D97-AF65-F5344CB8AC3E}">
        <p14:creationId xmlns:p14="http://schemas.microsoft.com/office/powerpoint/2010/main" val="1954397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16</a:t>
            </a:fld>
            <a:endParaRPr lang="en-US"/>
          </a:p>
        </p:txBody>
      </p:sp>
    </p:spTree>
    <p:extLst>
      <p:ext uri="{BB962C8B-B14F-4D97-AF65-F5344CB8AC3E}">
        <p14:creationId xmlns:p14="http://schemas.microsoft.com/office/powerpoint/2010/main" val="3459556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17</a:t>
            </a:fld>
            <a:endParaRPr lang="en-US"/>
          </a:p>
        </p:txBody>
      </p:sp>
    </p:spTree>
    <p:extLst>
      <p:ext uri="{BB962C8B-B14F-4D97-AF65-F5344CB8AC3E}">
        <p14:creationId xmlns:p14="http://schemas.microsoft.com/office/powerpoint/2010/main" val="1857060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18</a:t>
            </a:fld>
            <a:endParaRPr lang="en-US"/>
          </a:p>
        </p:txBody>
      </p:sp>
    </p:spTree>
    <p:extLst>
      <p:ext uri="{BB962C8B-B14F-4D97-AF65-F5344CB8AC3E}">
        <p14:creationId xmlns:p14="http://schemas.microsoft.com/office/powerpoint/2010/main" val="1297694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19</a:t>
            </a:fld>
            <a:endParaRPr lang="en-US"/>
          </a:p>
        </p:txBody>
      </p:sp>
    </p:spTree>
    <p:extLst>
      <p:ext uri="{BB962C8B-B14F-4D97-AF65-F5344CB8AC3E}">
        <p14:creationId xmlns:p14="http://schemas.microsoft.com/office/powerpoint/2010/main" val="3937978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2</a:t>
            </a:fld>
            <a:endParaRPr lang="en-US"/>
          </a:p>
        </p:txBody>
      </p:sp>
    </p:spTree>
    <p:extLst>
      <p:ext uri="{BB962C8B-B14F-4D97-AF65-F5344CB8AC3E}">
        <p14:creationId xmlns:p14="http://schemas.microsoft.com/office/powerpoint/2010/main" val="3849316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20</a:t>
            </a:fld>
            <a:endParaRPr lang="en-US"/>
          </a:p>
        </p:txBody>
      </p:sp>
    </p:spTree>
    <p:extLst>
      <p:ext uri="{BB962C8B-B14F-4D97-AF65-F5344CB8AC3E}">
        <p14:creationId xmlns:p14="http://schemas.microsoft.com/office/powerpoint/2010/main" val="487732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21</a:t>
            </a:fld>
            <a:endParaRPr lang="en-US"/>
          </a:p>
        </p:txBody>
      </p:sp>
    </p:spTree>
    <p:extLst>
      <p:ext uri="{BB962C8B-B14F-4D97-AF65-F5344CB8AC3E}">
        <p14:creationId xmlns:p14="http://schemas.microsoft.com/office/powerpoint/2010/main" val="3809581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22</a:t>
            </a:fld>
            <a:endParaRPr lang="en-US"/>
          </a:p>
        </p:txBody>
      </p:sp>
    </p:spTree>
    <p:extLst>
      <p:ext uri="{BB962C8B-B14F-4D97-AF65-F5344CB8AC3E}">
        <p14:creationId xmlns:p14="http://schemas.microsoft.com/office/powerpoint/2010/main" val="2069657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23</a:t>
            </a:fld>
            <a:endParaRPr lang="en-US"/>
          </a:p>
        </p:txBody>
      </p:sp>
    </p:spTree>
    <p:extLst>
      <p:ext uri="{BB962C8B-B14F-4D97-AF65-F5344CB8AC3E}">
        <p14:creationId xmlns:p14="http://schemas.microsoft.com/office/powerpoint/2010/main" val="1347808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24</a:t>
            </a:fld>
            <a:endParaRPr lang="en-US"/>
          </a:p>
        </p:txBody>
      </p:sp>
    </p:spTree>
    <p:extLst>
      <p:ext uri="{BB962C8B-B14F-4D97-AF65-F5344CB8AC3E}">
        <p14:creationId xmlns:p14="http://schemas.microsoft.com/office/powerpoint/2010/main" val="663428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25</a:t>
            </a:fld>
            <a:endParaRPr lang="en-US"/>
          </a:p>
        </p:txBody>
      </p:sp>
    </p:spTree>
    <p:extLst>
      <p:ext uri="{BB962C8B-B14F-4D97-AF65-F5344CB8AC3E}">
        <p14:creationId xmlns:p14="http://schemas.microsoft.com/office/powerpoint/2010/main" val="2240986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27</a:t>
            </a:fld>
            <a:endParaRPr lang="en-US"/>
          </a:p>
        </p:txBody>
      </p:sp>
    </p:spTree>
    <p:extLst>
      <p:ext uri="{BB962C8B-B14F-4D97-AF65-F5344CB8AC3E}">
        <p14:creationId xmlns:p14="http://schemas.microsoft.com/office/powerpoint/2010/main" val="1901071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28</a:t>
            </a:fld>
            <a:endParaRPr lang="en-US"/>
          </a:p>
        </p:txBody>
      </p:sp>
    </p:spTree>
    <p:extLst>
      <p:ext uri="{BB962C8B-B14F-4D97-AF65-F5344CB8AC3E}">
        <p14:creationId xmlns:p14="http://schemas.microsoft.com/office/powerpoint/2010/main" val="3732613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29</a:t>
            </a:fld>
            <a:endParaRPr lang="en-US"/>
          </a:p>
        </p:txBody>
      </p:sp>
    </p:spTree>
    <p:extLst>
      <p:ext uri="{BB962C8B-B14F-4D97-AF65-F5344CB8AC3E}">
        <p14:creationId xmlns:p14="http://schemas.microsoft.com/office/powerpoint/2010/main" val="3280903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30</a:t>
            </a:fld>
            <a:endParaRPr lang="en-US"/>
          </a:p>
        </p:txBody>
      </p:sp>
    </p:spTree>
    <p:extLst>
      <p:ext uri="{BB962C8B-B14F-4D97-AF65-F5344CB8AC3E}">
        <p14:creationId xmlns:p14="http://schemas.microsoft.com/office/powerpoint/2010/main" val="873759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3</a:t>
            </a:fld>
            <a:endParaRPr lang="en-US"/>
          </a:p>
        </p:txBody>
      </p:sp>
    </p:spTree>
    <p:extLst>
      <p:ext uri="{BB962C8B-B14F-4D97-AF65-F5344CB8AC3E}">
        <p14:creationId xmlns:p14="http://schemas.microsoft.com/office/powerpoint/2010/main" val="2061843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31</a:t>
            </a:fld>
            <a:endParaRPr lang="en-US"/>
          </a:p>
        </p:txBody>
      </p:sp>
    </p:spTree>
    <p:extLst>
      <p:ext uri="{BB962C8B-B14F-4D97-AF65-F5344CB8AC3E}">
        <p14:creationId xmlns:p14="http://schemas.microsoft.com/office/powerpoint/2010/main" val="253622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32</a:t>
            </a:fld>
            <a:endParaRPr lang="en-US"/>
          </a:p>
        </p:txBody>
      </p:sp>
    </p:spTree>
    <p:extLst>
      <p:ext uri="{BB962C8B-B14F-4D97-AF65-F5344CB8AC3E}">
        <p14:creationId xmlns:p14="http://schemas.microsoft.com/office/powerpoint/2010/main" val="769411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33</a:t>
            </a:fld>
            <a:endParaRPr lang="en-US"/>
          </a:p>
        </p:txBody>
      </p:sp>
    </p:spTree>
    <p:extLst>
      <p:ext uri="{BB962C8B-B14F-4D97-AF65-F5344CB8AC3E}">
        <p14:creationId xmlns:p14="http://schemas.microsoft.com/office/powerpoint/2010/main" val="1605584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34</a:t>
            </a:fld>
            <a:endParaRPr lang="en-US"/>
          </a:p>
        </p:txBody>
      </p:sp>
    </p:spTree>
    <p:extLst>
      <p:ext uri="{BB962C8B-B14F-4D97-AF65-F5344CB8AC3E}">
        <p14:creationId xmlns:p14="http://schemas.microsoft.com/office/powerpoint/2010/main" val="2719744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35</a:t>
            </a:fld>
            <a:endParaRPr lang="en-US"/>
          </a:p>
        </p:txBody>
      </p:sp>
    </p:spTree>
    <p:extLst>
      <p:ext uri="{BB962C8B-B14F-4D97-AF65-F5344CB8AC3E}">
        <p14:creationId xmlns:p14="http://schemas.microsoft.com/office/powerpoint/2010/main" val="1162304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36</a:t>
            </a:fld>
            <a:endParaRPr lang="en-US"/>
          </a:p>
        </p:txBody>
      </p:sp>
    </p:spTree>
    <p:extLst>
      <p:ext uri="{BB962C8B-B14F-4D97-AF65-F5344CB8AC3E}">
        <p14:creationId xmlns:p14="http://schemas.microsoft.com/office/powerpoint/2010/main" val="3618365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37</a:t>
            </a:fld>
            <a:endParaRPr lang="en-US"/>
          </a:p>
        </p:txBody>
      </p:sp>
    </p:spTree>
    <p:extLst>
      <p:ext uri="{BB962C8B-B14F-4D97-AF65-F5344CB8AC3E}">
        <p14:creationId xmlns:p14="http://schemas.microsoft.com/office/powerpoint/2010/main" val="9959292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38</a:t>
            </a:fld>
            <a:endParaRPr lang="en-US"/>
          </a:p>
        </p:txBody>
      </p:sp>
    </p:spTree>
    <p:extLst>
      <p:ext uri="{BB962C8B-B14F-4D97-AF65-F5344CB8AC3E}">
        <p14:creationId xmlns:p14="http://schemas.microsoft.com/office/powerpoint/2010/main" val="3409410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39</a:t>
            </a:fld>
            <a:endParaRPr lang="en-US"/>
          </a:p>
        </p:txBody>
      </p:sp>
    </p:spTree>
    <p:extLst>
      <p:ext uri="{BB962C8B-B14F-4D97-AF65-F5344CB8AC3E}">
        <p14:creationId xmlns:p14="http://schemas.microsoft.com/office/powerpoint/2010/main" val="1368876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40</a:t>
            </a:fld>
            <a:endParaRPr lang="en-US"/>
          </a:p>
        </p:txBody>
      </p:sp>
    </p:spTree>
    <p:extLst>
      <p:ext uri="{BB962C8B-B14F-4D97-AF65-F5344CB8AC3E}">
        <p14:creationId xmlns:p14="http://schemas.microsoft.com/office/powerpoint/2010/main" val="2362102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4</a:t>
            </a:fld>
            <a:endParaRPr lang="en-US"/>
          </a:p>
        </p:txBody>
      </p:sp>
    </p:spTree>
    <p:extLst>
      <p:ext uri="{BB962C8B-B14F-4D97-AF65-F5344CB8AC3E}">
        <p14:creationId xmlns:p14="http://schemas.microsoft.com/office/powerpoint/2010/main" val="38333357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41</a:t>
            </a:fld>
            <a:endParaRPr lang="en-US"/>
          </a:p>
        </p:txBody>
      </p:sp>
    </p:spTree>
    <p:extLst>
      <p:ext uri="{BB962C8B-B14F-4D97-AF65-F5344CB8AC3E}">
        <p14:creationId xmlns:p14="http://schemas.microsoft.com/office/powerpoint/2010/main" val="4236787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42</a:t>
            </a:fld>
            <a:endParaRPr lang="en-US"/>
          </a:p>
        </p:txBody>
      </p:sp>
    </p:spTree>
    <p:extLst>
      <p:ext uri="{BB962C8B-B14F-4D97-AF65-F5344CB8AC3E}">
        <p14:creationId xmlns:p14="http://schemas.microsoft.com/office/powerpoint/2010/main" val="10673707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43</a:t>
            </a:fld>
            <a:endParaRPr lang="en-US"/>
          </a:p>
        </p:txBody>
      </p:sp>
    </p:spTree>
    <p:extLst>
      <p:ext uri="{BB962C8B-B14F-4D97-AF65-F5344CB8AC3E}">
        <p14:creationId xmlns:p14="http://schemas.microsoft.com/office/powerpoint/2010/main" val="1000418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5</a:t>
            </a:fld>
            <a:endParaRPr lang="en-US"/>
          </a:p>
        </p:txBody>
      </p:sp>
    </p:spTree>
    <p:extLst>
      <p:ext uri="{BB962C8B-B14F-4D97-AF65-F5344CB8AC3E}">
        <p14:creationId xmlns:p14="http://schemas.microsoft.com/office/powerpoint/2010/main" val="36262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6</a:t>
            </a:fld>
            <a:endParaRPr lang="en-US"/>
          </a:p>
        </p:txBody>
      </p:sp>
    </p:spTree>
    <p:extLst>
      <p:ext uri="{BB962C8B-B14F-4D97-AF65-F5344CB8AC3E}">
        <p14:creationId xmlns:p14="http://schemas.microsoft.com/office/powerpoint/2010/main" val="2535330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7</a:t>
            </a:fld>
            <a:endParaRPr lang="en-US"/>
          </a:p>
        </p:txBody>
      </p:sp>
    </p:spTree>
    <p:extLst>
      <p:ext uri="{BB962C8B-B14F-4D97-AF65-F5344CB8AC3E}">
        <p14:creationId xmlns:p14="http://schemas.microsoft.com/office/powerpoint/2010/main" val="3343044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8</a:t>
            </a:fld>
            <a:endParaRPr lang="en-US"/>
          </a:p>
        </p:txBody>
      </p:sp>
    </p:spTree>
    <p:extLst>
      <p:ext uri="{BB962C8B-B14F-4D97-AF65-F5344CB8AC3E}">
        <p14:creationId xmlns:p14="http://schemas.microsoft.com/office/powerpoint/2010/main" val="319949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700BDB61-A3DB-4F5B-B8AE-54C94A7DE431}" type="slidenum">
              <a:rPr lang="en-US" smtClean="0"/>
              <a:t>9</a:t>
            </a:fld>
            <a:endParaRPr lang="en-US"/>
          </a:p>
        </p:txBody>
      </p:sp>
    </p:spTree>
    <p:extLst>
      <p:ext uri="{BB962C8B-B14F-4D97-AF65-F5344CB8AC3E}">
        <p14:creationId xmlns:p14="http://schemas.microsoft.com/office/powerpoint/2010/main" val="2015886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5AA725-5F64-BB45-81A1-6CF930AFD41E}"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4C27-FE64-7A41-B38D-84E7086D1DC6}" type="slidenum">
              <a:rPr lang="en-US" smtClean="0"/>
              <a:t>‹#›</a:t>
            </a:fld>
            <a:endParaRPr lang="en-US"/>
          </a:p>
        </p:txBody>
      </p:sp>
    </p:spTree>
    <p:extLst>
      <p:ext uri="{BB962C8B-B14F-4D97-AF65-F5344CB8AC3E}">
        <p14:creationId xmlns:p14="http://schemas.microsoft.com/office/powerpoint/2010/main" val="2331189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AA725-5F64-BB45-81A1-6CF930AFD41E}"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4C27-FE64-7A41-B38D-84E7086D1DC6}" type="slidenum">
              <a:rPr lang="en-US" smtClean="0"/>
              <a:t>‹#›</a:t>
            </a:fld>
            <a:endParaRPr lang="en-US"/>
          </a:p>
        </p:txBody>
      </p:sp>
    </p:spTree>
    <p:extLst>
      <p:ext uri="{BB962C8B-B14F-4D97-AF65-F5344CB8AC3E}">
        <p14:creationId xmlns:p14="http://schemas.microsoft.com/office/powerpoint/2010/main" val="40295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AA725-5F64-BB45-81A1-6CF930AFD41E}"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4C27-FE64-7A41-B38D-84E7086D1DC6}" type="slidenum">
              <a:rPr lang="en-US" smtClean="0"/>
              <a:t>‹#›</a:t>
            </a:fld>
            <a:endParaRPr lang="en-US"/>
          </a:p>
        </p:txBody>
      </p:sp>
    </p:spTree>
    <p:extLst>
      <p:ext uri="{BB962C8B-B14F-4D97-AF65-F5344CB8AC3E}">
        <p14:creationId xmlns:p14="http://schemas.microsoft.com/office/powerpoint/2010/main" val="2300050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AA725-5F64-BB45-81A1-6CF930AFD41E}"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4C27-FE64-7A41-B38D-84E7086D1DC6}" type="slidenum">
              <a:rPr lang="en-US" smtClean="0"/>
              <a:t>‹#›</a:t>
            </a:fld>
            <a:endParaRPr lang="en-US"/>
          </a:p>
        </p:txBody>
      </p:sp>
    </p:spTree>
    <p:extLst>
      <p:ext uri="{BB962C8B-B14F-4D97-AF65-F5344CB8AC3E}">
        <p14:creationId xmlns:p14="http://schemas.microsoft.com/office/powerpoint/2010/main" val="121451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5AA725-5F64-BB45-81A1-6CF930AFD41E}"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4C27-FE64-7A41-B38D-84E7086D1DC6}" type="slidenum">
              <a:rPr lang="en-US" smtClean="0"/>
              <a:t>‹#›</a:t>
            </a:fld>
            <a:endParaRPr lang="en-US"/>
          </a:p>
        </p:txBody>
      </p:sp>
    </p:spTree>
    <p:extLst>
      <p:ext uri="{BB962C8B-B14F-4D97-AF65-F5344CB8AC3E}">
        <p14:creationId xmlns:p14="http://schemas.microsoft.com/office/powerpoint/2010/main" val="261527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5AA725-5F64-BB45-81A1-6CF930AFD41E}" type="datetimeFigureOut">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04C27-FE64-7A41-B38D-84E7086D1DC6}" type="slidenum">
              <a:rPr lang="en-US" smtClean="0"/>
              <a:t>‹#›</a:t>
            </a:fld>
            <a:endParaRPr lang="en-US"/>
          </a:p>
        </p:txBody>
      </p:sp>
    </p:spTree>
    <p:extLst>
      <p:ext uri="{BB962C8B-B14F-4D97-AF65-F5344CB8AC3E}">
        <p14:creationId xmlns:p14="http://schemas.microsoft.com/office/powerpoint/2010/main" val="15887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5AA725-5F64-BB45-81A1-6CF930AFD41E}" type="datetimeFigureOut">
              <a:rPr lang="en-US" smtClean="0"/>
              <a:t>6/12/2018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04C27-FE64-7A41-B38D-84E7086D1DC6}" type="slidenum">
              <a:rPr lang="en-US" smtClean="0"/>
              <a:t>‹#›</a:t>
            </a:fld>
            <a:endParaRPr lang="en-US"/>
          </a:p>
        </p:txBody>
      </p:sp>
    </p:spTree>
    <p:extLst>
      <p:ext uri="{BB962C8B-B14F-4D97-AF65-F5344CB8AC3E}">
        <p14:creationId xmlns:p14="http://schemas.microsoft.com/office/powerpoint/2010/main" val="1373000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5AA725-5F64-BB45-81A1-6CF930AFD41E}" type="datetimeFigureOut">
              <a:rPr lang="en-US" smtClean="0"/>
              <a:t>6/12/2018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04C27-FE64-7A41-B38D-84E7086D1DC6}" type="slidenum">
              <a:rPr lang="en-US" smtClean="0"/>
              <a:t>‹#›</a:t>
            </a:fld>
            <a:endParaRPr lang="en-US"/>
          </a:p>
        </p:txBody>
      </p:sp>
    </p:spTree>
    <p:extLst>
      <p:ext uri="{BB962C8B-B14F-4D97-AF65-F5344CB8AC3E}">
        <p14:creationId xmlns:p14="http://schemas.microsoft.com/office/powerpoint/2010/main" val="375425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AA725-5F64-BB45-81A1-6CF930AFD41E}" type="datetimeFigureOut">
              <a:rPr lang="en-US" smtClean="0"/>
              <a:t>6/12/2018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04C27-FE64-7A41-B38D-84E7086D1DC6}" type="slidenum">
              <a:rPr lang="en-US" smtClean="0"/>
              <a:t>‹#›</a:t>
            </a:fld>
            <a:endParaRPr lang="en-US"/>
          </a:p>
        </p:txBody>
      </p:sp>
    </p:spTree>
    <p:extLst>
      <p:ext uri="{BB962C8B-B14F-4D97-AF65-F5344CB8AC3E}">
        <p14:creationId xmlns:p14="http://schemas.microsoft.com/office/powerpoint/2010/main" val="1554163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5AA725-5F64-BB45-81A1-6CF930AFD41E}" type="datetimeFigureOut">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04C27-FE64-7A41-B38D-84E7086D1DC6}" type="slidenum">
              <a:rPr lang="en-US" smtClean="0"/>
              <a:t>‹#›</a:t>
            </a:fld>
            <a:endParaRPr lang="en-US"/>
          </a:p>
        </p:txBody>
      </p:sp>
    </p:spTree>
    <p:extLst>
      <p:ext uri="{BB962C8B-B14F-4D97-AF65-F5344CB8AC3E}">
        <p14:creationId xmlns:p14="http://schemas.microsoft.com/office/powerpoint/2010/main" val="273431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5AA725-5F64-BB45-81A1-6CF930AFD41E}" type="datetimeFigureOut">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04C27-FE64-7A41-B38D-84E7086D1DC6}" type="slidenum">
              <a:rPr lang="en-US" smtClean="0"/>
              <a:t>‹#›</a:t>
            </a:fld>
            <a:endParaRPr lang="en-US"/>
          </a:p>
        </p:txBody>
      </p:sp>
    </p:spTree>
    <p:extLst>
      <p:ext uri="{BB962C8B-B14F-4D97-AF65-F5344CB8AC3E}">
        <p14:creationId xmlns:p14="http://schemas.microsoft.com/office/powerpoint/2010/main" val="427482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AA725-5F64-BB45-81A1-6CF930AFD41E}" type="datetimeFigureOut">
              <a:rPr lang="en-US" smtClean="0"/>
              <a:t>6/12/2018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04C27-FE64-7A41-B38D-84E7086D1DC6}" type="slidenum">
              <a:rPr lang="en-US" smtClean="0"/>
              <a:t>‹#›</a:t>
            </a:fld>
            <a:endParaRPr lang="en-US"/>
          </a:p>
        </p:txBody>
      </p:sp>
    </p:spTree>
    <p:extLst>
      <p:ext uri="{BB962C8B-B14F-4D97-AF65-F5344CB8AC3E}">
        <p14:creationId xmlns:p14="http://schemas.microsoft.com/office/powerpoint/2010/main" val="2658265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900" y="818675"/>
            <a:ext cx="9212200" cy="2839957"/>
          </a:xfrm>
        </p:spPr>
        <p:txBody>
          <a:bodyPr>
            <a:noAutofit/>
          </a:bodyPr>
          <a:lstStyle/>
          <a:p>
            <a:r>
              <a:rPr lang="en-US" sz="3600" dirty="0" smtClean="0">
                <a:solidFill>
                  <a:schemeClr val="accent1"/>
                </a:solidFill>
              </a:rPr>
              <a:t>“10% of the time, it works every time”</a:t>
            </a:r>
            <a:r>
              <a:rPr lang="en-US" sz="3600" dirty="0">
                <a:solidFill>
                  <a:schemeClr val="accent1"/>
                </a:solidFill>
              </a:rPr>
              <a:t> </a:t>
            </a:r>
            <a:r>
              <a:rPr lang="en-US" sz="3600" dirty="0" smtClean="0">
                <a:solidFill>
                  <a:schemeClr val="accent1"/>
                </a:solidFill>
              </a:rPr>
              <a:t> </a:t>
            </a:r>
            <a:br>
              <a:rPr lang="en-US" sz="3600" dirty="0" smtClean="0">
                <a:solidFill>
                  <a:schemeClr val="accent1"/>
                </a:solidFill>
              </a:rPr>
            </a:br>
            <a:r>
              <a:rPr lang="en-US" sz="3600" dirty="0">
                <a:solidFill>
                  <a:schemeClr val="accent1"/>
                </a:solidFill>
              </a:rPr>
              <a:t/>
            </a:r>
            <a:br>
              <a:rPr lang="en-US" sz="3600" dirty="0">
                <a:solidFill>
                  <a:schemeClr val="accent1"/>
                </a:solidFill>
              </a:rPr>
            </a:br>
            <a:r>
              <a:rPr lang="en-US" sz="3600" dirty="0" smtClean="0">
                <a:solidFill>
                  <a:schemeClr val="accent1"/>
                </a:solidFill>
              </a:rPr>
              <a:t>Recognizing sloppy science</a:t>
            </a:r>
            <a:br>
              <a:rPr lang="en-US" sz="3600" dirty="0" smtClean="0">
                <a:solidFill>
                  <a:schemeClr val="accent1"/>
                </a:solidFill>
              </a:rPr>
            </a:br>
            <a:endParaRPr lang="en-US" sz="3200" dirty="0">
              <a:solidFill>
                <a:schemeClr val="accent1"/>
              </a:solidFill>
            </a:endParaRPr>
          </a:p>
        </p:txBody>
      </p:sp>
      <p:sp>
        <p:nvSpPr>
          <p:cNvPr id="3" name="Subtitle 2"/>
          <p:cNvSpPr>
            <a:spLocks noGrp="1"/>
          </p:cNvSpPr>
          <p:nvPr>
            <p:ph type="subTitle" idx="1"/>
          </p:nvPr>
        </p:nvSpPr>
        <p:spPr>
          <a:xfrm>
            <a:off x="396739" y="4880364"/>
            <a:ext cx="7989045" cy="1752600"/>
          </a:xfrm>
        </p:spPr>
        <p:txBody>
          <a:bodyPr>
            <a:normAutofit lnSpcReduction="10000"/>
          </a:bodyPr>
          <a:lstStyle/>
          <a:p>
            <a:r>
              <a:rPr lang="en-US" sz="2400" dirty="0" smtClean="0">
                <a:solidFill>
                  <a:schemeClr val="tx1"/>
                </a:solidFill>
              </a:rPr>
              <a:t>Jim Broach</a:t>
            </a:r>
          </a:p>
          <a:p>
            <a:r>
              <a:rPr lang="en-US" sz="2400" dirty="0" smtClean="0">
                <a:solidFill>
                  <a:schemeClr val="tx1"/>
                </a:solidFill>
              </a:rPr>
              <a:t>Penn State College of Medicine</a:t>
            </a:r>
          </a:p>
          <a:p>
            <a:r>
              <a:rPr lang="en-US" sz="2400" dirty="0" smtClean="0">
                <a:solidFill>
                  <a:schemeClr val="tx1"/>
                </a:solidFill>
              </a:rPr>
              <a:t>Reprise of talk given by C. Glenn Begley, </a:t>
            </a:r>
          </a:p>
          <a:p>
            <a:r>
              <a:rPr lang="en-US" sz="2400" dirty="0" smtClean="0">
                <a:solidFill>
                  <a:schemeClr val="tx1"/>
                </a:solidFill>
              </a:rPr>
              <a:t>former Director </a:t>
            </a:r>
            <a:r>
              <a:rPr lang="en-US" sz="2400" smtClean="0">
                <a:solidFill>
                  <a:schemeClr val="tx1"/>
                </a:solidFill>
              </a:rPr>
              <a:t>of Oncology, </a:t>
            </a:r>
            <a:r>
              <a:rPr lang="en-US" sz="2400" dirty="0" smtClean="0">
                <a:solidFill>
                  <a:schemeClr val="tx1"/>
                </a:solidFill>
              </a:rPr>
              <a:t>Amgen</a:t>
            </a:r>
            <a:endParaRPr lang="en-US" sz="2400" dirty="0">
              <a:solidFill>
                <a:schemeClr val="tx1"/>
              </a:solidFill>
            </a:endParaRPr>
          </a:p>
        </p:txBody>
      </p:sp>
    </p:spTree>
    <p:extLst>
      <p:ext uri="{BB962C8B-B14F-4D97-AF65-F5344CB8AC3E}">
        <p14:creationId xmlns:p14="http://schemas.microsoft.com/office/powerpoint/2010/main" val="277917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07058" y="-288795"/>
            <a:ext cx="5477916" cy="6354382"/>
          </a:xfrm>
          <a:prstGeom prst="rect">
            <a:avLst/>
          </a:prstGeom>
        </p:spPr>
      </p:pic>
      <p:sp>
        <p:nvSpPr>
          <p:cNvPr id="6" name="Rectangle 5"/>
          <p:cNvSpPr/>
          <p:nvPr/>
        </p:nvSpPr>
        <p:spPr>
          <a:xfrm>
            <a:off x="1675610" y="-1440131"/>
            <a:ext cx="5786959" cy="1529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309538"/>
            <a:ext cx="9119058" cy="1143000"/>
          </a:xfrm>
        </p:spPr>
        <p:txBody>
          <a:bodyPr>
            <a:noAutofit/>
          </a:bodyPr>
          <a:lstStyle/>
          <a:p>
            <a:r>
              <a:rPr lang="en-US" sz="2800" dirty="0" smtClean="0">
                <a:solidFill>
                  <a:srgbClr val="4F81BD"/>
                </a:solidFill>
              </a:rPr>
              <a:t>Authors’ Interpretation: Difference in number of dead cells</a:t>
            </a:r>
            <a:br>
              <a:rPr lang="en-US" sz="2800" dirty="0" smtClean="0">
                <a:solidFill>
                  <a:srgbClr val="4F81BD"/>
                </a:solidFill>
              </a:rPr>
            </a:br>
            <a:r>
              <a:rPr lang="en-US" sz="2800" dirty="0" smtClean="0">
                <a:solidFill>
                  <a:srgbClr val="4F81BD"/>
                </a:solidFill>
              </a:rPr>
              <a:t/>
            </a:r>
            <a:br>
              <a:rPr lang="en-US" sz="2800" dirty="0" smtClean="0">
                <a:solidFill>
                  <a:srgbClr val="4F81BD"/>
                </a:solidFill>
              </a:rPr>
            </a:br>
            <a:r>
              <a:rPr lang="en-US" sz="2000" dirty="0" smtClean="0">
                <a:solidFill>
                  <a:srgbClr val="4F81BD"/>
                </a:solidFill>
              </a:rPr>
              <a:t>Five </a:t>
            </a:r>
            <a:r>
              <a:rPr lang="en-US" sz="2000" dirty="0">
                <a:solidFill>
                  <a:srgbClr val="4F81BD"/>
                </a:solidFill>
              </a:rPr>
              <a:t>separate fields of H&amp;E stained paraffin tumor sections were quantified for the presence of </a:t>
            </a:r>
            <a:r>
              <a:rPr lang="en-US" sz="2000" dirty="0" err="1">
                <a:solidFill>
                  <a:srgbClr val="4F81BD"/>
                </a:solidFill>
              </a:rPr>
              <a:t>pyknotic</a:t>
            </a:r>
            <a:r>
              <a:rPr lang="en-US" sz="2000" dirty="0">
                <a:solidFill>
                  <a:srgbClr val="4F81BD"/>
                </a:solidFill>
              </a:rPr>
              <a:t> nuclei per square millimeter by visual inspection</a:t>
            </a:r>
            <a:r>
              <a:rPr lang="en-US" sz="2000" dirty="0" smtClean="0">
                <a:solidFill>
                  <a:srgbClr val="4F81BD"/>
                </a:solidFill>
              </a:rPr>
              <a:t>.</a:t>
            </a:r>
            <a:endParaRPr lang="en-US" sz="2000" dirty="0">
              <a:solidFill>
                <a:srgbClr val="4F81BD"/>
              </a:solidFill>
            </a:endParaRPr>
          </a:p>
        </p:txBody>
      </p:sp>
      <p:sp>
        <p:nvSpPr>
          <p:cNvPr id="6411" name="Rectangle 6410"/>
          <p:cNvSpPr/>
          <p:nvPr/>
        </p:nvSpPr>
        <p:spPr>
          <a:xfrm>
            <a:off x="8182336" y="2414945"/>
            <a:ext cx="1086862" cy="402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12" name="Rectangle 6411"/>
          <p:cNvSpPr/>
          <p:nvPr/>
        </p:nvSpPr>
        <p:spPr>
          <a:xfrm>
            <a:off x="2628687" y="5469722"/>
            <a:ext cx="4310765" cy="2743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19100" y="5384800"/>
            <a:ext cx="8356600" cy="1200328"/>
          </a:xfrm>
          <a:prstGeom prst="rect">
            <a:avLst/>
          </a:prstGeom>
          <a:solidFill>
            <a:schemeClr val="bg1"/>
          </a:solidFill>
        </p:spPr>
        <p:txBody>
          <a:bodyPr wrap="square" rtlCol="0">
            <a:spAutoFit/>
          </a:bodyPr>
          <a:lstStyle/>
          <a:p>
            <a:pPr algn="ctr"/>
            <a:r>
              <a:rPr lang="en-US" sz="2400" b="1" dirty="0" smtClean="0">
                <a:solidFill>
                  <a:srgbClr val="C0504D"/>
                </a:solidFill>
              </a:rPr>
              <a:t>Highly subjective assay not performed blinded</a:t>
            </a:r>
          </a:p>
          <a:p>
            <a:pPr algn="ctr"/>
            <a:r>
              <a:rPr lang="en-US" sz="2400" b="1" dirty="0" smtClean="0">
                <a:solidFill>
                  <a:srgbClr val="C0504D"/>
                </a:solidFill>
              </a:rPr>
              <a:t>Errors very tight: confusion between replicates </a:t>
            </a:r>
            <a:r>
              <a:rPr lang="en-US" sz="2400" b="1" dirty="0" err="1" smtClean="0">
                <a:solidFill>
                  <a:srgbClr val="C0504D"/>
                </a:solidFill>
              </a:rPr>
              <a:t>vs</a:t>
            </a:r>
            <a:r>
              <a:rPr lang="en-US" sz="2400" b="1" dirty="0" smtClean="0">
                <a:solidFill>
                  <a:srgbClr val="C0504D"/>
                </a:solidFill>
              </a:rPr>
              <a:t> repeats?</a:t>
            </a:r>
          </a:p>
          <a:p>
            <a:pPr algn="ctr"/>
            <a:r>
              <a:rPr lang="en-US" sz="2400" b="1" dirty="0">
                <a:solidFill>
                  <a:srgbClr val="C0504D"/>
                </a:solidFill>
              </a:rPr>
              <a:t>p</a:t>
            </a:r>
            <a:r>
              <a:rPr lang="en-US" sz="2400" b="1" dirty="0" smtClean="0">
                <a:solidFill>
                  <a:srgbClr val="C0504D"/>
                </a:solidFill>
              </a:rPr>
              <a:t> values unbelievable</a:t>
            </a:r>
            <a:endParaRPr lang="en-US" sz="2400" b="1" dirty="0">
              <a:solidFill>
                <a:srgbClr val="C0504D"/>
              </a:solidFill>
            </a:endParaRPr>
          </a:p>
        </p:txBody>
      </p:sp>
      <p:sp>
        <p:nvSpPr>
          <p:cNvPr id="8" name="Rectangle 7"/>
          <p:cNvSpPr/>
          <p:nvPr/>
        </p:nvSpPr>
        <p:spPr>
          <a:xfrm>
            <a:off x="0" y="6488668"/>
            <a:ext cx="2121093" cy="369332"/>
          </a:xfrm>
          <a:prstGeom prst="rect">
            <a:avLst/>
          </a:prstGeom>
        </p:spPr>
        <p:txBody>
          <a:bodyPr wrap="none">
            <a:spAutoFit/>
          </a:bodyPr>
          <a:lstStyle/>
          <a:p>
            <a:r>
              <a:rPr lang="en-US" dirty="0" err="1"/>
              <a:t>Approx</a:t>
            </a:r>
            <a:r>
              <a:rPr lang="en-US" dirty="0"/>
              <a:t> 450 citations</a:t>
            </a:r>
          </a:p>
        </p:txBody>
      </p:sp>
    </p:spTree>
    <p:extLst>
      <p:ext uri="{BB962C8B-B14F-4D97-AF65-F5344CB8AC3E}">
        <p14:creationId xmlns:p14="http://schemas.microsoft.com/office/powerpoint/2010/main" val="1882068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flipV="1">
            <a:off x="4704208" y="3256012"/>
            <a:ext cx="325552" cy="136232"/>
          </a:xfrm>
          <a:prstGeom prst="line">
            <a:avLst/>
          </a:prstGeom>
          <a:ln w="1524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49588"/>
            <a:ext cx="8229600" cy="1143000"/>
          </a:xfrm>
        </p:spPr>
        <p:txBody>
          <a:bodyPr>
            <a:normAutofit/>
          </a:bodyPr>
          <a:lstStyle/>
          <a:p>
            <a:r>
              <a:rPr lang="en-US" sz="3200" dirty="0" smtClean="0">
                <a:solidFill>
                  <a:schemeClr val="accent1"/>
                </a:solidFill>
              </a:rPr>
              <a:t>Authors’ Interpretation: Difference in cell number between 3 cell populations</a:t>
            </a:r>
            <a:endParaRPr lang="en-US" sz="3200" dirty="0">
              <a:solidFill>
                <a:schemeClr val="accent1"/>
              </a:solidFill>
            </a:endParaRPr>
          </a:p>
        </p:txBody>
      </p:sp>
      <p:sp>
        <p:nvSpPr>
          <p:cNvPr id="7" name="Rectangle 6"/>
          <p:cNvSpPr/>
          <p:nvPr/>
        </p:nvSpPr>
        <p:spPr>
          <a:xfrm>
            <a:off x="199178" y="2312421"/>
            <a:ext cx="423314" cy="22466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rot="16200000">
            <a:off x="1688139" y="3115404"/>
            <a:ext cx="2315533" cy="400110"/>
          </a:xfrm>
          <a:prstGeom prst="rect">
            <a:avLst/>
          </a:prstGeom>
          <a:solidFill>
            <a:srgbClr val="FFFFFF"/>
          </a:solidFill>
        </p:spPr>
        <p:txBody>
          <a:bodyPr wrap="none" rtlCol="0">
            <a:spAutoFit/>
          </a:bodyPr>
          <a:lstStyle/>
          <a:p>
            <a:r>
              <a:rPr lang="en-US" sz="2000" dirty="0" smtClean="0"/>
              <a:t>Relative cell number</a:t>
            </a:r>
            <a:endParaRPr lang="en-US" sz="2000" dirty="0"/>
          </a:p>
        </p:txBody>
      </p:sp>
      <p:sp>
        <p:nvSpPr>
          <p:cNvPr id="9" name="TextBox 8"/>
          <p:cNvSpPr txBox="1"/>
          <p:nvPr/>
        </p:nvSpPr>
        <p:spPr>
          <a:xfrm>
            <a:off x="2940955" y="3651757"/>
            <a:ext cx="301660" cy="369332"/>
          </a:xfrm>
          <a:prstGeom prst="rect">
            <a:avLst/>
          </a:prstGeom>
          <a:noFill/>
        </p:spPr>
        <p:txBody>
          <a:bodyPr wrap="none" rtlCol="0">
            <a:spAutoFit/>
          </a:bodyPr>
          <a:lstStyle/>
          <a:p>
            <a:r>
              <a:rPr lang="en-US" dirty="0" smtClean="0"/>
              <a:t>2</a:t>
            </a:r>
            <a:endParaRPr lang="en-US" dirty="0"/>
          </a:p>
        </p:txBody>
      </p:sp>
      <p:sp>
        <p:nvSpPr>
          <p:cNvPr id="10" name="TextBox 9"/>
          <p:cNvSpPr txBox="1"/>
          <p:nvPr/>
        </p:nvSpPr>
        <p:spPr>
          <a:xfrm>
            <a:off x="2940955" y="2854032"/>
            <a:ext cx="301660" cy="369332"/>
          </a:xfrm>
          <a:prstGeom prst="rect">
            <a:avLst/>
          </a:prstGeom>
          <a:noFill/>
        </p:spPr>
        <p:txBody>
          <a:bodyPr wrap="none" rtlCol="0">
            <a:spAutoFit/>
          </a:bodyPr>
          <a:lstStyle/>
          <a:p>
            <a:r>
              <a:rPr lang="en-US" dirty="0" smtClean="0"/>
              <a:t>4</a:t>
            </a:r>
            <a:endParaRPr lang="en-US" dirty="0"/>
          </a:p>
        </p:txBody>
      </p:sp>
      <p:sp>
        <p:nvSpPr>
          <p:cNvPr id="11" name="TextBox 10"/>
          <p:cNvSpPr txBox="1"/>
          <p:nvPr/>
        </p:nvSpPr>
        <p:spPr>
          <a:xfrm>
            <a:off x="2940955" y="2030730"/>
            <a:ext cx="301660" cy="369332"/>
          </a:xfrm>
          <a:prstGeom prst="rect">
            <a:avLst/>
          </a:prstGeom>
          <a:noFill/>
        </p:spPr>
        <p:txBody>
          <a:bodyPr wrap="none" rtlCol="0">
            <a:spAutoFit/>
          </a:bodyPr>
          <a:lstStyle/>
          <a:p>
            <a:r>
              <a:rPr lang="en-US" dirty="0" smtClean="0"/>
              <a:t>6</a:t>
            </a:r>
            <a:endParaRPr lang="en-US" dirty="0"/>
          </a:p>
        </p:txBody>
      </p:sp>
      <p:sp>
        <p:nvSpPr>
          <p:cNvPr id="12" name="TextBox 11"/>
          <p:cNvSpPr txBox="1"/>
          <p:nvPr/>
        </p:nvSpPr>
        <p:spPr>
          <a:xfrm>
            <a:off x="3555127" y="4655540"/>
            <a:ext cx="1697901" cy="369332"/>
          </a:xfrm>
          <a:prstGeom prst="rect">
            <a:avLst/>
          </a:prstGeom>
          <a:noFill/>
        </p:spPr>
        <p:txBody>
          <a:bodyPr wrap="none" rtlCol="0">
            <a:spAutoFit/>
          </a:bodyPr>
          <a:lstStyle/>
          <a:p>
            <a:r>
              <a:rPr lang="en-US" dirty="0" smtClean="0"/>
              <a:t>1      2       3      4 </a:t>
            </a:r>
            <a:endParaRPr lang="en-US" dirty="0"/>
          </a:p>
        </p:txBody>
      </p:sp>
      <p:sp>
        <p:nvSpPr>
          <p:cNvPr id="13" name="TextBox 12"/>
          <p:cNvSpPr txBox="1"/>
          <p:nvPr/>
        </p:nvSpPr>
        <p:spPr>
          <a:xfrm>
            <a:off x="3766784" y="5006888"/>
            <a:ext cx="962824" cy="369332"/>
          </a:xfrm>
          <a:prstGeom prst="rect">
            <a:avLst/>
          </a:prstGeom>
          <a:noFill/>
        </p:spPr>
        <p:txBody>
          <a:bodyPr wrap="none" rtlCol="0">
            <a:spAutoFit/>
          </a:bodyPr>
          <a:lstStyle/>
          <a:p>
            <a:r>
              <a:rPr lang="en-US" dirty="0" smtClean="0"/>
              <a:t>Time (d)</a:t>
            </a:r>
            <a:endParaRPr lang="en-US" dirty="0"/>
          </a:p>
        </p:txBody>
      </p:sp>
      <p:sp>
        <p:nvSpPr>
          <p:cNvPr id="47" name="Rectangle 46"/>
          <p:cNvSpPr/>
          <p:nvPr/>
        </p:nvSpPr>
        <p:spPr>
          <a:xfrm>
            <a:off x="2218413" y="2995542"/>
            <a:ext cx="419457" cy="38561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9" name="Rectangle 1028"/>
          <p:cNvSpPr/>
          <p:nvPr/>
        </p:nvSpPr>
        <p:spPr>
          <a:xfrm>
            <a:off x="5665918" y="1960599"/>
            <a:ext cx="1574151" cy="5576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2" name="TextBox 1031"/>
          <p:cNvSpPr txBox="1"/>
          <p:nvPr/>
        </p:nvSpPr>
        <p:spPr>
          <a:xfrm>
            <a:off x="7313111" y="6475967"/>
            <a:ext cx="184666" cy="369332"/>
          </a:xfrm>
          <a:prstGeom prst="rect">
            <a:avLst/>
          </a:prstGeom>
          <a:noFill/>
        </p:spPr>
        <p:txBody>
          <a:bodyPr wrap="none" rtlCol="0">
            <a:spAutoFit/>
          </a:bodyPr>
          <a:lstStyle/>
          <a:p>
            <a:endParaRPr lang="en-US" dirty="0"/>
          </a:p>
        </p:txBody>
      </p:sp>
      <p:sp>
        <p:nvSpPr>
          <p:cNvPr id="4" name="TextBox 3"/>
          <p:cNvSpPr txBox="1"/>
          <p:nvPr/>
        </p:nvSpPr>
        <p:spPr>
          <a:xfrm>
            <a:off x="3058141" y="1418852"/>
            <a:ext cx="2185289" cy="400110"/>
          </a:xfrm>
          <a:prstGeom prst="rect">
            <a:avLst/>
          </a:prstGeom>
          <a:noFill/>
        </p:spPr>
        <p:txBody>
          <a:bodyPr wrap="none" rtlCol="0">
            <a:spAutoFit/>
          </a:bodyPr>
          <a:lstStyle/>
          <a:p>
            <a:r>
              <a:rPr lang="en-US" sz="2000" dirty="0" smtClean="0"/>
              <a:t>Crystal Violet assay</a:t>
            </a:r>
          </a:p>
        </p:txBody>
      </p:sp>
      <p:sp>
        <p:nvSpPr>
          <p:cNvPr id="29" name="Right Triangle 28"/>
          <p:cNvSpPr/>
          <p:nvPr/>
        </p:nvSpPr>
        <p:spPr>
          <a:xfrm rot="5400000">
            <a:off x="3236445" y="3839005"/>
            <a:ext cx="313010" cy="298954"/>
          </a:xfrm>
          <a:prstGeom prst="rtTriangl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ight Triangle 31"/>
          <p:cNvSpPr/>
          <p:nvPr/>
        </p:nvSpPr>
        <p:spPr>
          <a:xfrm rot="6935456">
            <a:off x="3650481" y="3680421"/>
            <a:ext cx="421886" cy="278902"/>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ight Triangle 40"/>
          <p:cNvSpPr/>
          <p:nvPr/>
        </p:nvSpPr>
        <p:spPr>
          <a:xfrm rot="9291144">
            <a:off x="3319540" y="4071757"/>
            <a:ext cx="515652" cy="373372"/>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9059808">
            <a:off x="3889197" y="3702981"/>
            <a:ext cx="779790" cy="407561"/>
          </a:xfrm>
          <a:prstGeom prst="rtTriangl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230577" y="1960599"/>
            <a:ext cx="0" cy="25921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Right Triangle 53"/>
          <p:cNvSpPr/>
          <p:nvPr/>
        </p:nvSpPr>
        <p:spPr>
          <a:xfrm rot="9503732">
            <a:off x="4783042" y="3226874"/>
            <a:ext cx="311929" cy="450249"/>
          </a:xfrm>
          <a:prstGeom prst="rtTriangl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8" name="Straight Connector 77"/>
          <p:cNvCxnSpPr/>
          <p:nvPr/>
        </p:nvCxnSpPr>
        <p:spPr>
          <a:xfrm flipV="1">
            <a:off x="3553538" y="3614158"/>
            <a:ext cx="546100" cy="328131"/>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0" y="6488668"/>
            <a:ext cx="2121093" cy="369332"/>
          </a:xfrm>
          <a:prstGeom prst="rect">
            <a:avLst/>
          </a:prstGeom>
        </p:spPr>
        <p:txBody>
          <a:bodyPr wrap="none">
            <a:spAutoFit/>
          </a:bodyPr>
          <a:lstStyle/>
          <a:p>
            <a:r>
              <a:rPr lang="en-US" dirty="0" err="1"/>
              <a:t>Approx</a:t>
            </a:r>
            <a:r>
              <a:rPr lang="en-US" dirty="0"/>
              <a:t> 450 citations</a:t>
            </a:r>
          </a:p>
        </p:txBody>
      </p:sp>
      <p:sp>
        <p:nvSpPr>
          <p:cNvPr id="35" name="Title 1"/>
          <p:cNvSpPr txBox="1">
            <a:spLocks/>
          </p:cNvSpPr>
          <p:nvPr/>
        </p:nvSpPr>
        <p:spPr>
          <a:xfrm>
            <a:off x="476652" y="6092399"/>
            <a:ext cx="8421687" cy="7656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chemeClr val="accent1"/>
                </a:solidFill>
              </a:rPr>
              <a:t>Example #1.</a:t>
            </a:r>
            <a:r>
              <a:rPr lang="en-US" dirty="0" smtClean="0">
                <a:solidFill>
                  <a:schemeClr val="accent1"/>
                </a:solidFill>
              </a:rPr>
              <a:t>  </a:t>
            </a:r>
            <a:endParaRPr lang="en-US" dirty="0">
              <a:solidFill>
                <a:schemeClr val="accent1"/>
              </a:solidFill>
            </a:endParaRPr>
          </a:p>
        </p:txBody>
      </p:sp>
      <p:cxnSp>
        <p:nvCxnSpPr>
          <p:cNvPr id="14" name="Straight Connector 13"/>
          <p:cNvCxnSpPr/>
          <p:nvPr/>
        </p:nvCxnSpPr>
        <p:spPr>
          <a:xfrm flipH="1">
            <a:off x="3215742" y="4559077"/>
            <a:ext cx="14835" cy="6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215742" y="4536998"/>
            <a:ext cx="2147920" cy="288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340658" y="2482063"/>
            <a:ext cx="127939" cy="125232"/>
          </a:xfrm>
          <a:prstGeom prst="rect">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5351101" y="2766070"/>
            <a:ext cx="127939" cy="125232"/>
          </a:xfrm>
          <a:prstGeom prst="rect">
            <a:avLst/>
          </a:prstGeom>
          <a:solidFill>
            <a:srgbClr val="00B05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340658" y="3060031"/>
            <a:ext cx="127939" cy="125232"/>
          </a:xfrm>
          <a:prstGeom prst="rect">
            <a:avLst/>
          </a:prstGeom>
          <a:solidFill>
            <a:srgbClr val="FF000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5525440" y="2360013"/>
            <a:ext cx="860877" cy="369332"/>
          </a:xfrm>
          <a:prstGeom prst="rect">
            <a:avLst/>
          </a:prstGeom>
          <a:noFill/>
        </p:spPr>
        <p:txBody>
          <a:bodyPr wrap="none" rtlCol="0">
            <a:spAutoFit/>
          </a:bodyPr>
          <a:lstStyle/>
          <a:p>
            <a:r>
              <a:rPr lang="en-US" dirty="0" smtClean="0"/>
              <a:t>Vehicle</a:t>
            </a:r>
            <a:endParaRPr lang="en-US" dirty="0"/>
          </a:p>
        </p:txBody>
      </p:sp>
      <p:sp>
        <p:nvSpPr>
          <p:cNvPr id="55" name="TextBox 54"/>
          <p:cNvSpPr txBox="1"/>
          <p:nvPr/>
        </p:nvSpPr>
        <p:spPr>
          <a:xfrm>
            <a:off x="5525440" y="2644020"/>
            <a:ext cx="1148071" cy="369332"/>
          </a:xfrm>
          <a:prstGeom prst="rect">
            <a:avLst/>
          </a:prstGeom>
          <a:noFill/>
        </p:spPr>
        <p:txBody>
          <a:bodyPr wrap="none" rtlCol="0">
            <a:spAutoFit/>
          </a:bodyPr>
          <a:lstStyle/>
          <a:p>
            <a:r>
              <a:rPr lang="en-US" dirty="0" smtClean="0"/>
              <a:t>PD325809</a:t>
            </a:r>
            <a:endParaRPr lang="en-US" dirty="0"/>
          </a:p>
        </p:txBody>
      </p:sp>
      <p:sp>
        <p:nvSpPr>
          <p:cNvPr id="57" name="TextBox 56"/>
          <p:cNvSpPr txBox="1"/>
          <p:nvPr/>
        </p:nvSpPr>
        <p:spPr>
          <a:xfrm>
            <a:off x="5525440" y="2935226"/>
            <a:ext cx="1206549" cy="369332"/>
          </a:xfrm>
          <a:prstGeom prst="rect">
            <a:avLst/>
          </a:prstGeom>
          <a:noFill/>
        </p:spPr>
        <p:txBody>
          <a:bodyPr wrap="none" rtlCol="0">
            <a:spAutoFit/>
          </a:bodyPr>
          <a:lstStyle/>
          <a:p>
            <a:r>
              <a:rPr lang="en-US" dirty="0" smtClean="0"/>
              <a:t>Rapamycin</a:t>
            </a:r>
            <a:endParaRPr lang="en-US" dirty="0"/>
          </a:p>
        </p:txBody>
      </p:sp>
      <p:cxnSp>
        <p:nvCxnSpPr>
          <p:cNvPr id="36" name="Straight Connector 35"/>
          <p:cNvCxnSpPr/>
          <p:nvPr/>
        </p:nvCxnSpPr>
        <p:spPr>
          <a:xfrm>
            <a:off x="5038405" y="2086550"/>
            <a:ext cx="6137" cy="2258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4572000" y="2147179"/>
            <a:ext cx="6137" cy="2258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4147716" y="2956099"/>
            <a:ext cx="6137" cy="2258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3668526" y="3731008"/>
            <a:ext cx="0" cy="1076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3221879" y="2190878"/>
            <a:ext cx="1816526" cy="2025181"/>
          </a:xfrm>
          <a:custGeom>
            <a:avLst/>
            <a:gdLst>
              <a:gd name="connsiteX0" fmla="*/ 0 w 1816526"/>
              <a:gd name="connsiteY0" fmla="*/ 2025181 h 2025181"/>
              <a:gd name="connsiteX1" fmla="*/ 478679 w 1816526"/>
              <a:gd name="connsiteY1" fmla="*/ 1564913 h 2025181"/>
              <a:gd name="connsiteX2" fmla="*/ 920537 w 1816526"/>
              <a:gd name="connsiteY2" fmla="*/ 865305 h 2025181"/>
              <a:gd name="connsiteX3" fmla="*/ 1368532 w 1816526"/>
              <a:gd name="connsiteY3" fmla="*/ 49095 h 2025181"/>
              <a:gd name="connsiteX4" fmla="*/ 1816526 w 1816526"/>
              <a:gd name="connsiteY4" fmla="*/ 0 h 202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526" h="2025181">
                <a:moveTo>
                  <a:pt x="0" y="2025181"/>
                </a:moveTo>
                <a:lnTo>
                  <a:pt x="478679" y="1564913"/>
                </a:lnTo>
                <a:lnTo>
                  <a:pt x="920537" y="865305"/>
                </a:lnTo>
                <a:lnTo>
                  <a:pt x="1368532" y="49095"/>
                </a:lnTo>
                <a:lnTo>
                  <a:pt x="1816526" y="0"/>
                </a:lnTo>
              </a:path>
            </a:pathLst>
          </a:custGeom>
          <a:no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Connector 62"/>
          <p:cNvCxnSpPr/>
          <p:nvPr/>
        </p:nvCxnSpPr>
        <p:spPr>
          <a:xfrm>
            <a:off x="5031245" y="2988143"/>
            <a:ext cx="6137" cy="2258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4583251" y="3085880"/>
            <a:ext cx="6137" cy="2258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165104" y="3532438"/>
            <a:ext cx="6137" cy="2258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673640" y="3951406"/>
            <a:ext cx="0" cy="1076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8" name="Freeform 27"/>
          <p:cNvSpPr/>
          <p:nvPr/>
        </p:nvSpPr>
        <p:spPr>
          <a:xfrm>
            <a:off x="3228016" y="3062319"/>
            <a:ext cx="1804252" cy="1159877"/>
          </a:xfrm>
          <a:custGeom>
            <a:avLst/>
            <a:gdLst>
              <a:gd name="connsiteX0" fmla="*/ 0 w 1804252"/>
              <a:gd name="connsiteY0" fmla="*/ 1159877 h 1159877"/>
              <a:gd name="connsiteX1" fmla="*/ 484816 w 1804252"/>
              <a:gd name="connsiteY1" fmla="*/ 932811 h 1159877"/>
              <a:gd name="connsiteX2" fmla="*/ 914400 w 1804252"/>
              <a:gd name="connsiteY2" fmla="*/ 570733 h 1159877"/>
              <a:gd name="connsiteX3" fmla="*/ 1368532 w 1804252"/>
              <a:gd name="connsiteY3" fmla="*/ 116602 h 1159877"/>
              <a:gd name="connsiteX4" fmla="*/ 1804252 w 1804252"/>
              <a:gd name="connsiteY4" fmla="*/ 0 h 1159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252" h="1159877">
                <a:moveTo>
                  <a:pt x="0" y="1159877"/>
                </a:moveTo>
                <a:lnTo>
                  <a:pt x="484816" y="932811"/>
                </a:lnTo>
                <a:lnTo>
                  <a:pt x="914400" y="570733"/>
                </a:lnTo>
                <a:lnTo>
                  <a:pt x="1368532" y="116602"/>
                </a:lnTo>
                <a:lnTo>
                  <a:pt x="1804252" y="0"/>
                </a:lnTo>
              </a:path>
            </a:pathLst>
          </a:cu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Connector 66"/>
          <p:cNvCxnSpPr/>
          <p:nvPr/>
        </p:nvCxnSpPr>
        <p:spPr>
          <a:xfrm>
            <a:off x="4170728" y="3993874"/>
            <a:ext cx="0" cy="1076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4605423" y="3962164"/>
            <a:ext cx="0" cy="1076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5040118" y="4132973"/>
            <a:ext cx="0" cy="1076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3221879" y="4019678"/>
            <a:ext cx="1822663" cy="196381"/>
          </a:xfrm>
          <a:custGeom>
            <a:avLst/>
            <a:gdLst>
              <a:gd name="connsiteX0" fmla="*/ 0 w 1822663"/>
              <a:gd name="connsiteY0" fmla="*/ 196381 h 196381"/>
              <a:gd name="connsiteX1" fmla="*/ 484816 w 1822663"/>
              <a:gd name="connsiteY1" fmla="*/ 24548 h 196381"/>
              <a:gd name="connsiteX2" fmla="*/ 926674 w 1822663"/>
              <a:gd name="connsiteY2" fmla="*/ 18411 h 196381"/>
              <a:gd name="connsiteX3" fmla="*/ 1374669 w 1822663"/>
              <a:gd name="connsiteY3" fmla="*/ 0 h 196381"/>
              <a:gd name="connsiteX4" fmla="*/ 1822663 w 1822663"/>
              <a:gd name="connsiteY4" fmla="*/ 165696 h 196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2663" h="196381">
                <a:moveTo>
                  <a:pt x="0" y="196381"/>
                </a:moveTo>
                <a:lnTo>
                  <a:pt x="484816" y="24548"/>
                </a:lnTo>
                <a:lnTo>
                  <a:pt x="926674" y="18411"/>
                </a:lnTo>
                <a:lnTo>
                  <a:pt x="1374669" y="0"/>
                </a:lnTo>
                <a:lnTo>
                  <a:pt x="1822663" y="165696"/>
                </a:lnTo>
              </a:path>
            </a:pathLst>
          </a:cu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982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88"/>
            <a:ext cx="8229600" cy="1143000"/>
          </a:xfrm>
        </p:spPr>
        <p:txBody>
          <a:bodyPr>
            <a:normAutofit/>
          </a:bodyPr>
          <a:lstStyle/>
          <a:p>
            <a:r>
              <a:rPr lang="en-US" sz="3200" dirty="0" smtClean="0">
                <a:solidFill>
                  <a:schemeClr val="accent1"/>
                </a:solidFill>
              </a:rPr>
              <a:t>Authors’ Interpretation</a:t>
            </a:r>
            <a:r>
              <a:rPr lang="en-US" sz="3200" dirty="0">
                <a:solidFill>
                  <a:schemeClr val="accent1"/>
                </a:solidFill>
              </a:rPr>
              <a:t>: </a:t>
            </a:r>
            <a:r>
              <a:rPr lang="en-US" sz="3200" dirty="0" smtClean="0">
                <a:solidFill>
                  <a:schemeClr val="accent1"/>
                </a:solidFill>
              </a:rPr>
              <a:t>Difference </a:t>
            </a:r>
            <a:r>
              <a:rPr lang="en-US" sz="3200" dirty="0">
                <a:solidFill>
                  <a:schemeClr val="accent1"/>
                </a:solidFill>
              </a:rPr>
              <a:t>in cell number between 3 cell populations</a:t>
            </a:r>
          </a:p>
        </p:txBody>
      </p:sp>
      <p:sp>
        <p:nvSpPr>
          <p:cNvPr id="7" name="Rectangle 6"/>
          <p:cNvSpPr/>
          <p:nvPr/>
        </p:nvSpPr>
        <p:spPr>
          <a:xfrm>
            <a:off x="245543" y="2275505"/>
            <a:ext cx="423314" cy="22466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9" name="Rectangle 1028"/>
          <p:cNvSpPr/>
          <p:nvPr/>
        </p:nvSpPr>
        <p:spPr>
          <a:xfrm>
            <a:off x="5665918" y="1960599"/>
            <a:ext cx="1574151" cy="5576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2" name="TextBox 1031"/>
          <p:cNvSpPr txBox="1"/>
          <p:nvPr/>
        </p:nvSpPr>
        <p:spPr>
          <a:xfrm>
            <a:off x="7313111" y="6475967"/>
            <a:ext cx="184666" cy="369332"/>
          </a:xfrm>
          <a:prstGeom prst="rect">
            <a:avLst/>
          </a:prstGeom>
          <a:noFill/>
        </p:spPr>
        <p:txBody>
          <a:bodyPr wrap="none" rtlCol="0">
            <a:spAutoFit/>
          </a:bodyPr>
          <a:lstStyle/>
          <a:p>
            <a:endParaRPr lang="en-US" dirty="0"/>
          </a:p>
        </p:txBody>
      </p:sp>
      <p:sp>
        <p:nvSpPr>
          <p:cNvPr id="3" name="TextBox 2"/>
          <p:cNvSpPr txBox="1"/>
          <p:nvPr/>
        </p:nvSpPr>
        <p:spPr>
          <a:xfrm>
            <a:off x="245543" y="5283200"/>
            <a:ext cx="8707957" cy="1938992"/>
          </a:xfrm>
          <a:prstGeom prst="rect">
            <a:avLst/>
          </a:prstGeom>
          <a:noFill/>
        </p:spPr>
        <p:txBody>
          <a:bodyPr wrap="square" rtlCol="0">
            <a:spAutoFit/>
          </a:bodyPr>
          <a:lstStyle/>
          <a:p>
            <a:pPr algn="ctr"/>
            <a:r>
              <a:rPr lang="en-US" sz="2000" b="1" dirty="0" smtClean="0">
                <a:solidFill>
                  <a:srgbClr val="C0504D"/>
                </a:solidFill>
              </a:rPr>
              <a:t>n and errors not stated</a:t>
            </a:r>
          </a:p>
          <a:p>
            <a:pPr algn="ctr"/>
            <a:r>
              <a:rPr lang="en-US" sz="2000" b="1" dirty="0" smtClean="0">
                <a:solidFill>
                  <a:srgbClr val="C0504D"/>
                </a:solidFill>
              </a:rPr>
              <a:t>Replicates</a:t>
            </a:r>
            <a:r>
              <a:rPr lang="en-US" sz="2000" b="1" dirty="0">
                <a:solidFill>
                  <a:srgbClr val="C0504D"/>
                </a:solidFill>
              </a:rPr>
              <a:t>? Repeats? </a:t>
            </a:r>
            <a:r>
              <a:rPr lang="en-US" sz="2000" b="1" dirty="0" smtClean="0">
                <a:solidFill>
                  <a:srgbClr val="C0504D"/>
                </a:solidFill>
              </a:rPr>
              <a:t>Not stated</a:t>
            </a:r>
          </a:p>
          <a:p>
            <a:pPr algn="ctr"/>
            <a:r>
              <a:rPr lang="en-US" sz="2000" b="1" dirty="0">
                <a:solidFill>
                  <a:srgbClr val="C0504D"/>
                </a:solidFill>
              </a:rPr>
              <a:t>Cell proliferation is an </a:t>
            </a:r>
            <a:r>
              <a:rPr lang="en-US" sz="2000" b="1" u="sng" dirty="0">
                <a:solidFill>
                  <a:srgbClr val="C0504D"/>
                </a:solidFill>
              </a:rPr>
              <a:t>exponential</a:t>
            </a:r>
            <a:r>
              <a:rPr lang="en-US" sz="2000" b="1" dirty="0">
                <a:solidFill>
                  <a:srgbClr val="C0504D"/>
                </a:solidFill>
              </a:rPr>
              <a:t>, not a linear </a:t>
            </a:r>
            <a:r>
              <a:rPr lang="en-US" sz="2000" b="1" dirty="0" smtClean="0">
                <a:solidFill>
                  <a:srgbClr val="C0504D"/>
                </a:solidFill>
              </a:rPr>
              <a:t>function</a:t>
            </a:r>
          </a:p>
          <a:p>
            <a:pPr algn="ctr"/>
            <a:r>
              <a:rPr lang="en-US" sz="2000" b="1" dirty="0" smtClean="0">
                <a:solidFill>
                  <a:srgbClr val="C0504D"/>
                </a:solidFill>
              </a:rPr>
              <a:t>Beware results presented as “relative cell number” (what does it even mean?)</a:t>
            </a:r>
            <a:endParaRPr lang="en-US" sz="2000" b="1" dirty="0"/>
          </a:p>
          <a:p>
            <a:pPr algn="ctr"/>
            <a:endParaRPr lang="en-US" sz="2000" b="1" dirty="0">
              <a:solidFill>
                <a:srgbClr val="C0504D"/>
              </a:solidFill>
            </a:endParaRPr>
          </a:p>
          <a:p>
            <a:pPr algn="ctr"/>
            <a:endParaRPr lang="en-US" sz="2000" dirty="0"/>
          </a:p>
        </p:txBody>
      </p:sp>
      <p:sp>
        <p:nvSpPr>
          <p:cNvPr id="8" name="Rectangle 7"/>
          <p:cNvSpPr/>
          <p:nvPr/>
        </p:nvSpPr>
        <p:spPr>
          <a:xfrm>
            <a:off x="0" y="6488668"/>
            <a:ext cx="2121093" cy="369332"/>
          </a:xfrm>
          <a:prstGeom prst="rect">
            <a:avLst/>
          </a:prstGeom>
        </p:spPr>
        <p:txBody>
          <a:bodyPr wrap="none">
            <a:spAutoFit/>
          </a:bodyPr>
          <a:lstStyle/>
          <a:p>
            <a:r>
              <a:rPr lang="en-US" dirty="0" err="1"/>
              <a:t>Approx</a:t>
            </a:r>
            <a:r>
              <a:rPr lang="en-US" dirty="0"/>
              <a:t> 450 citations</a:t>
            </a:r>
          </a:p>
        </p:txBody>
      </p:sp>
      <p:cxnSp>
        <p:nvCxnSpPr>
          <p:cNvPr id="37" name="Straight Connector 36"/>
          <p:cNvCxnSpPr/>
          <p:nvPr/>
        </p:nvCxnSpPr>
        <p:spPr>
          <a:xfrm flipV="1">
            <a:off x="4704208" y="3256012"/>
            <a:ext cx="325552" cy="136232"/>
          </a:xfrm>
          <a:prstGeom prst="line">
            <a:avLst/>
          </a:prstGeom>
          <a:ln w="1524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rot="16200000">
            <a:off x="1688139" y="3115404"/>
            <a:ext cx="2315533" cy="400110"/>
          </a:xfrm>
          <a:prstGeom prst="rect">
            <a:avLst/>
          </a:prstGeom>
          <a:solidFill>
            <a:srgbClr val="FFFFFF"/>
          </a:solidFill>
        </p:spPr>
        <p:txBody>
          <a:bodyPr wrap="none" rtlCol="0">
            <a:spAutoFit/>
          </a:bodyPr>
          <a:lstStyle/>
          <a:p>
            <a:r>
              <a:rPr lang="en-US" sz="2000" dirty="0" smtClean="0"/>
              <a:t>Relative cell number</a:t>
            </a:r>
            <a:endParaRPr lang="en-US" sz="2000" dirty="0"/>
          </a:p>
        </p:txBody>
      </p:sp>
      <p:sp>
        <p:nvSpPr>
          <p:cNvPr id="40" name="TextBox 39"/>
          <p:cNvSpPr txBox="1"/>
          <p:nvPr/>
        </p:nvSpPr>
        <p:spPr>
          <a:xfrm>
            <a:off x="2940955" y="3651757"/>
            <a:ext cx="30166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2940955" y="2854032"/>
            <a:ext cx="30166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2940955" y="2030730"/>
            <a:ext cx="301660" cy="369332"/>
          </a:xfrm>
          <a:prstGeom prst="rect">
            <a:avLst/>
          </a:prstGeom>
          <a:noFill/>
        </p:spPr>
        <p:txBody>
          <a:bodyPr wrap="none" rtlCol="0">
            <a:spAutoFit/>
          </a:bodyPr>
          <a:lstStyle/>
          <a:p>
            <a:r>
              <a:rPr lang="en-US" dirty="0" smtClean="0"/>
              <a:t>6</a:t>
            </a:r>
            <a:endParaRPr lang="en-US" dirty="0"/>
          </a:p>
        </p:txBody>
      </p:sp>
      <p:sp>
        <p:nvSpPr>
          <p:cNvPr id="46" name="TextBox 45"/>
          <p:cNvSpPr txBox="1"/>
          <p:nvPr/>
        </p:nvSpPr>
        <p:spPr>
          <a:xfrm>
            <a:off x="3555127" y="4655540"/>
            <a:ext cx="1697901" cy="369332"/>
          </a:xfrm>
          <a:prstGeom prst="rect">
            <a:avLst/>
          </a:prstGeom>
          <a:noFill/>
        </p:spPr>
        <p:txBody>
          <a:bodyPr wrap="none" rtlCol="0">
            <a:spAutoFit/>
          </a:bodyPr>
          <a:lstStyle/>
          <a:p>
            <a:r>
              <a:rPr lang="en-US" dirty="0" smtClean="0"/>
              <a:t>1      2       3      4 </a:t>
            </a:r>
            <a:endParaRPr lang="en-US" dirty="0"/>
          </a:p>
        </p:txBody>
      </p:sp>
      <p:sp>
        <p:nvSpPr>
          <p:cNvPr id="48" name="TextBox 47"/>
          <p:cNvSpPr txBox="1"/>
          <p:nvPr/>
        </p:nvSpPr>
        <p:spPr>
          <a:xfrm>
            <a:off x="3766784" y="5006888"/>
            <a:ext cx="962824" cy="369332"/>
          </a:xfrm>
          <a:prstGeom prst="rect">
            <a:avLst/>
          </a:prstGeom>
          <a:noFill/>
        </p:spPr>
        <p:txBody>
          <a:bodyPr wrap="none" rtlCol="0">
            <a:spAutoFit/>
          </a:bodyPr>
          <a:lstStyle/>
          <a:p>
            <a:r>
              <a:rPr lang="en-US" dirty="0" smtClean="0"/>
              <a:t>Time (d)</a:t>
            </a:r>
            <a:endParaRPr lang="en-US" dirty="0"/>
          </a:p>
        </p:txBody>
      </p:sp>
      <p:sp>
        <p:nvSpPr>
          <p:cNvPr id="49" name="Rectangle 48"/>
          <p:cNvSpPr/>
          <p:nvPr/>
        </p:nvSpPr>
        <p:spPr>
          <a:xfrm>
            <a:off x="2218413" y="2995542"/>
            <a:ext cx="419457" cy="38561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5665918" y="1960599"/>
            <a:ext cx="1574151" cy="5576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3058141" y="1418852"/>
            <a:ext cx="2185289" cy="400110"/>
          </a:xfrm>
          <a:prstGeom prst="rect">
            <a:avLst/>
          </a:prstGeom>
          <a:noFill/>
        </p:spPr>
        <p:txBody>
          <a:bodyPr wrap="none" rtlCol="0">
            <a:spAutoFit/>
          </a:bodyPr>
          <a:lstStyle/>
          <a:p>
            <a:r>
              <a:rPr lang="en-US" sz="2000" dirty="0" smtClean="0"/>
              <a:t>Crystal Violet assay</a:t>
            </a:r>
          </a:p>
        </p:txBody>
      </p:sp>
      <p:sp>
        <p:nvSpPr>
          <p:cNvPr id="53" name="Right Triangle 52"/>
          <p:cNvSpPr/>
          <p:nvPr/>
        </p:nvSpPr>
        <p:spPr>
          <a:xfrm rot="5400000">
            <a:off x="3236445" y="3839005"/>
            <a:ext cx="313010" cy="298954"/>
          </a:xfrm>
          <a:prstGeom prst="rtTriangl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ight Triangle 54"/>
          <p:cNvSpPr/>
          <p:nvPr/>
        </p:nvSpPr>
        <p:spPr>
          <a:xfrm rot="6935456">
            <a:off x="3650481" y="3680421"/>
            <a:ext cx="421886" cy="278902"/>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ight Triangle 56"/>
          <p:cNvSpPr/>
          <p:nvPr/>
        </p:nvSpPr>
        <p:spPr>
          <a:xfrm rot="9291144">
            <a:off x="3319540" y="4071757"/>
            <a:ext cx="515652" cy="373372"/>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ight Triangle 57"/>
          <p:cNvSpPr/>
          <p:nvPr/>
        </p:nvSpPr>
        <p:spPr>
          <a:xfrm rot="9059808">
            <a:off x="3889197" y="3702981"/>
            <a:ext cx="779790" cy="407561"/>
          </a:xfrm>
          <a:prstGeom prst="rtTriangl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3230577" y="1960599"/>
            <a:ext cx="0" cy="25921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Right Triangle 61"/>
          <p:cNvSpPr/>
          <p:nvPr/>
        </p:nvSpPr>
        <p:spPr>
          <a:xfrm rot="9503732">
            <a:off x="4783042" y="3226874"/>
            <a:ext cx="311929" cy="450249"/>
          </a:xfrm>
          <a:prstGeom prst="rtTriangl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Connector 62"/>
          <p:cNvCxnSpPr/>
          <p:nvPr/>
        </p:nvCxnSpPr>
        <p:spPr>
          <a:xfrm flipV="1">
            <a:off x="3553538" y="3614158"/>
            <a:ext cx="546100" cy="328131"/>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H="1">
            <a:off x="3215742" y="4559077"/>
            <a:ext cx="14835" cy="6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3215742" y="4536998"/>
            <a:ext cx="2147920" cy="288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5340658" y="2482063"/>
            <a:ext cx="127939" cy="125232"/>
          </a:xfrm>
          <a:prstGeom prst="rect">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5351101" y="2766070"/>
            <a:ext cx="127939" cy="125232"/>
          </a:xfrm>
          <a:prstGeom prst="rect">
            <a:avLst/>
          </a:prstGeom>
          <a:solidFill>
            <a:srgbClr val="00B05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5340658" y="3060031"/>
            <a:ext cx="127939" cy="125232"/>
          </a:xfrm>
          <a:prstGeom prst="rect">
            <a:avLst/>
          </a:prstGeom>
          <a:solidFill>
            <a:srgbClr val="FF000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5525440" y="2360013"/>
            <a:ext cx="860877" cy="369332"/>
          </a:xfrm>
          <a:prstGeom prst="rect">
            <a:avLst/>
          </a:prstGeom>
          <a:noFill/>
        </p:spPr>
        <p:txBody>
          <a:bodyPr wrap="none" rtlCol="0">
            <a:spAutoFit/>
          </a:bodyPr>
          <a:lstStyle/>
          <a:p>
            <a:r>
              <a:rPr lang="en-US" dirty="0" smtClean="0"/>
              <a:t>Vehicle</a:t>
            </a:r>
            <a:endParaRPr lang="en-US" dirty="0"/>
          </a:p>
        </p:txBody>
      </p:sp>
      <p:sp>
        <p:nvSpPr>
          <p:cNvPr id="70" name="TextBox 69"/>
          <p:cNvSpPr txBox="1"/>
          <p:nvPr/>
        </p:nvSpPr>
        <p:spPr>
          <a:xfrm>
            <a:off x="5525440" y="2644020"/>
            <a:ext cx="1148071" cy="369332"/>
          </a:xfrm>
          <a:prstGeom prst="rect">
            <a:avLst/>
          </a:prstGeom>
          <a:noFill/>
        </p:spPr>
        <p:txBody>
          <a:bodyPr wrap="none" rtlCol="0">
            <a:spAutoFit/>
          </a:bodyPr>
          <a:lstStyle/>
          <a:p>
            <a:r>
              <a:rPr lang="en-US" dirty="0" smtClean="0"/>
              <a:t>PD325809</a:t>
            </a:r>
            <a:endParaRPr lang="en-US" dirty="0"/>
          </a:p>
        </p:txBody>
      </p:sp>
      <p:sp>
        <p:nvSpPr>
          <p:cNvPr id="71" name="TextBox 70"/>
          <p:cNvSpPr txBox="1"/>
          <p:nvPr/>
        </p:nvSpPr>
        <p:spPr>
          <a:xfrm>
            <a:off x="5525440" y="2935226"/>
            <a:ext cx="1206549" cy="369332"/>
          </a:xfrm>
          <a:prstGeom prst="rect">
            <a:avLst/>
          </a:prstGeom>
          <a:noFill/>
        </p:spPr>
        <p:txBody>
          <a:bodyPr wrap="none" rtlCol="0">
            <a:spAutoFit/>
          </a:bodyPr>
          <a:lstStyle/>
          <a:p>
            <a:r>
              <a:rPr lang="en-US" dirty="0" smtClean="0"/>
              <a:t>Rapamycin</a:t>
            </a:r>
            <a:endParaRPr lang="en-US" dirty="0"/>
          </a:p>
        </p:txBody>
      </p:sp>
      <p:cxnSp>
        <p:nvCxnSpPr>
          <p:cNvPr id="72" name="Straight Connector 71"/>
          <p:cNvCxnSpPr/>
          <p:nvPr/>
        </p:nvCxnSpPr>
        <p:spPr>
          <a:xfrm>
            <a:off x="5038405" y="2086550"/>
            <a:ext cx="6137" cy="2258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572000" y="2147179"/>
            <a:ext cx="6137" cy="2258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147716" y="2956099"/>
            <a:ext cx="6137" cy="2258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68526" y="3731008"/>
            <a:ext cx="0" cy="1076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6" name="Freeform 75"/>
          <p:cNvSpPr/>
          <p:nvPr/>
        </p:nvSpPr>
        <p:spPr>
          <a:xfrm>
            <a:off x="3221879" y="2190878"/>
            <a:ext cx="1816526" cy="2025181"/>
          </a:xfrm>
          <a:custGeom>
            <a:avLst/>
            <a:gdLst>
              <a:gd name="connsiteX0" fmla="*/ 0 w 1816526"/>
              <a:gd name="connsiteY0" fmla="*/ 2025181 h 2025181"/>
              <a:gd name="connsiteX1" fmla="*/ 478679 w 1816526"/>
              <a:gd name="connsiteY1" fmla="*/ 1564913 h 2025181"/>
              <a:gd name="connsiteX2" fmla="*/ 920537 w 1816526"/>
              <a:gd name="connsiteY2" fmla="*/ 865305 h 2025181"/>
              <a:gd name="connsiteX3" fmla="*/ 1368532 w 1816526"/>
              <a:gd name="connsiteY3" fmla="*/ 49095 h 2025181"/>
              <a:gd name="connsiteX4" fmla="*/ 1816526 w 1816526"/>
              <a:gd name="connsiteY4" fmla="*/ 0 h 202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526" h="2025181">
                <a:moveTo>
                  <a:pt x="0" y="2025181"/>
                </a:moveTo>
                <a:lnTo>
                  <a:pt x="478679" y="1564913"/>
                </a:lnTo>
                <a:lnTo>
                  <a:pt x="920537" y="865305"/>
                </a:lnTo>
                <a:lnTo>
                  <a:pt x="1368532" y="49095"/>
                </a:lnTo>
                <a:lnTo>
                  <a:pt x="1816526" y="0"/>
                </a:lnTo>
              </a:path>
            </a:pathLst>
          </a:custGeom>
          <a:no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Connector 76"/>
          <p:cNvCxnSpPr/>
          <p:nvPr/>
        </p:nvCxnSpPr>
        <p:spPr>
          <a:xfrm>
            <a:off x="5031245" y="2988143"/>
            <a:ext cx="6137" cy="2258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4583251" y="3085880"/>
            <a:ext cx="6137" cy="2258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4165104" y="3532438"/>
            <a:ext cx="6137" cy="2258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73640" y="3951406"/>
            <a:ext cx="0" cy="1076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Freeform 82"/>
          <p:cNvSpPr/>
          <p:nvPr/>
        </p:nvSpPr>
        <p:spPr>
          <a:xfrm>
            <a:off x="3228016" y="3062319"/>
            <a:ext cx="1804252" cy="1159877"/>
          </a:xfrm>
          <a:custGeom>
            <a:avLst/>
            <a:gdLst>
              <a:gd name="connsiteX0" fmla="*/ 0 w 1804252"/>
              <a:gd name="connsiteY0" fmla="*/ 1159877 h 1159877"/>
              <a:gd name="connsiteX1" fmla="*/ 484816 w 1804252"/>
              <a:gd name="connsiteY1" fmla="*/ 932811 h 1159877"/>
              <a:gd name="connsiteX2" fmla="*/ 914400 w 1804252"/>
              <a:gd name="connsiteY2" fmla="*/ 570733 h 1159877"/>
              <a:gd name="connsiteX3" fmla="*/ 1368532 w 1804252"/>
              <a:gd name="connsiteY3" fmla="*/ 116602 h 1159877"/>
              <a:gd name="connsiteX4" fmla="*/ 1804252 w 1804252"/>
              <a:gd name="connsiteY4" fmla="*/ 0 h 1159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252" h="1159877">
                <a:moveTo>
                  <a:pt x="0" y="1159877"/>
                </a:moveTo>
                <a:lnTo>
                  <a:pt x="484816" y="932811"/>
                </a:lnTo>
                <a:lnTo>
                  <a:pt x="914400" y="570733"/>
                </a:lnTo>
                <a:lnTo>
                  <a:pt x="1368532" y="116602"/>
                </a:lnTo>
                <a:lnTo>
                  <a:pt x="1804252" y="0"/>
                </a:lnTo>
              </a:path>
            </a:pathLst>
          </a:cu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4" name="Straight Connector 83"/>
          <p:cNvCxnSpPr/>
          <p:nvPr/>
        </p:nvCxnSpPr>
        <p:spPr>
          <a:xfrm>
            <a:off x="4170728" y="3993874"/>
            <a:ext cx="0" cy="1076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605423" y="3962164"/>
            <a:ext cx="0" cy="1076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5040118" y="4132973"/>
            <a:ext cx="0" cy="1076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Freeform 86"/>
          <p:cNvSpPr/>
          <p:nvPr/>
        </p:nvSpPr>
        <p:spPr>
          <a:xfrm>
            <a:off x="3221879" y="4019678"/>
            <a:ext cx="1822663" cy="196381"/>
          </a:xfrm>
          <a:custGeom>
            <a:avLst/>
            <a:gdLst>
              <a:gd name="connsiteX0" fmla="*/ 0 w 1822663"/>
              <a:gd name="connsiteY0" fmla="*/ 196381 h 196381"/>
              <a:gd name="connsiteX1" fmla="*/ 484816 w 1822663"/>
              <a:gd name="connsiteY1" fmla="*/ 24548 h 196381"/>
              <a:gd name="connsiteX2" fmla="*/ 926674 w 1822663"/>
              <a:gd name="connsiteY2" fmla="*/ 18411 h 196381"/>
              <a:gd name="connsiteX3" fmla="*/ 1374669 w 1822663"/>
              <a:gd name="connsiteY3" fmla="*/ 0 h 196381"/>
              <a:gd name="connsiteX4" fmla="*/ 1822663 w 1822663"/>
              <a:gd name="connsiteY4" fmla="*/ 165696 h 196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2663" h="196381">
                <a:moveTo>
                  <a:pt x="0" y="196381"/>
                </a:moveTo>
                <a:lnTo>
                  <a:pt x="484816" y="24548"/>
                </a:lnTo>
                <a:lnTo>
                  <a:pt x="926674" y="18411"/>
                </a:lnTo>
                <a:lnTo>
                  <a:pt x="1374669" y="0"/>
                </a:lnTo>
                <a:lnTo>
                  <a:pt x="1822663" y="165696"/>
                </a:lnTo>
              </a:path>
            </a:pathLst>
          </a:cu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85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88"/>
            <a:ext cx="8229600" cy="1143000"/>
          </a:xfrm>
        </p:spPr>
        <p:txBody>
          <a:bodyPr>
            <a:normAutofit fontScale="90000"/>
          </a:bodyPr>
          <a:lstStyle/>
          <a:p>
            <a:r>
              <a:rPr lang="en-US" dirty="0" smtClean="0">
                <a:solidFill>
                  <a:srgbClr val="4F81BD"/>
                </a:solidFill>
              </a:rPr>
              <a:t/>
            </a:r>
            <a:br>
              <a:rPr lang="en-US" dirty="0" smtClean="0">
                <a:solidFill>
                  <a:srgbClr val="4F81BD"/>
                </a:solidFill>
              </a:rPr>
            </a:br>
            <a:r>
              <a:rPr lang="en-US" sz="3600" dirty="0" smtClean="0">
                <a:solidFill>
                  <a:srgbClr val="4F81BD"/>
                </a:solidFill>
              </a:rPr>
              <a:t>Authors’ Interpretation: Difference in tumor growth between different cohorts  </a:t>
            </a:r>
            <a:r>
              <a:rPr lang="en-US" dirty="0">
                <a:solidFill>
                  <a:srgbClr val="4F81BD"/>
                </a:solidFill>
              </a:rPr>
              <a:t/>
            </a:r>
            <a:br>
              <a:rPr lang="en-US" dirty="0">
                <a:solidFill>
                  <a:srgbClr val="4F81BD"/>
                </a:solidFill>
              </a:rPr>
            </a:br>
            <a:endParaRPr lang="en-US" dirty="0"/>
          </a:p>
        </p:txBody>
      </p:sp>
      <p:grpSp>
        <p:nvGrpSpPr>
          <p:cNvPr id="3" name="Group 1"/>
          <p:cNvGrpSpPr>
            <a:grpSpLocks/>
          </p:cNvGrpSpPr>
          <p:nvPr/>
        </p:nvGrpSpPr>
        <p:grpSpPr bwMode="auto">
          <a:xfrm>
            <a:off x="2398683" y="1881588"/>
            <a:ext cx="4891433" cy="3637739"/>
            <a:chOff x="1772" y="167"/>
            <a:chExt cx="2501" cy="1635"/>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2" y="167"/>
              <a:ext cx="2501" cy="163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a:grpSpLocks/>
            </p:cNvGrpSpPr>
            <p:nvPr/>
          </p:nvGrpSpPr>
          <p:grpSpPr bwMode="auto">
            <a:xfrm>
              <a:off x="2165" y="1741"/>
              <a:ext cx="2" cy="39"/>
              <a:chOff x="2165" y="1741"/>
              <a:chExt cx="2" cy="39"/>
            </a:xfrm>
          </p:grpSpPr>
          <p:sp>
            <p:nvSpPr>
              <p:cNvPr id="31" name="Freeform 4"/>
              <p:cNvSpPr>
                <a:spLocks/>
              </p:cNvSpPr>
              <p:nvPr/>
            </p:nvSpPr>
            <p:spPr bwMode="auto">
              <a:xfrm>
                <a:off x="2165"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5"/>
            <p:cNvGrpSpPr>
              <a:grpSpLocks/>
            </p:cNvGrpSpPr>
            <p:nvPr/>
          </p:nvGrpSpPr>
          <p:grpSpPr bwMode="auto">
            <a:xfrm>
              <a:off x="2155" y="1731"/>
              <a:ext cx="20" cy="59"/>
              <a:chOff x="2155" y="1731"/>
              <a:chExt cx="20" cy="59"/>
            </a:xfrm>
          </p:grpSpPr>
          <p:sp>
            <p:nvSpPr>
              <p:cNvPr id="30" name="Freeform 6"/>
              <p:cNvSpPr>
                <a:spLocks/>
              </p:cNvSpPr>
              <p:nvPr/>
            </p:nvSpPr>
            <p:spPr bwMode="auto">
              <a:xfrm>
                <a:off x="2155" y="1731"/>
                <a:ext cx="20" cy="59"/>
              </a:xfrm>
              <a:custGeom>
                <a:avLst/>
                <a:gdLst>
                  <a:gd name="T0" fmla="+- 0 2170 2155"/>
                  <a:gd name="T1" fmla="*/ T0 w 20"/>
                  <a:gd name="T2" fmla="+- 0 1731 1731"/>
                  <a:gd name="T3" fmla="*/ 1731 h 59"/>
                  <a:gd name="T4" fmla="+- 0 2159 2155"/>
                  <a:gd name="T5" fmla="*/ T4 w 20"/>
                  <a:gd name="T6" fmla="+- 0 1731 1731"/>
                  <a:gd name="T7" fmla="*/ 1731 h 59"/>
                  <a:gd name="T8" fmla="+- 0 2155 2155"/>
                  <a:gd name="T9" fmla="*/ T8 w 20"/>
                  <a:gd name="T10" fmla="+- 0 1735 1731"/>
                  <a:gd name="T11" fmla="*/ 1735 h 59"/>
                  <a:gd name="T12" fmla="+- 0 2155 2155"/>
                  <a:gd name="T13" fmla="*/ T12 w 20"/>
                  <a:gd name="T14" fmla="+- 0 1785 1731"/>
                  <a:gd name="T15" fmla="*/ 1785 h 59"/>
                  <a:gd name="T16" fmla="+- 0 2159 2155"/>
                  <a:gd name="T17" fmla="*/ T16 w 20"/>
                  <a:gd name="T18" fmla="+- 0 1789 1731"/>
                  <a:gd name="T19" fmla="*/ 1789 h 59"/>
                  <a:gd name="T20" fmla="+- 0 2170 2155"/>
                  <a:gd name="T21" fmla="*/ T20 w 20"/>
                  <a:gd name="T22" fmla="+- 0 1789 1731"/>
                  <a:gd name="T23" fmla="*/ 1789 h 59"/>
                  <a:gd name="T24" fmla="+- 0 2175 2155"/>
                  <a:gd name="T25" fmla="*/ T24 w 20"/>
                  <a:gd name="T26" fmla="+- 0 1785 1731"/>
                  <a:gd name="T27" fmla="*/ 1785 h 59"/>
                  <a:gd name="T28" fmla="+- 0 2175 2155"/>
                  <a:gd name="T29" fmla="*/ T28 w 20"/>
                  <a:gd name="T30" fmla="+- 0 1735 1731"/>
                  <a:gd name="T31" fmla="*/ 1735 h 59"/>
                  <a:gd name="T32" fmla="+- 0 2170 2155"/>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5" y="0"/>
                    </a:moveTo>
                    <a:lnTo>
                      <a:pt x="4" y="0"/>
                    </a:lnTo>
                    <a:lnTo>
                      <a:pt x="0" y="4"/>
                    </a:lnTo>
                    <a:lnTo>
                      <a:pt x="0" y="54"/>
                    </a:lnTo>
                    <a:lnTo>
                      <a:pt x="4" y="58"/>
                    </a:lnTo>
                    <a:lnTo>
                      <a:pt x="15" y="58"/>
                    </a:lnTo>
                    <a:lnTo>
                      <a:pt x="20" y="54"/>
                    </a:lnTo>
                    <a:lnTo>
                      <a:pt x="20" y="4"/>
                    </a:lnTo>
                    <a:lnTo>
                      <a:pt x="15"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7"/>
            <p:cNvGrpSpPr>
              <a:grpSpLocks/>
            </p:cNvGrpSpPr>
            <p:nvPr/>
          </p:nvGrpSpPr>
          <p:grpSpPr bwMode="auto">
            <a:xfrm>
              <a:off x="2494" y="1741"/>
              <a:ext cx="2" cy="39"/>
              <a:chOff x="2494" y="1741"/>
              <a:chExt cx="2" cy="39"/>
            </a:xfrm>
          </p:grpSpPr>
          <p:sp>
            <p:nvSpPr>
              <p:cNvPr id="29" name="Freeform 8"/>
              <p:cNvSpPr>
                <a:spLocks/>
              </p:cNvSpPr>
              <p:nvPr/>
            </p:nvSpPr>
            <p:spPr bwMode="auto">
              <a:xfrm>
                <a:off x="2494"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9"/>
            <p:cNvGrpSpPr>
              <a:grpSpLocks/>
            </p:cNvGrpSpPr>
            <p:nvPr/>
          </p:nvGrpSpPr>
          <p:grpSpPr bwMode="auto">
            <a:xfrm>
              <a:off x="2484" y="1731"/>
              <a:ext cx="20" cy="59"/>
              <a:chOff x="2484" y="1731"/>
              <a:chExt cx="20" cy="59"/>
            </a:xfrm>
          </p:grpSpPr>
          <p:sp>
            <p:nvSpPr>
              <p:cNvPr id="28" name="Freeform 10"/>
              <p:cNvSpPr>
                <a:spLocks/>
              </p:cNvSpPr>
              <p:nvPr/>
            </p:nvSpPr>
            <p:spPr bwMode="auto">
              <a:xfrm>
                <a:off x="2484" y="1731"/>
                <a:ext cx="20" cy="59"/>
              </a:xfrm>
              <a:custGeom>
                <a:avLst/>
                <a:gdLst>
                  <a:gd name="T0" fmla="+- 0 2500 2484"/>
                  <a:gd name="T1" fmla="*/ T0 w 20"/>
                  <a:gd name="T2" fmla="+- 0 1731 1731"/>
                  <a:gd name="T3" fmla="*/ 1731 h 59"/>
                  <a:gd name="T4" fmla="+- 0 2488 2484"/>
                  <a:gd name="T5" fmla="*/ T4 w 20"/>
                  <a:gd name="T6" fmla="+- 0 1731 1731"/>
                  <a:gd name="T7" fmla="*/ 1731 h 59"/>
                  <a:gd name="T8" fmla="+- 0 2484 2484"/>
                  <a:gd name="T9" fmla="*/ T8 w 20"/>
                  <a:gd name="T10" fmla="+- 0 1735 1731"/>
                  <a:gd name="T11" fmla="*/ 1735 h 59"/>
                  <a:gd name="T12" fmla="+- 0 2484 2484"/>
                  <a:gd name="T13" fmla="*/ T12 w 20"/>
                  <a:gd name="T14" fmla="+- 0 1785 1731"/>
                  <a:gd name="T15" fmla="*/ 1785 h 59"/>
                  <a:gd name="T16" fmla="+- 0 2488 2484"/>
                  <a:gd name="T17" fmla="*/ T16 w 20"/>
                  <a:gd name="T18" fmla="+- 0 1789 1731"/>
                  <a:gd name="T19" fmla="*/ 1789 h 59"/>
                  <a:gd name="T20" fmla="+- 0 2500 2484"/>
                  <a:gd name="T21" fmla="*/ T20 w 20"/>
                  <a:gd name="T22" fmla="+- 0 1789 1731"/>
                  <a:gd name="T23" fmla="*/ 1789 h 59"/>
                  <a:gd name="T24" fmla="+- 0 2504 2484"/>
                  <a:gd name="T25" fmla="*/ T24 w 20"/>
                  <a:gd name="T26" fmla="+- 0 1785 1731"/>
                  <a:gd name="T27" fmla="*/ 1785 h 59"/>
                  <a:gd name="T28" fmla="+- 0 2504 2484"/>
                  <a:gd name="T29" fmla="*/ T28 w 20"/>
                  <a:gd name="T30" fmla="+- 0 1735 1731"/>
                  <a:gd name="T31" fmla="*/ 1735 h 59"/>
                  <a:gd name="T32" fmla="+- 0 2500 2484"/>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6" y="0"/>
                    </a:moveTo>
                    <a:lnTo>
                      <a:pt x="4" y="0"/>
                    </a:lnTo>
                    <a:lnTo>
                      <a:pt x="0" y="4"/>
                    </a:lnTo>
                    <a:lnTo>
                      <a:pt x="0" y="54"/>
                    </a:lnTo>
                    <a:lnTo>
                      <a:pt x="4" y="58"/>
                    </a:lnTo>
                    <a:lnTo>
                      <a:pt x="16" y="58"/>
                    </a:lnTo>
                    <a:lnTo>
                      <a:pt x="20" y="54"/>
                    </a:lnTo>
                    <a:lnTo>
                      <a:pt x="20" y="4"/>
                    </a:lnTo>
                    <a:lnTo>
                      <a:pt x="16"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11"/>
            <p:cNvGrpSpPr>
              <a:grpSpLocks/>
            </p:cNvGrpSpPr>
            <p:nvPr/>
          </p:nvGrpSpPr>
          <p:grpSpPr bwMode="auto">
            <a:xfrm>
              <a:off x="2823" y="1741"/>
              <a:ext cx="2" cy="39"/>
              <a:chOff x="2823" y="1741"/>
              <a:chExt cx="2" cy="39"/>
            </a:xfrm>
          </p:grpSpPr>
          <p:sp>
            <p:nvSpPr>
              <p:cNvPr id="27" name="Freeform 12"/>
              <p:cNvSpPr>
                <a:spLocks/>
              </p:cNvSpPr>
              <p:nvPr/>
            </p:nvSpPr>
            <p:spPr bwMode="auto">
              <a:xfrm>
                <a:off x="2823"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13"/>
            <p:cNvGrpSpPr>
              <a:grpSpLocks/>
            </p:cNvGrpSpPr>
            <p:nvPr/>
          </p:nvGrpSpPr>
          <p:grpSpPr bwMode="auto">
            <a:xfrm>
              <a:off x="2813" y="1731"/>
              <a:ext cx="20" cy="59"/>
              <a:chOff x="2813" y="1731"/>
              <a:chExt cx="20" cy="59"/>
            </a:xfrm>
          </p:grpSpPr>
          <p:sp>
            <p:nvSpPr>
              <p:cNvPr id="26" name="Freeform 14"/>
              <p:cNvSpPr>
                <a:spLocks/>
              </p:cNvSpPr>
              <p:nvPr/>
            </p:nvSpPr>
            <p:spPr bwMode="auto">
              <a:xfrm>
                <a:off x="2813" y="1731"/>
                <a:ext cx="20" cy="59"/>
              </a:xfrm>
              <a:custGeom>
                <a:avLst/>
                <a:gdLst>
                  <a:gd name="T0" fmla="+- 0 2829 2813"/>
                  <a:gd name="T1" fmla="*/ T0 w 20"/>
                  <a:gd name="T2" fmla="+- 0 1731 1731"/>
                  <a:gd name="T3" fmla="*/ 1731 h 59"/>
                  <a:gd name="T4" fmla="+- 0 2818 2813"/>
                  <a:gd name="T5" fmla="*/ T4 w 20"/>
                  <a:gd name="T6" fmla="+- 0 1731 1731"/>
                  <a:gd name="T7" fmla="*/ 1731 h 59"/>
                  <a:gd name="T8" fmla="+- 0 2813 2813"/>
                  <a:gd name="T9" fmla="*/ T8 w 20"/>
                  <a:gd name="T10" fmla="+- 0 1735 1731"/>
                  <a:gd name="T11" fmla="*/ 1735 h 59"/>
                  <a:gd name="T12" fmla="+- 0 2813 2813"/>
                  <a:gd name="T13" fmla="*/ T12 w 20"/>
                  <a:gd name="T14" fmla="+- 0 1785 1731"/>
                  <a:gd name="T15" fmla="*/ 1785 h 59"/>
                  <a:gd name="T16" fmla="+- 0 2818 2813"/>
                  <a:gd name="T17" fmla="*/ T16 w 20"/>
                  <a:gd name="T18" fmla="+- 0 1789 1731"/>
                  <a:gd name="T19" fmla="*/ 1789 h 59"/>
                  <a:gd name="T20" fmla="+- 0 2829 2813"/>
                  <a:gd name="T21" fmla="*/ T20 w 20"/>
                  <a:gd name="T22" fmla="+- 0 1789 1731"/>
                  <a:gd name="T23" fmla="*/ 1789 h 59"/>
                  <a:gd name="T24" fmla="+- 0 2833 2813"/>
                  <a:gd name="T25" fmla="*/ T24 w 20"/>
                  <a:gd name="T26" fmla="+- 0 1785 1731"/>
                  <a:gd name="T27" fmla="*/ 1785 h 59"/>
                  <a:gd name="T28" fmla="+- 0 2833 2813"/>
                  <a:gd name="T29" fmla="*/ T28 w 20"/>
                  <a:gd name="T30" fmla="+- 0 1735 1731"/>
                  <a:gd name="T31" fmla="*/ 1735 h 59"/>
                  <a:gd name="T32" fmla="+- 0 2829 2813"/>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6" y="0"/>
                    </a:moveTo>
                    <a:lnTo>
                      <a:pt x="5" y="0"/>
                    </a:lnTo>
                    <a:lnTo>
                      <a:pt x="0" y="4"/>
                    </a:lnTo>
                    <a:lnTo>
                      <a:pt x="0" y="54"/>
                    </a:lnTo>
                    <a:lnTo>
                      <a:pt x="5" y="58"/>
                    </a:lnTo>
                    <a:lnTo>
                      <a:pt x="16" y="58"/>
                    </a:lnTo>
                    <a:lnTo>
                      <a:pt x="20" y="54"/>
                    </a:lnTo>
                    <a:lnTo>
                      <a:pt x="20" y="4"/>
                    </a:lnTo>
                    <a:lnTo>
                      <a:pt x="16"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15"/>
            <p:cNvGrpSpPr>
              <a:grpSpLocks/>
            </p:cNvGrpSpPr>
            <p:nvPr/>
          </p:nvGrpSpPr>
          <p:grpSpPr bwMode="auto">
            <a:xfrm>
              <a:off x="3153" y="1741"/>
              <a:ext cx="2" cy="39"/>
              <a:chOff x="3153" y="1741"/>
              <a:chExt cx="2" cy="39"/>
            </a:xfrm>
          </p:grpSpPr>
          <p:sp>
            <p:nvSpPr>
              <p:cNvPr id="25" name="Freeform 16"/>
              <p:cNvSpPr>
                <a:spLocks/>
              </p:cNvSpPr>
              <p:nvPr/>
            </p:nvSpPr>
            <p:spPr bwMode="auto">
              <a:xfrm>
                <a:off x="3153"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7"/>
            <p:cNvGrpSpPr>
              <a:grpSpLocks/>
            </p:cNvGrpSpPr>
            <p:nvPr/>
          </p:nvGrpSpPr>
          <p:grpSpPr bwMode="auto">
            <a:xfrm>
              <a:off x="3143" y="1731"/>
              <a:ext cx="20" cy="59"/>
              <a:chOff x="3143" y="1731"/>
              <a:chExt cx="20" cy="59"/>
            </a:xfrm>
          </p:grpSpPr>
          <p:sp>
            <p:nvSpPr>
              <p:cNvPr id="24" name="Freeform 18"/>
              <p:cNvSpPr>
                <a:spLocks/>
              </p:cNvSpPr>
              <p:nvPr/>
            </p:nvSpPr>
            <p:spPr bwMode="auto">
              <a:xfrm>
                <a:off x="3143" y="1731"/>
                <a:ext cx="20" cy="59"/>
              </a:xfrm>
              <a:custGeom>
                <a:avLst/>
                <a:gdLst>
                  <a:gd name="T0" fmla="+- 0 3158 3143"/>
                  <a:gd name="T1" fmla="*/ T0 w 20"/>
                  <a:gd name="T2" fmla="+- 0 1731 1731"/>
                  <a:gd name="T3" fmla="*/ 1731 h 59"/>
                  <a:gd name="T4" fmla="+- 0 3147 3143"/>
                  <a:gd name="T5" fmla="*/ T4 w 20"/>
                  <a:gd name="T6" fmla="+- 0 1731 1731"/>
                  <a:gd name="T7" fmla="*/ 1731 h 59"/>
                  <a:gd name="T8" fmla="+- 0 3143 3143"/>
                  <a:gd name="T9" fmla="*/ T8 w 20"/>
                  <a:gd name="T10" fmla="+- 0 1735 1731"/>
                  <a:gd name="T11" fmla="*/ 1735 h 59"/>
                  <a:gd name="T12" fmla="+- 0 3143 3143"/>
                  <a:gd name="T13" fmla="*/ T12 w 20"/>
                  <a:gd name="T14" fmla="+- 0 1785 1731"/>
                  <a:gd name="T15" fmla="*/ 1785 h 59"/>
                  <a:gd name="T16" fmla="+- 0 3147 3143"/>
                  <a:gd name="T17" fmla="*/ T16 w 20"/>
                  <a:gd name="T18" fmla="+- 0 1789 1731"/>
                  <a:gd name="T19" fmla="*/ 1789 h 59"/>
                  <a:gd name="T20" fmla="+- 0 3158 3143"/>
                  <a:gd name="T21" fmla="*/ T20 w 20"/>
                  <a:gd name="T22" fmla="+- 0 1789 1731"/>
                  <a:gd name="T23" fmla="*/ 1789 h 59"/>
                  <a:gd name="T24" fmla="+- 0 3163 3143"/>
                  <a:gd name="T25" fmla="*/ T24 w 20"/>
                  <a:gd name="T26" fmla="+- 0 1785 1731"/>
                  <a:gd name="T27" fmla="*/ 1785 h 59"/>
                  <a:gd name="T28" fmla="+- 0 3163 3143"/>
                  <a:gd name="T29" fmla="*/ T28 w 20"/>
                  <a:gd name="T30" fmla="+- 0 1735 1731"/>
                  <a:gd name="T31" fmla="*/ 1735 h 59"/>
                  <a:gd name="T32" fmla="+- 0 3158 3143"/>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5" y="0"/>
                    </a:moveTo>
                    <a:lnTo>
                      <a:pt x="4" y="0"/>
                    </a:lnTo>
                    <a:lnTo>
                      <a:pt x="0" y="4"/>
                    </a:lnTo>
                    <a:lnTo>
                      <a:pt x="0" y="54"/>
                    </a:lnTo>
                    <a:lnTo>
                      <a:pt x="4" y="58"/>
                    </a:lnTo>
                    <a:lnTo>
                      <a:pt x="15" y="58"/>
                    </a:lnTo>
                    <a:lnTo>
                      <a:pt x="20" y="54"/>
                    </a:lnTo>
                    <a:lnTo>
                      <a:pt x="20" y="4"/>
                    </a:lnTo>
                    <a:lnTo>
                      <a:pt x="15"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9"/>
            <p:cNvGrpSpPr>
              <a:grpSpLocks/>
            </p:cNvGrpSpPr>
            <p:nvPr/>
          </p:nvGrpSpPr>
          <p:grpSpPr bwMode="auto">
            <a:xfrm>
              <a:off x="3482" y="1741"/>
              <a:ext cx="2" cy="39"/>
              <a:chOff x="3482" y="1741"/>
              <a:chExt cx="2" cy="39"/>
            </a:xfrm>
          </p:grpSpPr>
          <p:sp>
            <p:nvSpPr>
              <p:cNvPr id="23" name="Freeform 20"/>
              <p:cNvSpPr>
                <a:spLocks/>
              </p:cNvSpPr>
              <p:nvPr/>
            </p:nvSpPr>
            <p:spPr bwMode="auto">
              <a:xfrm>
                <a:off x="3482"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21"/>
            <p:cNvGrpSpPr>
              <a:grpSpLocks/>
            </p:cNvGrpSpPr>
            <p:nvPr/>
          </p:nvGrpSpPr>
          <p:grpSpPr bwMode="auto">
            <a:xfrm>
              <a:off x="3472" y="1731"/>
              <a:ext cx="20" cy="59"/>
              <a:chOff x="3472" y="1731"/>
              <a:chExt cx="20" cy="59"/>
            </a:xfrm>
          </p:grpSpPr>
          <p:sp>
            <p:nvSpPr>
              <p:cNvPr id="22" name="Freeform 22"/>
              <p:cNvSpPr>
                <a:spLocks/>
              </p:cNvSpPr>
              <p:nvPr/>
            </p:nvSpPr>
            <p:spPr bwMode="auto">
              <a:xfrm>
                <a:off x="3472" y="1731"/>
                <a:ext cx="20" cy="59"/>
              </a:xfrm>
              <a:custGeom>
                <a:avLst/>
                <a:gdLst>
                  <a:gd name="T0" fmla="+- 0 3488 3472"/>
                  <a:gd name="T1" fmla="*/ T0 w 20"/>
                  <a:gd name="T2" fmla="+- 0 1731 1731"/>
                  <a:gd name="T3" fmla="*/ 1731 h 59"/>
                  <a:gd name="T4" fmla="+- 0 3477 3472"/>
                  <a:gd name="T5" fmla="*/ T4 w 20"/>
                  <a:gd name="T6" fmla="+- 0 1731 1731"/>
                  <a:gd name="T7" fmla="*/ 1731 h 59"/>
                  <a:gd name="T8" fmla="+- 0 3472 3472"/>
                  <a:gd name="T9" fmla="*/ T8 w 20"/>
                  <a:gd name="T10" fmla="+- 0 1735 1731"/>
                  <a:gd name="T11" fmla="*/ 1735 h 59"/>
                  <a:gd name="T12" fmla="+- 0 3472 3472"/>
                  <a:gd name="T13" fmla="*/ T12 w 20"/>
                  <a:gd name="T14" fmla="+- 0 1785 1731"/>
                  <a:gd name="T15" fmla="*/ 1785 h 59"/>
                  <a:gd name="T16" fmla="+- 0 3477 3472"/>
                  <a:gd name="T17" fmla="*/ T16 w 20"/>
                  <a:gd name="T18" fmla="+- 0 1789 1731"/>
                  <a:gd name="T19" fmla="*/ 1789 h 59"/>
                  <a:gd name="T20" fmla="+- 0 3488 3472"/>
                  <a:gd name="T21" fmla="*/ T20 w 20"/>
                  <a:gd name="T22" fmla="+- 0 1789 1731"/>
                  <a:gd name="T23" fmla="*/ 1789 h 59"/>
                  <a:gd name="T24" fmla="+- 0 3492 3472"/>
                  <a:gd name="T25" fmla="*/ T24 w 20"/>
                  <a:gd name="T26" fmla="+- 0 1785 1731"/>
                  <a:gd name="T27" fmla="*/ 1785 h 59"/>
                  <a:gd name="T28" fmla="+- 0 3492 3472"/>
                  <a:gd name="T29" fmla="*/ T28 w 20"/>
                  <a:gd name="T30" fmla="+- 0 1735 1731"/>
                  <a:gd name="T31" fmla="*/ 1735 h 59"/>
                  <a:gd name="T32" fmla="+- 0 3488 3472"/>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6" y="0"/>
                    </a:moveTo>
                    <a:lnTo>
                      <a:pt x="5" y="0"/>
                    </a:lnTo>
                    <a:lnTo>
                      <a:pt x="0" y="4"/>
                    </a:lnTo>
                    <a:lnTo>
                      <a:pt x="0" y="54"/>
                    </a:lnTo>
                    <a:lnTo>
                      <a:pt x="5" y="58"/>
                    </a:lnTo>
                    <a:lnTo>
                      <a:pt x="16" y="58"/>
                    </a:lnTo>
                    <a:lnTo>
                      <a:pt x="20" y="54"/>
                    </a:lnTo>
                    <a:lnTo>
                      <a:pt x="20" y="4"/>
                    </a:lnTo>
                    <a:lnTo>
                      <a:pt x="16"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23"/>
            <p:cNvGrpSpPr>
              <a:grpSpLocks/>
            </p:cNvGrpSpPr>
            <p:nvPr/>
          </p:nvGrpSpPr>
          <p:grpSpPr bwMode="auto">
            <a:xfrm>
              <a:off x="3811" y="1741"/>
              <a:ext cx="2" cy="39"/>
              <a:chOff x="3811" y="1741"/>
              <a:chExt cx="2" cy="39"/>
            </a:xfrm>
          </p:grpSpPr>
          <p:sp>
            <p:nvSpPr>
              <p:cNvPr id="21" name="Freeform 24"/>
              <p:cNvSpPr>
                <a:spLocks/>
              </p:cNvSpPr>
              <p:nvPr/>
            </p:nvSpPr>
            <p:spPr bwMode="auto">
              <a:xfrm>
                <a:off x="3811"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25"/>
            <p:cNvGrpSpPr>
              <a:grpSpLocks/>
            </p:cNvGrpSpPr>
            <p:nvPr/>
          </p:nvGrpSpPr>
          <p:grpSpPr bwMode="auto">
            <a:xfrm>
              <a:off x="3801" y="1731"/>
              <a:ext cx="20" cy="59"/>
              <a:chOff x="3801" y="1731"/>
              <a:chExt cx="20" cy="59"/>
            </a:xfrm>
          </p:grpSpPr>
          <p:sp>
            <p:nvSpPr>
              <p:cNvPr id="20" name="Freeform 26"/>
              <p:cNvSpPr>
                <a:spLocks/>
              </p:cNvSpPr>
              <p:nvPr/>
            </p:nvSpPr>
            <p:spPr bwMode="auto">
              <a:xfrm>
                <a:off x="3801" y="1731"/>
                <a:ext cx="20" cy="59"/>
              </a:xfrm>
              <a:custGeom>
                <a:avLst/>
                <a:gdLst>
                  <a:gd name="T0" fmla="+- 0 3817 3801"/>
                  <a:gd name="T1" fmla="*/ T0 w 20"/>
                  <a:gd name="T2" fmla="+- 0 1731 1731"/>
                  <a:gd name="T3" fmla="*/ 1731 h 59"/>
                  <a:gd name="T4" fmla="+- 0 3806 3801"/>
                  <a:gd name="T5" fmla="*/ T4 w 20"/>
                  <a:gd name="T6" fmla="+- 0 1731 1731"/>
                  <a:gd name="T7" fmla="*/ 1731 h 59"/>
                  <a:gd name="T8" fmla="+- 0 3801 3801"/>
                  <a:gd name="T9" fmla="*/ T8 w 20"/>
                  <a:gd name="T10" fmla="+- 0 1735 1731"/>
                  <a:gd name="T11" fmla="*/ 1735 h 59"/>
                  <a:gd name="T12" fmla="+- 0 3801 3801"/>
                  <a:gd name="T13" fmla="*/ T12 w 20"/>
                  <a:gd name="T14" fmla="+- 0 1785 1731"/>
                  <a:gd name="T15" fmla="*/ 1785 h 59"/>
                  <a:gd name="T16" fmla="+- 0 3806 3801"/>
                  <a:gd name="T17" fmla="*/ T16 w 20"/>
                  <a:gd name="T18" fmla="+- 0 1789 1731"/>
                  <a:gd name="T19" fmla="*/ 1789 h 59"/>
                  <a:gd name="T20" fmla="+- 0 3817 3801"/>
                  <a:gd name="T21" fmla="*/ T20 w 20"/>
                  <a:gd name="T22" fmla="+- 0 1789 1731"/>
                  <a:gd name="T23" fmla="*/ 1789 h 59"/>
                  <a:gd name="T24" fmla="+- 0 3821 3801"/>
                  <a:gd name="T25" fmla="*/ T24 w 20"/>
                  <a:gd name="T26" fmla="+- 0 1785 1731"/>
                  <a:gd name="T27" fmla="*/ 1785 h 59"/>
                  <a:gd name="T28" fmla="+- 0 3821 3801"/>
                  <a:gd name="T29" fmla="*/ T28 w 20"/>
                  <a:gd name="T30" fmla="+- 0 1735 1731"/>
                  <a:gd name="T31" fmla="*/ 1735 h 59"/>
                  <a:gd name="T32" fmla="+- 0 3817 3801"/>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6" y="0"/>
                    </a:moveTo>
                    <a:lnTo>
                      <a:pt x="5" y="0"/>
                    </a:lnTo>
                    <a:lnTo>
                      <a:pt x="0" y="4"/>
                    </a:lnTo>
                    <a:lnTo>
                      <a:pt x="0" y="54"/>
                    </a:lnTo>
                    <a:lnTo>
                      <a:pt x="5" y="58"/>
                    </a:lnTo>
                    <a:lnTo>
                      <a:pt x="16" y="58"/>
                    </a:lnTo>
                    <a:lnTo>
                      <a:pt x="20" y="54"/>
                    </a:lnTo>
                    <a:lnTo>
                      <a:pt x="20" y="4"/>
                    </a:lnTo>
                    <a:lnTo>
                      <a:pt x="16"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27"/>
            <p:cNvGrpSpPr>
              <a:grpSpLocks/>
            </p:cNvGrpSpPr>
            <p:nvPr/>
          </p:nvGrpSpPr>
          <p:grpSpPr bwMode="auto">
            <a:xfrm>
              <a:off x="4141" y="1741"/>
              <a:ext cx="2" cy="39"/>
              <a:chOff x="4141" y="1741"/>
              <a:chExt cx="2" cy="39"/>
            </a:xfrm>
          </p:grpSpPr>
          <p:sp>
            <p:nvSpPr>
              <p:cNvPr id="19" name="Freeform 28"/>
              <p:cNvSpPr>
                <a:spLocks/>
              </p:cNvSpPr>
              <p:nvPr/>
            </p:nvSpPr>
            <p:spPr bwMode="auto">
              <a:xfrm>
                <a:off x="4141"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29"/>
            <p:cNvGrpSpPr>
              <a:grpSpLocks/>
            </p:cNvGrpSpPr>
            <p:nvPr/>
          </p:nvGrpSpPr>
          <p:grpSpPr bwMode="auto">
            <a:xfrm>
              <a:off x="4131" y="1731"/>
              <a:ext cx="20" cy="59"/>
              <a:chOff x="4131" y="1731"/>
              <a:chExt cx="20" cy="59"/>
            </a:xfrm>
          </p:grpSpPr>
          <p:sp>
            <p:nvSpPr>
              <p:cNvPr id="18" name="Freeform 30"/>
              <p:cNvSpPr>
                <a:spLocks/>
              </p:cNvSpPr>
              <p:nvPr/>
            </p:nvSpPr>
            <p:spPr bwMode="auto">
              <a:xfrm>
                <a:off x="4131" y="1731"/>
                <a:ext cx="20" cy="59"/>
              </a:xfrm>
              <a:custGeom>
                <a:avLst/>
                <a:gdLst>
                  <a:gd name="T0" fmla="+- 0 4146 4131"/>
                  <a:gd name="T1" fmla="*/ T0 w 20"/>
                  <a:gd name="T2" fmla="+- 0 1731 1731"/>
                  <a:gd name="T3" fmla="*/ 1731 h 59"/>
                  <a:gd name="T4" fmla="+- 0 4135 4131"/>
                  <a:gd name="T5" fmla="*/ T4 w 20"/>
                  <a:gd name="T6" fmla="+- 0 1731 1731"/>
                  <a:gd name="T7" fmla="*/ 1731 h 59"/>
                  <a:gd name="T8" fmla="+- 0 4131 4131"/>
                  <a:gd name="T9" fmla="*/ T8 w 20"/>
                  <a:gd name="T10" fmla="+- 0 1735 1731"/>
                  <a:gd name="T11" fmla="*/ 1735 h 59"/>
                  <a:gd name="T12" fmla="+- 0 4131 4131"/>
                  <a:gd name="T13" fmla="*/ T12 w 20"/>
                  <a:gd name="T14" fmla="+- 0 1785 1731"/>
                  <a:gd name="T15" fmla="*/ 1785 h 59"/>
                  <a:gd name="T16" fmla="+- 0 4135 4131"/>
                  <a:gd name="T17" fmla="*/ T16 w 20"/>
                  <a:gd name="T18" fmla="+- 0 1789 1731"/>
                  <a:gd name="T19" fmla="*/ 1789 h 59"/>
                  <a:gd name="T20" fmla="+- 0 4146 4131"/>
                  <a:gd name="T21" fmla="*/ T20 w 20"/>
                  <a:gd name="T22" fmla="+- 0 1789 1731"/>
                  <a:gd name="T23" fmla="*/ 1789 h 59"/>
                  <a:gd name="T24" fmla="+- 0 4151 4131"/>
                  <a:gd name="T25" fmla="*/ T24 w 20"/>
                  <a:gd name="T26" fmla="+- 0 1785 1731"/>
                  <a:gd name="T27" fmla="*/ 1785 h 59"/>
                  <a:gd name="T28" fmla="+- 0 4151 4131"/>
                  <a:gd name="T29" fmla="*/ T28 w 20"/>
                  <a:gd name="T30" fmla="+- 0 1735 1731"/>
                  <a:gd name="T31" fmla="*/ 1735 h 59"/>
                  <a:gd name="T32" fmla="+- 0 4146 4131"/>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5" y="0"/>
                    </a:moveTo>
                    <a:lnTo>
                      <a:pt x="4" y="0"/>
                    </a:lnTo>
                    <a:lnTo>
                      <a:pt x="0" y="4"/>
                    </a:lnTo>
                    <a:lnTo>
                      <a:pt x="0" y="54"/>
                    </a:lnTo>
                    <a:lnTo>
                      <a:pt x="4" y="58"/>
                    </a:lnTo>
                    <a:lnTo>
                      <a:pt x="15" y="58"/>
                    </a:lnTo>
                    <a:lnTo>
                      <a:pt x="20" y="54"/>
                    </a:lnTo>
                    <a:lnTo>
                      <a:pt x="20" y="4"/>
                    </a:lnTo>
                    <a:lnTo>
                      <a:pt x="15"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123" name="TextBox 5122"/>
          <p:cNvSpPr txBox="1"/>
          <p:nvPr/>
        </p:nvSpPr>
        <p:spPr>
          <a:xfrm rot="16200000">
            <a:off x="204360" y="3221119"/>
            <a:ext cx="2368507" cy="400110"/>
          </a:xfrm>
          <a:prstGeom prst="rect">
            <a:avLst/>
          </a:prstGeom>
          <a:noFill/>
        </p:spPr>
        <p:txBody>
          <a:bodyPr wrap="none" rtlCol="0">
            <a:spAutoFit/>
          </a:bodyPr>
          <a:lstStyle/>
          <a:p>
            <a:r>
              <a:rPr lang="en-US" sz="2000" dirty="0" smtClean="0"/>
              <a:t>Tumor size change %</a:t>
            </a:r>
            <a:endParaRPr lang="en-US" sz="2000" dirty="0"/>
          </a:p>
        </p:txBody>
      </p:sp>
      <p:sp>
        <p:nvSpPr>
          <p:cNvPr id="5124" name="TextBox 5123"/>
          <p:cNvSpPr txBox="1"/>
          <p:nvPr/>
        </p:nvSpPr>
        <p:spPr>
          <a:xfrm>
            <a:off x="2100809" y="3864244"/>
            <a:ext cx="344908" cy="369332"/>
          </a:xfrm>
          <a:prstGeom prst="rect">
            <a:avLst/>
          </a:prstGeom>
          <a:noFill/>
        </p:spPr>
        <p:txBody>
          <a:bodyPr wrap="square" rtlCol="0">
            <a:spAutoFit/>
          </a:bodyPr>
          <a:lstStyle/>
          <a:p>
            <a:r>
              <a:rPr lang="en-US" dirty="0" smtClean="0"/>
              <a:t>0</a:t>
            </a:r>
            <a:endParaRPr lang="en-US" dirty="0"/>
          </a:p>
        </p:txBody>
      </p:sp>
      <p:sp>
        <p:nvSpPr>
          <p:cNvPr id="5125" name="TextBox 5124"/>
          <p:cNvSpPr txBox="1"/>
          <p:nvPr/>
        </p:nvSpPr>
        <p:spPr>
          <a:xfrm>
            <a:off x="2069453" y="3151661"/>
            <a:ext cx="418654" cy="369332"/>
          </a:xfrm>
          <a:prstGeom prst="rect">
            <a:avLst/>
          </a:prstGeom>
          <a:noFill/>
        </p:spPr>
        <p:txBody>
          <a:bodyPr wrap="none" rtlCol="0">
            <a:spAutoFit/>
          </a:bodyPr>
          <a:lstStyle/>
          <a:p>
            <a:r>
              <a:rPr lang="en-US" dirty="0" smtClean="0"/>
              <a:t>20</a:t>
            </a:r>
            <a:endParaRPr lang="en-US" dirty="0"/>
          </a:p>
        </p:txBody>
      </p:sp>
      <p:sp>
        <p:nvSpPr>
          <p:cNvPr id="5126" name="TextBox 5125"/>
          <p:cNvSpPr txBox="1"/>
          <p:nvPr/>
        </p:nvSpPr>
        <p:spPr>
          <a:xfrm>
            <a:off x="2053775" y="2393152"/>
            <a:ext cx="418654" cy="369332"/>
          </a:xfrm>
          <a:prstGeom prst="rect">
            <a:avLst/>
          </a:prstGeom>
          <a:noFill/>
        </p:spPr>
        <p:txBody>
          <a:bodyPr wrap="none" rtlCol="0">
            <a:spAutoFit/>
          </a:bodyPr>
          <a:lstStyle/>
          <a:p>
            <a:r>
              <a:rPr lang="en-US" dirty="0" smtClean="0"/>
              <a:t>40</a:t>
            </a:r>
            <a:endParaRPr lang="en-US" dirty="0"/>
          </a:p>
        </p:txBody>
      </p:sp>
      <p:sp>
        <p:nvSpPr>
          <p:cNvPr id="5127" name="TextBox 5126"/>
          <p:cNvSpPr txBox="1"/>
          <p:nvPr/>
        </p:nvSpPr>
        <p:spPr>
          <a:xfrm>
            <a:off x="2042740" y="1696922"/>
            <a:ext cx="418654" cy="369332"/>
          </a:xfrm>
          <a:prstGeom prst="rect">
            <a:avLst/>
          </a:prstGeom>
          <a:noFill/>
        </p:spPr>
        <p:txBody>
          <a:bodyPr wrap="none" rtlCol="0">
            <a:spAutoFit/>
          </a:bodyPr>
          <a:lstStyle/>
          <a:p>
            <a:r>
              <a:rPr lang="en-US" dirty="0" smtClean="0"/>
              <a:t>60</a:t>
            </a:r>
            <a:endParaRPr lang="en-US" dirty="0"/>
          </a:p>
        </p:txBody>
      </p:sp>
      <p:sp>
        <p:nvSpPr>
          <p:cNvPr id="5128" name="TextBox 5127"/>
          <p:cNvSpPr txBox="1"/>
          <p:nvPr/>
        </p:nvSpPr>
        <p:spPr>
          <a:xfrm>
            <a:off x="2027062" y="4558956"/>
            <a:ext cx="489324" cy="369332"/>
          </a:xfrm>
          <a:prstGeom prst="rect">
            <a:avLst/>
          </a:prstGeom>
          <a:noFill/>
        </p:spPr>
        <p:txBody>
          <a:bodyPr wrap="none" rtlCol="0">
            <a:spAutoFit/>
          </a:bodyPr>
          <a:lstStyle/>
          <a:p>
            <a:r>
              <a:rPr lang="en-US" dirty="0" smtClean="0"/>
              <a:t>-20</a:t>
            </a:r>
            <a:endParaRPr lang="en-US" dirty="0"/>
          </a:p>
        </p:txBody>
      </p:sp>
      <p:sp>
        <p:nvSpPr>
          <p:cNvPr id="5129" name="TextBox 5128"/>
          <p:cNvSpPr txBox="1"/>
          <p:nvPr/>
        </p:nvSpPr>
        <p:spPr>
          <a:xfrm>
            <a:off x="1987749" y="5285713"/>
            <a:ext cx="489324" cy="369332"/>
          </a:xfrm>
          <a:prstGeom prst="rect">
            <a:avLst/>
          </a:prstGeom>
          <a:noFill/>
        </p:spPr>
        <p:txBody>
          <a:bodyPr wrap="none" rtlCol="0">
            <a:spAutoFit/>
          </a:bodyPr>
          <a:lstStyle/>
          <a:p>
            <a:r>
              <a:rPr lang="en-US" dirty="0" smtClean="0"/>
              <a:t>-40</a:t>
            </a:r>
            <a:endParaRPr lang="en-US" dirty="0"/>
          </a:p>
        </p:txBody>
      </p:sp>
      <p:sp>
        <p:nvSpPr>
          <p:cNvPr id="5130" name="TextBox 5129"/>
          <p:cNvSpPr txBox="1"/>
          <p:nvPr/>
        </p:nvSpPr>
        <p:spPr>
          <a:xfrm>
            <a:off x="3016479" y="5615813"/>
            <a:ext cx="4942602" cy="369332"/>
          </a:xfrm>
          <a:prstGeom prst="rect">
            <a:avLst/>
          </a:prstGeom>
          <a:noFill/>
        </p:spPr>
        <p:txBody>
          <a:bodyPr wrap="square" rtlCol="0">
            <a:spAutoFit/>
          </a:bodyPr>
          <a:lstStyle/>
          <a:p>
            <a:r>
              <a:rPr lang="en-US" dirty="0" smtClean="0"/>
              <a:t>3           6          9          12       15  	18        21</a:t>
            </a:r>
            <a:endParaRPr lang="en-US" dirty="0"/>
          </a:p>
        </p:txBody>
      </p:sp>
      <p:sp>
        <p:nvSpPr>
          <p:cNvPr id="5131" name="TextBox 5130"/>
          <p:cNvSpPr txBox="1"/>
          <p:nvPr/>
        </p:nvSpPr>
        <p:spPr>
          <a:xfrm>
            <a:off x="4473777" y="6158011"/>
            <a:ext cx="962824" cy="369332"/>
          </a:xfrm>
          <a:prstGeom prst="rect">
            <a:avLst/>
          </a:prstGeom>
          <a:noFill/>
        </p:spPr>
        <p:txBody>
          <a:bodyPr wrap="none" rtlCol="0">
            <a:spAutoFit/>
          </a:bodyPr>
          <a:lstStyle/>
          <a:p>
            <a:r>
              <a:rPr lang="en-US" dirty="0" smtClean="0"/>
              <a:t>Time (d)</a:t>
            </a:r>
            <a:endParaRPr lang="en-US" dirty="0"/>
          </a:p>
        </p:txBody>
      </p:sp>
      <p:sp>
        <p:nvSpPr>
          <p:cNvPr id="5120" name="Rectangle 5119"/>
          <p:cNvSpPr/>
          <p:nvPr/>
        </p:nvSpPr>
        <p:spPr>
          <a:xfrm>
            <a:off x="0" y="6488668"/>
            <a:ext cx="2121093" cy="369332"/>
          </a:xfrm>
          <a:prstGeom prst="rect">
            <a:avLst/>
          </a:prstGeom>
        </p:spPr>
        <p:txBody>
          <a:bodyPr wrap="none">
            <a:spAutoFit/>
          </a:bodyPr>
          <a:lstStyle/>
          <a:p>
            <a:r>
              <a:rPr lang="en-US" dirty="0" err="1"/>
              <a:t>Approx</a:t>
            </a:r>
            <a:r>
              <a:rPr lang="en-US" dirty="0"/>
              <a:t> 450 citations</a:t>
            </a:r>
          </a:p>
        </p:txBody>
      </p:sp>
    </p:spTree>
    <p:extLst>
      <p:ext uri="{BB962C8B-B14F-4D97-AF65-F5344CB8AC3E}">
        <p14:creationId xmlns:p14="http://schemas.microsoft.com/office/powerpoint/2010/main" val="4119787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78"/>
            <a:ext cx="8229600" cy="1143000"/>
          </a:xfrm>
        </p:spPr>
        <p:txBody>
          <a:bodyPr>
            <a:noAutofit/>
          </a:bodyPr>
          <a:lstStyle/>
          <a:p>
            <a:r>
              <a:rPr lang="en-US" sz="3200" dirty="0">
                <a:solidFill>
                  <a:srgbClr val="4F81BD"/>
                </a:solidFill>
              </a:rPr>
              <a:t/>
            </a:r>
            <a:br>
              <a:rPr lang="en-US" sz="3200" dirty="0">
                <a:solidFill>
                  <a:srgbClr val="4F81BD"/>
                </a:solidFill>
              </a:rPr>
            </a:br>
            <a:r>
              <a:rPr lang="en-US" sz="3200" dirty="0" smtClean="0">
                <a:solidFill>
                  <a:srgbClr val="4F81BD"/>
                </a:solidFill>
              </a:rPr>
              <a:t>Authors’ Interpretation</a:t>
            </a:r>
            <a:r>
              <a:rPr lang="en-US" sz="3200" dirty="0">
                <a:solidFill>
                  <a:srgbClr val="4F81BD"/>
                </a:solidFill>
              </a:rPr>
              <a:t>: Difference in tumor growth between different cohorts  </a:t>
            </a:r>
            <a:br>
              <a:rPr lang="en-US" sz="3200" dirty="0">
                <a:solidFill>
                  <a:srgbClr val="4F81BD"/>
                </a:solidFill>
              </a:rPr>
            </a:br>
            <a:r>
              <a:rPr lang="en-US" sz="3200" dirty="0">
                <a:solidFill>
                  <a:srgbClr val="4F81BD"/>
                </a:solidFill>
              </a:rPr>
              <a:t/>
            </a:r>
            <a:br>
              <a:rPr lang="en-US" sz="3200" dirty="0">
                <a:solidFill>
                  <a:srgbClr val="4F81BD"/>
                </a:solidFill>
              </a:rPr>
            </a:br>
            <a:endParaRPr lang="en-US" sz="3200" dirty="0"/>
          </a:p>
        </p:txBody>
      </p:sp>
      <p:grpSp>
        <p:nvGrpSpPr>
          <p:cNvPr id="3" name="Group 1"/>
          <p:cNvGrpSpPr>
            <a:grpSpLocks/>
          </p:cNvGrpSpPr>
          <p:nvPr/>
        </p:nvGrpSpPr>
        <p:grpSpPr bwMode="auto">
          <a:xfrm>
            <a:off x="2398683" y="1881588"/>
            <a:ext cx="4891433" cy="3637739"/>
            <a:chOff x="1772" y="167"/>
            <a:chExt cx="2501" cy="1635"/>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2" y="167"/>
              <a:ext cx="2501" cy="163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a:grpSpLocks/>
            </p:cNvGrpSpPr>
            <p:nvPr/>
          </p:nvGrpSpPr>
          <p:grpSpPr bwMode="auto">
            <a:xfrm>
              <a:off x="2165" y="1741"/>
              <a:ext cx="2" cy="39"/>
              <a:chOff x="2165" y="1741"/>
              <a:chExt cx="2" cy="39"/>
            </a:xfrm>
          </p:grpSpPr>
          <p:sp>
            <p:nvSpPr>
              <p:cNvPr id="31" name="Freeform 4"/>
              <p:cNvSpPr>
                <a:spLocks/>
              </p:cNvSpPr>
              <p:nvPr/>
            </p:nvSpPr>
            <p:spPr bwMode="auto">
              <a:xfrm>
                <a:off x="2165"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5"/>
            <p:cNvGrpSpPr>
              <a:grpSpLocks/>
            </p:cNvGrpSpPr>
            <p:nvPr/>
          </p:nvGrpSpPr>
          <p:grpSpPr bwMode="auto">
            <a:xfrm>
              <a:off x="2155" y="1731"/>
              <a:ext cx="20" cy="59"/>
              <a:chOff x="2155" y="1731"/>
              <a:chExt cx="20" cy="59"/>
            </a:xfrm>
          </p:grpSpPr>
          <p:sp>
            <p:nvSpPr>
              <p:cNvPr id="30" name="Freeform 6"/>
              <p:cNvSpPr>
                <a:spLocks/>
              </p:cNvSpPr>
              <p:nvPr/>
            </p:nvSpPr>
            <p:spPr bwMode="auto">
              <a:xfrm>
                <a:off x="2155" y="1731"/>
                <a:ext cx="20" cy="59"/>
              </a:xfrm>
              <a:custGeom>
                <a:avLst/>
                <a:gdLst>
                  <a:gd name="T0" fmla="+- 0 2170 2155"/>
                  <a:gd name="T1" fmla="*/ T0 w 20"/>
                  <a:gd name="T2" fmla="+- 0 1731 1731"/>
                  <a:gd name="T3" fmla="*/ 1731 h 59"/>
                  <a:gd name="T4" fmla="+- 0 2159 2155"/>
                  <a:gd name="T5" fmla="*/ T4 w 20"/>
                  <a:gd name="T6" fmla="+- 0 1731 1731"/>
                  <a:gd name="T7" fmla="*/ 1731 h 59"/>
                  <a:gd name="T8" fmla="+- 0 2155 2155"/>
                  <a:gd name="T9" fmla="*/ T8 w 20"/>
                  <a:gd name="T10" fmla="+- 0 1735 1731"/>
                  <a:gd name="T11" fmla="*/ 1735 h 59"/>
                  <a:gd name="T12" fmla="+- 0 2155 2155"/>
                  <a:gd name="T13" fmla="*/ T12 w 20"/>
                  <a:gd name="T14" fmla="+- 0 1785 1731"/>
                  <a:gd name="T15" fmla="*/ 1785 h 59"/>
                  <a:gd name="T16" fmla="+- 0 2159 2155"/>
                  <a:gd name="T17" fmla="*/ T16 w 20"/>
                  <a:gd name="T18" fmla="+- 0 1789 1731"/>
                  <a:gd name="T19" fmla="*/ 1789 h 59"/>
                  <a:gd name="T20" fmla="+- 0 2170 2155"/>
                  <a:gd name="T21" fmla="*/ T20 w 20"/>
                  <a:gd name="T22" fmla="+- 0 1789 1731"/>
                  <a:gd name="T23" fmla="*/ 1789 h 59"/>
                  <a:gd name="T24" fmla="+- 0 2175 2155"/>
                  <a:gd name="T25" fmla="*/ T24 w 20"/>
                  <a:gd name="T26" fmla="+- 0 1785 1731"/>
                  <a:gd name="T27" fmla="*/ 1785 h 59"/>
                  <a:gd name="T28" fmla="+- 0 2175 2155"/>
                  <a:gd name="T29" fmla="*/ T28 w 20"/>
                  <a:gd name="T30" fmla="+- 0 1735 1731"/>
                  <a:gd name="T31" fmla="*/ 1735 h 59"/>
                  <a:gd name="T32" fmla="+- 0 2170 2155"/>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5" y="0"/>
                    </a:moveTo>
                    <a:lnTo>
                      <a:pt x="4" y="0"/>
                    </a:lnTo>
                    <a:lnTo>
                      <a:pt x="0" y="4"/>
                    </a:lnTo>
                    <a:lnTo>
                      <a:pt x="0" y="54"/>
                    </a:lnTo>
                    <a:lnTo>
                      <a:pt x="4" y="58"/>
                    </a:lnTo>
                    <a:lnTo>
                      <a:pt x="15" y="58"/>
                    </a:lnTo>
                    <a:lnTo>
                      <a:pt x="20" y="54"/>
                    </a:lnTo>
                    <a:lnTo>
                      <a:pt x="20" y="4"/>
                    </a:lnTo>
                    <a:lnTo>
                      <a:pt x="15"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7"/>
            <p:cNvGrpSpPr>
              <a:grpSpLocks/>
            </p:cNvGrpSpPr>
            <p:nvPr/>
          </p:nvGrpSpPr>
          <p:grpSpPr bwMode="auto">
            <a:xfrm>
              <a:off x="2494" y="1741"/>
              <a:ext cx="2" cy="39"/>
              <a:chOff x="2494" y="1741"/>
              <a:chExt cx="2" cy="39"/>
            </a:xfrm>
          </p:grpSpPr>
          <p:sp>
            <p:nvSpPr>
              <p:cNvPr id="29" name="Freeform 8"/>
              <p:cNvSpPr>
                <a:spLocks/>
              </p:cNvSpPr>
              <p:nvPr/>
            </p:nvSpPr>
            <p:spPr bwMode="auto">
              <a:xfrm>
                <a:off x="2494"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9"/>
            <p:cNvGrpSpPr>
              <a:grpSpLocks/>
            </p:cNvGrpSpPr>
            <p:nvPr/>
          </p:nvGrpSpPr>
          <p:grpSpPr bwMode="auto">
            <a:xfrm>
              <a:off x="2484" y="1731"/>
              <a:ext cx="20" cy="59"/>
              <a:chOff x="2484" y="1731"/>
              <a:chExt cx="20" cy="59"/>
            </a:xfrm>
          </p:grpSpPr>
          <p:sp>
            <p:nvSpPr>
              <p:cNvPr id="28" name="Freeform 10"/>
              <p:cNvSpPr>
                <a:spLocks/>
              </p:cNvSpPr>
              <p:nvPr/>
            </p:nvSpPr>
            <p:spPr bwMode="auto">
              <a:xfrm>
                <a:off x="2484" y="1731"/>
                <a:ext cx="20" cy="59"/>
              </a:xfrm>
              <a:custGeom>
                <a:avLst/>
                <a:gdLst>
                  <a:gd name="T0" fmla="+- 0 2500 2484"/>
                  <a:gd name="T1" fmla="*/ T0 w 20"/>
                  <a:gd name="T2" fmla="+- 0 1731 1731"/>
                  <a:gd name="T3" fmla="*/ 1731 h 59"/>
                  <a:gd name="T4" fmla="+- 0 2488 2484"/>
                  <a:gd name="T5" fmla="*/ T4 w 20"/>
                  <a:gd name="T6" fmla="+- 0 1731 1731"/>
                  <a:gd name="T7" fmla="*/ 1731 h 59"/>
                  <a:gd name="T8" fmla="+- 0 2484 2484"/>
                  <a:gd name="T9" fmla="*/ T8 w 20"/>
                  <a:gd name="T10" fmla="+- 0 1735 1731"/>
                  <a:gd name="T11" fmla="*/ 1735 h 59"/>
                  <a:gd name="T12" fmla="+- 0 2484 2484"/>
                  <a:gd name="T13" fmla="*/ T12 w 20"/>
                  <a:gd name="T14" fmla="+- 0 1785 1731"/>
                  <a:gd name="T15" fmla="*/ 1785 h 59"/>
                  <a:gd name="T16" fmla="+- 0 2488 2484"/>
                  <a:gd name="T17" fmla="*/ T16 w 20"/>
                  <a:gd name="T18" fmla="+- 0 1789 1731"/>
                  <a:gd name="T19" fmla="*/ 1789 h 59"/>
                  <a:gd name="T20" fmla="+- 0 2500 2484"/>
                  <a:gd name="T21" fmla="*/ T20 w 20"/>
                  <a:gd name="T22" fmla="+- 0 1789 1731"/>
                  <a:gd name="T23" fmla="*/ 1789 h 59"/>
                  <a:gd name="T24" fmla="+- 0 2504 2484"/>
                  <a:gd name="T25" fmla="*/ T24 w 20"/>
                  <a:gd name="T26" fmla="+- 0 1785 1731"/>
                  <a:gd name="T27" fmla="*/ 1785 h 59"/>
                  <a:gd name="T28" fmla="+- 0 2504 2484"/>
                  <a:gd name="T29" fmla="*/ T28 w 20"/>
                  <a:gd name="T30" fmla="+- 0 1735 1731"/>
                  <a:gd name="T31" fmla="*/ 1735 h 59"/>
                  <a:gd name="T32" fmla="+- 0 2500 2484"/>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6" y="0"/>
                    </a:moveTo>
                    <a:lnTo>
                      <a:pt x="4" y="0"/>
                    </a:lnTo>
                    <a:lnTo>
                      <a:pt x="0" y="4"/>
                    </a:lnTo>
                    <a:lnTo>
                      <a:pt x="0" y="54"/>
                    </a:lnTo>
                    <a:lnTo>
                      <a:pt x="4" y="58"/>
                    </a:lnTo>
                    <a:lnTo>
                      <a:pt x="16" y="58"/>
                    </a:lnTo>
                    <a:lnTo>
                      <a:pt x="20" y="54"/>
                    </a:lnTo>
                    <a:lnTo>
                      <a:pt x="20" y="4"/>
                    </a:lnTo>
                    <a:lnTo>
                      <a:pt x="16"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11"/>
            <p:cNvGrpSpPr>
              <a:grpSpLocks/>
            </p:cNvGrpSpPr>
            <p:nvPr/>
          </p:nvGrpSpPr>
          <p:grpSpPr bwMode="auto">
            <a:xfrm>
              <a:off x="2823" y="1741"/>
              <a:ext cx="2" cy="39"/>
              <a:chOff x="2823" y="1741"/>
              <a:chExt cx="2" cy="39"/>
            </a:xfrm>
          </p:grpSpPr>
          <p:sp>
            <p:nvSpPr>
              <p:cNvPr id="27" name="Freeform 12"/>
              <p:cNvSpPr>
                <a:spLocks/>
              </p:cNvSpPr>
              <p:nvPr/>
            </p:nvSpPr>
            <p:spPr bwMode="auto">
              <a:xfrm>
                <a:off x="2823"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13"/>
            <p:cNvGrpSpPr>
              <a:grpSpLocks/>
            </p:cNvGrpSpPr>
            <p:nvPr/>
          </p:nvGrpSpPr>
          <p:grpSpPr bwMode="auto">
            <a:xfrm>
              <a:off x="2813" y="1731"/>
              <a:ext cx="20" cy="59"/>
              <a:chOff x="2813" y="1731"/>
              <a:chExt cx="20" cy="59"/>
            </a:xfrm>
          </p:grpSpPr>
          <p:sp>
            <p:nvSpPr>
              <p:cNvPr id="26" name="Freeform 14"/>
              <p:cNvSpPr>
                <a:spLocks/>
              </p:cNvSpPr>
              <p:nvPr/>
            </p:nvSpPr>
            <p:spPr bwMode="auto">
              <a:xfrm>
                <a:off x="2813" y="1731"/>
                <a:ext cx="20" cy="59"/>
              </a:xfrm>
              <a:custGeom>
                <a:avLst/>
                <a:gdLst>
                  <a:gd name="T0" fmla="+- 0 2829 2813"/>
                  <a:gd name="T1" fmla="*/ T0 w 20"/>
                  <a:gd name="T2" fmla="+- 0 1731 1731"/>
                  <a:gd name="T3" fmla="*/ 1731 h 59"/>
                  <a:gd name="T4" fmla="+- 0 2818 2813"/>
                  <a:gd name="T5" fmla="*/ T4 w 20"/>
                  <a:gd name="T6" fmla="+- 0 1731 1731"/>
                  <a:gd name="T7" fmla="*/ 1731 h 59"/>
                  <a:gd name="T8" fmla="+- 0 2813 2813"/>
                  <a:gd name="T9" fmla="*/ T8 w 20"/>
                  <a:gd name="T10" fmla="+- 0 1735 1731"/>
                  <a:gd name="T11" fmla="*/ 1735 h 59"/>
                  <a:gd name="T12" fmla="+- 0 2813 2813"/>
                  <a:gd name="T13" fmla="*/ T12 w 20"/>
                  <a:gd name="T14" fmla="+- 0 1785 1731"/>
                  <a:gd name="T15" fmla="*/ 1785 h 59"/>
                  <a:gd name="T16" fmla="+- 0 2818 2813"/>
                  <a:gd name="T17" fmla="*/ T16 w 20"/>
                  <a:gd name="T18" fmla="+- 0 1789 1731"/>
                  <a:gd name="T19" fmla="*/ 1789 h 59"/>
                  <a:gd name="T20" fmla="+- 0 2829 2813"/>
                  <a:gd name="T21" fmla="*/ T20 w 20"/>
                  <a:gd name="T22" fmla="+- 0 1789 1731"/>
                  <a:gd name="T23" fmla="*/ 1789 h 59"/>
                  <a:gd name="T24" fmla="+- 0 2833 2813"/>
                  <a:gd name="T25" fmla="*/ T24 w 20"/>
                  <a:gd name="T26" fmla="+- 0 1785 1731"/>
                  <a:gd name="T27" fmla="*/ 1785 h 59"/>
                  <a:gd name="T28" fmla="+- 0 2833 2813"/>
                  <a:gd name="T29" fmla="*/ T28 w 20"/>
                  <a:gd name="T30" fmla="+- 0 1735 1731"/>
                  <a:gd name="T31" fmla="*/ 1735 h 59"/>
                  <a:gd name="T32" fmla="+- 0 2829 2813"/>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6" y="0"/>
                    </a:moveTo>
                    <a:lnTo>
                      <a:pt x="5" y="0"/>
                    </a:lnTo>
                    <a:lnTo>
                      <a:pt x="0" y="4"/>
                    </a:lnTo>
                    <a:lnTo>
                      <a:pt x="0" y="54"/>
                    </a:lnTo>
                    <a:lnTo>
                      <a:pt x="5" y="58"/>
                    </a:lnTo>
                    <a:lnTo>
                      <a:pt x="16" y="58"/>
                    </a:lnTo>
                    <a:lnTo>
                      <a:pt x="20" y="54"/>
                    </a:lnTo>
                    <a:lnTo>
                      <a:pt x="20" y="4"/>
                    </a:lnTo>
                    <a:lnTo>
                      <a:pt x="16"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15"/>
            <p:cNvGrpSpPr>
              <a:grpSpLocks/>
            </p:cNvGrpSpPr>
            <p:nvPr/>
          </p:nvGrpSpPr>
          <p:grpSpPr bwMode="auto">
            <a:xfrm>
              <a:off x="3153" y="1741"/>
              <a:ext cx="2" cy="39"/>
              <a:chOff x="3153" y="1741"/>
              <a:chExt cx="2" cy="39"/>
            </a:xfrm>
          </p:grpSpPr>
          <p:sp>
            <p:nvSpPr>
              <p:cNvPr id="25" name="Freeform 16"/>
              <p:cNvSpPr>
                <a:spLocks/>
              </p:cNvSpPr>
              <p:nvPr/>
            </p:nvSpPr>
            <p:spPr bwMode="auto">
              <a:xfrm>
                <a:off x="3153"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7"/>
            <p:cNvGrpSpPr>
              <a:grpSpLocks/>
            </p:cNvGrpSpPr>
            <p:nvPr/>
          </p:nvGrpSpPr>
          <p:grpSpPr bwMode="auto">
            <a:xfrm>
              <a:off x="3143" y="1731"/>
              <a:ext cx="20" cy="59"/>
              <a:chOff x="3143" y="1731"/>
              <a:chExt cx="20" cy="59"/>
            </a:xfrm>
          </p:grpSpPr>
          <p:sp>
            <p:nvSpPr>
              <p:cNvPr id="24" name="Freeform 18"/>
              <p:cNvSpPr>
                <a:spLocks/>
              </p:cNvSpPr>
              <p:nvPr/>
            </p:nvSpPr>
            <p:spPr bwMode="auto">
              <a:xfrm>
                <a:off x="3143" y="1731"/>
                <a:ext cx="20" cy="59"/>
              </a:xfrm>
              <a:custGeom>
                <a:avLst/>
                <a:gdLst>
                  <a:gd name="T0" fmla="+- 0 3158 3143"/>
                  <a:gd name="T1" fmla="*/ T0 w 20"/>
                  <a:gd name="T2" fmla="+- 0 1731 1731"/>
                  <a:gd name="T3" fmla="*/ 1731 h 59"/>
                  <a:gd name="T4" fmla="+- 0 3147 3143"/>
                  <a:gd name="T5" fmla="*/ T4 w 20"/>
                  <a:gd name="T6" fmla="+- 0 1731 1731"/>
                  <a:gd name="T7" fmla="*/ 1731 h 59"/>
                  <a:gd name="T8" fmla="+- 0 3143 3143"/>
                  <a:gd name="T9" fmla="*/ T8 w 20"/>
                  <a:gd name="T10" fmla="+- 0 1735 1731"/>
                  <a:gd name="T11" fmla="*/ 1735 h 59"/>
                  <a:gd name="T12" fmla="+- 0 3143 3143"/>
                  <a:gd name="T13" fmla="*/ T12 w 20"/>
                  <a:gd name="T14" fmla="+- 0 1785 1731"/>
                  <a:gd name="T15" fmla="*/ 1785 h 59"/>
                  <a:gd name="T16" fmla="+- 0 3147 3143"/>
                  <a:gd name="T17" fmla="*/ T16 w 20"/>
                  <a:gd name="T18" fmla="+- 0 1789 1731"/>
                  <a:gd name="T19" fmla="*/ 1789 h 59"/>
                  <a:gd name="T20" fmla="+- 0 3158 3143"/>
                  <a:gd name="T21" fmla="*/ T20 w 20"/>
                  <a:gd name="T22" fmla="+- 0 1789 1731"/>
                  <a:gd name="T23" fmla="*/ 1789 h 59"/>
                  <a:gd name="T24" fmla="+- 0 3163 3143"/>
                  <a:gd name="T25" fmla="*/ T24 w 20"/>
                  <a:gd name="T26" fmla="+- 0 1785 1731"/>
                  <a:gd name="T27" fmla="*/ 1785 h 59"/>
                  <a:gd name="T28" fmla="+- 0 3163 3143"/>
                  <a:gd name="T29" fmla="*/ T28 w 20"/>
                  <a:gd name="T30" fmla="+- 0 1735 1731"/>
                  <a:gd name="T31" fmla="*/ 1735 h 59"/>
                  <a:gd name="T32" fmla="+- 0 3158 3143"/>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5" y="0"/>
                    </a:moveTo>
                    <a:lnTo>
                      <a:pt x="4" y="0"/>
                    </a:lnTo>
                    <a:lnTo>
                      <a:pt x="0" y="4"/>
                    </a:lnTo>
                    <a:lnTo>
                      <a:pt x="0" y="54"/>
                    </a:lnTo>
                    <a:lnTo>
                      <a:pt x="4" y="58"/>
                    </a:lnTo>
                    <a:lnTo>
                      <a:pt x="15" y="58"/>
                    </a:lnTo>
                    <a:lnTo>
                      <a:pt x="20" y="54"/>
                    </a:lnTo>
                    <a:lnTo>
                      <a:pt x="20" y="4"/>
                    </a:lnTo>
                    <a:lnTo>
                      <a:pt x="15"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9"/>
            <p:cNvGrpSpPr>
              <a:grpSpLocks/>
            </p:cNvGrpSpPr>
            <p:nvPr/>
          </p:nvGrpSpPr>
          <p:grpSpPr bwMode="auto">
            <a:xfrm>
              <a:off x="3482" y="1741"/>
              <a:ext cx="2" cy="39"/>
              <a:chOff x="3482" y="1741"/>
              <a:chExt cx="2" cy="39"/>
            </a:xfrm>
          </p:grpSpPr>
          <p:sp>
            <p:nvSpPr>
              <p:cNvPr id="23" name="Freeform 20"/>
              <p:cNvSpPr>
                <a:spLocks/>
              </p:cNvSpPr>
              <p:nvPr/>
            </p:nvSpPr>
            <p:spPr bwMode="auto">
              <a:xfrm>
                <a:off x="3482"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21"/>
            <p:cNvGrpSpPr>
              <a:grpSpLocks/>
            </p:cNvGrpSpPr>
            <p:nvPr/>
          </p:nvGrpSpPr>
          <p:grpSpPr bwMode="auto">
            <a:xfrm>
              <a:off x="3472" y="1731"/>
              <a:ext cx="20" cy="59"/>
              <a:chOff x="3472" y="1731"/>
              <a:chExt cx="20" cy="59"/>
            </a:xfrm>
          </p:grpSpPr>
          <p:sp>
            <p:nvSpPr>
              <p:cNvPr id="22" name="Freeform 22"/>
              <p:cNvSpPr>
                <a:spLocks/>
              </p:cNvSpPr>
              <p:nvPr/>
            </p:nvSpPr>
            <p:spPr bwMode="auto">
              <a:xfrm>
                <a:off x="3472" y="1731"/>
                <a:ext cx="20" cy="59"/>
              </a:xfrm>
              <a:custGeom>
                <a:avLst/>
                <a:gdLst>
                  <a:gd name="T0" fmla="+- 0 3488 3472"/>
                  <a:gd name="T1" fmla="*/ T0 w 20"/>
                  <a:gd name="T2" fmla="+- 0 1731 1731"/>
                  <a:gd name="T3" fmla="*/ 1731 h 59"/>
                  <a:gd name="T4" fmla="+- 0 3477 3472"/>
                  <a:gd name="T5" fmla="*/ T4 w 20"/>
                  <a:gd name="T6" fmla="+- 0 1731 1731"/>
                  <a:gd name="T7" fmla="*/ 1731 h 59"/>
                  <a:gd name="T8" fmla="+- 0 3472 3472"/>
                  <a:gd name="T9" fmla="*/ T8 w 20"/>
                  <a:gd name="T10" fmla="+- 0 1735 1731"/>
                  <a:gd name="T11" fmla="*/ 1735 h 59"/>
                  <a:gd name="T12" fmla="+- 0 3472 3472"/>
                  <a:gd name="T13" fmla="*/ T12 w 20"/>
                  <a:gd name="T14" fmla="+- 0 1785 1731"/>
                  <a:gd name="T15" fmla="*/ 1785 h 59"/>
                  <a:gd name="T16" fmla="+- 0 3477 3472"/>
                  <a:gd name="T17" fmla="*/ T16 w 20"/>
                  <a:gd name="T18" fmla="+- 0 1789 1731"/>
                  <a:gd name="T19" fmla="*/ 1789 h 59"/>
                  <a:gd name="T20" fmla="+- 0 3488 3472"/>
                  <a:gd name="T21" fmla="*/ T20 w 20"/>
                  <a:gd name="T22" fmla="+- 0 1789 1731"/>
                  <a:gd name="T23" fmla="*/ 1789 h 59"/>
                  <a:gd name="T24" fmla="+- 0 3492 3472"/>
                  <a:gd name="T25" fmla="*/ T24 w 20"/>
                  <a:gd name="T26" fmla="+- 0 1785 1731"/>
                  <a:gd name="T27" fmla="*/ 1785 h 59"/>
                  <a:gd name="T28" fmla="+- 0 3492 3472"/>
                  <a:gd name="T29" fmla="*/ T28 w 20"/>
                  <a:gd name="T30" fmla="+- 0 1735 1731"/>
                  <a:gd name="T31" fmla="*/ 1735 h 59"/>
                  <a:gd name="T32" fmla="+- 0 3488 3472"/>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6" y="0"/>
                    </a:moveTo>
                    <a:lnTo>
                      <a:pt x="5" y="0"/>
                    </a:lnTo>
                    <a:lnTo>
                      <a:pt x="0" y="4"/>
                    </a:lnTo>
                    <a:lnTo>
                      <a:pt x="0" y="54"/>
                    </a:lnTo>
                    <a:lnTo>
                      <a:pt x="5" y="58"/>
                    </a:lnTo>
                    <a:lnTo>
                      <a:pt x="16" y="58"/>
                    </a:lnTo>
                    <a:lnTo>
                      <a:pt x="20" y="54"/>
                    </a:lnTo>
                    <a:lnTo>
                      <a:pt x="20" y="4"/>
                    </a:lnTo>
                    <a:lnTo>
                      <a:pt x="16"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23"/>
            <p:cNvGrpSpPr>
              <a:grpSpLocks/>
            </p:cNvGrpSpPr>
            <p:nvPr/>
          </p:nvGrpSpPr>
          <p:grpSpPr bwMode="auto">
            <a:xfrm>
              <a:off x="3811" y="1741"/>
              <a:ext cx="2" cy="39"/>
              <a:chOff x="3811" y="1741"/>
              <a:chExt cx="2" cy="39"/>
            </a:xfrm>
          </p:grpSpPr>
          <p:sp>
            <p:nvSpPr>
              <p:cNvPr id="21" name="Freeform 24"/>
              <p:cNvSpPr>
                <a:spLocks/>
              </p:cNvSpPr>
              <p:nvPr/>
            </p:nvSpPr>
            <p:spPr bwMode="auto">
              <a:xfrm>
                <a:off x="3811"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25"/>
            <p:cNvGrpSpPr>
              <a:grpSpLocks/>
            </p:cNvGrpSpPr>
            <p:nvPr/>
          </p:nvGrpSpPr>
          <p:grpSpPr bwMode="auto">
            <a:xfrm>
              <a:off x="3801" y="1731"/>
              <a:ext cx="20" cy="59"/>
              <a:chOff x="3801" y="1731"/>
              <a:chExt cx="20" cy="59"/>
            </a:xfrm>
          </p:grpSpPr>
          <p:sp>
            <p:nvSpPr>
              <p:cNvPr id="20" name="Freeform 26"/>
              <p:cNvSpPr>
                <a:spLocks/>
              </p:cNvSpPr>
              <p:nvPr/>
            </p:nvSpPr>
            <p:spPr bwMode="auto">
              <a:xfrm>
                <a:off x="3801" y="1731"/>
                <a:ext cx="20" cy="59"/>
              </a:xfrm>
              <a:custGeom>
                <a:avLst/>
                <a:gdLst>
                  <a:gd name="T0" fmla="+- 0 3817 3801"/>
                  <a:gd name="T1" fmla="*/ T0 w 20"/>
                  <a:gd name="T2" fmla="+- 0 1731 1731"/>
                  <a:gd name="T3" fmla="*/ 1731 h 59"/>
                  <a:gd name="T4" fmla="+- 0 3806 3801"/>
                  <a:gd name="T5" fmla="*/ T4 w 20"/>
                  <a:gd name="T6" fmla="+- 0 1731 1731"/>
                  <a:gd name="T7" fmla="*/ 1731 h 59"/>
                  <a:gd name="T8" fmla="+- 0 3801 3801"/>
                  <a:gd name="T9" fmla="*/ T8 w 20"/>
                  <a:gd name="T10" fmla="+- 0 1735 1731"/>
                  <a:gd name="T11" fmla="*/ 1735 h 59"/>
                  <a:gd name="T12" fmla="+- 0 3801 3801"/>
                  <a:gd name="T13" fmla="*/ T12 w 20"/>
                  <a:gd name="T14" fmla="+- 0 1785 1731"/>
                  <a:gd name="T15" fmla="*/ 1785 h 59"/>
                  <a:gd name="T16" fmla="+- 0 3806 3801"/>
                  <a:gd name="T17" fmla="*/ T16 w 20"/>
                  <a:gd name="T18" fmla="+- 0 1789 1731"/>
                  <a:gd name="T19" fmla="*/ 1789 h 59"/>
                  <a:gd name="T20" fmla="+- 0 3817 3801"/>
                  <a:gd name="T21" fmla="*/ T20 w 20"/>
                  <a:gd name="T22" fmla="+- 0 1789 1731"/>
                  <a:gd name="T23" fmla="*/ 1789 h 59"/>
                  <a:gd name="T24" fmla="+- 0 3821 3801"/>
                  <a:gd name="T25" fmla="*/ T24 w 20"/>
                  <a:gd name="T26" fmla="+- 0 1785 1731"/>
                  <a:gd name="T27" fmla="*/ 1785 h 59"/>
                  <a:gd name="T28" fmla="+- 0 3821 3801"/>
                  <a:gd name="T29" fmla="*/ T28 w 20"/>
                  <a:gd name="T30" fmla="+- 0 1735 1731"/>
                  <a:gd name="T31" fmla="*/ 1735 h 59"/>
                  <a:gd name="T32" fmla="+- 0 3817 3801"/>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6" y="0"/>
                    </a:moveTo>
                    <a:lnTo>
                      <a:pt x="5" y="0"/>
                    </a:lnTo>
                    <a:lnTo>
                      <a:pt x="0" y="4"/>
                    </a:lnTo>
                    <a:lnTo>
                      <a:pt x="0" y="54"/>
                    </a:lnTo>
                    <a:lnTo>
                      <a:pt x="5" y="58"/>
                    </a:lnTo>
                    <a:lnTo>
                      <a:pt x="16" y="58"/>
                    </a:lnTo>
                    <a:lnTo>
                      <a:pt x="20" y="54"/>
                    </a:lnTo>
                    <a:lnTo>
                      <a:pt x="20" y="4"/>
                    </a:lnTo>
                    <a:lnTo>
                      <a:pt x="16"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27"/>
            <p:cNvGrpSpPr>
              <a:grpSpLocks/>
            </p:cNvGrpSpPr>
            <p:nvPr/>
          </p:nvGrpSpPr>
          <p:grpSpPr bwMode="auto">
            <a:xfrm>
              <a:off x="4141" y="1741"/>
              <a:ext cx="2" cy="39"/>
              <a:chOff x="4141" y="1741"/>
              <a:chExt cx="2" cy="39"/>
            </a:xfrm>
          </p:grpSpPr>
          <p:sp>
            <p:nvSpPr>
              <p:cNvPr id="19" name="Freeform 28"/>
              <p:cNvSpPr>
                <a:spLocks/>
              </p:cNvSpPr>
              <p:nvPr/>
            </p:nvSpPr>
            <p:spPr bwMode="auto">
              <a:xfrm>
                <a:off x="4141" y="1741"/>
                <a:ext cx="2" cy="39"/>
              </a:xfrm>
              <a:custGeom>
                <a:avLst/>
                <a:gdLst>
                  <a:gd name="T0" fmla="+- 0 1741 1741"/>
                  <a:gd name="T1" fmla="*/ 1741 h 39"/>
                  <a:gd name="T2" fmla="+- 0 1779 1741"/>
                  <a:gd name="T3" fmla="*/ 1779 h 39"/>
                </a:gdLst>
                <a:ahLst/>
                <a:cxnLst>
                  <a:cxn ang="0">
                    <a:pos x="0" y="T1"/>
                  </a:cxn>
                  <a:cxn ang="0">
                    <a:pos x="0" y="T3"/>
                  </a:cxn>
                </a:cxnLst>
                <a:rect l="0" t="0" r="r" b="b"/>
                <a:pathLst>
                  <a:path h="39">
                    <a:moveTo>
                      <a:pt x="0" y="0"/>
                    </a:moveTo>
                    <a:lnTo>
                      <a:pt x="0" y="38"/>
                    </a:lnTo>
                  </a:path>
                </a:pathLst>
              </a:custGeom>
              <a:solidFill>
                <a:srgbClr val="7FD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29"/>
            <p:cNvGrpSpPr>
              <a:grpSpLocks/>
            </p:cNvGrpSpPr>
            <p:nvPr/>
          </p:nvGrpSpPr>
          <p:grpSpPr bwMode="auto">
            <a:xfrm>
              <a:off x="4131" y="1731"/>
              <a:ext cx="20" cy="59"/>
              <a:chOff x="4131" y="1731"/>
              <a:chExt cx="20" cy="59"/>
            </a:xfrm>
          </p:grpSpPr>
          <p:sp>
            <p:nvSpPr>
              <p:cNvPr id="18" name="Freeform 30"/>
              <p:cNvSpPr>
                <a:spLocks/>
              </p:cNvSpPr>
              <p:nvPr/>
            </p:nvSpPr>
            <p:spPr bwMode="auto">
              <a:xfrm>
                <a:off x="4131" y="1731"/>
                <a:ext cx="20" cy="59"/>
              </a:xfrm>
              <a:custGeom>
                <a:avLst/>
                <a:gdLst>
                  <a:gd name="T0" fmla="+- 0 4146 4131"/>
                  <a:gd name="T1" fmla="*/ T0 w 20"/>
                  <a:gd name="T2" fmla="+- 0 1731 1731"/>
                  <a:gd name="T3" fmla="*/ 1731 h 59"/>
                  <a:gd name="T4" fmla="+- 0 4135 4131"/>
                  <a:gd name="T5" fmla="*/ T4 w 20"/>
                  <a:gd name="T6" fmla="+- 0 1731 1731"/>
                  <a:gd name="T7" fmla="*/ 1731 h 59"/>
                  <a:gd name="T8" fmla="+- 0 4131 4131"/>
                  <a:gd name="T9" fmla="*/ T8 w 20"/>
                  <a:gd name="T10" fmla="+- 0 1735 1731"/>
                  <a:gd name="T11" fmla="*/ 1735 h 59"/>
                  <a:gd name="T12" fmla="+- 0 4131 4131"/>
                  <a:gd name="T13" fmla="*/ T12 w 20"/>
                  <a:gd name="T14" fmla="+- 0 1785 1731"/>
                  <a:gd name="T15" fmla="*/ 1785 h 59"/>
                  <a:gd name="T16" fmla="+- 0 4135 4131"/>
                  <a:gd name="T17" fmla="*/ T16 w 20"/>
                  <a:gd name="T18" fmla="+- 0 1789 1731"/>
                  <a:gd name="T19" fmla="*/ 1789 h 59"/>
                  <a:gd name="T20" fmla="+- 0 4146 4131"/>
                  <a:gd name="T21" fmla="*/ T20 w 20"/>
                  <a:gd name="T22" fmla="+- 0 1789 1731"/>
                  <a:gd name="T23" fmla="*/ 1789 h 59"/>
                  <a:gd name="T24" fmla="+- 0 4151 4131"/>
                  <a:gd name="T25" fmla="*/ T24 w 20"/>
                  <a:gd name="T26" fmla="+- 0 1785 1731"/>
                  <a:gd name="T27" fmla="*/ 1785 h 59"/>
                  <a:gd name="T28" fmla="+- 0 4151 4131"/>
                  <a:gd name="T29" fmla="*/ T28 w 20"/>
                  <a:gd name="T30" fmla="+- 0 1735 1731"/>
                  <a:gd name="T31" fmla="*/ 1735 h 59"/>
                  <a:gd name="T32" fmla="+- 0 4146 4131"/>
                  <a:gd name="T33" fmla="*/ T32 w 20"/>
                  <a:gd name="T34" fmla="+- 0 1731 1731"/>
                  <a:gd name="T35" fmla="*/ 1731 h 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 h="59">
                    <a:moveTo>
                      <a:pt x="15" y="0"/>
                    </a:moveTo>
                    <a:lnTo>
                      <a:pt x="4" y="0"/>
                    </a:lnTo>
                    <a:lnTo>
                      <a:pt x="0" y="4"/>
                    </a:lnTo>
                    <a:lnTo>
                      <a:pt x="0" y="54"/>
                    </a:lnTo>
                    <a:lnTo>
                      <a:pt x="4" y="58"/>
                    </a:lnTo>
                    <a:lnTo>
                      <a:pt x="15" y="58"/>
                    </a:lnTo>
                    <a:lnTo>
                      <a:pt x="20" y="54"/>
                    </a:lnTo>
                    <a:lnTo>
                      <a:pt x="20" y="4"/>
                    </a:lnTo>
                    <a:lnTo>
                      <a:pt x="15" y="0"/>
                    </a:lnTo>
                  </a:path>
                </a:pathLst>
              </a:custGeom>
              <a:solidFill>
                <a:srgbClr val="02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123" name="TextBox 5122"/>
          <p:cNvSpPr txBox="1"/>
          <p:nvPr/>
        </p:nvSpPr>
        <p:spPr>
          <a:xfrm rot="16200000">
            <a:off x="-479345" y="3294458"/>
            <a:ext cx="3735918" cy="584776"/>
          </a:xfrm>
          <a:prstGeom prst="rect">
            <a:avLst/>
          </a:prstGeom>
          <a:noFill/>
        </p:spPr>
        <p:txBody>
          <a:bodyPr wrap="none" rtlCol="0">
            <a:spAutoFit/>
          </a:bodyPr>
          <a:lstStyle/>
          <a:p>
            <a:r>
              <a:rPr lang="en-US" sz="3200" b="1" dirty="0" smtClean="0">
                <a:solidFill>
                  <a:srgbClr val="C0504D"/>
                </a:solidFill>
              </a:rPr>
              <a:t>Tumor size change %</a:t>
            </a:r>
            <a:endParaRPr lang="en-US" sz="3200" b="1" dirty="0">
              <a:solidFill>
                <a:srgbClr val="C0504D"/>
              </a:solidFill>
            </a:endParaRPr>
          </a:p>
        </p:txBody>
      </p:sp>
      <p:sp>
        <p:nvSpPr>
          <p:cNvPr id="5124" name="TextBox 5123"/>
          <p:cNvSpPr txBox="1"/>
          <p:nvPr/>
        </p:nvSpPr>
        <p:spPr>
          <a:xfrm>
            <a:off x="2100809" y="3864244"/>
            <a:ext cx="344908" cy="369332"/>
          </a:xfrm>
          <a:prstGeom prst="rect">
            <a:avLst/>
          </a:prstGeom>
          <a:noFill/>
        </p:spPr>
        <p:txBody>
          <a:bodyPr wrap="square" rtlCol="0">
            <a:spAutoFit/>
          </a:bodyPr>
          <a:lstStyle/>
          <a:p>
            <a:r>
              <a:rPr lang="en-US" dirty="0" smtClean="0"/>
              <a:t>0</a:t>
            </a:r>
            <a:endParaRPr lang="en-US" dirty="0"/>
          </a:p>
        </p:txBody>
      </p:sp>
      <p:sp>
        <p:nvSpPr>
          <p:cNvPr id="5125" name="TextBox 5124"/>
          <p:cNvSpPr txBox="1"/>
          <p:nvPr/>
        </p:nvSpPr>
        <p:spPr>
          <a:xfrm>
            <a:off x="2069453" y="3151661"/>
            <a:ext cx="418654" cy="369332"/>
          </a:xfrm>
          <a:prstGeom prst="rect">
            <a:avLst/>
          </a:prstGeom>
          <a:noFill/>
        </p:spPr>
        <p:txBody>
          <a:bodyPr wrap="none" rtlCol="0">
            <a:spAutoFit/>
          </a:bodyPr>
          <a:lstStyle/>
          <a:p>
            <a:r>
              <a:rPr lang="en-US" dirty="0" smtClean="0"/>
              <a:t>20</a:t>
            </a:r>
            <a:endParaRPr lang="en-US" dirty="0"/>
          </a:p>
        </p:txBody>
      </p:sp>
      <p:sp>
        <p:nvSpPr>
          <p:cNvPr id="5126" name="TextBox 5125"/>
          <p:cNvSpPr txBox="1"/>
          <p:nvPr/>
        </p:nvSpPr>
        <p:spPr>
          <a:xfrm>
            <a:off x="2053775" y="2393152"/>
            <a:ext cx="418654" cy="369332"/>
          </a:xfrm>
          <a:prstGeom prst="rect">
            <a:avLst/>
          </a:prstGeom>
          <a:noFill/>
        </p:spPr>
        <p:txBody>
          <a:bodyPr wrap="none" rtlCol="0">
            <a:spAutoFit/>
          </a:bodyPr>
          <a:lstStyle/>
          <a:p>
            <a:r>
              <a:rPr lang="en-US" dirty="0" smtClean="0"/>
              <a:t>40</a:t>
            </a:r>
            <a:endParaRPr lang="en-US" dirty="0"/>
          </a:p>
        </p:txBody>
      </p:sp>
      <p:sp>
        <p:nvSpPr>
          <p:cNvPr id="5127" name="TextBox 5126"/>
          <p:cNvSpPr txBox="1"/>
          <p:nvPr/>
        </p:nvSpPr>
        <p:spPr>
          <a:xfrm>
            <a:off x="2042740" y="1696922"/>
            <a:ext cx="418654" cy="369332"/>
          </a:xfrm>
          <a:prstGeom prst="rect">
            <a:avLst/>
          </a:prstGeom>
          <a:noFill/>
        </p:spPr>
        <p:txBody>
          <a:bodyPr wrap="none" rtlCol="0">
            <a:spAutoFit/>
          </a:bodyPr>
          <a:lstStyle/>
          <a:p>
            <a:r>
              <a:rPr lang="en-US" dirty="0" smtClean="0"/>
              <a:t>60</a:t>
            </a:r>
            <a:endParaRPr lang="en-US" dirty="0"/>
          </a:p>
        </p:txBody>
      </p:sp>
      <p:sp>
        <p:nvSpPr>
          <p:cNvPr id="5128" name="TextBox 5127"/>
          <p:cNvSpPr txBox="1"/>
          <p:nvPr/>
        </p:nvSpPr>
        <p:spPr>
          <a:xfrm>
            <a:off x="2027062" y="4558956"/>
            <a:ext cx="489324" cy="369332"/>
          </a:xfrm>
          <a:prstGeom prst="rect">
            <a:avLst/>
          </a:prstGeom>
          <a:noFill/>
        </p:spPr>
        <p:txBody>
          <a:bodyPr wrap="none" rtlCol="0">
            <a:spAutoFit/>
          </a:bodyPr>
          <a:lstStyle/>
          <a:p>
            <a:r>
              <a:rPr lang="en-US" dirty="0" smtClean="0"/>
              <a:t>-20</a:t>
            </a:r>
            <a:endParaRPr lang="en-US" dirty="0"/>
          </a:p>
        </p:txBody>
      </p:sp>
      <p:sp>
        <p:nvSpPr>
          <p:cNvPr id="5129" name="TextBox 5128"/>
          <p:cNvSpPr txBox="1"/>
          <p:nvPr/>
        </p:nvSpPr>
        <p:spPr>
          <a:xfrm>
            <a:off x="1987749" y="5285713"/>
            <a:ext cx="489324" cy="369332"/>
          </a:xfrm>
          <a:prstGeom prst="rect">
            <a:avLst/>
          </a:prstGeom>
          <a:noFill/>
        </p:spPr>
        <p:txBody>
          <a:bodyPr wrap="none" rtlCol="0">
            <a:spAutoFit/>
          </a:bodyPr>
          <a:lstStyle/>
          <a:p>
            <a:r>
              <a:rPr lang="en-US" dirty="0" smtClean="0"/>
              <a:t>-40</a:t>
            </a:r>
            <a:endParaRPr lang="en-US" dirty="0"/>
          </a:p>
        </p:txBody>
      </p:sp>
      <p:sp>
        <p:nvSpPr>
          <p:cNvPr id="5130" name="TextBox 5129"/>
          <p:cNvSpPr txBox="1"/>
          <p:nvPr/>
        </p:nvSpPr>
        <p:spPr>
          <a:xfrm>
            <a:off x="3016479" y="5615813"/>
            <a:ext cx="4942602" cy="369332"/>
          </a:xfrm>
          <a:prstGeom prst="rect">
            <a:avLst/>
          </a:prstGeom>
          <a:noFill/>
        </p:spPr>
        <p:txBody>
          <a:bodyPr wrap="square" rtlCol="0">
            <a:spAutoFit/>
          </a:bodyPr>
          <a:lstStyle/>
          <a:p>
            <a:r>
              <a:rPr lang="en-US" dirty="0" smtClean="0"/>
              <a:t>3           6          9          12       15  	18        21</a:t>
            </a:r>
            <a:endParaRPr lang="en-US" dirty="0"/>
          </a:p>
        </p:txBody>
      </p:sp>
      <p:sp>
        <p:nvSpPr>
          <p:cNvPr id="5131" name="TextBox 5130"/>
          <p:cNvSpPr txBox="1"/>
          <p:nvPr/>
        </p:nvSpPr>
        <p:spPr>
          <a:xfrm>
            <a:off x="4473777" y="6158011"/>
            <a:ext cx="962824" cy="369332"/>
          </a:xfrm>
          <a:prstGeom prst="rect">
            <a:avLst/>
          </a:prstGeom>
          <a:noFill/>
        </p:spPr>
        <p:txBody>
          <a:bodyPr wrap="none" rtlCol="0">
            <a:spAutoFit/>
          </a:bodyPr>
          <a:lstStyle/>
          <a:p>
            <a:r>
              <a:rPr lang="en-US" dirty="0" smtClean="0"/>
              <a:t>Time (d)</a:t>
            </a:r>
            <a:endParaRPr lang="en-US" dirty="0"/>
          </a:p>
        </p:txBody>
      </p:sp>
      <p:sp>
        <p:nvSpPr>
          <p:cNvPr id="5132" name="TextBox 5131"/>
          <p:cNvSpPr txBox="1"/>
          <p:nvPr/>
        </p:nvSpPr>
        <p:spPr>
          <a:xfrm>
            <a:off x="5355038" y="1444791"/>
            <a:ext cx="3723495" cy="523220"/>
          </a:xfrm>
          <a:prstGeom prst="rect">
            <a:avLst/>
          </a:prstGeom>
          <a:noFill/>
        </p:spPr>
        <p:txBody>
          <a:bodyPr wrap="none" rtlCol="0">
            <a:spAutoFit/>
          </a:bodyPr>
          <a:lstStyle/>
          <a:p>
            <a:r>
              <a:rPr lang="en-US" sz="2800" b="1" dirty="0" smtClean="0">
                <a:solidFill>
                  <a:schemeClr val="accent2"/>
                </a:solidFill>
              </a:rPr>
              <a:t>n = ?  Errors? not stated</a:t>
            </a:r>
          </a:p>
        </p:txBody>
      </p:sp>
      <p:sp>
        <p:nvSpPr>
          <p:cNvPr id="5120" name="Rectangle 5119"/>
          <p:cNvSpPr/>
          <p:nvPr/>
        </p:nvSpPr>
        <p:spPr>
          <a:xfrm>
            <a:off x="2361" y="6488668"/>
            <a:ext cx="2121093" cy="369332"/>
          </a:xfrm>
          <a:prstGeom prst="rect">
            <a:avLst/>
          </a:prstGeom>
        </p:spPr>
        <p:txBody>
          <a:bodyPr wrap="none">
            <a:spAutoFit/>
          </a:bodyPr>
          <a:lstStyle/>
          <a:p>
            <a:r>
              <a:rPr lang="en-US" dirty="0" err="1"/>
              <a:t>Approx</a:t>
            </a:r>
            <a:r>
              <a:rPr lang="en-US" dirty="0"/>
              <a:t> 450 citations</a:t>
            </a:r>
          </a:p>
        </p:txBody>
      </p:sp>
    </p:spTree>
    <p:extLst>
      <p:ext uri="{BB962C8B-B14F-4D97-AF65-F5344CB8AC3E}">
        <p14:creationId xmlns:p14="http://schemas.microsoft.com/office/powerpoint/2010/main" val="536589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54590"/>
          <a:stretch/>
        </p:blipFill>
        <p:spPr bwMode="auto">
          <a:xfrm>
            <a:off x="323957" y="1773567"/>
            <a:ext cx="7406000" cy="413387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307117"/>
            <a:ext cx="9144000" cy="1143000"/>
          </a:xfrm>
        </p:spPr>
        <p:txBody>
          <a:bodyPr>
            <a:noAutofit/>
          </a:bodyPr>
          <a:lstStyle/>
          <a:p>
            <a:r>
              <a:rPr lang="en-US" sz="3200" dirty="0">
                <a:solidFill>
                  <a:srgbClr val="4F81BD"/>
                </a:solidFill>
              </a:rPr>
              <a:t/>
            </a:r>
            <a:br>
              <a:rPr lang="en-US" sz="3200" dirty="0">
                <a:solidFill>
                  <a:srgbClr val="4F81BD"/>
                </a:solidFill>
              </a:rPr>
            </a:br>
            <a:r>
              <a:rPr lang="en-US" sz="3200" dirty="0" smtClean="0">
                <a:solidFill>
                  <a:srgbClr val="4F81BD"/>
                </a:solidFill>
              </a:rPr>
              <a:t>Authors’ Interpretation: Improved mouse survival </a:t>
            </a:r>
            <a:endParaRPr lang="en-US" sz="3200" dirty="0"/>
          </a:p>
        </p:txBody>
      </p:sp>
      <p:sp>
        <p:nvSpPr>
          <p:cNvPr id="8" name="TextBox 7"/>
          <p:cNvSpPr txBox="1"/>
          <p:nvPr/>
        </p:nvSpPr>
        <p:spPr>
          <a:xfrm>
            <a:off x="6355811" y="6159813"/>
            <a:ext cx="184666" cy="369332"/>
          </a:xfrm>
          <a:prstGeom prst="rect">
            <a:avLst/>
          </a:prstGeom>
          <a:noFill/>
        </p:spPr>
        <p:txBody>
          <a:bodyPr wrap="none" rtlCol="0">
            <a:spAutoFit/>
          </a:bodyPr>
          <a:lstStyle/>
          <a:p>
            <a:endParaRPr lang="en-US" dirty="0"/>
          </a:p>
        </p:txBody>
      </p:sp>
      <p:sp>
        <p:nvSpPr>
          <p:cNvPr id="9" name="TextBox 8"/>
          <p:cNvSpPr txBox="1"/>
          <p:nvPr/>
        </p:nvSpPr>
        <p:spPr>
          <a:xfrm rot="16200000">
            <a:off x="831777" y="3359787"/>
            <a:ext cx="1134708" cy="369332"/>
          </a:xfrm>
          <a:prstGeom prst="rect">
            <a:avLst/>
          </a:prstGeom>
          <a:noFill/>
        </p:spPr>
        <p:txBody>
          <a:bodyPr wrap="none" rtlCol="0">
            <a:spAutoFit/>
          </a:bodyPr>
          <a:lstStyle/>
          <a:p>
            <a:r>
              <a:rPr lang="en-US" dirty="0" smtClean="0"/>
              <a:t>Survival %</a:t>
            </a:r>
            <a:endParaRPr lang="en-US" dirty="0"/>
          </a:p>
        </p:txBody>
      </p:sp>
      <p:sp>
        <p:nvSpPr>
          <p:cNvPr id="10" name="TextBox 9"/>
          <p:cNvSpPr txBox="1"/>
          <p:nvPr/>
        </p:nvSpPr>
        <p:spPr>
          <a:xfrm>
            <a:off x="1472789" y="4252924"/>
            <a:ext cx="418654" cy="369332"/>
          </a:xfrm>
          <a:prstGeom prst="rect">
            <a:avLst/>
          </a:prstGeom>
          <a:noFill/>
        </p:spPr>
        <p:txBody>
          <a:bodyPr wrap="none" rtlCol="0">
            <a:spAutoFit/>
          </a:bodyPr>
          <a:lstStyle/>
          <a:p>
            <a:r>
              <a:rPr lang="en-US" dirty="0" smtClean="0"/>
              <a:t>20</a:t>
            </a:r>
            <a:endParaRPr lang="en-US" dirty="0"/>
          </a:p>
        </p:txBody>
      </p:sp>
      <p:sp>
        <p:nvSpPr>
          <p:cNvPr id="11" name="TextBox 10"/>
          <p:cNvSpPr txBox="1"/>
          <p:nvPr/>
        </p:nvSpPr>
        <p:spPr>
          <a:xfrm>
            <a:off x="1472789" y="3657089"/>
            <a:ext cx="418654" cy="369332"/>
          </a:xfrm>
          <a:prstGeom prst="rect">
            <a:avLst/>
          </a:prstGeom>
          <a:noFill/>
        </p:spPr>
        <p:txBody>
          <a:bodyPr wrap="none" rtlCol="0">
            <a:spAutoFit/>
          </a:bodyPr>
          <a:lstStyle/>
          <a:p>
            <a:r>
              <a:rPr lang="en-US" dirty="0" smtClean="0"/>
              <a:t>40</a:t>
            </a:r>
            <a:endParaRPr lang="en-US" dirty="0"/>
          </a:p>
        </p:txBody>
      </p:sp>
      <p:sp>
        <p:nvSpPr>
          <p:cNvPr id="12" name="TextBox 11"/>
          <p:cNvSpPr txBox="1"/>
          <p:nvPr/>
        </p:nvSpPr>
        <p:spPr>
          <a:xfrm>
            <a:off x="1472789" y="3011336"/>
            <a:ext cx="418654" cy="369332"/>
          </a:xfrm>
          <a:prstGeom prst="rect">
            <a:avLst/>
          </a:prstGeom>
          <a:noFill/>
        </p:spPr>
        <p:txBody>
          <a:bodyPr wrap="none" rtlCol="0">
            <a:spAutoFit/>
          </a:bodyPr>
          <a:lstStyle/>
          <a:p>
            <a:r>
              <a:rPr lang="en-US" dirty="0" smtClean="0"/>
              <a:t>60</a:t>
            </a:r>
            <a:endParaRPr lang="en-US" dirty="0"/>
          </a:p>
        </p:txBody>
      </p:sp>
      <p:sp>
        <p:nvSpPr>
          <p:cNvPr id="13" name="TextBox 12"/>
          <p:cNvSpPr txBox="1"/>
          <p:nvPr/>
        </p:nvSpPr>
        <p:spPr>
          <a:xfrm>
            <a:off x="1472789" y="2458430"/>
            <a:ext cx="418654" cy="369332"/>
          </a:xfrm>
          <a:prstGeom prst="rect">
            <a:avLst/>
          </a:prstGeom>
          <a:noFill/>
        </p:spPr>
        <p:txBody>
          <a:bodyPr wrap="none" rtlCol="0">
            <a:spAutoFit/>
          </a:bodyPr>
          <a:lstStyle/>
          <a:p>
            <a:r>
              <a:rPr lang="en-US" dirty="0" smtClean="0"/>
              <a:t>80</a:t>
            </a:r>
            <a:endParaRPr lang="en-US" dirty="0"/>
          </a:p>
        </p:txBody>
      </p:sp>
      <p:sp>
        <p:nvSpPr>
          <p:cNvPr id="14" name="TextBox 13"/>
          <p:cNvSpPr txBox="1"/>
          <p:nvPr/>
        </p:nvSpPr>
        <p:spPr>
          <a:xfrm>
            <a:off x="1380503" y="1862593"/>
            <a:ext cx="535648" cy="369332"/>
          </a:xfrm>
          <a:prstGeom prst="rect">
            <a:avLst/>
          </a:prstGeom>
          <a:noFill/>
        </p:spPr>
        <p:txBody>
          <a:bodyPr wrap="none" rtlCol="0">
            <a:spAutoFit/>
          </a:bodyPr>
          <a:lstStyle/>
          <a:p>
            <a:r>
              <a:rPr lang="en-US" dirty="0" smtClean="0"/>
              <a:t>100</a:t>
            </a:r>
            <a:endParaRPr lang="en-US" dirty="0"/>
          </a:p>
        </p:txBody>
      </p:sp>
      <p:sp>
        <p:nvSpPr>
          <p:cNvPr id="15" name="TextBox 14"/>
          <p:cNvSpPr txBox="1"/>
          <p:nvPr/>
        </p:nvSpPr>
        <p:spPr>
          <a:xfrm>
            <a:off x="4765097" y="2287179"/>
            <a:ext cx="537903" cy="369332"/>
          </a:xfrm>
          <a:prstGeom prst="rect">
            <a:avLst/>
          </a:prstGeom>
          <a:noFill/>
        </p:spPr>
        <p:txBody>
          <a:bodyPr wrap="none" rtlCol="0">
            <a:spAutoFit/>
          </a:bodyPr>
          <a:lstStyle/>
          <a:p>
            <a:r>
              <a:rPr lang="en-US" dirty="0" smtClean="0"/>
              <a:t>n=4</a:t>
            </a:r>
            <a:endParaRPr lang="en-US" dirty="0"/>
          </a:p>
        </p:txBody>
      </p:sp>
      <p:sp>
        <p:nvSpPr>
          <p:cNvPr id="16" name="TextBox 15"/>
          <p:cNvSpPr txBox="1"/>
          <p:nvPr/>
        </p:nvSpPr>
        <p:spPr>
          <a:xfrm>
            <a:off x="4785626" y="2528132"/>
            <a:ext cx="537903" cy="369332"/>
          </a:xfrm>
          <a:prstGeom prst="rect">
            <a:avLst/>
          </a:prstGeom>
          <a:noFill/>
        </p:spPr>
        <p:txBody>
          <a:bodyPr wrap="none" rtlCol="0">
            <a:spAutoFit/>
          </a:bodyPr>
          <a:lstStyle/>
          <a:p>
            <a:r>
              <a:rPr lang="en-US" dirty="0" smtClean="0"/>
              <a:t>n=5</a:t>
            </a:r>
            <a:endParaRPr lang="en-US" dirty="0"/>
          </a:p>
        </p:txBody>
      </p:sp>
      <p:sp>
        <p:nvSpPr>
          <p:cNvPr id="17" name="TextBox 16"/>
          <p:cNvSpPr txBox="1"/>
          <p:nvPr/>
        </p:nvSpPr>
        <p:spPr>
          <a:xfrm>
            <a:off x="3599217" y="5153666"/>
            <a:ext cx="418654" cy="369332"/>
          </a:xfrm>
          <a:prstGeom prst="rect">
            <a:avLst/>
          </a:prstGeom>
          <a:noFill/>
        </p:spPr>
        <p:txBody>
          <a:bodyPr wrap="none" rtlCol="0">
            <a:spAutoFit/>
          </a:bodyPr>
          <a:lstStyle/>
          <a:p>
            <a:r>
              <a:rPr lang="en-US" dirty="0" smtClean="0"/>
              <a:t>20</a:t>
            </a:r>
            <a:endParaRPr lang="en-US" dirty="0"/>
          </a:p>
        </p:txBody>
      </p:sp>
      <p:sp>
        <p:nvSpPr>
          <p:cNvPr id="18" name="TextBox 17"/>
          <p:cNvSpPr txBox="1"/>
          <p:nvPr/>
        </p:nvSpPr>
        <p:spPr>
          <a:xfrm>
            <a:off x="5448731" y="5135778"/>
            <a:ext cx="418654" cy="369332"/>
          </a:xfrm>
          <a:prstGeom prst="rect">
            <a:avLst/>
          </a:prstGeom>
          <a:noFill/>
        </p:spPr>
        <p:txBody>
          <a:bodyPr wrap="none" rtlCol="0">
            <a:spAutoFit/>
          </a:bodyPr>
          <a:lstStyle/>
          <a:p>
            <a:r>
              <a:rPr lang="en-US" dirty="0" smtClean="0"/>
              <a:t>40</a:t>
            </a:r>
            <a:endParaRPr lang="en-US" dirty="0"/>
          </a:p>
        </p:txBody>
      </p:sp>
      <p:sp>
        <p:nvSpPr>
          <p:cNvPr id="19" name="TextBox 18"/>
          <p:cNvSpPr txBox="1"/>
          <p:nvPr/>
        </p:nvSpPr>
        <p:spPr>
          <a:xfrm>
            <a:off x="7318360" y="5113474"/>
            <a:ext cx="418654" cy="369332"/>
          </a:xfrm>
          <a:prstGeom prst="rect">
            <a:avLst/>
          </a:prstGeom>
          <a:noFill/>
        </p:spPr>
        <p:txBody>
          <a:bodyPr wrap="none" rtlCol="0">
            <a:spAutoFit/>
          </a:bodyPr>
          <a:lstStyle/>
          <a:p>
            <a:r>
              <a:rPr lang="en-US" dirty="0" smtClean="0"/>
              <a:t>60</a:t>
            </a:r>
            <a:endParaRPr lang="en-US" dirty="0"/>
          </a:p>
        </p:txBody>
      </p:sp>
      <p:sp>
        <p:nvSpPr>
          <p:cNvPr id="20" name="TextBox 19"/>
          <p:cNvSpPr txBox="1"/>
          <p:nvPr/>
        </p:nvSpPr>
        <p:spPr>
          <a:xfrm>
            <a:off x="4501801" y="5490834"/>
            <a:ext cx="633507" cy="369332"/>
          </a:xfrm>
          <a:prstGeom prst="rect">
            <a:avLst/>
          </a:prstGeom>
          <a:noFill/>
        </p:spPr>
        <p:txBody>
          <a:bodyPr wrap="none" rtlCol="0">
            <a:spAutoFit/>
          </a:bodyPr>
          <a:lstStyle/>
          <a:p>
            <a:r>
              <a:rPr lang="en-US" dirty="0" smtClean="0"/>
              <a:t>Days</a:t>
            </a:r>
            <a:endParaRPr lang="en-US" dirty="0"/>
          </a:p>
        </p:txBody>
      </p:sp>
      <p:sp>
        <p:nvSpPr>
          <p:cNvPr id="3" name="Rectangle 2"/>
          <p:cNvSpPr/>
          <p:nvPr/>
        </p:nvSpPr>
        <p:spPr>
          <a:xfrm>
            <a:off x="2025898" y="4356061"/>
            <a:ext cx="1959318" cy="3929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482675"/>
            <a:ext cx="2121093" cy="369332"/>
          </a:xfrm>
          <a:prstGeom prst="rect">
            <a:avLst/>
          </a:prstGeom>
        </p:spPr>
        <p:txBody>
          <a:bodyPr wrap="none">
            <a:spAutoFit/>
          </a:bodyPr>
          <a:lstStyle/>
          <a:p>
            <a:r>
              <a:rPr lang="en-US" dirty="0" err="1"/>
              <a:t>Approx</a:t>
            </a:r>
            <a:r>
              <a:rPr lang="en-US" dirty="0"/>
              <a:t> 450 citations</a:t>
            </a:r>
          </a:p>
        </p:txBody>
      </p:sp>
    </p:spTree>
    <p:extLst>
      <p:ext uri="{BB962C8B-B14F-4D97-AF65-F5344CB8AC3E}">
        <p14:creationId xmlns:p14="http://schemas.microsoft.com/office/powerpoint/2010/main" val="3246668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53916"/>
          <a:stretch/>
        </p:blipFill>
        <p:spPr bwMode="auto">
          <a:xfrm>
            <a:off x="323957" y="1712199"/>
            <a:ext cx="7406000" cy="41952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355811" y="6159813"/>
            <a:ext cx="184666" cy="369332"/>
          </a:xfrm>
          <a:prstGeom prst="rect">
            <a:avLst/>
          </a:prstGeom>
          <a:noFill/>
        </p:spPr>
        <p:txBody>
          <a:bodyPr wrap="none" rtlCol="0">
            <a:spAutoFit/>
          </a:bodyPr>
          <a:lstStyle/>
          <a:p>
            <a:endParaRPr lang="en-US" dirty="0"/>
          </a:p>
        </p:txBody>
      </p:sp>
      <p:sp>
        <p:nvSpPr>
          <p:cNvPr id="9" name="TextBox 8"/>
          <p:cNvSpPr txBox="1"/>
          <p:nvPr/>
        </p:nvSpPr>
        <p:spPr>
          <a:xfrm rot="16200000">
            <a:off x="831777" y="3359787"/>
            <a:ext cx="1134708" cy="369332"/>
          </a:xfrm>
          <a:prstGeom prst="rect">
            <a:avLst/>
          </a:prstGeom>
          <a:noFill/>
        </p:spPr>
        <p:txBody>
          <a:bodyPr wrap="none" rtlCol="0">
            <a:spAutoFit/>
          </a:bodyPr>
          <a:lstStyle/>
          <a:p>
            <a:r>
              <a:rPr lang="en-US" dirty="0" smtClean="0"/>
              <a:t>Survival %</a:t>
            </a:r>
            <a:endParaRPr lang="en-US" dirty="0"/>
          </a:p>
        </p:txBody>
      </p:sp>
      <p:sp>
        <p:nvSpPr>
          <p:cNvPr id="10" name="TextBox 9"/>
          <p:cNvSpPr txBox="1"/>
          <p:nvPr/>
        </p:nvSpPr>
        <p:spPr>
          <a:xfrm>
            <a:off x="1472789" y="4252924"/>
            <a:ext cx="418654" cy="369332"/>
          </a:xfrm>
          <a:prstGeom prst="rect">
            <a:avLst/>
          </a:prstGeom>
          <a:noFill/>
        </p:spPr>
        <p:txBody>
          <a:bodyPr wrap="none" rtlCol="0">
            <a:spAutoFit/>
          </a:bodyPr>
          <a:lstStyle/>
          <a:p>
            <a:r>
              <a:rPr lang="en-US" dirty="0" smtClean="0"/>
              <a:t>20</a:t>
            </a:r>
            <a:endParaRPr lang="en-US" dirty="0"/>
          </a:p>
        </p:txBody>
      </p:sp>
      <p:sp>
        <p:nvSpPr>
          <p:cNvPr id="11" name="TextBox 10"/>
          <p:cNvSpPr txBox="1"/>
          <p:nvPr/>
        </p:nvSpPr>
        <p:spPr>
          <a:xfrm>
            <a:off x="1472789" y="3657089"/>
            <a:ext cx="418654" cy="369332"/>
          </a:xfrm>
          <a:prstGeom prst="rect">
            <a:avLst/>
          </a:prstGeom>
          <a:noFill/>
        </p:spPr>
        <p:txBody>
          <a:bodyPr wrap="none" rtlCol="0">
            <a:spAutoFit/>
          </a:bodyPr>
          <a:lstStyle/>
          <a:p>
            <a:r>
              <a:rPr lang="en-US" dirty="0" smtClean="0"/>
              <a:t>40</a:t>
            </a:r>
            <a:endParaRPr lang="en-US" dirty="0"/>
          </a:p>
        </p:txBody>
      </p:sp>
      <p:sp>
        <p:nvSpPr>
          <p:cNvPr id="12" name="TextBox 11"/>
          <p:cNvSpPr txBox="1"/>
          <p:nvPr/>
        </p:nvSpPr>
        <p:spPr>
          <a:xfrm>
            <a:off x="1472789" y="3011336"/>
            <a:ext cx="418654" cy="369332"/>
          </a:xfrm>
          <a:prstGeom prst="rect">
            <a:avLst/>
          </a:prstGeom>
          <a:noFill/>
        </p:spPr>
        <p:txBody>
          <a:bodyPr wrap="none" rtlCol="0">
            <a:spAutoFit/>
          </a:bodyPr>
          <a:lstStyle/>
          <a:p>
            <a:r>
              <a:rPr lang="en-US" dirty="0" smtClean="0"/>
              <a:t>60</a:t>
            </a:r>
            <a:endParaRPr lang="en-US" dirty="0"/>
          </a:p>
        </p:txBody>
      </p:sp>
      <p:sp>
        <p:nvSpPr>
          <p:cNvPr id="13" name="TextBox 12"/>
          <p:cNvSpPr txBox="1"/>
          <p:nvPr/>
        </p:nvSpPr>
        <p:spPr>
          <a:xfrm>
            <a:off x="1472789" y="2458430"/>
            <a:ext cx="418654" cy="369332"/>
          </a:xfrm>
          <a:prstGeom prst="rect">
            <a:avLst/>
          </a:prstGeom>
          <a:noFill/>
        </p:spPr>
        <p:txBody>
          <a:bodyPr wrap="none" rtlCol="0">
            <a:spAutoFit/>
          </a:bodyPr>
          <a:lstStyle/>
          <a:p>
            <a:r>
              <a:rPr lang="en-US" dirty="0" smtClean="0"/>
              <a:t>80</a:t>
            </a:r>
            <a:endParaRPr lang="en-US" dirty="0"/>
          </a:p>
        </p:txBody>
      </p:sp>
      <p:sp>
        <p:nvSpPr>
          <p:cNvPr id="14" name="TextBox 13"/>
          <p:cNvSpPr txBox="1"/>
          <p:nvPr/>
        </p:nvSpPr>
        <p:spPr>
          <a:xfrm>
            <a:off x="1380503" y="1862593"/>
            <a:ext cx="535648" cy="369332"/>
          </a:xfrm>
          <a:prstGeom prst="rect">
            <a:avLst/>
          </a:prstGeom>
          <a:noFill/>
        </p:spPr>
        <p:txBody>
          <a:bodyPr wrap="none" rtlCol="0">
            <a:spAutoFit/>
          </a:bodyPr>
          <a:lstStyle/>
          <a:p>
            <a:r>
              <a:rPr lang="en-US" dirty="0" smtClean="0"/>
              <a:t>100</a:t>
            </a:r>
            <a:endParaRPr lang="en-US" dirty="0"/>
          </a:p>
        </p:txBody>
      </p:sp>
      <p:sp>
        <p:nvSpPr>
          <p:cNvPr id="15" name="TextBox 14"/>
          <p:cNvSpPr txBox="1"/>
          <p:nvPr/>
        </p:nvSpPr>
        <p:spPr>
          <a:xfrm>
            <a:off x="4765097" y="2287179"/>
            <a:ext cx="537903" cy="369332"/>
          </a:xfrm>
          <a:prstGeom prst="rect">
            <a:avLst/>
          </a:prstGeom>
          <a:noFill/>
        </p:spPr>
        <p:txBody>
          <a:bodyPr wrap="none" rtlCol="0">
            <a:spAutoFit/>
          </a:bodyPr>
          <a:lstStyle/>
          <a:p>
            <a:r>
              <a:rPr lang="en-US" dirty="0" smtClean="0"/>
              <a:t>n=4</a:t>
            </a:r>
            <a:endParaRPr lang="en-US" dirty="0"/>
          </a:p>
        </p:txBody>
      </p:sp>
      <p:sp>
        <p:nvSpPr>
          <p:cNvPr id="16" name="TextBox 15"/>
          <p:cNvSpPr txBox="1"/>
          <p:nvPr/>
        </p:nvSpPr>
        <p:spPr>
          <a:xfrm>
            <a:off x="4785626" y="2528132"/>
            <a:ext cx="537903" cy="369332"/>
          </a:xfrm>
          <a:prstGeom prst="rect">
            <a:avLst/>
          </a:prstGeom>
          <a:noFill/>
        </p:spPr>
        <p:txBody>
          <a:bodyPr wrap="none" rtlCol="0">
            <a:spAutoFit/>
          </a:bodyPr>
          <a:lstStyle/>
          <a:p>
            <a:r>
              <a:rPr lang="en-US" dirty="0" smtClean="0"/>
              <a:t>n=5</a:t>
            </a:r>
            <a:endParaRPr lang="en-US" dirty="0"/>
          </a:p>
        </p:txBody>
      </p:sp>
      <p:sp>
        <p:nvSpPr>
          <p:cNvPr id="17" name="TextBox 16"/>
          <p:cNvSpPr txBox="1"/>
          <p:nvPr/>
        </p:nvSpPr>
        <p:spPr>
          <a:xfrm>
            <a:off x="3599217" y="5153666"/>
            <a:ext cx="418654" cy="369332"/>
          </a:xfrm>
          <a:prstGeom prst="rect">
            <a:avLst/>
          </a:prstGeom>
          <a:noFill/>
        </p:spPr>
        <p:txBody>
          <a:bodyPr wrap="none" rtlCol="0">
            <a:spAutoFit/>
          </a:bodyPr>
          <a:lstStyle/>
          <a:p>
            <a:r>
              <a:rPr lang="en-US" dirty="0" smtClean="0"/>
              <a:t>20</a:t>
            </a:r>
            <a:endParaRPr lang="en-US" dirty="0"/>
          </a:p>
        </p:txBody>
      </p:sp>
      <p:sp>
        <p:nvSpPr>
          <p:cNvPr id="18" name="TextBox 17"/>
          <p:cNvSpPr txBox="1"/>
          <p:nvPr/>
        </p:nvSpPr>
        <p:spPr>
          <a:xfrm>
            <a:off x="5448731" y="5135778"/>
            <a:ext cx="418654" cy="369332"/>
          </a:xfrm>
          <a:prstGeom prst="rect">
            <a:avLst/>
          </a:prstGeom>
          <a:noFill/>
        </p:spPr>
        <p:txBody>
          <a:bodyPr wrap="none" rtlCol="0">
            <a:spAutoFit/>
          </a:bodyPr>
          <a:lstStyle/>
          <a:p>
            <a:r>
              <a:rPr lang="en-US" dirty="0" smtClean="0"/>
              <a:t>40</a:t>
            </a:r>
            <a:endParaRPr lang="en-US" dirty="0"/>
          </a:p>
        </p:txBody>
      </p:sp>
      <p:sp>
        <p:nvSpPr>
          <p:cNvPr id="19" name="TextBox 18"/>
          <p:cNvSpPr txBox="1"/>
          <p:nvPr/>
        </p:nvSpPr>
        <p:spPr>
          <a:xfrm>
            <a:off x="7318360" y="5113474"/>
            <a:ext cx="418654" cy="369332"/>
          </a:xfrm>
          <a:prstGeom prst="rect">
            <a:avLst/>
          </a:prstGeom>
          <a:noFill/>
        </p:spPr>
        <p:txBody>
          <a:bodyPr wrap="none" rtlCol="0">
            <a:spAutoFit/>
          </a:bodyPr>
          <a:lstStyle/>
          <a:p>
            <a:r>
              <a:rPr lang="en-US" dirty="0" smtClean="0"/>
              <a:t>60</a:t>
            </a:r>
            <a:endParaRPr lang="en-US" dirty="0"/>
          </a:p>
        </p:txBody>
      </p:sp>
      <p:sp>
        <p:nvSpPr>
          <p:cNvPr id="20" name="TextBox 19"/>
          <p:cNvSpPr txBox="1"/>
          <p:nvPr/>
        </p:nvSpPr>
        <p:spPr>
          <a:xfrm>
            <a:off x="4501801" y="5490834"/>
            <a:ext cx="633507" cy="369332"/>
          </a:xfrm>
          <a:prstGeom prst="rect">
            <a:avLst/>
          </a:prstGeom>
          <a:noFill/>
        </p:spPr>
        <p:txBody>
          <a:bodyPr wrap="none" rtlCol="0">
            <a:spAutoFit/>
          </a:bodyPr>
          <a:lstStyle/>
          <a:p>
            <a:r>
              <a:rPr lang="en-US" dirty="0" smtClean="0"/>
              <a:t>Days</a:t>
            </a:r>
            <a:endParaRPr lang="en-US" dirty="0"/>
          </a:p>
        </p:txBody>
      </p:sp>
      <p:sp>
        <p:nvSpPr>
          <p:cNvPr id="3" name="Rectangle 2"/>
          <p:cNvSpPr/>
          <p:nvPr/>
        </p:nvSpPr>
        <p:spPr>
          <a:xfrm>
            <a:off x="2025898" y="4356061"/>
            <a:ext cx="1959318" cy="3929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041386" y="3564369"/>
            <a:ext cx="4339202" cy="2734"/>
          </a:xfrm>
          <a:prstGeom prst="line">
            <a:avLst/>
          </a:prstGeom>
          <a:ln w="28575" cmpd="sng">
            <a:solidFill>
              <a:srgbClr val="FF0000"/>
            </a:solidFill>
            <a:prstDash val="sysDash"/>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323957" y="5757401"/>
            <a:ext cx="8509635" cy="954107"/>
          </a:xfrm>
          <a:prstGeom prst="rect">
            <a:avLst/>
          </a:prstGeom>
        </p:spPr>
        <p:txBody>
          <a:bodyPr wrap="square">
            <a:spAutoFit/>
          </a:bodyPr>
          <a:lstStyle/>
          <a:p>
            <a:pPr algn="ctr"/>
            <a:r>
              <a:rPr lang="en-US" sz="2800" b="1" dirty="0">
                <a:solidFill>
                  <a:srgbClr val="C0504D"/>
                </a:solidFill>
              </a:rPr>
              <a:t>Was the paper actually read by the co-authors (n=10)? </a:t>
            </a:r>
            <a:r>
              <a:rPr lang="en-US" sz="2800" b="1" dirty="0" smtClean="0">
                <a:solidFill>
                  <a:srgbClr val="C0504D"/>
                </a:solidFill>
              </a:rPr>
              <a:t>Reviewers</a:t>
            </a:r>
            <a:r>
              <a:rPr lang="en-US" sz="2800" b="1" dirty="0">
                <a:solidFill>
                  <a:srgbClr val="C0504D"/>
                </a:solidFill>
              </a:rPr>
              <a:t>? Editors</a:t>
            </a:r>
            <a:r>
              <a:rPr lang="en-US" sz="2800" b="1" dirty="0" smtClean="0">
                <a:solidFill>
                  <a:srgbClr val="C0504D"/>
                </a:solidFill>
              </a:rPr>
              <a:t>? Scientific community?</a:t>
            </a:r>
            <a:endParaRPr lang="en-US" sz="2800" b="1" dirty="0">
              <a:solidFill>
                <a:srgbClr val="C0504D"/>
              </a:solidFill>
            </a:endParaRPr>
          </a:p>
        </p:txBody>
      </p:sp>
      <p:sp>
        <p:nvSpPr>
          <p:cNvPr id="6" name="Down Arrow 5"/>
          <p:cNvSpPr/>
          <p:nvPr/>
        </p:nvSpPr>
        <p:spPr>
          <a:xfrm>
            <a:off x="6312239" y="1166083"/>
            <a:ext cx="212375" cy="856476"/>
          </a:xfrm>
          <a:prstGeom prst="downArrow">
            <a:avLst/>
          </a:prstGeom>
          <a:solidFill>
            <a:schemeClr val="accent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own Arrow 22"/>
          <p:cNvSpPr/>
          <p:nvPr/>
        </p:nvSpPr>
        <p:spPr>
          <a:xfrm>
            <a:off x="6862794" y="2827761"/>
            <a:ext cx="212375" cy="685225"/>
          </a:xfrm>
          <a:prstGeom prst="downArrow">
            <a:avLst/>
          </a:prstGeom>
          <a:solidFill>
            <a:srgbClr val="C0504D"/>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352495" y="874595"/>
            <a:ext cx="2494042" cy="461665"/>
          </a:xfrm>
          <a:prstGeom prst="rect">
            <a:avLst/>
          </a:prstGeom>
          <a:solidFill>
            <a:schemeClr val="bg1"/>
          </a:solidFill>
        </p:spPr>
        <p:txBody>
          <a:bodyPr wrap="none" rtlCol="0">
            <a:spAutoFit/>
          </a:bodyPr>
          <a:lstStyle/>
          <a:p>
            <a:r>
              <a:rPr lang="en-US" sz="2400" dirty="0">
                <a:solidFill>
                  <a:srgbClr val="C0504D"/>
                </a:solidFill>
              </a:rPr>
              <a:t>Death </a:t>
            </a:r>
            <a:r>
              <a:rPr lang="en-US" sz="2400" dirty="0" smtClean="0">
                <a:solidFill>
                  <a:srgbClr val="C0504D"/>
                </a:solidFill>
              </a:rPr>
              <a:t>of 2.5 mice!</a:t>
            </a:r>
            <a:endParaRPr lang="en-US" sz="2400" dirty="0">
              <a:solidFill>
                <a:srgbClr val="C0504D"/>
              </a:solidFill>
            </a:endParaRPr>
          </a:p>
        </p:txBody>
      </p:sp>
      <p:sp>
        <p:nvSpPr>
          <p:cNvPr id="24" name="TextBox 23"/>
          <p:cNvSpPr txBox="1"/>
          <p:nvPr/>
        </p:nvSpPr>
        <p:spPr>
          <a:xfrm>
            <a:off x="6454992" y="2347517"/>
            <a:ext cx="2689007" cy="830997"/>
          </a:xfrm>
          <a:prstGeom prst="rect">
            <a:avLst/>
          </a:prstGeom>
          <a:noFill/>
        </p:spPr>
        <p:txBody>
          <a:bodyPr wrap="square" rtlCol="0">
            <a:spAutoFit/>
          </a:bodyPr>
          <a:lstStyle/>
          <a:p>
            <a:r>
              <a:rPr lang="en-US" sz="2400" dirty="0">
                <a:solidFill>
                  <a:srgbClr val="C0504D"/>
                </a:solidFill>
              </a:rPr>
              <a:t>Death </a:t>
            </a:r>
            <a:r>
              <a:rPr lang="en-US" sz="2400" dirty="0" smtClean="0">
                <a:solidFill>
                  <a:srgbClr val="C0504D"/>
                </a:solidFill>
              </a:rPr>
              <a:t>of 2.5 mice!</a:t>
            </a:r>
            <a:endParaRPr lang="en-US" sz="2400" dirty="0">
              <a:solidFill>
                <a:srgbClr val="C0504D"/>
              </a:solidFill>
            </a:endParaRPr>
          </a:p>
          <a:p>
            <a:endParaRPr lang="en-US" sz="2400" dirty="0">
              <a:solidFill>
                <a:srgbClr val="C0504D"/>
              </a:solidFill>
            </a:endParaRPr>
          </a:p>
        </p:txBody>
      </p:sp>
      <p:sp>
        <p:nvSpPr>
          <p:cNvPr id="2" name="Title 1"/>
          <p:cNvSpPr>
            <a:spLocks noGrp="1"/>
          </p:cNvSpPr>
          <p:nvPr>
            <p:ph type="title"/>
          </p:nvPr>
        </p:nvSpPr>
        <p:spPr>
          <a:xfrm>
            <a:off x="-1" y="-300327"/>
            <a:ext cx="9143999" cy="1143000"/>
          </a:xfrm>
        </p:spPr>
        <p:txBody>
          <a:bodyPr>
            <a:noAutofit/>
          </a:bodyPr>
          <a:lstStyle/>
          <a:p>
            <a:r>
              <a:rPr lang="en-US" sz="3200" dirty="0">
                <a:solidFill>
                  <a:srgbClr val="4F81BD"/>
                </a:solidFill>
              </a:rPr>
              <a:t/>
            </a:r>
            <a:br>
              <a:rPr lang="en-US" sz="3200" dirty="0">
                <a:solidFill>
                  <a:srgbClr val="4F81BD"/>
                </a:solidFill>
              </a:rPr>
            </a:br>
            <a:r>
              <a:rPr lang="en-US" sz="3200" dirty="0">
                <a:solidFill>
                  <a:srgbClr val="4F81BD"/>
                </a:solidFill>
              </a:rPr>
              <a:t/>
            </a:r>
            <a:br>
              <a:rPr lang="en-US" sz="3200" dirty="0">
                <a:solidFill>
                  <a:srgbClr val="4F81BD"/>
                </a:solidFill>
              </a:rPr>
            </a:br>
            <a:r>
              <a:rPr lang="en-US" sz="3200" dirty="0" smtClean="0">
                <a:solidFill>
                  <a:srgbClr val="4F81BD"/>
                </a:solidFill>
              </a:rPr>
              <a:t>Authors’ Interpretation</a:t>
            </a:r>
            <a:r>
              <a:rPr lang="en-US" sz="3200" dirty="0">
                <a:solidFill>
                  <a:srgbClr val="4F81BD"/>
                </a:solidFill>
              </a:rPr>
              <a:t>: </a:t>
            </a:r>
            <a:r>
              <a:rPr lang="en-US" sz="3200" dirty="0" smtClean="0">
                <a:solidFill>
                  <a:srgbClr val="4F81BD"/>
                </a:solidFill>
              </a:rPr>
              <a:t>Improved mouse survival </a:t>
            </a:r>
            <a:r>
              <a:rPr lang="en-US" sz="3200" dirty="0">
                <a:solidFill>
                  <a:srgbClr val="4F81BD"/>
                </a:solidFill>
              </a:rPr>
              <a:t/>
            </a:r>
            <a:br>
              <a:rPr lang="en-US" sz="3200" dirty="0">
                <a:solidFill>
                  <a:srgbClr val="4F81BD"/>
                </a:solidFill>
              </a:rPr>
            </a:br>
            <a:endParaRPr lang="en-US" sz="3200" dirty="0"/>
          </a:p>
        </p:txBody>
      </p:sp>
      <p:sp>
        <p:nvSpPr>
          <p:cNvPr id="25" name="Rectangle 24"/>
          <p:cNvSpPr/>
          <p:nvPr/>
        </p:nvSpPr>
        <p:spPr>
          <a:xfrm>
            <a:off x="-1" y="6488668"/>
            <a:ext cx="2121093" cy="369332"/>
          </a:xfrm>
          <a:prstGeom prst="rect">
            <a:avLst/>
          </a:prstGeom>
        </p:spPr>
        <p:txBody>
          <a:bodyPr wrap="none">
            <a:spAutoFit/>
          </a:bodyPr>
          <a:lstStyle/>
          <a:p>
            <a:r>
              <a:rPr lang="en-US" dirty="0" err="1"/>
              <a:t>Approx</a:t>
            </a:r>
            <a:r>
              <a:rPr lang="en-US" dirty="0"/>
              <a:t> 450 citations</a:t>
            </a:r>
          </a:p>
        </p:txBody>
      </p:sp>
    </p:spTree>
    <p:extLst>
      <p:ext uri="{BB962C8B-B14F-4D97-AF65-F5344CB8AC3E}">
        <p14:creationId xmlns:p14="http://schemas.microsoft.com/office/powerpoint/2010/main" val="1114725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273300"/>
            <a:ext cx="7772400" cy="1362075"/>
          </a:xfrm>
        </p:spPr>
        <p:txBody>
          <a:bodyPr>
            <a:normAutofit/>
          </a:bodyPr>
          <a:lstStyle/>
          <a:p>
            <a:pPr algn="ctr"/>
            <a:r>
              <a:rPr lang="en-US" sz="8000" dirty="0" smtClean="0">
                <a:solidFill>
                  <a:srgbClr val="800000"/>
                </a:solidFill>
              </a:rPr>
              <a:t>BE  SKEPTICAL</a:t>
            </a:r>
            <a:endParaRPr lang="en-US" sz="8000" dirty="0">
              <a:solidFill>
                <a:srgbClr val="800000"/>
              </a:solidFill>
            </a:endParaRPr>
          </a:p>
        </p:txBody>
      </p:sp>
    </p:spTree>
    <p:extLst>
      <p:ext uri="{BB962C8B-B14F-4D97-AF65-F5344CB8AC3E}">
        <p14:creationId xmlns:p14="http://schemas.microsoft.com/office/powerpoint/2010/main" val="2688238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75610" y="-1529031"/>
            <a:ext cx="5786959" cy="1529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82538"/>
            <a:ext cx="9144000" cy="1143000"/>
          </a:xfrm>
        </p:spPr>
        <p:txBody>
          <a:bodyPr>
            <a:noAutofit/>
          </a:bodyPr>
          <a:lstStyle/>
          <a:p>
            <a:r>
              <a:rPr lang="en-US" sz="3200" dirty="0" smtClean="0">
                <a:solidFill>
                  <a:srgbClr val="4F81BD"/>
                </a:solidFill>
              </a:rPr>
              <a:t>Authors’ Interpretation: “</a:t>
            </a:r>
            <a:r>
              <a:rPr lang="en-US" sz="3200" dirty="0">
                <a:solidFill>
                  <a:srgbClr val="4F81BD"/>
                </a:solidFill>
              </a:rPr>
              <a:t>However, metastasis was </a:t>
            </a:r>
            <a:r>
              <a:rPr lang="en-US" sz="3200" dirty="0" smtClean="0">
                <a:solidFill>
                  <a:srgbClr val="4F81BD"/>
                </a:solidFill>
              </a:rPr>
              <a:t>greatly enhanced</a:t>
            </a:r>
            <a:r>
              <a:rPr lang="en-US" sz="3200" dirty="0">
                <a:solidFill>
                  <a:srgbClr val="4F81BD"/>
                </a:solidFill>
              </a:rPr>
              <a:t>…”</a:t>
            </a:r>
            <a:br>
              <a:rPr lang="en-US" sz="3200" dirty="0">
                <a:solidFill>
                  <a:srgbClr val="4F81BD"/>
                </a:solidFill>
              </a:rPr>
            </a:br>
            <a:endParaRPr lang="en-US" sz="3200" dirty="0">
              <a:solidFill>
                <a:srgbClr val="4F81BD"/>
              </a:solidFill>
            </a:endParaRPr>
          </a:p>
        </p:txBody>
      </p:sp>
      <p:grpSp>
        <p:nvGrpSpPr>
          <p:cNvPr id="195" name="Group 187"/>
          <p:cNvGrpSpPr>
            <a:grpSpLocks/>
          </p:cNvGrpSpPr>
          <p:nvPr/>
        </p:nvGrpSpPr>
        <p:grpSpPr bwMode="auto">
          <a:xfrm>
            <a:off x="1685996" y="1226891"/>
            <a:ext cx="2888501" cy="2453052"/>
            <a:chOff x="1569" y="79"/>
            <a:chExt cx="1782" cy="2019"/>
          </a:xfrm>
        </p:grpSpPr>
        <p:pic>
          <p:nvPicPr>
            <p:cNvPr id="6333" name="Picture 1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 y="79"/>
              <a:ext cx="1782" cy="2019"/>
            </a:xfrm>
            <a:prstGeom prst="rect">
              <a:avLst/>
            </a:prstGeom>
            <a:noFill/>
            <a:extLst>
              <a:ext uri="{909E8E84-426E-40DD-AFC4-6F175D3DCCD1}">
                <a14:hiddenFill xmlns:a14="http://schemas.microsoft.com/office/drawing/2010/main">
                  <a:solidFill>
                    <a:srgbClr val="FFFFFF"/>
                  </a:solidFill>
                </a14:hiddenFill>
              </a:ext>
            </a:extLst>
          </p:spPr>
        </p:pic>
        <p:grpSp>
          <p:nvGrpSpPr>
            <p:cNvPr id="197" name="Group 193"/>
            <p:cNvGrpSpPr>
              <a:grpSpLocks/>
            </p:cNvGrpSpPr>
            <p:nvPr/>
          </p:nvGrpSpPr>
          <p:grpSpPr bwMode="auto">
            <a:xfrm>
              <a:off x="1656" y="1660"/>
              <a:ext cx="253" cy="147"/>
              <a:chOff x="1656" y="1660"/>
              <a:chExt cx="253" cy="147"/>
            </a:xfrm>
          </p:grpSpPr>
          <p:sp>
            <p:nvSpPr>
              <p:cNvPr id="6307" name="Freeform 194"/>
              <p:cNvSpPr>
                <a:spLocks/>
              </p:cNvSpPr>
              <p:nvPr/>
            </p:nvSpPr>
            <p:spPr bwMode="auto">
              <a:xfrm>
                <a:off x="1656" y="1660"/>
                <a:ext cx="253" cy="147"/>
              </a:xfrm>
              <a:custGeom>
                <a:avLst/>
                <a:gdLst>
                  <a:gd name="T0" fmla="+- 0 1656 1656"/>
                  <a:gd name="T1" fmla="*/ T0 w 253"/>
                  <a:gd name="T2" fmla="+- 0 1807 1660"/>
                  <a:gd name="T3" fmla="*/ 1807 h 147"/>
                  <a:gd name="T4" fmla="+- 0 1908 1656"/>
                  <a:gd name="T5" fmla="*/ T4 w 253"/>
                  <a:gd name="T6" fmla="+- 0 1660 1660"/>
                  <a:gd name="T7" fmla="*/ 1660 h 147"/>
                </a:gdLst>
                <a:ahLst/>
                <a:cxnLst>
                  <a:cxn ang="0">
                    <a:pos x="T1" y="T3"/>
                  </a:cxn>
                  <a:cxn ang="0">
                    <a:pos x="T5" y="T7"/>
                  </a:cxn>
                </a:cxnLst>
                <a:rect l="0" t="0" r="r" b="b"/>
                <a:pathLst>
                  <a:path w="253" h="147">
                    <a:moveTo>
                      <a:pt x="0" y="147"/>
                    </a:moveTo>
                    <a:lnTo>
                      <a:pt x="252" y="0"/>
                    </a:lnTo>
                  </a:path>
                </a:pathLst>
              </a:custGeom>
              <a:noFill/>
              <a:ln w="21793">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8" name="Group 195"/>
            <p:cNvGrpSpPr>
              <a:grpSpLocks/>
            </p:cNvGrpSpPr>
            <p:nvPr/>
          </p:nvGrpSpPr>
          <p:grpSpPr bwMode="auto">
            <a:xfrm>
              <a:off x="1821" y="1537"/>
              <a:ext cx="297" cy="218"/>
              <a:chOff x="1821" y="1537"/>
              <a:chExt cx="297" cy="218"/>
            </a:xfrm>
          </p:grpSpPr>
          <p:sp>
            <p:nvSpPr>
              <p:cNvPr id="6306" name="Freeform 196"/>
              <p:cNvSpPr>
                <a:spLocks/>
              </p:cNvSpPr>
              <p:nvPr/>
            </p:nvSpPr>
            <p:spPr bwMode="auto">
              <a:xfrm>
                <a:off x="1821" y="1537"/>
                <a:ext cx="297" cy="218"/>
              </a:xfrm>
              <a:custGeom>
                <a:avLst/>
                <a:gdLst>
                  <a:gd name="T0" fmla="+- 0 2118 1821"/>
                  <a:gd name="T1" fmla="*/ T0 w 297"/>
                  <a:gd name="T2" fmla="+- 0 1537 1537"/>
                  <a:gd name="T3" fmla="*/ 1537 h 218"/>
                  <a:gd name="T4" fmla="+- 0 1821 1821"/>
                  <a:gd name="T5" fmla="*/ T4 w 297"/>
                  <a:gd name="T6" fmla="+- 0 1618 1537"/>
                  <a:gd name="T7" fmla="*/ 1618 h 218"/>
                  <a:gd name="T8" fmla="+- 0 1901 1821"/>
                  <a:gd name="T9" fmla="*/ T8 w 297"/>
                  <a:gd name="T10" fmla="+- 0 1756 1537"/>
                  <a:gd name="T11" fmla="*/ 1756 h 218"/>
                  <a:gd name="T12" fmla="+- 0 2118 1821"/>
                  <a:gd name="T13" fmla="*/ T12 w 297"/>
                  <a:gd name="T14" fmla="+- 0 1537 1537"/>
                  <a:gd name="T15" fmla="*/ 1537 h 218"/>
                </a:gdLst>
                <a:ahLst/>
                <a:cxnLst>
                  <a:cxn ang="0">
                    <a:pos x="T1" y="T3"/>
                  </a:cxn>
                  <a:cxn ang="0">
                    <a:pos x="T5" y="T7"/>
                  </a:cxn>
                  <a:cxn ang="0">
                    <a:pos x="T9" y="T11"/>
                  </a:cxn>
                  <a:cxn ang="0">
                    <a:pos x="T13" y="T15"/>
                  </a:cxn>
                </a:cxnLst>
                <a:rect l="0" t="0" r="r" b="b"/>
                <a:pathLst>
                  <a:path w="297" h="218">
                    <a:moveTo>
                      <a:pt x="297" y="0"/>
                    </a:moveTo>
                    <a:lnTo>
                      <a:pt x="0" y="81"/>
                    </a:lnTo>
                    <a:lnTo>
                      <a:pt x="80" y="219"/>
                    </a:lnTo>
                    <a:lnTo>
                      <a:pt x="297"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9" name="Group 197"/>
            <p:cNvGrpSpPr>
              <a:grpSpLocks/>
            </p:cNvGrpSpPr>
            <p:nvPr/>
          </p:nvGrpSpPr>
          <p:grpSpPr bwMode="auto">
            <a:xfrm>
              <a:off x="2104" y="1459"/>
              <a:ext cx="117" cy="88"/>
              <a:chOff x="2104" y="1459"/>
              <a:chExt cx="117" cy="88"/>
            </a:xfrm>
          </p:grpSpPr>
          <p:sp>
            <p:nvSpPr>
              <p:cNvPr id="6305" name="Freeform 198"/>
              <p:cNvSpPr>
                <a:spLocks/>
              </p:cNvSpPr>
              <p:nvPr/>
            </p:nvSpPr>
            <p:spPr bwMode="auto">
              <a:xfrm>
                <a:off x="2104" y="1459"/>
                <a:ext cx="117" cy="88"/>
              </a:xfrm>
              <a:custGeom>
                <a:avLst/>
                <a:gdLst>
                  <a:gd name="T0" fmla="+- 0 2222 2104"/>
                  <a:gd name="T1" fmla="*/ T0 w 117"/>
                  <a:gd name="T2" fmla="+- 0 1547 1459"/>
                  <a:gd name="T3" fmla="*/ 1547 h 88"/>
                  <a:gd name="T4" fmla="+- 0 2104 2104"/>
                  <a:gd name="T5" fmla="*/ T4 w 117"/>
                  <a:gd name="T6" fmla="+- 0 1547 1459"/>
                  <a:gd name="T7" fmla="*/ 1547 h 88"/>
                  <a:gd name="T8" fmla="+- 0 2104 2104"/>
                  <a:gd name="T9" fmla="*/ T8 w 117"/>
                  <a:gd name="T10" fmla="+- 0 1459 1459"/>
                  <a:gd name="T11" fmla="*/ 1459 h 88"/>
                  <a:gd name="T12" fmla="+- 0 2222 2104"/>
                  <a:gd name="T13" fmla="*/ T12 w 117"/>
                  <a:gd name="T14" fmla="+- 0 1459 1459"/>
                  <a:gd name="T15" fmla="*/ 1459 h 88"/>
                  <a:gd name="T16" fmla="+- 0 2222 2104"/>
                  <a:gd name="T17" fmla="*/ T16 w 117"/>
                  <a:gd name="T18" fmla="+- 0 1547 1459"/>
                  <a:gd name="T19" fmla="*/ 1547 h 88"/>
                </a:gdLst>
                <a:ahLst/>
                <a:cxnLst>
                  <a:cxn ang="0">
                    <a:pos x="T1" y="T3"/>
                  </a:cxn>
                  <a:cxn ang="0">
                    <a:pos x="T5" y="T7"/>
                  </a:cxn>
                  <a:cxn ang="0">
                    <a:pos x="T9" y="T11"/>
                  </a:cxn>
                  <a:cxn ang="0">
                    <a:pos x="T13" y="T15"/>
                  </a:cxn>
                  <a:cxn ang="0">
                    <a:pos x="T17" y="T19"/>
                  </a:cxn>
                </a:cxnLst>
                <a:rect l="0" t="0" r="r" b="b"/>
                <a:pathLst>
                  <a:path w="117" h="88">
                    <a:moveTo>
                      <a:pt x="118" y="88"/>
                    </a:moveTo>
                    <a:lnTo>
                      <a:pt x="0" y="88"/>
                    </a:lnTo>
                    <a:lnTo>
                      <a:pt x="0" y="0"/>
                    </a:lnTo>
                    <a:lnTo>
                      <a:pt x="118" y="0"/>
                    </a:lnTo>
                    <a:lnTo>
                      <a:pt x="118" y="88"/>
                    </a:lnTo>
                    <a:close/>
                  </a:path>
                </a:pathLst>
              </a:custGeom>
              <a:noFill/>
              <a:ln w="10896">
                <a:solidFill>
                  <a:srgbClr val="FFF1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1" name="Group 201"/>
            <p:cNvGrpSpPr>
              <a:grpSpLocks/>
            </p:cNvGrpSpPr>
            <p:nvPr/>
          </p:nvGrpSpPr>
          <p:grpSpPr bwMode="auto">
            <a:xfrm>
              <a:off x="1735" y="1910"/>
              <a:ext cx="578" cy="97"/>
              <a:chOff x="1735" y="1910"/>
              <a:chExt cx="578" cy="97"/>
            </a:xfrm>
          </p:grpSpPr>
          <p:sp>
            <p:nvSpPr>
              <p:cNvPr id="206" name="Freeform 202"/>
              <p:cNvSpPr>
                <a:spLocks/>
              </p:cNvSpPr>
              <p:nvPr/>
            </p:nvSpPr>
            <p:spPr bwMode="auto">
              <a:xfrm>
                <a:off x="1735" y="1910"/>
                <a:ext cx="578" cy="97"/>
              </a:xfrm>
              <a:custGeom>
                <a:avLst/>
                <a:gdLst>
                  <a:gd name="T0" fmla="+- 0 1748 1735"/>
                  <a:gd name="T1" fmla="*/ T0 w 578"/>
                  <a:gd name="T2" fmla="+- 0 1912 1910"/>
                  <a:gd name="T3" fmla="*/ 1912 h 97"/>
                  <a:gd name="T4" fmla="+- 0 1735 1735"/>
                  <a:gd name="T5" fmla="*/ T4 w 578"/>
                  <a:gd name="T6" fmla="+- 0 1912 1910"/>
                  <a:gd name="T7" fmla="*/ 1912 h 97"/>
                  <a:gd name="T8" fmla="+- 0 1760 1735"/>
                  <a:gd name="T9" fmla="*/ T8 w 578"/>
                  <a:gd name="T10" fmla="+- 0 2005 1910"/>
                  <a:gd name="T11" fmla="*/ 2005 h 97"/>
                  <a:gd name="T12" fmla="+- 0 1774 1735"/>
                  <a:gd name="T13" fmla="*/ T12 w 578"/>
                  <a:gd name="T14" fmla="+- 0 2005 1910"/>
                  <a:gd name="T15" fmla="*/ 2005 h 97"/>
                  <a:gd name="T16" fmla="+- 0 1779 1735"/>
                  <a:gd name="T17" fmla="*/ T16 w 578"/>
                  <a:gd name="T18" fmla="+- 0 1990 1910"/>
                  <a:gd name="T19" fmla="*/ 1990 h 97"/>
                  <a:gd name="T20" fmla="+- 0 1768 1735"/>
                  <a:gd name="T21" fmla="*/ T20 w 578"/>
                  <a:gd name="T22" fmla="+- 0 1990 1910"/>
                  <a:gd name="T23" fmla="*/ 1990 h 97"/>
                  <a:gd name="T24" fmla="+- 0 1748 1735"/>
                  <a:gd name="T25" fmla="*/ T24 w 578"/>
                  <a:gd name="T26" fmla="+- 0 1912 1910"/>
                  <a:gd name="T27" fmla="*/ 1912 h 97"/>
                </a:gdLst>
                <a:ahLst/>
                <a:cxnLst>
                  <a:cxn ang="0">
                    <a:pos x="T1" y="T3"/>
                  </a:cxn>
                  <a:cxn ang="0">
                    <a:pos x="T5" y="T7"/>
                  </a:cxn>
                  <a:cxn ang="0">
                    <a:pos x="T9" y="T11"/>
                  </a:cxn>
                  <a:cxn ang="0">
                    <a:pos x="T13" y="T15"/>
                  </a:cxn>
                  <a:cxn ang="0">
                    <a:pos x="T17" y="T19"/>
                  </a:cxn>
                  <a:cxn ang="0">
                    <a:pos x="T21" y="T23"/>
                  </a:cxn>
                  <a:cxn ang="0">
                    <a:pos x="T25" y="T27"/>
                  </a:cxn>
                </a:cxnLst>
                <a:rect l="0" t="0" r="r" b="b"/>
                <a:pathLst>
                  <a:path w="578" h="97">
                    <a:moveTo>
                      <a:pt x="13" y="2"/>
                    </a:moveTo>
                    <a:lnTo>
                      <a:pt x="0" y="2"/>
                    </a:lnTo>
                    <a:lnTo>
                      <a:pt x="25" y="95"/>
                    </a:lnTo>
                    <a:lnTo>
                      <a:pt x="39" y="95"/>
                    </a:lnTo>
                    <a:lnTo>
                      <a:pt x="44" y="80"/>
                    </a:lnTo>
                    <a:lnTo>
                      <a:pt x="33" y="80"/>
                    </a:lnTo>
                    <a:lnTo>
                      <a:pt x="13"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03"/>
              <p:cNvSpPr>
                <a:spLocks/>
              </p:cNvSpPr>
              <p:nvPr/>
            </p:nvSpPr>
            <p:spPr bwMode="auto">
              <a:xfrm>
                <a:off x="1735" y="1910"/>
                <a:ext cx="578" cy="97"/>
              </a:xfrm>
              <a:custGeom>
                <a:avLst/>
                <a:gdLst>
                  <a:gd name="T0" fmla="+- 0 1809 1735"/>
                  <a:gd name="T1" fmla="*/ T0 w 578"/>
                  <a:gd name="T2" fmla="+- 0 1927 1910"/>
                  <a:gd name="T3" fmla="*/ 1927 h 97"/>
                  <a:gd name="T4" fmla="+- 0 1797 1735"/>
                  <a:gd name="T5" fmla="*/ T4 w 578"/>
                  <a:gd name="T6" fmla="+- 0 1927 1910"/>
                  <a:gd name="T7" fmla="*/ 1927 h 97"/>
                  <a:gd name="T8" fmla="+- 0 1820 1735"/>
                  <a:gd name="T9" fmla="*/ T8 w 578"/>
                  <a:gd name="T10" fmla="+- 0 2005 1910"/>
                  <a:gd name="T11" fmla="*/ 2005 h 97"/>
                  <a:gd name="T12" fmla="+- 0 1833 1735"/>
                  <a:gd name="T13" fmla="*/ T12 w 578"/>
                  <a:gd name="T14" fmla="+- 0 2005 1910"/>
                  <a:gd name="T15" fmla="*/ 2005 h 97"/>
                  <a:gd name="T16" fmla="+- 0 1838 1735"/>
                  <a:gd name="T17" fmla="*/ T16 w 578"/>
                  <a:gd name="T18" fmla="+- 0 1990 1910"/>
                  <a:gd name="T19" fmla="*/ 1990 h 97"/>
                  <a:gd name="T20" fmla="+- 0 1826 1735"/>
                  <a:gd name="T21" fmla="*/ T20 w 578"/>
                  <a:gd name="T22" fmla="+- 0 1990 1910"/>
                  <a:gd name="T23" fmla="*/ 1990 h 97"/>
                  <a:gd name="T24" fmla="+- 0 1809 1735"/>
                  <a:gd name="T25" fmla="*/ T24 w 578"/>
                  <a:gd name="T26" fmla="+- 0 1927 1910"/>
                  <a:gd name="T27" fmla="*/ 1927 h 97"/>
                </a:gdLst>
                <a:ahLst/>
                <a:cxnLst>
                  <a:cxn ang="0">
                    <a:pos x="T1" y="T3"/>
                  </a:cxn>
                  <a:cxn ang="0">
                    <a:pos x="T5" y="T7"/>
                  </a:cxn>
                  <a:cxn ang="0">
                    <a:pos x="T9" y="T11"/>
                  </a:cxn>
                  <a:cxn ang="0">
                    <a:pos x="T13" y="T15"/>
                  </a:cxn>
                  <a:cxn ang="0">
                    <a:pos x="T17" y="T19"/>
                  </a:cxn>
                  <a:cxn ang="0">
                    <a:pos x="T21" y="T23"/>
                  </a:cxn>
                  <a:cxn ang="0">
                    <a:pos x="T25" y="T27"/>
                  </a:cxn>
                </a:cxnLst>
                <a:rect l="0" t="0" r="r" b="b"/>
                <a:pathLst>
                  <a:path w="578" h="97">
                    <a:moveTo>
                      <a:pt x="74" y="17"/>
                    </a:moveTo>
                    <a:lnTo>
                      <a:pt x="62" y="17"/>
                    </a:lnTo>
                    <a:lnTo>
                      <a:pt x="85" y="95"/>
                    </a:lnTo>
                    <a:lnTo>
                      <a:pt x="98" y="95"/>
                    </a:lnTo>
                    <a:lnTo>
                      <a:pt x="103" y="80"/>
                    </a:lnTo>
                    <a:lnTo>
                      <a:pt x="91" y="80"/>
                    </a:lnTo>
                    <a:lnTo>
                      <a:pt x="74" y="17"/>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04"/>
              <p:cNvSpPr>
                <a:spLocks/>
              </p:cNvSpPr>
              <p:nvPr/>
            </p:nvSpPr>
            <p:spPr bwMode="auto">
              <a:xfrm>
                <a:off x="1735" y="1910"/>
                <a:ext cx="578" cy="97"/>
              </a:xfrm>
              <a:custGeom>
                <a:avLst/>
                <a:gdLst>
                  <a:gd name="T0" fmla="+- 0 1804 1735"/>
                  <a:gd name="T1" fmla="*/ T0 w 578"/>
                  <a:gd name="T2" fmla="+- 0 1912 1910"/>
                  <a:gd name="T3" fmla="*/ 1912 h 97"/>
                  <a:gd name="T4" fmla="+- 0 1790 1735"/>
                  <a:gd name="T5" fmla="*/ T4 w 578"/>
                  <a:gd name="T6" fmla="+- 0 1912 1910"/>
                  <a:gd name="T7" fmla="*/ 1912 h 97"/>
                  <a:gd name="T8" fmla="+- 0 1768 1735"/>
                  <a:gd name="T9" fmla="*/ T8 w 578"/>
                  <a:gd name="T10" fmla="+- 0 1990 1910"/>
                  <a:gd name="T11" fmla="*/ 1990 h 97"/>
                  <a:gd name="T12" fmla="+- 0 1779 1735"/>
                  <a:gd name="T13" fmla="*/ T12 w 578"/>
                  <a:gd name="T14" fmla="+- 0 1990 1910"/>
                  <a:gd name="T15" fmla="*/ 1990 h 97"/>
                  <a:gd name="T16" fmla="+- 0 1797 1735"/>
                  <a:gd name="T17" fmla="*/ T16 w 578"/>
                  <a:gd name="T18" fmla="+- 0 1927 1910"/>
                  <a:gd name="T19" fmla="*/ 1927 h 97"/>
                  <a:gd name="T20" fmla="+- 0 1809 1735"/>
                  <a:gd name="T21" fmla="*/ T20 w 578"/>
                  <a:gd name="T22" fmla="+- 0 1927 1910"/>
                  <a:gd name="T23" fmla="*/ 1927 h 97"/>
                  <a:gd name="T24" fmla="+- 0 1804 1735"/>
                  <a:gd name="T25" fmla="*/ T24 w 578"/>
                  <a:gd name="T26" fmla="+- 0 1912 1910"/>
                  <a:gd name="T27" fmla="*/ 1912 h 97"/>
                </a:gdLst>
                <a:ahLst/>
                <a:cxnLst>
                  <a:cxn ang="0">
                    <a:pos x="T1" y="T3"/>
                  </a:cxn>
                  <a:cxn ang="0">
                    <a:pos x="T5" y="T7"/>
                  </a:cxn>
                  <a:cxn ang="0">
                    <a:pos x="T9" y="T11"/>
                  </a:cxn>
                  <a:cxn ang="0">
                    <a:pos x="T13" y="T15"/>
                  </a:cxn>
                  <a:cxn ang="0">
                    <a:pos x="T17" y="T19"/>
                  </a:cxn>
                  <a:cxn ang="0">
                    <a:pos x="T21" y="T23"/>
                  </a:cxn>
                  <a:cxn ang="0">
                    <a:pos x="T25" y="T27"/>
                  </a:cxn>
                </a:cxnLst>
                <a:rect l="0" t="0" r="r" b="b"/>
                <a:pathLst>
                  <a:path w="578" h="97">
                    <a:moveTo>
                      <a:pt x="69" y="2"/>
                    </a:moveTo>
                    <a:lnTo>
                      <a:pt x="55" y="2"/>
                    </a:lnTo>
                    <a:lnTo>
                      <a:pt x="33" y="80"/>
                    </a:lnTo>
                    <a:lnTo>
                      <a:pt x="44" y="80"/>
                    </a:lnTo>
                    <a:lnTo>
                      <a:pt x="62" y="17"/>
                    </a:lnTo>
                    <a:lnTo>
                      <a:pt x="74" y="17"/>
                    </a:lnTo>
                    <a:lnTo>
                      <a:pt x="69"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05"/>
              <p:cNvSpPr>
                <a:spLocks/>
              </p:cNvSpPr>
              <p:nvPr/>
            </p:nvSpPr>
            <p:spPr bwMode="auto">
              <a:xfrm>
                <a:off x="1735" y="1910"/>
                <a:ext cx="578" cy="97"/>
              </a:xfrm>
              <a:custGeom>
                <a:avLst/>
                <a:gdLst>
                  <a:gd name="T0" fmla="+- 0 1860 1735"/>
                  <a:gd name="T1" fmla="*/ T0 w 578"/>
                  <a:gd name="T2" fmla="+- 0 1912 1910"/>
                  <a:gd name="T3" fmla="*/ 1912 h 97"/>
                  <a:gd name="T4" fmla="+- 0 1847 1735"/>
                  <a:gd name="T5" fmla="*/ T4 w 578"/>
                  <a:gd name="T6" fmla="+- 0 1912 1910"/>
                  <a:gd name="T7" fmla="*/ 1912 h 97"/>
                  <a:gd name="T8" fmla="+- 0 1827 1735"/>
                  <a:gd name="T9" fmla="*/ T8 w 578"/>
                  <a:gd name="T10" fmla="+- 0 1990 1910"/>
                  <a:gd name="T11" fmla="*/ 1990 h 97"/>
                  <a:gd name="T12" fmla="+- 0 1838 1735"/>
                  <a:gd name="T13" fmla="*/ T12 w 578"/>
                  <a:gd name="T14" fmla="+- 0 1990 1910"/>
                  <a:gd name="T15" fmla="*/ 1990 h 97"/>
                  <a:gd name="T16" fmla="+- 0 1860 1735"/>
                  <a:gd name="T17" fmla="*/ T16 w 578"/>
                  <a:gd name="T18" fmla="+- 0 1912 1910"/>
                  <a:gd name="T19" fmla="*/ 1912 h 97"/>
                </a:gdLst>
                <a:ahLst/>
                <a:cxnLst>
                  <a:cxn ang="0">
                    <a:pos x="T1" y="T3"/>
                  </a:cxn>
                  <a:cxn ang="0">
                    <a:pos x="T5" y="T7"/>
                  </a:cxn>
                  <a:cxn ang="0">
                    <a:pos x="T9" y="T11"/>
                  </a:cxn>
                  <a:cxn ang="0">
                    <a:pos x="T13" y="T15"/>
                  </a:cxn>
                  <a:cxn ang="0">
                    <a:pos x="T17" y="T19"/>
                  </a:cxn>
                </a:cxnLst>
                <a:rect l="0" t="0" r="r" b="b"/>
                <a:pathLst>
                  <a:path w="578" h="97">
                    <a:moveTo>
                      <a:pt x="125" y="2"/>
                    </a:moveTo>
                    <a:lnTo>
                      <a:pt x="112" y="2"/>
                    </a:lnTo>
                    <a:lnTo>
                      <a:pt x="92" y="80"/>
                    </a:lnTo>
                    <a:lnTo>
                      <a:pt x="103" y="80"/>
                    </a:lnTo>
                    <a:lnTo>
                      <a:pt x="125"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06"/>
              <p:cNvSpPr>
                <a:spLocks/>
              </p:cNvSpPr>
              <p:nvPr/>
            </p:nvSpPr>
            <p:spPr bwMode="auto">
              <a:xfrm>
                <a:off x="1735" y="1910"/>
                <a:ext cx="578" cy="97"/>
              </a:xfrm>
              <a:custGeom>
                <a:avLst/>
                <a:gdLst>
                  <a:gd name="T0" fmla="+- 0 1908 1735"/>
                  <a:gd name="T1" fmla="*/ T0 w 578"/>
                  <a:gd name="T2" fmla="+- 0 1923 1910"/>
                  <a:gd name="T3" fmla="*/ 1923 h 97"/>
                  <a:gd name="T4" fmla="+- 0 1895 1735"/>
                  <a:gd name="T5" fmla="*/ T4 w 578"/>
                  <a:gd name="T6" fmla="+- 0 1923 1910"/>
                  <a:gd name="T7" fmla="*/ 1923 h 97"/>
                  <a:gd name="T8" fmla="+- 0 1895 1735"/>
                  <a:gd name="T9" fmla="*/ T8 w 578"/>
                  <a:gd name="T10" fmla="+- 0 2005 1910"/>
                  <a:gd name="T11" fmla="*/ 2005 h 97"/>
                  <a:gd name="T12" fmla="+- 0 1908 1735"/>
                  <a:gd name="T13" fmla="*/ T12 w 578"/>
                  <a:gd name="T14" fmla="+- 0 2005 1910"/>
                  <a:gd name="T15" fmla="*/ 2005 h 97"/>
                  <a:gd name="T16" fmla="+- 0 1908 1735"/>
                  <a:gd name="T17" fmla="*/ T16 w 578"/>
                  <a:gd name="T18" fmla="+- 0 1923 1910"/>
                  <a:gd name="T19" fmla="*/ 1923 h 97"/>
                </a:gdLst>
                <a:ahLst/>
                <a:cxnLst>
                  <a:cxn ang="0">
                    <a:pos x="T1" y="T3"/>
                  </a:cxn>
                  <a:cxn ang="0">
                    <a:pos x="T5" y="T7"/>
                  </a:cxn>
                  <a:cxn ang="0">
                    <a:pos x="T9" y="T11"/>
                  </a:cxn>
                  <a:cxn ang="0">
                    <a:pos x="T13" y="T15"/>
                  </a:cxn>
                  <a:cxn ang="0">
                    <a:pos x="T17" y="T19"/>
                  </a:cxn>
                </a:cxnLst>
                <a:rect l="0" t="0" r="r" b="b"/>
                <a:pathLst>
                  <a:path w="578" h="97">
                    <a:moveTo>
                      <a:pt x="173" y="13"/>
                    </a:moveTo>
                    <a:lnTo>
                      <a:pt x="160" y="13"/>
                    </a:lnTo>
                    <a:lnTo>
                      <a:pt x="160" y="95"/>
                    </a:lnTo>
                    <a:lnTo>
                      <a:pt x="173" y="95"/>
                    </a:lnTo>
                    <a:lnTo>
                      <a:pt x="173" y="13"/>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07"/>
              <p:cNvSpPr>
                <a:spLocks/>
              </p:cNvSpPr>
              <p:nvPr/>
            </p:nvSpPr>
            <p:spPr bwMode="auto">
              <a:xfrm>
                <a:off x="1735" y="1910"/>
                <a:ext cx="578" cy="97"/>
              </a:xfrm>
              <a:custGeom>
                <a:avLst/>
                <a:gdLst>
                  <a:gd name="T0" fmla="+- 0 1941 1735"/>
                  <a:gd name="T1" fmla="*/ T0 w 578"/>
                  <a:gd name="T2" fmla="+- 0 1912 1910"/>
                  <a:gd name="T3" fmla="*/ 1912 h 97"/>
                  <a:gd name="T4" fmla="+- 0 1862 1735"/>
                  <a:gd name="T5" fmla="*/ T4 w 578"/>
                  <a:gd name="T6" fmla="+- 0 1912 1910"/>
                  <a:gd name="T7" fmla="*/ 1912 h 97"/>
                  <a:gd name="T8" fmla="+- 0 1862 1735"/>
                  <a:gd name="T9" fmla="*/ T8 w 578"/>
                  <a:gd name="T10" fmla="+- 0 1923 1910"/>
                  <a:gd name="T11" fmla="*/ 1923 h 97"/>
                  <a:gd name="T12" fmla="+- 0 1941 1735"/>
                  <a:gd name="T13" fmla="*/ T12 w 578"/>
                  <a:gd name="T14" fmla="+- 0 1923 1910"/>
                  <a:gd name="T15" fmla="*/ 1923 h 97"/>
                  <a:gd name="T16" fmla="+- 0 1941 1735"/>
                  <a:gd name="T17" fmla="*/ T16 w 578"/>
                  <a:gd name="T18" fmla="+- 0 1912 1910"/>
                  <a:gd name="T19" fmla="*/ 1912 h 97"/>
                </a:gdLst>
                <a:ahLst/>
                <a:cxnLst>
                  <a:cxn ang="0">
                    <a:pos x="T1" y="T3"/>
                  </a:cxn>
                  <a:cxn ang="0">
                    <a:pos x="T5" y="T7"/>
                  </a:cxn>
                  <a:cxn ang="0">
                    <a:pos x="T9" y="T11"/>
                  </a:cxn>
                  <a:cxn ang="0">
                    <a:pos x="T13" y="T15"/>
                  </a:cxn>
                  <a:cxn ang="0">
                    <a:pos x="T17" y="T19"/>
                  </a:cxn>
                </a:cxnLst>
                <a:rect l="0" t="0" r="r" b="b"/>
                <a:pathLst>
                  <a:path w="578" h="97">
                    <a:moveTo>
                      <a:pt x="206" y="2"/>
                    </a:moveTo>
                    <a:lnTo>
                      <a:pt x="127" y="2"/>
                    </a:lnTo>
                    <a:lnTo>
                      <a:pt x="127" y="13"/>
                    </a:lnTo>
                    <a:lnTo>
                      <a:pt x="206" y="13"/>
                    </a:lnTo>
                    <a:lnTo>
                      <a:pt x="206"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08"/>
              <p:cNvSpPr>
                <a:spLocks/>
              </p:cNvSpPr>
              <p:nvPr/>
            </p:nvSpPr>
            <p:spPr bwMode="auto">
              <a:xfrm>
                <a:off x="1735" y="1910"/>
                <a:ext cx="578" cy="97"/>
              </a:xfrm>
              <a:custGeom>
                <a:avLst/>
                <a:gdLst>
                  <a:gd name="T0" fmla="+- 0 1987 1735"/>
                  <a:gd name="T1" fmla="*/ T0 w 578"/>
                  <a:gd name="T2" fmla="+- 0 1977 1910"/>
                  <a:gd name="T3" fmla="*/ 1977 h 97"/>
                  <a:gd name="T4" fmla="+- 0 1978 1735"/>
                  <a:gd name="T5" fmla="*/ T4 w 578"/>
                  <a:gd name="T6" fmla="+- 0 1977 1910"/>
                  <a:gd name="T7" fmla="*/ 1977 h 97"/>
                  <a:gd name="T8" fmla="+- 0 1978 1735"/>
                  <a:gd name="T9" fmla="*/ T8 w 578"/>
                  <a:gd name="T10" fmla="+- 0 2005 1910"/>
                  <a:gd name="T11" fmla="*/ 2005 h 97"/>
                  <a:gd name="T12" fmla="+- 0 1987 1735"/>
                  <a:gd name="T13" fmla="*/ T12 w 578"/>
                  <a:gd name="T14" fmla="+- 0 2005 1910"/>
                  <a:gd name="T15" fmla="*/ 2005 h 97"/>
                  <a:gd name="T16" fmla="+- 0 1987 1735"/>
                  <a:gd name="T17" fmla="*/ T16 w 578"/>
                  <a:gd name="T18" fmla="+- 0 1977 1910"/>
                  <a:gd name="T19" fmla="*/ 1977 h 97"/>
                </a:gdLst>
                <a:ahLst/>
                <a:cxnLst>
                  <a:cxn ang="0">
                    <a:pos x="T1" y="T3"/>
                  </a:cxn>
                  <a:cxn ang="0">
                    <a:pos x="T5" y="T7"/>
                  </a:cxn>
                  <a:cxn ang="0">
                    <a:pos x="T9" y="T11"/>
                  </a:cxn>
                  <a:cxn ang="0">
                    <a:pos x="T13" y="T15"/>
                  </a:cxn>
                  <a:cxn ang="0">
                    <a:pos x="T17" y="T19"/>
                  </a:cxn>
                </a:cxnLst>
                <a:rect l="0" t="0" r="r" b="b"/>
                <a:pathLst>
                  <a:path w="578" h="97">
                    <a:moveTo>
                      <a:pt x="252" y="67"/>
                    </a:moveTo>
                    <a:lnTo>
                      <a:pt x="243" y="67"/>
                    </a:lnTo>
                    <a:lnTo>
                      <a:pt x="243" y="95"/>
                    </a:lnTo>
                    <a:lnTo>
                      <a:pt x="252" y="95"/>
                    </a:lnTo>
                    <a:lnTo>
                      <a:pt x="252" y="67"/>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09"/>
              <p:cNvSpPr>
                <a:spLocks/>
              </p:cNvSpPr>
              <p:nvPr/>
            </p:nvSpPr>
            <p:spPr bwMode="auto">
              <a:xfrm>
                <a:off x="1735" y="1910"/>
                <a:ext cx="578" cy="97"/>
              </a:xfrm>
              <a:custGeom>
                <a:avLst/>
                <a:gdLst>
                  <a:gd name="T0" fmla="+- 0 2017 1735"/>
                  <a:gd name="T1" fmla="*/ T0 w 578"/>
                  <a:gd name="T2" fmla="+- 0 1968 1910"/>
                  <a:gd name="T3" fmla="*/ 1968 h 97"/>
                  <a:gd name="T4" fmla="+- 0 1947 1735"/>
                  <a:gd name="T5" fmla="*/ T4 w 578"/>
                  <a:gd name="T6" fmla="+- 0 1968 1910"/>
                  <a:gd name="T7" fmla="*/ 1968 h 97"/>
                  <a:gd name="T8" fmla="+- 0 1947 1735"/>
                  <a:gd name="T9" fmla="*/ T8 w 578"/>
                  <a:gd name="T10" fmla="+- 0 1977 1910"/>
                  <a:gd name="T11" fmla="*/ 1977 h 97"/>
                  <a:gd name="T12" fmla="+- 0 2017 1735"/>
                  <a:gd name="T13" fmla="*/ T12 w 578"/>
                  <a:gd name="T14" fmla="+- 0 1977 1910"/>
                  <a:gd name="T15" fmla="*/ 1977 h 97"/>
                  <a:gd name="T16" fmla="+- 0 2017 1735"/>
                  <a:gd name="T17" fmla="*/ T16 w 578"/>
                  <a:gd name="T18" fmla="+- 0 1968 1910"/>
                  <a:gd name="T19" fmla="*/ 1968 h 97"/>
                </a:gdLst>
                <a:ahLst/>
                <a:cxnLst>
                  <a:cxn ang="0">
                    <a:pos x="T1" y="T3"/>
                  </a:cxn>
                  <a:cxn ang="0">
                    <a:pos x="T5" y="T7"/>
                  </a:cxn>
                  <a:cxn ang="0">
                    <a:pos x="T9" y="T11"/>
                  </a:cxn>
                  <a:cxn ang="0">
                    <a:pos x="T13" y="T15"/>
                  </a:cxn>
                  <a:cxn ang="0">
                    <a:pos x="T17" y="T19"/>
                  </a:cxn>
                </a:cxnLst>
                <a:rect l="0" t="0" r="r" b="b"/>
                <a:pathLst>
                  <a:path w="578" h="97">
                    <a:moveTo>
                      <a:pt x="282" y="58"/>
                    </a:moveTo>
                    <a:lnTo>
                      <a:pt x="212" y="58"/>
                    </a:lnTo>
                    <a:lnTo>
                      <a:pt x="212" y="67"/>
                    </a:lnTo>
                    <a:lnTo>
                      <a:pt x="282" y="67"/>
                    </a:lnTo>
                    <a:lnTo>
                      <a:pt x="282" y="58"/>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10"/>
              <p:cNvSpPr>
                <a:spLocks/>
              </p:cNvSpPr>
              <p:nvPr/>
            </p:nvSpPr>
            <p:spPr bwMode="auto">
              <a:xfrm>
                <a:off x="1735" y="1910"/>
                <a:ext cx="578" cy="97"/>
              </a:xfrm>
              <a:custGeom>
                <a:avLst/>
                <a:gdLst>
                  <a:gd name="T0" fmla="+- 0 1987 1735"/>
                  <a:gd name="T1" fmla="*/ T0 w 578"/>
                  <a:gd name="T2" fmla="+- 0 1939 1910"/>
                  <a:gd name="T3" fmla="*/ 1939 h 97"/>
                  <a:gd name="T4" fmla="+- 0 1978 1735"/>
                  <a:gd name="T5" fmla="*/ T4 w 578"/>
                  <a:gd name="T6" fmla="+- 0 1939 1910"/>
                  <a:gd name="T7" fmla="*/ 1939 h 97"/>
                  <a:gd name="T8" fmla="+- 0 1978 1735"/>
                  <a:gd name="T9" fmla="*/ T8 w 578"/>
                  <a:gd name="T10" fmla="+- 0 1968 1910"/>
                  <a:gd name="T11" fmla="*/ 1968 h 97"/>
                  <a:gd name="T12" fmla="+- 0 1987 1735"/>
                  <a:gd name="T13" fmla="*/ T12 w 578"/>
                  <a:gd name="T14" fmla="+- 0 1968 1910"/>
                  <a:gd name="T15" fmla="*/ 1968 h 97"/>
                  <a:gd name="T16" fmla="+- 0 1987 1735"/>
                  <a:gd name="T17" fmla="*/ T16 w 578"/>
                  <a:gd name="T18" fmla="+- 0 1939 1910"/>
                  <a:gd name="T19" fmla="*/ 1939 h 97"/>
                </a:gdLst>
                <a:ahLst/>
                <a:cxnLst>
                  <a:cxn ang="0">
                    <a:pos x="T1" y="T3"/>
                  </a:cxn>
                  <a:cxn ang="0">
                    <a:pos x="T5" y="T7"/>
                  </a:cxn>
                  <a:cxn ang="0">
                    <a:pos x="T9" y="T11"/>
                  </a:cxn>
                  <a:cxn ang="0">
                    <a:pos x="T13" y="T15"/>
                  </a:cxn>
                  <a:cxn ang="0">
                    <a:pos x="T17" y="T19"/>
                  </a:cxn>
                </a:cxnLst>
                <a:rect l="0" t="0" r="r" b="b"/>
                <a:pathLst>
                  <a:path w="578" h="97">
                    <a:moveTo>
                      <a:pt x="252" y="29"/>
                    </a:moveTo>
                    <a:lnTo>
                      <a:pt x="243" y="29"/>
                    </a:lnTo>
                    <a:lnTo>
                      <a:pt x="243" y="58"/>
                    </a:lnTo>
                    <a:lnTo>
                      <a:pt x="252" y="58"/>
                    </a:lnTo>
                    <a:lnTo>
                      <a:pt x="252" y="2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11"/>
              <p:cNvSpPr>
                <a:spLocks/>
              </p:cNvSpPr>
              <p:nvPr/>
            </p:nvSpPr>
            <p:spPr bwMode="auto">
              <a:xfrm>
                <a:off x="1735" y="1910"/>
                <a:ext cx="578" cy="97"/>
              </a:xfrm>
              <a:custGeom>
                <a:avLst/>
                <a:gdLst>
                  <a:gd name="T0" fmla="+- 0 2082 1735"/>
                  <a:gd name="T1" fmla="*/ T0 w 578"/>
                  <a:gd name="T2" fmla="+- 0 1910 1910"/>
                  <a:gd name="T3" fmla="*/ 1910 h 97"/>
                  <a:gd name="T4" fmla="+- 0 2069 1735"/>
                  <a:gd name="T5" fmla="*/ T4 w 578"/>
                  <a:gd name="T6" fmla="+- 0 1910 1910"/>
                  <a:gd name="T7" fmla="*/ 1910 h 97"/>
                  <a:gd name="T8" fmla="+- 0 2062 1735"/>
                  <a:gd name="T9" fmla="*/ T8 w 578"/>
                  <a:gd name="T10" fmla="+- 0 1911 1910"/>
                  <a:gd name="T11" fmla="*/ 1911 h 97"/>
                  <a:gd name="T12" fmla="+- 0 2030 1735"/>
                  <a:gd name="T13" fmla="*/ T12 w 578"/>
                  <a:gd name="T14" fmla="+- 0 1954 1910"/>
                  <a:gd name="T15" fmla="*/ 1954 h 97"/>
                  <a:gd name="T16" fmla="+- 0 2030 1735"/>
                  <a:gd name="T17" fmla="*/ T16 w 578"/>
                  <a:gd name="T18" fmla="+- 0 1967 1910"/>
                  <a:gd name="T19" fmla="*/ 1967 h 97"/>
                  <a:gd name="T20" fmla="+- 0 2069 1735"/>
                  <a:gd name="T21" fmla="*/ T20 w 578"/>
                  <a:gd name="T22" fmla="+- 0 2007 1910"/>
                  <a:gd name="T23" fmla="*/ 2007 h 97"/>
                  <a:gd name="T24" fmla="+- 0 2083 1735"/>
                  <a:gd name="T25" fmla="*/ T24 w 578"/>
                  <a:gd name="T26" fmla="+- 0 2007 1910"/>
                  <a:gd name="T27" fmla="*/ 2007 h 97"/>
                  <a:gd name="T28" fmla="+- 0 2088 1735"/>
                  <a:gd name="T29" fmla="*/ T28 w 578"/>
                  <a:gd name="T30" fmla="+- 0 2006 1910"/>
                  <a:gd name="T31" fmla="*/ 2006 h 97"/>
                  <a:gd name="T32" fmla="+- 0 2100 1735"/>
                  <a:gd name="T33" fmla="*/ T32 w 578"/>
                  <a:gd name="T34" fmla="+- 0 2002 1910"/>
                  <a:gd name="T35" fmla="*/ 2002 h 97"/>
                  <a:gd name="T36" fmla="+- 0 2105 1735"/>
                  <a:gd name="T37" fmla="*/ T36 w 578"/>
                  <a:gd name="T38" fmla="+- 0 1998 1910"/>
                  <a:gd name="T39" fmla="*/ 1998 h 97"/>
                  <a:gd name="T40" fmla="+- 0 2106 1735"/>
                  <a:gd name="T41" fmla="*/ T40 w 578"/>
                  <a:gd name="T42" fmla="+- 0 1997 1910"/>
                  <a:gd name="T43" fmla="*/ 1997 h 97"/>
                  <a:gd name="T44" fmla="+- 0 2071 1735"/>
                  <a:gd name="T45" fmla="*/ T44 w 578"/>
                  <a:gd name="T46" fmla="+- 0 1997 1910"/>
                  <a:gd name="T47" fmla="*/ 1997 h 97"/>
                  <a:gd name="T48" fmla="+- 0 2066 1735"/>
                  <a:gd name="T49" fmla="*/ T48 w 578"/>
                  <a:gd name="T50" fmla="+- 0 1996 1910"/>
                  <a:gd name="T51" fmla="*/ 1996 h 97"/>
                  <a:gd name="T52" fmla="+- 0 2043 1735"/>
                  <a:gd name="T53" fmla="*/ T52 w 578"/>
                  <a:gd name="T54" fmla="+- 0 1965 1910"/>
                  <a:gd name="T55" fmla="*/ 1965 h 97"/>
                  <a:gd name="T56" fmla="+- 0 2043 1735"/>
                  <a:gd name="T57" fmla="*/ T56 w 578"/>
                  <a:gd name="T58" fmla="+- 0 1954 1910"/>
                  <a:gd name="T59" fmla="*/ 1954 h 97"/>
                  <a:gd name="T60" fmla="+- 0 2071 1735"/>
                  <a:gd name="T61" fmla="*/ T60 w 578"/>
                  <a:gd name="T62" fmla="+- 0 1920 1910"/>
                  <a:gd name="T63" fmla="*/ 1920 h 97"/>
                  <a:gd name="T64" fmla="+- 0 2109 1735"/>
                  <a:gd name="T65" fmla="*/ T64 w 578"/>
                  <a:gd name="T66" fmla="+- 0 1920 1910"/>
                  <a:gd name="T67" fmla="*/ 1920 h 97"/>
                  <a:gd name="T68" fmla="+- 0 2108 1735"/>
                  <a:gd name="T69" fmla="*/ T68 w 578"/>
                  <a:gd name="T70" fmla="+- 0 1920 1910"/>
                  <a:gd name="T71" fmla="*/ 1920 h 97"/>
                  <a:gd name="T72" fmla="+- 0 2101 1735"/>
                  <a:gd name="T73" fmla="*/ T72 w 578"/>
                  <a:gd name="T74" fmla="+- 0 1915 1910"/>
                  <a:gd name="T75" fmla="*/ 1915 h 97"/>
                  <a:gd name="T76" fmla="+- 0 2097 1735"/>
                  <a:gd name="T77" fmla="*/ T76 w 578"/>
                  <a:gd name="T78" fmla="+- 0 1913 1910"/>
                  <a:gd name="T79" fmla="*/ 1913 h 97"/>
                  <a:gd name="T80" fmla="+- 0 2087 1735"/>
                  <a:gd name="T81" fmla="*/ T80 w 578"/>
                  <a:gd name="T82" fmla="+- 0 1910 1910"/>
                  <a:gd name="T83" fmla="*/ 1910 h 97"/>
                  <a:gd name="T84" fmla="+- 0 2082 1735"/>
                  <a:gd name="T85" fmla="*/ T84 w 578"/>
                  <a:gd name="T86" fmla="+- 0 1910 1910"/>
                  <a:gd name="T87" fmla="*/ 1910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578" h="97">
                    <a:moveTo>
                      <a:pt x="347" y="0"/>
                    </a:moveTo>
                    <a:lnTo>
                      <a:pt x="334" y="0"/>
                    </a:lnTo>
                    <a:lnTo>
                      <a:pt x="327" y="1"/>
                    </a:lnTo>
                    <a:lnTo>
                      <a:pt x="295" y="44"/>
                    </a:lnTo>
                    <a:lnTo>
                      <a:pt x="295" y="57"/>
                    </a:lnTo>
                    <a:lnTo>
                      <a:pt x="334" y="97"/>
                    </a:lnTo>
                    <a:lnTo>
                      <a:pt x="348" y="97"/>
                    </a:lnTo>
                    <a:lnTo>
                      <a:pt x="353" y="96"/>
                    </a:lnTo>
                    <a:lnTo>
                      <a:pt x="365" y="92"/>
                    </a:lnTo>
                    <a:lnTo>
                      <a:pt x="370" y="88"/>
                    </a:lnTo>
                    <a:lnTo>
                      <a:pt x="371" y="87"/>
                    </a:lnTo>
                    <a:lnTo>
                      <a:pt x="336" y="87"/>
                    </a:lnTo>
                    <a:lnTo>
                      <a:pt x="331" y="86"/>
                    </a:lnTo>
                    <a:lnTo>
                      <a:pt x="308" y="55"/>
                    </a:lnTo>
                    <a:lnTo>
                      <a:pt x="308" y="44"/>
                    </a:lnTo>
                    <a:lnTo>
                      <a:pt x="336" y="10"/>
                    </a:lnTo>
                    <a:lnTo>
                      <a:pt x="374" y="10"/>
                    </a:lnTo>
                    <a:lnTo>
                      <a:pt x="373" y="10"/>
                    </a:lnTo>
                    <a:lnTo>
                      <a:pt x="366" y="5"/>
                    </a:lnTo>
                    <a:lnTo>
                      <a:pt x="362" y="3"/>
                    </a:lnTo>
                    <a:lnTo>
                      <a:pt x="352" y="0"/>
                    </a:lnTo>
                    <a:lnTo>
                      <a:pt x="347"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12"/>
              <p:cNvSpPr>
                <a:spLocks/>
              </p:cNvSpPr>
              <p:nvPr/>
            </p:nvSpPr>
            <p:spPr bwMode="auto">
              <a:xfrm>
                <a:off x="1735" y="1910"/>
                <a:ext cx="578" cy="97"/>
              </a:xfrm>
              <a:custGeom>
                <a:avLst/>
                <a:gdLst>
                  <a:gd name="T0" fmla="+- 0 2120 1735"/>
                  <a:gd name="T1" fmla="*/ T0 w 578"/>
                  <a:gd name="T2" fmla="+- 0 1994 1910"/>
                  <a:gd name="T3" fmla="*/ 1994 h 97"/>
                  <a:gd name="T4" fmla="+- 0 2108 1735"/>
                  <a:gd name="T5" fmla="*/ T4 w 578"/>
                  <a:gd name="T6" fmla="+- 0 1994 1910"/>
                  <a:gd name="T7" fmla="*/ 1994 h 97"/>
                  <a:gd name="T8" fmla="+- 0 2112 1735"/>
                  <a:gd name="T9" fmla="*/ T8 w 578"/>
                  <a:gd name="T10" fmla="+- 0 2005 1910"/>
                  <a:gd name="T11" fmla="*/ 2005 h 97"/>
                  <a:gd name="T12" fmla="+- 0 2120 1735"/>
                  <a:gd name="T13" fmla="*/ T12 w 578"/>
                  <a:gd name="T14" fmla="+- 0 2005 1910"/>
                  <a:gd name="T15" fmla="*/ 2005 h 97"/>
                  <a:gd name="T16" fmla="+- 0 2120 1735"/>
                  <a:gd name="T17" fmla="*/ T16 w 578"/>
                  <a:gd name="T18" fmla="+- 0 1994 1910"/>
                  <a:gd name="T19" fmla="*/ 1994 h 97"/>
                </a:gdLst>
                <a:ahLst/>
                <a:cxnLst>
                  <a:cxn ang="0">
                    <a:pos x="T1" y="T3"/>
                  </a:cxn>
                  <a:cxn ang="0">
                    <a:pos x="T5" y="T7"/>
                  </a:cxn>
                  <a:cxn ang="0">
                    <a:pos x="T9" y="T11"/>
                  </a:cxn>
                  <a:cxn ang="0">
                    <a:pos x="T13" y="T15"/>
                  </a:cxn>
                  <a:cxn ang="0">
                    <a:pos x="T17" y="T19"/>
                  </a:cxn>
                </a:cxnLst>
                <a:rect l="0" t="0" r="r" b="b"/>
                <a:pathLst>
                  <a:path w="578" h="97">
                    <a:moveTo>
                      <a:pt x="385" y="84"/>
                    </a:moveTo>
                    <a:lnTo>
                      <a:pt x="373" y="84"/>
                    </a:lnTo>
                    <a:lnTo>
                      <a:pt x="377" y="95"/>
                    </a:lnTo>
                    <a:lnTo>
                      <a:pt x="385" y="95"/>
                    </a:lnTo>
                    <a:lnTo>
                      <a:pt x="385" y="84"/>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13"/>
              <p:cNvSpPr>
                <a:spLocks/>
              </p:cNvSpPr>
              <p:nvPr/>
            </p:nvSpPr>
            <p:spPr bwMode="auto">
              <a:xfrm>
                <a:off x="1735" y="1910"/>
                <a:ext cx="578" cy="97"/>
              </a:xfrm>
              <a:custGeom>
                <a:avLst/>
                <a:gdLst>
                  <a:gd name="T0" fmla="+- 0 2120 1735"/>
                  <a:gd name="T1" fmla="*/ T0 w 578"/>
                  <a:gd name="T2" fmla="+- 0 1956 1910"/>
                  <a:gd name="T3" fmla="*/ 1956 h 97"/>
                  <a:gd name="T4" fmla="+- 0 2077 1735"/>
                  <a:gd name="T5" fmla="*/ T4 w 578"/>
                  <a:gd name="T6" fmla="+- 0 1956 1910"/>
                  <a:gd name="T7" fmla="*/ 1956 h 97"/>
                  <a:gd name="T8" fmla="+- 0 2077 1735"/>
                  <a:gd name="T9" fmla="*/ T8 w 578"/>
                  <a:gd name="T10" fmla="+- 0 1967 1910"/>
                  <a:gd name="T11" fmla="*/ 1967 h 97"/>
                  <a:gd name="T12" fmla="+- 0 2108 1735"/>
                  <a:gd name="T13" fmla="*/ T12 w 578"/>
                  <a:gd name="T14" fmla="+- 0 1967 1910"/>
                  <a:gd name="T15" fmla="*/ 1967 h 97"/>
                  <a:gd name="T16" fmla="+- 0 2109 1735"/>
                  <a:gd name="T17" fmla="*/ T16 w 578"/>
                  <a:gd name="T18" fmla="+- 0 1971 1910"/>
                  <a:gd name="T19" fmla="*/ 1971 h 97"/>
                  <a:gd name="T20" fmla="+- 0 2082 1735"/>
                  <a:gd name="T21" fmla="*/ T20 w 578"/>
                  <a:gd name="T22" fmla="+- 0 1997 1910"/>
                  <a:gd name="T23" fmla="*/ 1997 h 97"/>
                  <a:gd name="T24" fmla="+- 0 2106 1735"/>
                  <a:gd name="T25" fmla="*/ T24 w 578"/>
                  <a:gd name="T26" fmla="+- 0 1997 1910"/>
                  <a:gd name="T27" fmla="*/ 1997 h 97"/>
                  <a:gd name="T28" fmla="+- 0 2108 1735"/>
                  <a:gd name="T29" fmla="*/ T28 w 578"/>
                  <a:gd name="T30" fmla="+- 0 1994 1910"/>
                  <a:gd name="T31" fmla="*/ 1994 h 97"/>
                  <a:gd name="T32" fmla="+- 0 2120 1735"/>
                  <a:gd name="T33" fmla="*/ T32 w 578"/>
                  <a:gd name="T34" fmla="+- 0 1994 1910"/>
                  <a:gd name="T35" fmla="*/ 1994 h 97"/>
                  <a:gd name="T36" fmla="+- 0 2120 1735"/>
                  <a:gd name="T37" fmla="*/ T36 w 578"/>
                  <a:gd name="T38" fmla="+- 0 1956 1910"/>
                  <a:gd name="T39" fmla="*/ 195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78" h="97">
                    <a:moveTo>
                      <a:pt x="385" y="46"/>
                    </a:moveTo>
                    <a:lnTo>
                      <a:pt x="342" y="46"/>
                    </a:lnTo>
                    <a:lnTo>
                      <a:pt x="342" y="57"/>
                    </a:lnTo>
                    <a:lnTo>
                      <a:pt x="373" y="57"/>
                    </a:lnTo>
                    <a:lnTo>
                      <a:pt x="374" y="61"/>
                    </a:lnTo>
                    <a:lnTo>
                      <a:pt x="347" y="87"/>
                    </a:lnTo>
                    <a:lnTo>
                      <a:pt x="371" y="87"/>
                    </a:lnTo>
                    <a:lnTo>
                      <a:pt x="373" y="84"/>
                    </a:lnTo>
                    <a:lnTo>
                      <a:pt x="385" y="84"/>
                    </a:lnTo>
                    <a:lnTo>
                      <a:pt x="385" y="46"/>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14"/>
              <p:cNvSpPr>
                <a:spLocks/>
              </p:cNvSpPr>
              <p:nvPr/>
            </p:nvSpPr>
            <p:spPr bwMode="auto">
              <a:xfrm>
                <a:off x="1735" y="1910"/>
                <a:ext cx="578" cy="97"/>
              </a:xfrm>
              <a:custGeom>
                <a:avLst/>
                <a:gdLst>
                  <a:gd name="T0" fmla="+- 0 2109 1735"/>
                  <a:gd name="T1" fmla="*/ T0 w 578"/>
                  <a:gd name="T2" fmla="+- 0 1920 1910"/>
                  <a:gd name="T3" fmla="*/ 1920 h 97"/>
                  <a:gd name="T4" fmla="+- 0 2080 1735"/>
                  <a:gd name="T5" fmla="*/ T4 w 578"/>
                  <a:gd name="T6" fmla="+- 0 1920 1910"/>
                  <a:gd name="T7" fmla="*/ 1920 h 97"/>
                  <a:gd name="T8" fmla="+- 0 2084 1735"/>
                  <a:gd name="T9" fmla="*/ T8 w 578"/>
                  <a:gd name="T10" fmla="+- 0 1921 1910"/>
                  <a:gd name="T11" fmla="*/ 1921 h 97"/>
                  <a:gd name="T12" fmla="+- 0 2090 1735"/>
                  <a:gd name="T13" fmla="*/ T12 w 578"/>
                  <a:gd name="T14" fmla="+- 0 1922 1910"/>
                  <a:gd name="T15" fmla="*/ 1922 h 97"/>
                  <a:gd name="T16" fmla="+- 0 2106 1735"/>
                  <a:gd name="T17" fmla="*/ T16 w 578"/>
                  <a:gd name="T18" fmla="+- 0 1941 1910"/>
                  <a:gd name="T19" fmla="*/ 1941 h 97"/>
                  <a:gd name="T20" fmla="+- 0 2119 1735"/>
                  <a:gd name="T21" fmla="*/ T20 w 578"/>
                  <a:gd name="T22" fmla="+- 0 1941 1910"/>
                  <a:gd name="T23" fmla="*/ 1941 h 97"/>
                  <a:gd name="T24" fmla="+- 0 2118 1735"/>
                  <a:gd name="T25" fmla="*/ T24 w 578"/>
                  <a:gd name="T26" fmla="+- 0 1935 1910"/>
                  <a:gd name="T27" fmla="*/ 1935 h 97"/>
                  <a:gd name="T28" fmla="+- 0 2117 1735"/>
                  <a:gd name="T29" fmla="*/ T28 w 578"/>
                  <a:gd name="T30" fmla="+- 0 1931 1910"/>
                  <a:gd name="T31" fmla="*/ 1931 h 97"/>
                  <a:gd name="T32" fmla="+- 0 2111 1735"/>
                  <a:gd name="T33" fmla="*/ T32 w 578"/>
                  <a:gd name="T34" fmla="+- 0 1923 1910"/>
                  <a:gd name="T35" fmla="*/ 1923 h 97"/>
                  <a:gd name="T36" fmla="+- 0 2109 1735"/>
                  <a:gd name="T37" fmla="*/ T36 w 578"/>
                  <a:gd name="T38" fmla="+- 0 1920 1910"/>
                  <a:gd name="T39" fmla="*/ 1920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78" h="97">
                    <a:moveTo>
                      <a:pt x="374" y="10"/>
                    </a:moveTo>
                    <a:lnTo>
                      <a:pt x="345" y="10"/>
                    </a:lnTo>
                    <a:lnTo>
                      <a:pt x="349" y="11"/>
                    </a:lnTo>
                    <a:lnTo>
                      <a:pt x="355" y="12"/>
                    </a:lnTo>
                    <a:lnTo>
                      <a:pt x="371" y="31"/>
                    </a:lnTo>
                    <a:lnTo>
                      <a:pt x="384" y="31"/>
                    </a:lnTo>
                    <a:lnTo>
                      <a:pt x="383" y="25"/>
                    </a:lnTo>
                    <a:lnTo>
                      <a:pt x="382" y="21"/>
                    </a:lnTo>
                    <a:lnTo>
                      <a:pt x="376" y="13"/>
                    </a:lnTo>
                    <a:lnTo>
                      <a:pt x="374" y="1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15"/>
              <p:cNvSpPr>
                <a:spLocks/>
              </p:cNvSpPr>
              <p:nvPr/>
            </p:nvSpPr>
            <p:spPr bwMode="auto">
              <a:xfrm>
                <a:off x="1735" y="1910"/>
                <a:ext cx="578" cy="97"/>
              </a:xfrm>
              <a:custGeom>
                <a:avLst/>
                <a:gdLst>
                  <a:gd name="T0" fmla="+- 0 2187 1735"/>
                  <a:gd name="T1" fmla="*/ T0 w 578"/>
                  <a:gd name="T2" fmla="+- 0 1910 1910"/>
                  <a:gd name="T3" fmla="*/ 1910 h 97"/>
                  <a:gd name="T4" fmla="+- 0 2174 1735"/>
                  <a:gd name="T5" fmla="*/ T4 w 578"/>
                  <a:gd name="T6" fmla="+- 0 1910 1910"/>
                  <a:gd name="T7" fmla="*/ 1910 h 97"/>
                  <a:gd name="T8" fmla="+- 0 2167 1735"/>
                  <a:gd name="T9" fmla="*/ T8 w 578"/>
                  <a:gd name="T10" fmla="+- 0 1911 1910"/>
                  <a:gd name="T11" fmla="*/ 1911 h 97"/>
                  <a:gd name="T12" fmla="+- 0 2135 1735"/>
                  <a:gd name="T13" fmla="*/ T12 w 578"/>
                  <a:gd name="T14" fmla="+- 0 1952 1910"/>
                  <a:gd name="T15" fmla="*/ 1952 h 97"/>
                  <a:gd name="T16" fmla="+- 0 2135 1735"/>
                  <a:gd name="T17" fmla="*/ T16 w 578"/>
                  <a:gd name="T18" fmla="+- 0 1966 1910"/>
                  <a:gd name="T19" fmla="*/ 1966 h 97"/>
                  <a:gd name="T20" fmla="+- 0 2173 1735"/>
                  <a:gd name="T21" fmla="*/ T20 w 578"/>
                  <a:gd name="T22" fmla="+- 0 2007 1910"/>
                  <a:gd name="T23" fmla="*/ 2007 h 97"/>
                  <a:gd name="T24" fmla="+- 0 2193 1735"/>
                  <a:gd name="T25" fmla="*/ T24 w 578"/>
                  <a:gd name="T26" fmla="+- 0 2007 1910"/>
                  <a:gd name="T27" fmla="*/ 2007 h 97"/>
                  <a:gd name="T28" fmla="+- 0 2203 1735"/>
                  <a:gd name="T29" fmla="*/ T28 w 578"/>
                  <a:gd name="T30" fmla="+- 0 2004 1910"/>
                  <a:gd name="T31" fmla="*/ 2004 h 97"/>
                  <a:gd name="T32" fmla="+- 0 2211 1735"/>
                  <a:gd name="T33" fmla="*/ T32 w 578"/>
                  <a:gd name="T34" fmla="+- 0 1997 1910"/>
                  <a:gd name="T35" fmla="*/ 1997 h 97"/>
                  <a:gd name="T36" fmla="+- 0 2176 1735"/>
                  <a:gd name="T37" fmla="*/ T36 w 578"/>
                  <a:gd name="T38" fmla="+- 0 1997 1910"/>
                  <a:gd name="T39" fmla="*/ 1997 h 97"/>
                  <a:gd name="T40" fmla="+- 0 2170 1735"/>
                  <a:gd name="T41" fmla="*/ T40 w 578"/>
                  <a:gd name="T42" fmla="+- 0 1996 1910"/>
                  <a:gd name="T43" fmla="*/ 1996 h 97"/>
                  <a:gd name="T44" fmla="+- 0 2148 1735"/>
                  <a:gd name="T45" fmla="*/ T44 w 578"/>
                  <a:gd name="T46" fmla="+- 0 1963 1910"/>
                  <a:gd name="T47" fmla="*/ 1963 h 97"/>
                  <a:gd name="T48" fmla="+- 0 2148 1735"/>
                  <a:gd name="T49" fmla="*/ T48 w 578"/>
                  <a:gd name="T50" fmla="+- 0 1952 1910"/>
                  <a:gd name="T51" fmla="*/ 1952 h 97"/>
                  <a:gd name="T52" fmla="+- 0 2175 1735"/>
                  <a:gd name="T53" fmla="*/ T52 w 578"/>
                  <a:gd name="T54" fmla="+- 0 1920 1910"/>
                  <a:gd name="T55" fmla="*/ 1920 h 97"/>
                  <a:gd name="T56" fmla="+- 0 2212 1735"/>
                  <a:gd name="T57" fmla="*/ T56 w 578"/>
                  <a:gd name="T58" fmla="+- 0 1920 1910"/>
                  <a:gd name="T59" fmla="*/ 1920 h 97"/>
                  <a:gd name="T60" fmla="+- 0 2205 1735"/>
                  <a:gd name="T61" fmla="*/ T60 w 578"/>
                  <a:gd name="T62" fmla="+- 0 1915 1910"/>
                  <a:gd name="T63" fmla="*/ 1915 h 97"/>
                  <a:gd name="T64" fmla="+- 0 2201 1735"/>
                  <a:gd name="T65" fmla="*/ T64 w 578"/>
                  <a:gd name="T66" fmla="+- 0 1913 1910"/>
                  <a:gd name="T67" fmla="*/ 1913 h 97"/>
                  <a:gd name="T68" fmla="+- 0 2191 1735"/>
                  <a:gd name="T69" fmla="*/ T68 w 578"/>
                  <a:gd name="T70" fmla="+- 0 1910 1910"/>
                  <a:gd name="T71" fmla="*/ 1910 h 97"/>
                  <a:gd name="T72" fmla="+- 0 2187 1735"/>
                  <a:gd name="T73" fmla="*/ T72 w 578"/>
                  <a:gd name="T74" fmla="+- 0 1910 1910"/>
                  <a:gd name="T75" fmla="*/ 1910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78" h="97">
                    <a:moveTo>
                      <a:pt x="452" y="0"/>
                    </a:moveTo>
                    <a:lnTo>
                      <a:pt x="439" y="0"/>
                    </a:lnTo>
                    <a:lnTo>
                      <a:pt x="432" y="1"/>
                    </a:lnTo>
                    <a:lnTo>
                      <a:pt x="400" y="42"/>
                    </a:lnTo>
                    <a:lnTo>
                      <a:pt x="400" y="56"/>
                    </a:lnTo>
                    <a:lnTo>
                      <a:pt x="438" y="97"/>
                    </a:lnTo>
                    <a:lnTo>
                      <a:pt x="458" y="97"/>
                    </a:lnTo>
                    <a:lnTo>
                      <a:pt x="468" y="94"/>
                    </a:lnTo>
                    <a:lnTo>
                      <a:pt x="476" y="87"/>
                    </a:lnTo>
                    <a:lnTo>
                      <a:pt x="441" y="87"/>
                    </a:lnTo>
                    <a:lnTo>
                      <a:pt x="435" y="86"/>
                    </a:lnTo>
                    <a:lnTo>
                      <a:pt x="413" y="53"/>
                    </a:lnTo>
                    <a:lnTo>
                      <a:pt x="413" y="42"/>
                    </a:lnTo>
                    <a:lnTo>
                      <a:pt x="440" y="10"/>
                    </a:lnTo>
                    <a:lnTo>
                      <a:pt x="477" y="10"/>
                    </a:lnTo>
                    <a:lnTo>
                      <a:pt x="470" y="5"/>
                    </a:lnTo>
                    <a:lnTo>
                      <a:pt x="466" y="3"/>
                    </a:lnTo>
                    <a:lnTo>
                      <a:pt x="456" y="0"/>
                    </a:lnTo>
                    <a:lnTo>
                      <a:pt x="45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16"/>
              <p:cNvSpPr>
                <a:spLocks/>
              </p:cNvSpPr>
              <p:nvPr/>
            </p:nvSpPr>
            <p:spPr bwMode="auto">
              <a:xfrm>
                <a:off x="1735" y="1910"/>
                <a:ext cx="578" cy="97"/>
              </a:xfrm>
              <a:custGeom>
                <a:avLst/>
                <a:gdLst>
                  <a:gd name="T0" fmla="+- 0 2223 1735"/>
                  <a:gd name="T1" fmla="*/ T0 w 578"/>
                  <a:gd name="T2" fmla="+- 0 1970 1910"/>
                  <a:gd name="T3" fmla="*/ 1970 h 97"/>
                  <a:gd name="T4" fmla="+- 0 2210 1735"/>
                  <a:gd name="T5" fmla="*/ T4 w 578"/>
                  <a:gd name="T6" fmla="+- 0 1970 1910"/>
                  <a:gd name="T7" fmla="*/ 1970 h 97"/>
                  <a:gd name="T8" fmla="+- 0 2210 1735"/>
                  <a:gd name="T9" fmla="*/ T8 w 578"/>
                  <a:gd name="T10" fmla="+- 0 1974 1910"/>
                  <a:gd name="T11" fmla="*/ 1974 h 97"/>
                  <a:gd name="T12" fmla="+- 0 2209 1735"/>
                  <a:gd name="T13" fmla="*/ T12 w 578"/>
                  <a:gd name="T14" fmla="+- 0 1977 1910"/>
                  <a:gd name="T15" fmla="*/ 1977 h 97"/>
                  <a:gd name="T16" fmla="+- 0 2186 1735"/>
                  <a:gd name="T17" fmla="*/ T16 w 578"/>
                  <a:gd name="T18" fmla="+- 0 1997 1910"/>
                  <a:gd name="T19" fmla="*/ 1997 h 97"/>
                  <a:gd name="T20" fmla="+- 0 2211 1735"/>
                  <a:gd name="T21" fmla="*/ T20 w 578"/>
                  <a:gd name="T22" fmla="+- 0 1997 1910"/>
                  <a:gd name="T23" fmla="*/ 1997 h 97"/>
                  <a:gd name="T24" fmla="+- 0 2217 1735"/>
                  <a:gd name="T25" fmla="*/ T24 w 578"/>
                  <a:gd name="T26" fmla="+- 0 1991 1910"/>
                  <a:gd name="T27" fmla="*/ 1991 h 97"/>
                  <a:gd name="T28" fmla="+- 0 2222 1735"/>
                  <a:gd name="T29" fmla="*/ T28 w 578"/>
                  <a:gd name="T30" fmla="+- 0 1982 1910"/>
                  <a:gd name="T31" fmla="*/ 1982 h 97"/>
                  <a:gd name="T32" fmla="+- 0 2223 1735"/>
                  <a:gd name="T33" fmla="*/ T32 w 578"/>
                  <a:gd name="T34" fmla="+- 0 1970 1910"/>
                  <a:gd name="T35" fmla="*/ 1970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78" h="97">
                    <a:moveTo>
                      <a:pt x="488" y="60"/>
                    </a:moveTo>
                    <a:lnTo>
                      <a:pt x="475" y="60"/>
                    </a:lnTo>
                    <a:lnTo>
                      <a:pt x="475" y="64"/>
                    </a:lnTo>
                    <a:lnTo>
                      <a:pt x="474" y="67"/>
                    </a:lnTo>
                    <a:lnTo>
                      <a:pt x="451" y="87"/>
                    </a:lnTo>
                    <a:lnTo>
                      <a:pt x="476" y="87"/>
                    </a:lnTo>
                    <a:lnTo>
                      <a:pt x="482" y="81"/>
                    </a:lnTo>
                    <a:lnTo>
                      <a:pt x="487" y="72"/>
                    </a:lnTo>
                    <a:lnTo>
                      <a:pt x="488" y="6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217"/>
              <p:cNvSpPr>
                <a:spLocks/>
              </p:cNvSpPr>
              <p:nvPr/>
            </p:nvSpPr>
            <p:spPr bwMode="auto">
              <a:xfrm>
                <a:off x="1735" y="1910"/>
                <a:ext cx="578" cy="97"/>
              </a:xfrm>
              <a:custGeom>
                <a:avLst/>
                <a:gdLst>
                  <a:gd name="T0" fmla="+- 0 2212 1735"/>
                  <a:gd name="T1" fmla="*/ T0 w 578"/>
                  <a:gd name="T2" fmla="+- 0 1920 1910"/>
                  <a:gd name="T3" fmla="*/ 1920 h 97"/>
                  <a:gd name="T4" fmla="+- 0 2188 1735"/>
                  <a:gd name="T5" fmla="*/ T4 w 578"/>
                  <a:gd name="T6" fmla="+- 0 1920 1910"/>
                  <a:gd name="T7" fmla="*/ 1920 h 97"/>
                  <a:gd name="T8" fmla="+- 0 2194 1735"/>
                  <a:gd name="T9" fmla="*/ T8 w 578"/>
                  <a:gd name="T10" fmla="+- 0 1922 1910"/>
                  <a:gd name="T11" fmla="*/ 1922 h 97"/>
                  <a:gd name="T12" fmla="+- 0 2204 1735"/>
                  <a:gd name="T13" fmla="*/ T12 w 578"/>
                  <a:gd name="T14" fmla="+- 0 1929 1910"/>
                  <a:gd name="T15" fmla="*/ 1929 h 97"/>
                  <a:gd name="T16" fmla="+- 0 2207 1735"/>
                  <a:gd name="T17" fmla="*/ T16 w 578"/>
                  <a:gd name="T18" fmla="+- 0 1934 1910"/>
                  <a:gd name="T19" fmla="*/ 1934 h 97"/>
                  <a:gd name="T20" fmla="+- 0 2209 1735"/>
                  <a:gd name="T21" fmla="*/ T20 w 578"/>
                  <a:gd name="T22" fmla="+- 0 1940 1910"/>
                  <a:gd name="T23" fmla="*/ 1940 h 97"/>
                  <a:gd name="T24" fmla="+- 0 2222 1735"/>
                  <a:gd name="T25" fmla="*/ T24 w 578"/>
                  <a:gd name="T26" fmla="+- 0 1940 1910"/>
                  <a:gd name="T27" fmla="*/ 1940 h 97"/>
                  <a:gd name="T28" fmla="+- 0 2221 1735"/>
                  <a:gd name="T29" fmla="*/ T28 w 578"/>
                  <a:gd name="T30" fmla="+- 0 1935 1910"/>
                  <a:gd name="T31" fmla="*/ 1935 h 97"/>
                  <a:gd name="T32" fmla="+- 0 2220 1735"/>
                  <a:gd name="T33" fmla="*/ T32 w 578"/>
                  <a:gd name="T34" fmla="+- 0 1931 1910"/>
                  <a:gd name="T35" fmla="*/ 1931 h 97"/>
                  <a:gd name="T36" fmla="+- 0 2215 1735"/>
                  <a:gd name="T37" fmla="*/ T36 w 578"/>
                  <a:gd name="T38" fmla="+- 0 1923 1910"/>
                  <a:gd name="T39" fmla="*/ 1923 h 97"/>
                  <a:gd name="T40" fmla="+- 0 2212 1735"/>
                  <a:gd name="T41" fmla="*/ T40 w 578"/>
                  <a:gd name="T42" fmla="+- 0 1920 1910"/>
                  <a:gd name="T43" fmla="*/ 1920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578" h="97">
                    <a:moveTo>
                      <a:pt x="477" y="10"/>
                    </a:moveTo>
                    <a:lnTo>
                      <a:pt x="453" y="10"/>
                    </a:lnTo>
                    <a:lnTo>
                      <a:pt x="459" y="12"/>
                    </a:lnTo>
                    <a:lnTo>
                      <a:pt x="469" y="19"/>
                    </a:lnTo>
                    <a:lnTo>
                      <a:pt x="472" y="24"/>
                    </a:lnTo>
                    <a:lnTo>
                      <a:pt x="474" y="30"/>
                    </a:lnTo>
                    <a:lnTo>
                      <a:pt x="487" y="30"/>
                    </a:lnTo>
                    <a:lnTo>
                      <a:pt x="486" y="25"/>
                    </a:lnTo>
                    <a:lnTo>
                      <a:pt x="485" y="21"/>
                    </a:lnTo>
                    <a:lnTo>
                      <a:pt x="480" y="13"/>
                    </a:lnTo>
                    <a:lnTo>
                      <a:pt x="477" y="1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18"/>
              <p:cNvSpPr>
                <a:spLocks/>
              </p:cNvSpPr>
              <p:nvPr/>
            </p:nvSpPr>
            <p:spPr bwMode="auto">
              <a:xfrm>
                <a:off x="1735" y="1910"/>
                <a:ext cx="578" cy="97"/>
              </a:xfrm>
              <a:custGeom>
                <a:avLst/>
                <a:gdLst>
                  <a:gd name="T0" fmla="+- 0 2243 1735"/>
                  <a:gd name="T1" fmla="*/ T0 w 578"/>
                  <a:gd name="T2" fmla="+- 0 1912 1910"/>
                  <a:gd name="T3" fmla="*/ 1912 h 97"/>
                  <a:gd name="T4" fmla="+- 0 2229 1735"/>
                  <a:gd name="T5" fmla="*/ T4 w 578"/>
                  <a:gd name="T6" fmla="+- 0 1912 1910"/>
                  <a:gd name="T7" fmla="*/ 1912 h 97"/>
                  <a:gd name="T8" fmla="+- 0 2263 1735"/>
                  <a:gd name="T9" fmla="*/ T8 w 578"/>
                  <a:gd name="T10" fmla="+- 0 2005 1910"/>
                  <a:gd name="T11" fmla="*/ 2005 h 97"/>
                  <a:gd name="T12" fmla="+- 0 2278 1735"/>
                  <a:gd name="T13" fmla="*/ T12 w 578"/>
                  <a:gd name="T14" fmla="+- 0 2005 1910"/>
                  <a:gd name="T15" fmla="*/ 2005 h 97"/>
                  <a:gd name="T16" fmla="+- 0 2283 1735"/>
                  <a:gd name="T17" fmla="*/ T16 w 578"/>
                  <a:gd name="T18" fmla="+- 0 1993 1910"/>
                  <a:gd name="T19" fmla="*/ 1993 h 97"/>
                  <a:gd name="T20" fmla="+- 0 2271 1735"/>
                  <a:gd name="T21" fmla="*/ T20 w 578"/>
                  <a:gd name="T22" fmla="+- 0 1993 1910"/>
                  <a:gd name="T23" fmla="*/ 1993 h 97"/>
                  <a:gd name="T24" fmla="+- 0 2243 1735"/>
                  <a:gd name="T25" fmla="*/ T24 w 578"/>
                  <a:gd name="T26" fmla="+- 0 1912 1910"/>
                  <a:gd name="T27" fmla="*/ 1912 h 97"/>
                </a:gdLst>
                <a:ahLst/>
                <a:cxnLst>
                  <a:cxn ang="0">
                    <a:pos x="T1" y="T3"/>
                  </a:cxn>
                  <a:cxn ang="0">
                    <a:pos x="T5" y="T7"/>
                  </a:cxn>
                  <a:cxn ang="0">
                    <a:pos x="T9" y="T11"/>
                  </a:cxn>
                  <a:cxn ang="0">
                    <a:pos x="T13" y="T15"/>
                  </a:cxn>
                  <a:cxn ang="0">
                    <a:pos x="T17" y="T19"/>
                  </a:cxn>
                  <a:cxn ang="0">
                    <a:pos x="T21" y="T23"/>
                  </a:cxn>
                  <a:cxn ang="0">
                    <a:pos x="T25" y="T27"/>
                  </a:cxn>
                </a:cxnLst>
                <a:rect l="0" t="0" r="r" b="b"/>
                <a:pathLst>
                  <a:path w="578" h="97">
                    <a:moveTo>
                      <a:pt x="508" y="2"/>
                    </a:moveTo>
                    <a:lnTo>
                      <a:pt x="494" y="2"/>
                    </a:lnTo>
                    <a:lnTo>
                      <a:pt x="528" y="95"/>
                    </a:lnTo>
                    <a:lnTo>
                      <a:pt x="543" y="95"/>
                    </a:lnTo>
                    <a:lnTo>
                      <a:pt x="548" y="83"/>
                    </a:lnTo>
                    <a:lnTo>
                      <a:pt x="536" y="83"/>
                    </a:lnTo>
                    <a:lnTo>
                      <a:pt x="508"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19"/>
              <p:cNvSpPr>
                <a:spLocks/>
              </p:cNvSpPr>
              <p:nvPr/>
            </p:nvSpPr>
            <p:spPr bwMode="auto">
              <a:xfrm>
                <a:off x="1735" y="1910"/>
                <a:ext cx="578" cy="97"/>
              </a:xfrm>
              <a:custGeom>
                <a:avLst/>
                <a:gdLst>
                  <a:gd name="T0" fmla="+- 0 2313 1735"/>
                  <a:gd name="T1" fmla="*/ T0 w 578"/>
                  <a:gd name="T2" fmla="+- 0 1912 1910"/>
                  <a:gd name="T3" fmla="*/ 1912 h 97"/>
                  <a:gd name="T4" fmla="+- 0 2300 1735"/>
                  <a:gd name="T5" fmla="*/ T4 w 578"/>
                  <a:gd name="T6" fmla="+- 0 1912 1910"/>
                  <a:gd name="T7" fmla="*/ 1912 h 97"/>
                  <a:gd name="T8" fmla="+- 0 2271 1735"/>
                  <a:gd name="T9" fmla="*/ T8 w 578"/>
                  <a:gd name="T10" fmla="+- 0 1993 1910"/>
                  <a:gd name="T11" fmla="*/ 1993 h 97"/>
                  <a:gd name="T12" fmla="+- 0 2283 1735"/>
                  <a:gd name="T13" fmla="*/ T12 w 578"/>
                  <a:gd name="T14" fmla="+- 0 1993 1910"/>
                  <a:gd name="T15" fmla="*/ 1993 h 97"/>
                  <a:gd name="T16" fmla="+- 0 2313 1735"/>
                  <a:gd name="T17" fmla="*/ T16 w 578"/>
                  <a:gd name="T18" fmla="+- 0 1912 1910"/>
                  <a:gd name="T19" fmla="*/ 1912 h 97"/>
                </a:gdLst>
                <a:ahLst/>
                <a:cxnLst>
                  <a:cxn ang="0">
                    <a:pos x="T1" y="T3"/>
                  </a:cxn>
                  <a:cxn ang="0">
                    <a:pos x="T5" y="T7"/>
                  </a:cxn>
                  <a:cxn ang="0">
                    <a:pos x="T9" y="T11"/>
                  </a:cxn>
                  <a:cxn ang="0">
                    <a:pos x="T13" y="T15"/>
                  </a:cxn>
                  <a:cxn ang="0">
                    <a:pos x="T17" y="T19"/>
                  </a:cxn>
                </a:cxnLst>
                <a:rect l="0" t="0" r="r" b="b"/>
                <a:pathLst>
                  <a:path w="578" h="97">
                    <a:moveTo>
                      <a:pt x="578" y="2"/>
                    </a:moveTo>
                    <a:lnTo>
                      <a:pt x="565" y="2"/>
                    </a:lnTo>
                    <a:lnTo>
                      <a:pt x="536" y="83"/>
                    </a:lnTo>
                    <a:lnTo>
                      <a:pt x="548" y="83"/>
                    </a:lnTo>
                    <a:lnTo>
                      <a:pt x="578"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309" name="Group 224"/>
          <p:cNvGrpSpPr>
            <a:grpSpLocks/>
          </p:cNvGrpSpPr>
          <p:nvPr/>
        </p:nvGrpSpPr>
        <p:grpSpPr bwMode="auto">
          <a:xfrm>
            <a:off x="1490288" y="3666446"/>
            <a:ext cx="2996394" cy="2309569"/>
            <a:chOff x="2895" y="170"/>
            <a:chExt cx="1782" cy="2019"/>
          </a:xfrm>
        </p:grpSpPr>
        <p:pic>
          <p:nvPicPr>
            <p:cNvPr id="6369" name="Picture 2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 y="170"/>
              <a:ext cx="1782" cy="2019"/>
            </a:xfrm>
            <a:prstGeom prst="rect">
              <a:avLst/>
            </a:prstGeom>
            <a:noFill/>
            <a:extLst>
              <a:ext uri="{909E8E84-426E-40DD-AFC4-6F175D3DCCD1}">
                <a14:hiddenFill xmlns:a14="http://schemas.microsoft.com/office/drawing/2010/main">
                  <a:solidFill>
                    <a:srgbClr val="FFFFFF"/>
                  </a:solidFill>
                </a14:hiddenFill>
              </a:ext>
            </a:extLst>
          </p:spPr>
        </p:pic>
        <p:grpSp>
          <p:nvGrpSpPr>
            <p:cNvPr id="6312" name="Group 232"/>
            <p:cNvGrpSpPr>
              <a:grpSpLocks/>
            </p:cNvGrpSpPr>
            <p:nvPr/>
          </p:nvGrpSpPr>
          <p:grpSpPr bwMode="auto">
            <a:xfrm>
              <a:off x="4535" y="1149"/>
              <a:ext cx="117" cy="88"/>
              <a:chOff x="4535" y="1149"/>
              <a:chExt cx="117" cy="88"/>
            </a:xfrm>
          </p:grpSpPr>
          <p:sp>
            <p:nvSpPr>
              <p:cNvPr id="6319" name="Freeform 233"/>
              <p:cNvSpPr>
                <a:spLocks/>
              </p:cNvSpPr>
              <p:nvPr/>
            </p:nvSpPr>
            <p:spPr bwMode="auto">
              <a:xfrm>
                <a:off x="4535" y="1149"/>
                <a:ext cx="117" cy="88"/>
              </a:xfrm>
              <a:custGeom>
                <a:avLst/>
                <a:gdLst>
                  <a:gd name="T0" fmla="+- 0 4652 4535"/>
                  <a:gd name="T1" fmla="*/ T0 w 117"/>
                  <a:gd name="T2" fmla="+- 0 1237 1149"/>
                  <a:gd name="T3" fmla="*/ 1237 h 88"/>
                  <a:gd name="T4" fmla="+- 0 4535 4535"/>
                  <a:gd name="T5" fmla="*/ T4 w 117"/>
                  <a:gd name="T6" fmla="+- 0 1237 1149"/>
                  <a:gd name="T7" fmla="*/ 1237 h 88"/>
                  <a:gd name="T8" fmla="+- 0 4535 4535"/>
                  <a:gd name="T9" fmla="*/ T8 w 117"/>
                  <a:gd name="T10" fmla="+- 0 1149 1149"/>
                  <a:gd name="T11" fmla="*/ 1149 h 88"/>
                  <a:gd name="T12" fmla="+- 0 4652 4535"/>
                  <a:gd name="T13" fmla="*/ T12 w 117"/>
                  <a:gd name="T14" fmla="+- 0 1149 1149"/>
                  <a:gd name="T15" fmla="*/ 1149 h 88"/>
                  <a:gd name="T16" fmla="+- 0 4652 4535"/>
                  <a:gd name="T17" fmla="*/ T16 w 117"/>
                  <a:gd name="T18" fmla="+- 0 1237 1149"/>
                  <a:gd name="T19" fmla="*/ 1237 h 88"/>
                </a:gdLst>
                <a:ahLst/>
                <a:cxnLst>
                  <a:cxn ang="0">
                    <a:pos x="T1" y="T3"/>
                  </a:cxn>
                  <a:cxn ang="0">
                    <a:pos x="T5" y="T7"/>
                  </a:cxn>
                  <a:cxn ang="0">
                    <a:pos x="T9" y="T11"/>
                  </a:cxn>
                  <a:cxn ang="0">
                    <a:pos x="T13" y="T15"/>
                  </a:cxn>
                  <a:cxn ang="0">
                    <a:pos x="T17" y="T19"/>
                  </a:cxn>
                </a:cxnLst>
                <a:rect l="0" t="0" r="r" b="b"/>
                <a:pathLst>
                  <a:path w="117" h="88">
                    <a:moveTo>
                      <a:pt x="117" y="88"/>
                    </a:moveTo>
                    <a:lnTo>
                      <a:pt x="0" y="88"/>
                    </a:lnTo>
                    <a:lnTo>
                      <a:pt x="0" y="0"/>
                    </a:lnTo>
                    <a:lnTo>
                      <a:pt x="117" y="0"/>
                    </a:lnTo>
                    <a:lnTo>
                      <a:pt x="117" y="88"/>
                    </a:lnTo>
                    <a:close/>
                  </a:path>
                </a:pathLst>
              </a:custGeom>
              <a:noFill/>
              <a:ln w="10896">
                <a:solidFill>
                  <a:srgbClr val="FFF1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13" name="Group 234"/>
            <p:cNvGrpSpPr>
              <a:grpSpLocks/>
            </p:cNvGrpSpPr>
            <p:nvPr/>
          </p:nvGrpSpPr>
          <p:grpSpPr bwMode="auto">
            <a:xfrm>
              <a:off x="3513" y="1431"/>
              <a:ext cx="253" cy="147"/>
              <a:chOff x="3513" y="1431"/>
              <a:chExt cx="253" cy="147"/>
            </a:xfrm>
          </p:grpSpPr>
          <p:sp>
            <p:nvSpPr>
              <p:cNvPr id="6318" name="Freeform 235"/>
              <p:cNvSpPr>
                <a:spLocks/>
              </p:cNvSpPr>
              <p:nvPr/>
            </p:nvSpPr>
            <p:spPr bwMode="auto">
              <a:xfrm>
                <a:off x="3513" y="1431"/>
                <a:ext cx="253" cy="147"/>
              </a:xfrm>
              <a:custGeom>
                <a:avLst/>
                <a:gdLst>
                  <a:gd name="T0" fmla="+- 0 4085 4085"/>
                  <a:gd name="T1" fmla="*/ T0 w 253"/>
                  <a:gd name="T2" fmla="+- 0 1497 1351"/>
                  <a:gd name="T3" fmla="*/ 1497 h 147"/>
                  <a:gd name="T4" fmla="+- 0 4337 4085"/>
                  <a:gd name="T5" fmla="*/ T4 w 253"/>
                  <a:gd name="T6" fmla="+- 0 1351 1351"/>
                  <a:gd name="T7" fmla="*/ 1351 h 147"/>
                </a:gdLst>
                <a:ahLst/>
                <a:cxnLst>
                  <a:cxn ang="0">
                    <a:pos x="T1" y="T3"/>
                  </a:cxn>
                  <a:cxn ang="0">
                    <a:pos x="T5" y="T7"/>
                  </a:cxn>
                </a:cxnLst>
                <a:rect l="0" t="0" r="r" b="b"/>
                <a:pathLst>
                  <a:path w="253" h="147">
                    <a:moveTo>
                      <a:pt x="0" y="146"/>
                    </a:moveTo>
                    <a:lnTo>
                      <a:pt x="252" y="0"/>
                    </a:lnTo>
                  </a:path>
                </a:pathLst>
              </a:custGeom>
              <a:noFill/>
              <a:ln w="21793">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14" name="Group 236"/>
            <p:cNvGrpSpPr>
              <a:grpSpLocks/>
            </p:cNvGrpSpPr>
            <p:nvPr/>
          </p:nvGrpSpPr>
          <p:grpSpPr bwMode="auto">
            <a:xfrm>
              <a:off x="3705" y="1296"/>
              <a:ext cx="297" cy="218"/>
              <a:chOff x="3705" y="1296"/>
              <a:chExt cx="297" cy="218"/>
            </a:xfrm>
          </p:grpSpPr>
          <p:sp>
            <p:nvSpPr>
              <p:cNvPr id="6317" name="Freeform 237"/>
              <p:cNvSpPr>
                <a:spLocks/>
              </p:cNvSpPr>
              <p:nvPr/>
            </p:nvSpPr>
            <p:spPr bwMode="auto">
              <a:xfrm>
                <a:off x="3705" y="1296"/>
                <a:ext cx="297" cy="218"/>
              </a:xfrm>
              <a:custGeom>
                <a:avLst/>
                <a:gdLst>
                  <a:gd name="T0" fmla="+- 0 4547 4250"/>
                  <a:gd name="T1" fmla="*/ T0 w 297"/>
                  <a:gd name="T2" fmla="+- 0 1228 1228"/>
                  <a:gd name="T3" fmla="*/ 1228 h 218"/>
                  <a:gd name="T4" fmla="+- 0 4250 4250"/>
                  <a:gd name="T5" fmla="*/ T4 w 297"/>
                  <a:gd name="T6" fmla="+- 0 1308 1228"/>
                  <a:gd name="T7" fmla="*/ 1308 h 218"/>
                  <a:gd name="T8" fmla="+- 0 4330 4250"/>
                  <a:gd name="T9" fmla="*/ T8 w 297"/>
                  <a:gd name="T10" fmla="+- 0 1446 1228"/>
                  <a:gd name="T11" fmla="*/ 1446 h 218"/>
                  <a:gd name="T12" fmla="+- 0 4547 4250"/>
                  <a:gd name="T13" fmla="*/ T12 w 297"/>
                  <a:gd name="T14" fmla="+- 0 1228 1228"/>
                  <a:gd name="T15" fmla="*/ 1228 h 218"/>
                </a:gdLst>
                <a:ahLst/>
                <a:cxnLst>
                  <a:cxn ang="0">
                    <a:pos x="T1" y="T3"/>
                  </a:cxn>
                  <a:cxn ang="0">
                    <a:pos x="T5" y="T7"/>
                  </a:cxn>
                  <a:cxn ang="0">
                    <a:pos x="T9" y="T11"/>
                  </a:cxn>
                  <a:cxn ang="0">
                    <a:pos x="T13" y="T15"/>
                  </a:cxn>
                </a:cxnLst>
                <a:rect l="0" t="0" r="r" b="b"/>
                <a:pathLst>
                  <a:path w="297" h="218">
                    <a:moveTo>
                      <a:pt x="297" y="0"/>
                    </a:moveTo>
                    <a:lnTo>
                      <a:pt x="0" y="80"/>
                    </a:lnTo>
                    <a:lnTo>
                      <a:pt x="80" y="218"/>
                    </a:lnTo>
                    <a:lnTo>
                      <a:pt x="297"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322" name="Group 240"/>
          <p:cNvGrpSpPr>
            <a:grpSpLocks/>
          </p:cNvGrpSpPr>
          <p:nvPr/>
        </p:nvGrpSpPr>
        <p:grpSpPr bwMode="auto">
          <a:xfrm>
            <a:off x="5329820" y="1879599"/>
            <a:ext cx="3534780" cy="3489371"/>
            <a:chOff x="5517" y="84"/>
            <a:chExt cx="1443" cy="1809"/>
          </a:xfrm>
        </p:grpSpPr>
        <p:grpSp>
          <p:nvGrpSpPr>
            <p:cNvPr id="6323" name="Group 241"/>
            <p:cNvGrpSpPr>
              <a:grpSpLocks/>
            </p:cNvGrpSpPr>
            <p:nvPr/>
          </p:nvGrpSpPr>
          <p:grpSpPr bwMode="auto">
            <a:xfrm>
              <a:off x="5975" y="1525"/>
              <a:ext cx="332" cy="352"/>
              <a:chOff x="5975" y="1525"/>
              <a:chExt cx="332" cy="352"/>
            </a:xfrm>
          </p:grpSpPr>
          <p:sp>
            <p:nvSpPr>
              <p:cNvPr id="6408" name="Freeform 242"/>
              <p:cNvSpPr>
                <a:spLocks/>
              </p:cNvSpPr>
              <p:nvPr/>
            </p:nvSpPr>
            <p:spPr bwMode="auto">
              <a:xfrm>
                <a:off x="5975" y="1525"/>
                <a:ext cx="332" cy="352"/>
              </a:xfrm>
              <a:custGeom>
                <a:avLst/>
                <a:gdLst>
                  <a:gd name="T0" fmla="+- 0 5975 5975"/>
                  <a:gd name="T1" fmla="*/ T0 w 332"/>
                  <a:gd name="T2" fmla="+- 0 1878 1525"/>
                  <a:gd name="T3" fmla="*/ 1878 h 352"/>
                  <a:gd name="T4" fmla="+- 0 6307 5975"/>
                  <a:gd name="T5" fmla="*/ T4 w 332"/>
                  <a:gd name="T6" fmla="+- 0 1878 1525"/>
                  <a:gd name="T7" fmla="*/ 1878 h 352"/>
                  <a:gd name="T8" fmla="+- 0 6307 5975"/>
                  <a:gd name="T9" fmla="*/ T8 w 332"/>
                  <a:gd name="T10" fmla="+- 0 1525 1525"/>
                  <a:gd name="T11" fmla="*/ 1525 h 352"/>
                  <a:gd name="T12" fmla="+- 0 5975 5975"/>
                  <a:gd name="T13" fmla="*/ T12 w 332"/>
                  <a:gd name="T14" fmla="+- 0 1525 1525"/>
                  <a:gd name="T15" fmla="*/ 1525 h 352"/>
                  <a:gd name="T16" fmla="+- 0 5975 5975"/>
                  <a:gd name="T17" fmla="*/ T16 w 332"/>
                  <a:gd name="T18" fmla="+- 0 1878 1525"/>
                  <a:gd name="T19" fmla="*/ 1878 h 352"/>
                </a:gdLst>
                <a:ahLst/>
                <a:cxnLst>
                  <a:cxn ang="0">
                    <a:pos x="T1" y="T3"/>
                  </a:cxn>
                  <a:cxn ang="0">
                    <a:pos x="T5" y="T7"/>
                  </a:cxn>
                  <a:cxn ang="0">
                    <a:pos x="T9" y="T11"/>
                  </a:cxn>
                  <a:cxn ang="0">
                    <a:pos x="T13" y="T15"/>
                  </a:cxn>
                  <a:cxn ang="0">
                    <a:pos x="T17" y="T19"/>
                  </a:cxn>
                </a:cxnLst>
                <a:rect l="0" t="0" r="r" b="b"/>
                <a:pathLst>
                  <a:path w="332" h="352">
                    <a:moveTo>
                      <a:pt x="0" y="353"/>
                    </a:moveTo>
                    <a:lnTo>
                      <a:pt x="332" y="353"/>
                    </a:lnTo>
                    <a:lnTo>
                      <a:pt x="332" y="0"/>
                    </a:lnTo>
                    <a:lnTo>
                      <a:pt x="0" y="0"/>
                    </a:lnTo>
                    <a:lnTo>
                      <a:pt x="0" y="35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24" name="Group 243"/>
            <p:cNvGrpSpPr>
              <a:grpSpLocks/>
            </p:cNvGrpSpPr>
            <p:nvPr/>
          </p:nvGrpSpPr>
          <p:grpSpPr bwMode="auto">
            <a:xfrm>
              <a:off x="6149" y="1465"/>
              <a:ext cx="2" cy="53"/>
              <a:chOff x="6149" y="1465"/>
              <a:chExt cx="2" cy="53"/>
            </a:xfrm>
          </p:grpSpPr>
          <p:sp>
            <p:nvSpPr>
              <p:cNvPr id="6407" name="Freeform 244"/>
              <p:cNvSpPr>
                <a:spLocks/>
              </p:cNvSpPr>
              <p:nvPr/>
            </p:nvSpPr>
            <p:spPr bwMode="auto">
              <a:xfrm>
                <a:off x="6149" y="1465"/>
                <a:ext cx="2" cy="53"/>
              </a:xfrm>
              <a:custGeom>
                <a:avLst/>
                <a:gdLst>
                  <a:gd name="T0" fmla="+- 0 1519 1465"/>
                  <a:gd name="T1" fmla="*/ 1519 h 53"/>
                  <a:gd name="T2" fmla="+- 0 1465 1465"/>
                  <a:gd name="T3" fmla="*/ 1465 h 53"/>
                </a:gdLst>
                <a:ahLst/>
                <a:cxnLst>
                  <a:cxn ang="0">
                    <a:pos x="0" y="T1"/>
                  </a:cxn>
                  <a:cxn ang="0">
                    <a:pos x="0" y="T3"/>
                  </a:cxn>
                </a:cxnLst>
                <a:rect l="0" t="0" r="r" b="b"/>
                <a:pathLst>
                  <a:path h="53">
                    <a:moveTo>
                      <a:pt x="0" y="54"/>
                    </a:moveTo>
                    <a:lnTo>
                      <a:pt x="0" y="0"/>
                    </a:lnTo>
                  </a:path>
                </a:pathLst>
              </a:custGeom>
              <a:noFill/>
              <a:ln w="1046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25" name="Group 245"/>
            <p:cNvGrpSpPr>
              <a:grpSpLocks/>
            </p:cNvGrpSpPr>
            <p:nvPr/>
          </p:nvGrpSpPr>
          <p:grpSpPr bwMode="auto">
            <a:xfrm>
              <a:off x="6131" y="1465"/>
              <a:ext cx="39" cy="2"/>
              <a:chOff x="6131" y="1465"/>
              <a:chExt cx="39" cy="2"/>
            </a:xfrm>
          </p:grpSpPr>
          <p:sp>
            <p:nvSpPr>
              <p:cNvPr id="6406" name="Freeform 246"/>
              <p:cNvSpPr>
                <a:spLocks/>
              </p:cNvSpPr>
              <p:nvPr/>
            </p:nvSpPr>
            <p:spPr bwMode="auto">
              <a:xfrm>
                <a:off x="6131" y="1465"/>
                <a:ext cx="39" cy="2"/>
              </a:xfrm>
              <a:custGeom>
                <a:avLst/>
                <a:gdLst>
                  <a:gd name="T0" fmla="+- 0 6131 6131"/>
                  <a:gd name="T1" fmla="*/ T0 w 39"/>
                  <a:gd name="T2" fmla="+- 0 6169 6131"/>
                  <a:gd name="T3" fmla="*/ T2 w 39"/>
                </a:gdLst>
                <a:ahLst/>
                <a:cxnLst>
                  <a:cxn ang="0">
                    <a:pos x="T1" y="0"/>
                  </a:cxn>
                  <a:cxn ang="0">
                    <a:pos x="T3" y="0"/>
                  </a:cxn>
                </a:cxnLst>
                <a:rect l="0" t="0" r="r" b="b"/>
                <a:pathLst>
                  <a:path w="39">
                    <a:moveTo>
                      <a:pt x="0" y="0"/>
                    </a:moveTo>
                    <a:lnTo>
                      <a:pt x="38" y="0"/>
                    </a:lnTo>
                  </a:path>
                </a:pathLst>
              </a:custGeom>
              <a:noFill/>
              <a:ln w="1046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26" name="Group 247"/>
            <p:cNvGrpSpPr>
              <a:grpSpLocks/>
            </p:cNvGrpSpPr>
            <p:nvPr/>
          </p:nvGrpSpPr>
          <p:grpSpPr bwMode="auto">
            <a:xfrm>
              <a:off x="6313" y="692"/>
              <a:ext cx="325" cy="1179"/>
              <a:chOff x="6313" y="692"/>
              <a:chExt cx="325" cy="1179"/>
            </a:xfrm>
          </p:grpSpPr>
          <p:sp>
            <p:nvSpPr>
              <p:cNvPr id="6405" name="Freeform 248"/>
              <p:cNvSpPr>
                <a:spLocks/>
              </p:cNvSpPr>
              <p:nvPr/>
            </p:nvSpPr>
            <p:spPr bwMode="auto">
              <a:xfrm>
                <a:off x="6313" y="692"/>
                <a:ext cx="325" cy="1179"/>
              </a:xfrm>
              <a:custGeom>
                <a:avLst/>
                <a:gdLst>
                  <a:gd name="T0" fmla="+- 0 6313 6313"/>
                  <a:gd name="T1" fmla="*/ T0 w 325"/>
                  <a:gd name="T2" fmla="+- 0 1871 692"/>
                  <a:gd name="T3" fmla="*/ 1871 h 1179"/>
                  <a:gd name="T4" fmla="+- 0 6638 6313"/>
                  <a:gd name="T5" fmla="*/ T4 w 325"/>
                  <a:gd name="T6" fmla="+- 0 1871 692"/>
                  <a:gd name="T7" fmla="*/ 1871 h 1179"/>
                  <a:gd name="T8" fmla="+- 0 6638 6313"/>
                  <a:gd name="T9" fmla="*/ T8 w 325"/>
                  <a:gd name="T10" fmla="+- 0 692 692"/>
                  <a:gd name="T11" fmla="*/ 692 h 1179"/>
                  <a:gd name="T12" fmla="+- 0 6313 6313"/>
                  <a:gd name="T13" fmla="*/ T12 w 325"/>
                  <a:gd name="T14" fmla="+- 0 692 692"/>
                  <a:gd name="T15" fmla="*/ 692 h 1179"/>
                  <a:gd name="T16" fmla="+- 0 6313 6313"/>
                  <a:gd name="T17" fmla="*/ T16 w 325"/>
                  <a:gd name="T18" fmla="+- 0 1871 692"/>
                  <a:gd name="T19" fmla="*/ 1871 h 1179"/>
                </a:gdLst>
                <a:ahLst/>
                <a:cxnLst>
                  <a:cxn ang="0">
                    <a:pos x="T1" y="T3"/>
                  </a:cxn>
                  <a:cxn ang="0">
                    <a:pos x="T5" y="T7"/>
                  </a:cxn>
                  <a:cxn ang="0">
                    <a:pos x="T9" y="T11"/>
                  </a:cxn>
                  <a:cxn ang="0">
                    <a:pos x="T13" y="T15"/>
                  </a:cxn>
                  <a:cxn ang="0">
                    <a:pos x="T17" y="T19"/>
                  </a:cxn>
                </a:cxnLst>
                <a:rect l="0" t="0" r="r" b="b"/>
                <a:pathLst>
                  <a:path w="325" h="1179">
                    <a:moveTo>
                      <a:pt x="0" y="1179"/>
                    </a:moveTo>
                    <a:lnTo>
                      <a:pt x="325" y="1179"/>
                    </a:lnTo>
                    <a:lnTo>
                      <a:pt x="325" y="0"/>
                    </a:lnTo>
                    <a:lnTo>
                      <a:pt x="0" y="0"/>
                    </a:lnTo>
                    <a:lnTo>
                      <a:pt x="0" y="1179"/>
                    </a:lnTo>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27" name="Group 249"/>
            <p:cNvGrpSpPr>
              <a:grpSpLocks/>
            </p:cNvGrpSpPr>
            <p:nvPr/>
          </p:nvGrpSpPr>
          <p:grpSpPr bwMode="auto">
            <a:xfrm>
              <a:off x="6313" y="692"/>
              <a:ext cx="325" cy="1179"/>
              <a:chOff x="6313" y="692"/>
              <a:chExt cx="325" cy="1179"/>
            </a:xfrm>
          </p:grpSpPr>
          <p:sp>
            <p:nvSpPr>
              <p:cNvPr id="6404" name="Freeform 250"/>
              <p:cNvSpPr>
                <a:spLocks/>
              </p:cNvSpPr>
              <p:nvPr/>
            </p:nvSpPr>
            <p:spPr bwMode="auto">
              <a:xfrm>
                <a:off x="6313" y="692"/>
                <a:ext cx="325" cy="1179"/>
              </a:xfrm>
              <a:custGeom>
                <a:avLst/>
                <a:gdLst>
                  <a:gd name="T0" fmla="+- 0 6313 6313"/>
                  <a:gd name="T1" fmla="*/ T0 w 325"/>
                  <a:gd name="T2" fmla="+- 0 1871 692"/>
                  <a:gd name="T3" fmla="*/ 1871 h 1179"/>
                  <a:gd name="T4" fmla="+- 0 6638 6313"/>
                  <a:gd name="T5" fmla="*/ T4 w 325"/>
                  <a:gd name="T6" fmla="+- 0 1871 692"/>
                  <a:gd name="T7" fmla="*/ 1871 h 1179"/>
                  <a:gd name="T8" fmla="+- 0 6638 6313"/>
                  <a:gd name="T9" fmla="*/ T8 w 325"/>
                  <a:gd name="T10" fmla="+- 0 692 692"/>
                  <a:gd name="T11" fmla="*/ 692 h 1179"/>
                  <a:gd name="T12" fmla="+- 0 6313 6313"/>
                  <a:gd name="T13" fmla="*/ T12 w 325"/>
                  <a:gd name="T14" fmla="+- 0 692 692"/>
                  <a:gd name="T15" fmla="*/ 692 h 1179"/>
                  <a:gd name="T16" fmla="+- 0 6313 6313"/>
                  <a:gd name="T17" fmla="*/ T16 w 325"/>
                  <a:gd name="T18" fmla="+- 0 1871 692"/>
                  <a:gd name="T19" fmla="*/ 1871 h 1179"/>
                </a:gdLst>
                <a:ahLst/>
                <a:cxnLst>
                  <a:cxn ang="0">
                    <a:pos x="T1" y="T3"/>
                  </a:cxn>
                  <a:cxn ang="0">
                    <a:pos x="T5" y="T7"/>
                  </a:cxn>
                  <a:cxn ang="0">
                    <a:pos x="T9" y="T11"/>
                  </a:cxn>
                  <a:cxn ang="0">
                    <a:pos x="T13" y="T15"/>
                  </a:cxn>
                  <a:cxn ang="0">
                    <a:pos x="T17" y="T19"/>
                  </a:cxn>
                </a:cxnLst>
                <a:rect l="0" t="0" r="r" b="b"/>
                <a:pathLst>
                  <a:path w="325" h="1179">
                    <a:moveTo>
                      <a:pt x="0" y="1179"/>
                    </a:moveTo>
                    <a:lnTo>
                      <a:pt x="325" y="1179"/>
                    </a:lnTo>
                    <a:lnTo>
                      <a:pt x="325" y="0"/>
                    </a:lnTo>
                    <a:lnTo>
                      <a:pt x="0" y="0"/>
                    </a:lnTo>
                    <a:lnTo>
                      <a:pt x="0" y="1179"/>
                    </a:lnTo>
                    <a:close/>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28" name="Group 251"/>
            <p:cNvGrpSpPr>
              <a:grpSpLocks/>
            </p:cNvGrpSpPr>
            <p:nvPr/>
          </p:nvGrpSpPr>
          <p:grpSpPr bwMode="auto">
            <a:xfrm>
              <a:off x="6427" y="388"/>
              <a:ext cx="104" cy="96"/>
              <a:chOff x="6427" y="388"/>
              <a:chExt cx="104" cy="96"/>
            </a:xfrm>
          </p:grpSpPr>
          <p:sp>
            <p:nvSpPr>
              <p:cNvPr id="6400" name="Freeform 252"/>
              <p:cNvSpPr>
                <a:spLocks/>
              </p:cNvSpPr>
              <p:nvPr/>
            </p:nvSpPr>
            <p:spPr bwMode="auto">
              <a:xfrm>
                <a:off x="6427" y="388"/>
                <a:ext cx="104" cy="96"/>
              </a:xfrm>
              <a:custGeom>
                <a:avLst/>
                <a:gdLst>
                  <a:gd name="T0" fmla="+- 0 6433 6427"/>
                  <a:gd name="T1" fmla="*/ T0 w 104"/>
                  <a:gd name="T2" fmla="+- 0 413 388"/>
                  <a:gd name="T3" fmla="*/ 413 h 96"/>
                  <a:gd name="T4" fmla="+- 0 6427 6427"/>
                  <a:gd name="T5" fmla="*/ T4 w 104"/>
                  <a:gd name="T6" fmla="+- 0 430 388"/>
                  <a:gd name="T7" fmla="*/ 430 h 96"/>
                  <a:gd name="T8" fmla="+- 0 6463 6427"/>
                  <a:gd name="T9" fmla="*/ T8 w 104"/>
                  <a:gd name="T10" fmla="+- 0 443 388"/>
                  <a:gd name="T11" fmla="*/ 443 h 96"/>
                  <a:gd name="T12" fmla="+- 0 6441 6427"/>
                  <a:gd name="T13" fmla="*/ T12 w 104"/>
                  <a:gd name="T14" fmla="+- 0 474 388"/>
                  <a:gd name="T15" fmla="*/ 474 h 96"/>
                  <a:gd name="T16" fmla="+- 0 6456 6427"/>
                  <a:gd name="T17" fmla="*/ T16 w 104"/>
                  <a:gd name="T18" fmla="+- 0 484 388"/>
                  <a:gd name="T19" fmla="*/ 484 h 96"/>
                  <a:gd name="T20" fmla="+- 0 6478 6427"/>
                  <a:gd name="T21" fmla="*/ T20 w 104"/>
                  <a:gd name="T22" fmla="+- 0 451 388"/>
                  <a:gd name="T23" fmla="*/ 451 h 96"/>
                  <a:gd name="T24" fmla="+- 0 6500 6427"/>
                  <a:gd name="T25" fmla="*/ T24 w 104"/>
                  <a:gd name="T26" fmla="+- 0 451 388"/>
                  <a:gd name="T27" fmla="*/ 451 h 96"/>
                  <a:gd name="T28" fmla="+- 0 6493 6427"/>
                  <a:gd name="T29" fmla="*/ T28 w 104"/>
                  <a:gd name="T30" fmla="+- 0 443 388"/>
                  <a:gd name="T31" fmla="*/ 443 h 96"/>
                  <a:gd name="T32" fmla="+- 0 6531 6427"/>
                  <a:gd name="T33" fmla="*/ T32 w 104"/>
                  <a:gd name="T34" fmla="+- 0 430 388"/>
                  <a:gd name="T35" fmla="*/ 430 h 96"/>
                  <a:gd name="T36" fmla="+- 0 6529 6427"/>
                  <a:gd name="T37" fmla="*/ T36 w 104"/>
                  <a:gd name="T38" fmla="+- 0 427 388"/>
                  <a:gd name="T39" fmla="*/ 427 h 96"/>
                  <a:gd name="T40" fmla="+- 0 6469 6427"/>
                  <a:gd name="T41" fmla="*/ T40 w 104"/>
                  <a:gd name="T42" fmla="+- 0 427 388"/>
                  <a:gd name="T43" fmla="*/ 427 h 96"/>
                  <a:gd name="T44" fmla="+- 0 6433 6427"/>
                  <a:gd name="T45" fmla="*/ T44 w 104"/>
                  <a:gd name="T46" fmla="+- 0 413 388"/>
                  <a:gd name="T47" fmla="*/ 413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04" h="96">
                    <a:moveTo>
                      <a:pt x="6" y="25"/>
                    </a:moveTo>
                    <a:lnTo>
                      <a:pt x="0" y="42"/>
                    </a:lnTo>
                    <a:lnTo>
                      <a:pt x="36" y="55"/>
                    </a:lnTo>
                    <a:lnTo>
                      <a:pt x="14" y="86"/>
                    </a:lnTo>
                    <a:lnTo>
                      <a:pt x="29" y="96"/>
                    </a:lnTo>
                    <a:lnTo>
                      <a:pt x="51" y="63"/>
                    </a:lnTo>
                    <a:lnTo>
                      <a:pt x="73" y="63"/>
                    </a:lnTo>
                    <a:lnTo>
                      <a:pt x="66" y="55"/>
                    </a:lnTo>
                    <a:lnTo>
                      <a:pt x="104" y="42"/>
                    </a:lnTo>
                    <a:lnTo>
                      <a:pt x="102" y="39"/>
                    </a:lnTo>
                    <a:lnTo>
                      <a:pt x="42" y="39"/>
                    </a:lnTo>
                    <a:lnTo>
                      <a:pt x="6" y="25"/>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1" name="Freeform 253"/>
              <p:cNvSpPr>
                <a:spLocks/>
              </p:cNvSpPr>
              <p:nvPr/>
            </p:nvSpPr>
            <p:spPr bwMode="auto">
              <a:xfrm>
                <a:off x="6427" y="388"/>
                <a:ext cx="104" cy="96"/>
              </a:xfrm>
              <a:custGeom>
                <a:avLst/>
                <a:gdLst>
                  <a:gd name="T0" fmla="+- 0 6500 6427"/>
                  <a:gd name="T1" fmla="*/ T0 w 104"/>
                  <a:gd name="T2" fmla="+- 0 451 388"/>
                  <a:gd name="T3" fmla="*/ 451 h 96"/>
                  <a:gd name="T4" fmla="+- 0 6478 6427"/>
                  <a:gd name="T5" fmla="*/ T4 w 104"/>
                  <a:gd name="T6" fmla="+- 0 451 388"/>
                  <a:gd name="T7" fmla="*/ 451 h 96"/>
                  <a:gd name="T8" fmla="+- 0 6502 6427"/>
                  <a:gd name="T9" fmla="*/ T8 w 104"/>
                  <a:gd name="T10" fmla="+- 0 484 388"/>
                  <a:gd name="T11" fmla="*/ 484 h 96"/>
                  <a:gd name="T12" fmla="+- 0 6516 6427"/>
                  <a:gd name="T13" fmla="*/ T12 w 104"/>
                  <a:gd name="T14" fmla="+- 0 474 388"/>
                  <a:gd name="T15" fmla="*/ 474 h 96"/>
                  <a:gd name="T16" fmla="+- 0 6500 6427"/>
                  <a:gd name="T17" fmla="*/ T16 w 104"/>
                  <a:gd name="T18" fmla="+- 0 451 388"/>
                  <a:gd name="T19" fmla="*/ 451 h 96"/>
                </a:gdLst>
                <a:ahLst/>
                <a:cxnLst>
                  <a:cxn ang="0">
                    <a:pos x="T1" y="T3"/>
                  </a:cxn>
                  <a:cxn ang="0">
                    <a:pos x="T5" y="T7"/>
                  </a:cxn>
                  <a:cxn ang="0">
                    <a:pos x="T9" y="T11"/>
                  </a:cxn>
                  <a:cxn ang="0">
                    <a:pos x="T13" y="T15"/>
                  </a:cxn>
                  <a:cxn ang="0">
                    <a:pos x="T17" y="T19"/>
                  </a:cxn>
                </a:cxnLst>
                <a:rect l="0" t="0" r="r" b="b"/>
                <a:pathLst>
                  <a:path w="104" h="96">
                    <a:moveTo>
                      <a:pt x="73" y="63"/>
                    </a:moveTo>
                    <a:lnTo>
                      <a:pt x="51" y="63"/>
                    </a:lnTo>
                    <a:lnTo>
                      <a:pt x="75" y="96"/>
                    </a:lnTo>
                    <a:lnTo>
                      <a:pt x="89" y="86"/>
                    </a:lnTo>
                    <a:lnTo>
                      <a:pt x="73" y="63"/>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2" name="Freeform 254"/>
              <p:cNvSpPr>
                <a:spLocks/>
              </p:cNvSpPr>
              <p:nvPr/>
            </p:nvSpPr>
            <p:spPr bwMode="auto">
              <a:xfrm>
                <a:off x="6427" y="388"/>
                <a:ext cx="104" cy="96"/>
              </a:xfrm>
              <a:custGeom>
                <a:avLst/>
                <a:gdLst>
                  <a:gd name="T0" fmla="+- 0 6487 6427"/>
                  <a:gd name="T1" fmla="*/ T0 w 104"/>
                  <a:gd name="T2" fmla="+- 0 388 388"/>
                  <a:gd name="T3" fmla="*/ 388 h 96"/>
                  <a:gd name="T4" fmla="+- 0 6469 6427"/>
                  <a:gd name="T5" fmla="*/ T4 w 104"/>
                  <a:gd name="T6" fmla="+- 0 388 388"/>
                  <a:gd name="T7" fmla="*/ 388 h 96"/>
                  <a:gd name="T8" fmla="+- 0 6469 6427"/>
                  <a:gd name="T9" fmla="*/ T8 w 104"/>
                  <a:gd name="T10" fmla="+- 0 427 388"/>
                  <a:gd name="T11" fmla="*/ 427 h 96"/>
                  <a:gd name="T12" fmla="+- 0 6487 6427"/>
                  <a:gd name="T13" fmla="*/ T12 w 104"/>
                  <a:gd name="T14" fmla="+- 0 427 388"/>
                  <a:gd name="T15" fmla="*/ 427 h 96"/>
                  <a:gd name="T16" fmla="+- 0 6487 6427"/>
                  <a:gd name="T17" fmla="*/ T16 w 104"/>
                  <a:gd name="T18" fmla="+- 0 388 388"/>
                  <a:gd name="T19" fmla="*/ 388 h 96"/>
                </a:gdLst>
                <a:ahLst/>
                <a:cxnLst>
                  <a:cxn ang="0">
                    <a:pos x="T1" y="T3"/>
                  </a:cxn>
                  <a:cxn ang="0">
                    <a:pos x="T5" y="T7"/>
                  </a:cxn>
                  <a:cxn ang="0">
                    <a:pos x="T9" y="T11"/>
                  </a:cxn>
                  <a:cxn ang="0">
                    <a:pos x="T13" y="T15"/>
                  </a:cxn>
                  <a:cxn ang="0">
                    <a:pos x="T17" y="T19"/>
                  </a:cxn>
                </a:cxnLst>
                <a:rect l="0" t="0" r="r" b="b"/>
                <a:pathLst>
                  <a:path w="104" h="96">
                    <a:moveTo>
                      <a:pt x="60" y="0"/>
                    </a:moveTo>
                    <a:lnTo>
                      <a:pt x="42" y="0"/>
                    </a:lnTo>
                    <a:lnTo>
                      <a:pt x="42" y="39"/>
                    </a:lnTo>
                    <a:lnTo>
                      <a:pt x="60" y="39"/>
                    </a:lnTo>
                    <a:lnTo>
                      <a:pt x="60"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3" name="Freeform 255"/>
              <p:cNvSpPr>
                <a:spLocks/>
              </p:cNvSpPr>
              <p:nvPr/>
            </p:nvSpPr>
            <p:spPr bwMode="auto">
              <a:xfrm>
                <a:off x="6427" y="388"/>
                <a:ext cx="104" cy="96"/>
              </a:xfrm>
              <a:custGeom>
                <a:avLst/>
                <a:gdLst>
                  <a:gd name="T0" fmla="+- 0 6524 6427"/>
                  <a:gd name="T1" fmla="*/ T0 w 104"/>
                  <a:gd name="T2" fmla="+- 0 413 388"/>
                  <a:gd name="T3" fmla="*/ 413 h 96"/>
                  <a:gd name="T4" fmla="+- 0 6487 6427"/>
                  <a:gd name="T5" fmla="*/ T4 w 104"/>
                  <a:gd name="T6" fmla="+- 0 427 388"/>
                  <a:gd name="T7" fmla="*/ 427 h 96"/>
                  <a:gd name="T8" fmla="+- 0 6529 6427"/>
                  <a:gd name="T9" fmla="*/ T8 w 104"/>
                  <a:gd name="T10" fmla="+- 0 427 388"/>
                  <a:gd name="T11" fmla="*/ 427 h 96"/>
                  <a:gd name="T12" fmla="+- 0 6524 6427"/>
                  <a:gd name="T13" fmla="*/ T12 w 104"/>
                  <a:gd name="T14" fmla="+- 0 413 388"/>
                  <a:gd name="T15" fmla="*/ 413 h 96"/>
                </a:gdLst>
                <a:ahLst/>
                <a:cxnLst>
                  <a:cxn ang="0">
                    <a:pos x="T1" y="T3"/>
                  </a:cxn>
                  <a:cxn ang="0">
                    <a:pos x="T5" y="T7"/>
                  </a:cxn>
                  <a:cxn ang="0">
                    <a:pos x="T9" y="T11"/>
                  </a:cxn>
                  <a:cxn ang="0">
                    <a:pos x="T13" y="T15"/>
                  </a:cxn>
                </a:cxnLst>
                <a:rect l="0" t="0" r="r" b="b"/>
                <a:pathLst>
                  <a:path w="104" h="96">
                    <a:moveTo>
                      <a:pt x="97" y="25"/>
                    </a:moveTo>
                    <a:lnTo>
                      <a:pt x="60" y="39"/>
                    </a:lnTo>
                    <a:lnTo>
                      <a:pt x="102" y="39"/>
                    </a:lnTo>
                    <a:lnTo>
                      <a:pt x="97" y="25"/>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29" name="Group 256"/>
            <p:cNvGrpSpPr>
              <a:grpSpLocks/>
            </p:cNvGrpSpPr>
            <p:nvPr/>
          </p:nvGrpSpPr>
          <p:grpSpPr bwMode="auto">
            <a:xfrm>
              <a:off x="6474" y="521"/>
              <a:ext cx="2" cy="171"/>
              <a:chOff x="6474" y="521"/>
              <a:chExt cx="2" cy="171"/>
            </a:xfrm>
          </p:grpSpPr>
          <p:sp>
            <p:nvSpPr>
              <p:cNvPr id="6399" name="Freeform 257"/>
              <p:cNvSpPr>
                <a:spLocks/>
              </p:cNvSpPr>
              <p:nvPr/>
            </p:nvSpPr>
            <p:spPr bwMode="auto">
              <a:xfrm>
                <a:off x="6474" y="521"/>
                <a:ext cx="2" cy="171"/>
              </a:xfrm>
              <a:custGeom>
                <a:avLst/>
                <a:gdLst>
                  <a:gd name="T0" fmla="+- 0 692 521"/>
                  <a:gd name="T1" fmla="*/ 692 h 171"/>
                  <a:gd name="T2" fmla="+- 0 521 521"/>
                  <a:gd name="T3" fmla="*/ 521 h 171"/>
                </a:gdLst>
                <a:ahLst/>
                <a:cxnLst>
                  <a:cxn ang="0">
                    <a:pos x="0" y="T1"/>
                  </a:cxn>
                  <a:cxn ang="0">
                    <a:pos x="0" y="T3"/>
                  </a:cxn>
                </a:cxnLst>
                <a:rect l="0" t="0" r="r" b="b"/>
                <a:pathLst>
                  <a:path h="171">
                    <a:moveTo>
                      <a:pt x="0" y="171"/>
                    </a:moveTo>
                    <a:lnTo>
                      <a:pt x="0" y="0"/>
                    </a:lnTo>
                  </a:path>
                </a:pathLst>
              </a:custGeom>
              <a:noFill/>
              <a:ln w="10896">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30" name="Group 258"/>
            <p:cNvGrpSpPr>
              <a:grpSpLocks/>
            </p:cNvGrpSpPr>
            <p:nvPr/>
          </p:nvGrpSpPr>
          <p:grpSpPr bwMode="auto">
            <a:xfrm>
              <a:off x="6459" y="521"/>
              <a:ext cx="30" cy="2"/>
              <a:chOff x="6459" y="521"/>
              <a:chExt cx="30" cy="2"/>
            </a:xfrm>
          </p:grpSpPr>
          <p:sp>
            <p:nvSpPr>
              <p:cNvPr id="6398" name="Freeform 259"/>
              <p:cNvSpPr>
                <a:spLocks/>
              </p:cNvSpPr>
              <p:nvPr/>
            </p:nvSpPr>
            <p:spPr bwMode="auto">
              <a:xfrm>
                <a:off x="6459" y="521"/>
                <a:ext cx="30" cy="2"/>
              </a:xfrm>
              <a:custGeom>
                <a:avLst/>
                <a:gdLst>
                  <a:gd name="T0" fmla="+- 0 6459 6459"/>
                  <a:gd name="T1" fmla="*/ T0 w 30"/>
                  <a:gd name="T2" fmla="+- 0 6490 6459"/>
                  <a:gd name="T3" fmla="*/ T2 w 30"/>
                </a:gdLst>
                <a:ahLst/>
                <a:cxnLst>
                  <a:cxn ang="0">
                    <a:pos x="T1" y="0"/>
                  </a:cxn>
                  <a:cxn ang="0">
                    <a:pos x="T3" y="0"/>
                  </a:cxn>
                </a:cxnLst>
                <a:rect l="0" t="0" r="r" b="b"/>
                <a:pathLst>
                  <a:path w="30">
                    <a:moveTo>
                      <a:pt x="0" y="0"/>
                    </a:moveTo>
                    <a:lnTo>
                      <a:pt x="31" y="0"/>
                    </a:lnTo>
                  </a:path>
                </a:pathLst>
              </a:custGeom>
              <a:noFill/>
              <a:ln w="10896">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31" name="Group 260"/>
            <p:cNvGrpSpPr>
              <a:grpSpLocks/>
            </p:cNvGrpSpPr>
            <p:nvPr/>
          </p:nvGrpSpPr>
          <p:grpSpPr bwMode="auto">
            <a:xfrm>
              <a:off x="5867" y="290"/>
              <a:ext cx="2" cy="1577"/>
              <a:chOff x="5867" y="290"/>
              <a:chExt cx="2" cy="1577"/>
            </a:xfrm>
          </p:grpSpPr>
          <p:sp>
            <p:nvSpPr>
              <p:cNvPr id="6397" name="Freeform 261"/>
              <p:cNvSpPr>
                <a:spLocks/>
              </p:cNvSpPr>
              <p:nvPr/>
            </p:nvSpPr>
            <p:spPr bwMode="auto">
              <a:xfrm>
                <a:off x="5867" y="290"/>
                <a:ext cx="2" cy="1577"/>
              </a:xfrm>
              <a:custGeom>
                <a:avLst/>
                <a:gdLst>
                  <a:gd name="T0" fmla="+- 0 290 290"/>
                  <a:gd name="T1" fmla="*/ 290 h 1577"/>
                  <a:gd name="T2" fmla="+- 0 1867 290"/>
                  <a:gd name="T3" fmla="*/ 1867 h 1577"/>
                </a:gdLst>
                <a:ahLst/>
                <a:cxnLst>
                  <a:cxn ang="0">
                    <a:pos x="0" y="T1"/>
                  </a:cxn>
                  <a:cxn ang="0">
                    <a:pos x="0" y="T3"/>
                  </a:cxn>
                </a:cxnLst>
                <a:rect l="0" t="0" r="r" b="b"/>
                <a:pathLst>
                  <a:path h="1577">
                    <a:moveTo>
                      <a:pt x="0" y="0"/>
                    </a:moveTo>
                    <a:lnTo>
                      <a:pt x="0" y="1577"/>
                    </a:lnTo>
                  </a:path>
                </a:pathLst>
              </a:custGeom>
              <a:noFill/>
              <a:ln w="2265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35" name="Group 262"/>
            <p:cNvGrpSpPr>
              <a:grpSpLocks/>
            </p:cNvGrpSpPr>
            <p:nvPr/>
          </p:nvGrpSpPr>
          <p:grpSpPr bwMode="auto">
            <a:xfrm>
              <a:off x="5850" y="1870"/>
              <a:ext cx="932" cy="2"/>
              <a:chOff x="5850" y="1870"/>
              <a:chExt cx="932" cy="2"/>
            </a:xfrm>
          </p:grpSpPr>
          <p:sp>
            <p:nvSpPr>
              <p:cNvPr id="6396" name="Freeform 263"/>
              <p:cNvSpPr>
                <a:spLocks/>
              </p:cNvSpPr>
              <p:nvPr/>
            </p:nvSpPr>
            <p:spPr bwMode="auto">
              <a:xfrm>
                <a:off x="5850" y="1870"/>
                <a:ext cx="932" cy="2"/>
              </a:xfrm>
              <a:custGeom>
                <a:avLst/>
                <a:gdLst>
                  <a:gd name="T0" fmla="+- 0 5850 5850"/>
                  <a:gd name="T1" fmla="*/ T0 w 932"/>
                  <a:gd name="T2" fmla="+- 0 6782 5850"/>
                  <a:gd name="T3" fmla="*/ T2 w 932"/>
                </a:gdLst>
                <a:ahLst/>
                <a:cxnLst>
                  <a:cxn ang="0">
                    <a:pos x="T1" y="0"/>
                  </a:cxn>
                  <a:cxn ang="0">
                    <a:pos x="T3" y="0"/>
                  </a:cxn>
                </a:cxnLst>
                <a:rect l="0" t="0" r="r" b="b"/>
                <a:pathLst>
                  <a:path w="932">
                    <a:moveTo>
                      <a:pt x="0" y="0"/>
                    </a:moveTo>
                    <a:lnTo>
                      <a:pt x="932" y="0"/>
                    </a:lnTo>
                  </a:path>
                </a:pathLst>
              </a:custGeom>
              <a:noFill/>
              <a:ln w="14351">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68" name="Group 264"/>
            <p:cNvGrpSpPr>
              <a:grpSpLocks/>
            </p:cNvGrpSpPr>
            <p:nvPr/>
          </p:nvGrpSpPr>
          <p:grpSpPr bwMode="auto">
            <a:xfrm>
              <a:off x="5850" y="1555"/>
              <a:ext cx="27" cy="2"/>
              <a:chOff x="5850" y="1555"/>
              <a:chExt cx="27" cy="2"/>
            </a:xfrm>
          </p:grpSpPr>
          <p:sp>
            <p:nvSpPr>
              <p:cNvPr id="6395" name="Freeform 265"/>
              <p:cNvSpPr>
                <a:spLocks/>
              </p:cNvSpPr>
              <p:nvPr/>
            </p:nvSpPr>
            <p:spPr bwMode="auto">
              <a:xfrm>
                <a:off x="5850" y="1555"/>
                <a:ext cx="27" cy="2"/>
              </a:xfrm>
              <a:custGeom>
                <a:avLst/>
                <a:gdLst>
                  <a:gd name="T0" fmla="+- 0 5850 5850"/>
                  <a:gd name="T1" fmla="*/ T0 w 27"/>
                  <a:gd name="T2" fmla="+- 0 5877 5850"/>
                  <a:gd name="T3" fmla="*/ T2 w 27"/>
                </a:gdLst>
                <a:ahLst/>
                <a:cxnLst>
                  <a:cxn ang="0">
                    <a:pos x="T1" y="0"/>
                  </a:cxn>
                  <a:cxn ang="0">
                    <a:pos x="T3" y="0"/>
                  </a:cxn>
                </a:cxnLst>
                <a:rect l="0" t="0" r="r" b="b"/>
                <a:pathLst>
                  <a:path w="27">
                    <a:moveTo>
                      <a:pt x="0" y="0"/>
                    </a:moveTo>
                    <a:lnTo>
                      <a:pt x="27" y="0"/>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71" name="Group 266"/>
            <p:cNvGrpSpPr>
              <a:grpSpLocks/>
            </p:cNvGrpSpPr>
            <p:nvPr/>
          </p:nvGrpSpPr>
          <p:grpSpPr bwMode="auto">
            <a:xfrm>
              <a:off x="5850" y="1241"/>
              <a:ext cx="27" cy="2"/>
              <a:chOff x="5850" y="1241"/>
              <a:chExt cx="27" cy="2"/>
            </a:xfrm>
          </p:grpSpPr>
          <p:sp>
            <p:nvSpPr>
              <p:cNvPr id="6394" name="Freeform 267"/>
              <p:cNvSpPr>
                <a:spLocks/>
              </p:cNvSpPr>
              <p:nvPr/>
            </p:nvSpPr>
            <p:spPr bwMode="auto">
              <a:xfrm>
                <a:off x="5850" y="1241"/>
                <a:ext cx="27" cy="2"/>
              </a:xfrm>
              <a:custGeom>
                <a:avLst/>
                <a:gdLst>
                  <a:gd name="T0" fmla="+- 0 5850 5850"/>
                  <a:gd name="T1" fmla="*/ T0 w 27"/>
                  <a:gd name="T2" fmla="+- 0 5877 5850"/>
                  <a:gd name="T3" fmla="*/ T2 w 27"/>
                </a:gdLst>
                <a:ahLst/>
                <a:cxnLst>
                  <a:cxn ang="0">
                    <a:pos x="T1" y="0"/>
                  </a:cxn>
                  <a:cxn ang="0">
                    <a:pos x="T3" y="0"/>
                  </a:cxn>
                </a:cxnLst>
                <a:rect l="0" t="0" r="r" b="b"/>
                <a:pathLst>
                  <a:path w="27">
                    <a:moveTo>
                      <a:pt x="0" y="0"/>
                    </a:moveTo>
                    <a:lnTo>
                      <a:pt x="27" y="0"/>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72" name="Group 268"/>
            <p:cNvGrpSpPr>
              <a:grpSpLocks/>
            </p:cNvGrpSpPr>
            <p:nvPr/>
          </p:nvGrpSpPr>
          <p:grpSpPr bwMode="auto">
            <a:xfrm>
              <a:off x="5850" y="930"/>
              <a:ext cx="27" cy="2"/>
              <a:chOff x="5850" y="930"/>
              <a:chExt cx="27" cy="2"/>
            </a:xfrm>
          </p:grpSpPr>
          <p:sp>
            <p:nvSpPr>
              <p:cNvPr id="6393" name="Freeform 269"/>
              <p:cNvSpPr>
                <a:spLocks/>
              </p:cNvSpPr>
              <p:nvPr/>
            </p:nvSpPr>
            <p:spPr bwMode="auto">
              <a:xfrm>
                <a:off x="5850" y="930"/>
                <a:ext cx="27" cy="2"/>
              </a:xfrm>
              <a:custGeom>
                <a:avLst/>
                <a:gdLst>
                  <a:gd name="T0" fmla="+- 0 5850 5850"/>
                  <a:gd name="T1" fmla="*/ T0 w 27"/>
                  <a:gd name="T2" fmla="+- 0 5877 5850"/>
                  <a:gd name="T3" fmla="*/ T2 w 27"/>
                </a:gdLst>
                <a:ahLst/>
                <a:cxnLst>
                  <a:cxn ang="0">
                    <a:pos x="T1" y="0"/>
                  </a:cxn>
                  <a:cxn ang="0">
                    <a:pos x="T3" y="0"/>
                  </a:cxn>
                </a:cxnLst>
                <a:rect l="0" t="0" r="r" b="b"/>
                <a:pathLst>
                  <a:path w="27">
                    <a:moveTo>
                      <a:pt x="0" y="0"/>
                    </a:moveTo>
                    <a:lnTo>
                      <a:pt x="27" y="0"/>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74" name="Group 270"/>
            <p:cNvGrpSpPr>
              <a:grpSpLocks/>
            </p:cNvGrpSpPr>
            <p:nvPr/>
          </p:nvGrpSpPr>
          <p:grpSpPr bwMode="auto">
            <a:xfrm>
              <a:off x="5850" y="616"/>
              <a:ext cx="27" cy="2"/>
              <a:chOff x="5850" y="616"/>
              <a:chExt cx="27" cy="2"/>
            </a:xfrm>
          </p:grpSpPr>
          <p:sp>
            <p:nvSpPr>
              <p:cNvPr id="6392" name="Freeform 271"/>
              <p:cNvSpPr>
                <a:spLocks/>
              </p:cNvSpPr>
              <p:nvPr/>
            </p:nvSpPr>
            <p:spPr bwMode="auto">
              <a:xfrm>
                <a:off x="5850" y="616"/>
                <a:ext cx="27" cy="2"/>
              </a:xfrm>
              <a:custGeom>
                <a:avLst/>
                <a:gdLst>
                  <a:gd name="T0" fmla="+- 0 5850 5850"/>
                  <a:gd name="T1" fmla="*/ T0 w 27"/>
                  <a:gd name="T2" fmla="+- 0 5877 5850"/>
                  <a:gd name="T3" fmla="*/ T2 w 27"/>
                </a:gdLst>
                <a:ahLst/>
                <a:cxnLst>
                  <a:cxn ang="0">
                    <a:pos x="T1" y="0"/>
                  </a:cxn>
                  <a:cxn ang="0">
                    <a:pos x="T3" y="0"/>
                  </a:cxn>
                </a:cxnLst>
                <a:rect l="0" t="0" r="r" b="b"/>
                <a:pathLst>
                  <a:path w="27">
                    <a:moveTo>
                      <a:pt x="0" y="0"/>
                    </a:moveTo>
                    <a:lnTo>
                      <a:pt x="27" y="0"/>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75" name="Group 272"/>
            <p:cNvGrpSpPr>
              <a:grpSpLocks/>
            </p:cNvGrpSpPr>
            <p:nvPr/>
          </p:nvGrpSpPr>
          <p:grpSpPr bwMode="auto">
            <a:xfrm>
              <a:off x="5868" y="1880"/>
              <a:ext cx="17" cy="2"/>
              <a:chOff x="5868" y="1880"/>
              <a:chExt cx="17" cy="2"/>
            </a:xfrm>
          </p:grpSpPr>
          <p:sp>
            <p:nvSpPr>
              <p:cNvPr id="6391" name="Freeform 273"/>
              <p:cNvSpPr>
                <a:spLocks/>
              </p:cNvSpPr>
              <p:nvPr/>
            </p:nvSpPr>
            <p:spPr bwMode="auto">
              <a:xfrm>
                <a:off x="5868" y="1880"/>
                <a:ext cx="17" cy="2"/>
              </a:xfrm>
              <a:custGeom>
                <a:avLst/>
                <a:gdLst>
                  <a:gd name="T0" fmla="+- 0 5868 5868"/>
                  <a:gd name="T1" fmla="*/ T0 w 17"/>
                  <a:gd name="T2" fmla="+- 0 5885 5868"/>
                  <a:gd name="T3" fmla="*/ T2 w 17"/>
                </a:gdLst>
                <a:ahLst/>
                <a:cxnLst>
                  <a:cxn ang="0">
                    <a:pos x="T1" y="0"/>
                  </a:cxn>
                  <a:cxn ang="0">
                    <a:pos x="T3" y="0"/>
                  </a:cxn>
                </a:cxnLst>
                <a:rect l="0" t="0" r="r" b="b"/>
                <a:pathLst>
                  <a:path w="17">
                    <a:moveTo>
                      <a:pt x="0" y="0"/>
                    </a:moveTo>
                    <a:lnTo>
                      <a:pt x="17" y="0"/>
                    </a:lnTo>
                  </a:path>
                </a:pathLst>
              </a:custGeom>
              <a:noFill/>
              <a:ln w="1651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418" name="Picture 2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7" y="565"/>
                <a:ext cx="112" cy="1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76" name="Group 275"/>
            <p:cNvGrpSpPr>
              <a:grpSpLocks/>
            </p:cNvGrpSpPr>
            <p:nvPr/>
          </p:nvGrpSpPr>
          <p:grpSpPr bwMode="auto">
            <a:xfrm>
              <a:off x="5680" y="865"/>
              <a:ext cx="131" cy="92"/>
              <a:chOff x="5680" y="865"/>
              <a:chExt cx="131" cy="92"/>
            </a:xfrm>
          </p:grpSpPr>
          <p:sp>
            <p:nvSpPr>
              <p:cNvPr id="6388" name="Freeform 276"/>
              <p:cNvSpPr>
                <a:spLocks/>
              </p:cNvSpPr>
              <p:nvPr/>
            </p:nvSpPr>
            <p:spPr bwMode="auto">
              <a:xfrm>
                <a:off x="5680" y="865"/>
                <a:ext cx="131" cy="92"/>
              </a:xfrm>
              <a:custGeom>
                <a:avLst/>
                <a:gdLst>
                  <a:gd name="T0" fmla="+- 0 5717 5680"/>
                  <a:gd name="T1" fmla="*/ T0 w 131"/>
                  <a:gd name="T2" fmla="+- 0 865 865"/>
                  <a:gd name="T3" fmla="*/ 865 h 92"/>
                  <a:gd name="T4" fmla="+- 0 5708 5680"/>
                  <a:gd name="T5" fmla="*/ T4 w 131"/>
                  <a:gd name="T6" fmla="+- 0 865 865"/>
                  <a:gd name="T7" fmla="*/ 865 h 92"/>
                  <a:gd name="T8" fmla="+- 0 5707 5680"/>
                  <a:gd name="T9" fmla="*/ T8 w 131"/>
                  <a:gd name="T10" fmla="+- 0 868 865"/>
                  <a:gd name="T11" fmla="*/ 868 h 92"/>
                  <a:gd name="T12" fmla="+- 0 5706 5680"/>
                  <a:gd name="T13" fmla="*/ T12 w 131"/>
                  <a:gd name="T14" fmla="+- 0 871 865"/>
                  <a:gd name="T15" fmla="*/ 871 h 92"/>
                  <a:gd name="T16" fmla="+- 0 5683 5680"/>
                  <a:gd name="T17" fmla="*/ T16 w 131"/>
                  <a:gd name="T18" fmla="+- 0 882 865"/>
                  <a:gd name="T19" fmla="*/ 882 h 92"/>
                  <a:gd name="T20" fmla="+- 0 5680 5680"/>
                  <a:gd name="T21" fmla="*/ T20 w 131"/>
                  <a:gd name="T22" fmla="+- 0 882 865"/>
                  <a:gd name="T23" fmla="*/ 882 h 92"/>
                  <a:gd name="T24" fmla="+- 0 5680 5680"/>
                  <a:gd name="T25" fmla="*/ T24 w 131"/>
                  <a:gd name="T26" fmla="+- 0 891 865"/>
                  <a:gd name="T27" fmla="*/ 891 h 92"/>
                  <a:gd name="T28" fmla="+- 0 5705 5680"/>
                  <a:gd name="T29" fmla="*/ T28 w 131"/>
                  <a:gd name="T30" fmla="+- 0 891 865"/>
                  <a:gd name="T31" fmla="*/ 891 h 92"/>
                  <a:gd name="T32" fmla="+- 0 5705 5680"/>
                  <a:gd name="T33" fmla="*/ T32 w 131"/>
                  <a:gd name="T34" fmla="+- 0 957 865"/>
                  <a:gd name="T35" fmla="*/ 957 h 92"/>
                  <a:gd name="T36" fmla="+- 0 5717 5680"/>
                  <a:gd name="T37" fmla="*/ T36 w 131"/>
                  <a:gd name="T38" fmla="+- 0 957 865"/>
                  <a:gd name="T39" fmla="*/ 957 h 92"/>
                  <a:gd name="T40" fmla="+- 0 5717 5680"/>
                  <a:gd name="T41" fmla="*/ T40 w 131"/>
                  <a:gd name="T42" fmla="+- 0 865 865"/>
                  <a:gd name="T43" fmla="*/ 865 h 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31" h="92">
                    <a:moveTo>
                      <a:pt x="37" y="0"/>
                    </a:moveTo>
                    <a:lnTo>
                      <a:pt x="28" y="0"/>
                    </a:lnTo>
                    <a:lnTo>
                      <a:pt x="27" y="3"/>
                    </a:lnTo>
                    <a:lnTo>
                      <a:pt x="26" y="6"/>
                    </a:lnTo>
                    <a:lnTo>
                      <a:pt x="3" y="17"/>
                    </a:lnTo>
                    <a:lnTo>
                      <a:pt x="0" y="17"/>
                    </a:lnTo>
                    <a:lnTo>
                      <a:pt x="0" y="26"/>
                    </a:lnTo>
                    <a:lnTo>
                      <a:pt x="25" y="26"/>
                    </a:lnTo>
                    <a:lnTo>
                      <a:pt x="25" y="92"/>
                    </a:lnTo>
                    <a:lnTo>
                      <a:pt x="37" y="92"/>
                    </a:lnTo>
                    <a:lnTo>
                      <a:pt x="37"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9" name="Freeform 277"/>
              <p:cNvSpPr>
                <a:spLocks/>
              </p:cNvSpPr>
              <p:nvPr/>
            </p:nvSpPr>
            <p:spPr bwMode="auto">
              <a:xfrm>
                <a:off x="5680" y="865"/>
                <a:ext cx="131" cy="92"/>
              </a:xfrm>
              <a:custGeom>
                <a:avLst/>
                <a:gdLst>
                  <a:gd name="T0" fmla="+- 0 5805 5680"/>
                  <a:gd name="T1" fmla="*/ T0 w 131"/>
                  <a:gd name="T2" fmla="+- 0 875 865"/>
                  <a:gd name="T3" fmla="*/ 875 h 92"/>
                  <a:gd name="T4" fmla="+- 0 5783 5680"/>
                  <a:gd name="T5" fmla="*/ T4 w 131"/>
                  <a:gd name="T6" fmla="+- 0 875 865"/>
                  <a:gd name="T7" fmla="*/ 875 h 92"/>
                  <a:gd name="T8" fmla="+- 0 5785 5680"/>
                  <a:gd name="T9" fmla="*/ T8 w 131"/>
                  <a:gd name="T10" fmla="+- 0 875 865"/>
                  <a:gd name="T11" fmla="*/ 875 h 92"/>
                  <a:gd name="T12" fmla="+- 0 5790 5680"/>
                  <a:gd name="T13" fmla="*/ T12 w 131"/>
                  <a:gd name="T14" fmla="+- 0 877 865"/>
                  <a:gd name="T15" fmla="*/ 877 h 92"/>
                  <a:gd name="T16" fmla="+- 0 5799 5680"/>
                  <a:gd name="T17" fmla="*/ T16 w 131"/>
                  <a:gd name="T18" fmla="+- 0 896 865"/>
                  <a:gd name="T19" fmla="*/ 896 h 92"/>
                  <a:gd name="T20" fmla="+- 0 5798 5680"/>
                  <a:gd name="T21" fmla="*/ T20 w 131"/>
                  <a:gd name="T22" fmla="+- 0 898 865"/>
                  <a:gd name="T23" fmla="*/ 898 h 92"/>
                  <a:gd name="T24" fmla="+- 0 5771 5680"/>
                  <a:gd name="T25" fmla="*/ T24 w 131"/>
                  <a:gd name="T26" fmla="+- 0 922 865"/>
                  <a:gd name="T27" fmla="*/ 922 h 92"/>
                  <a:gd name="T28" fmla="+- 0 5768 5680"/>
                  <a:gd name="T29" fmla="*/ T28 w 131"/>
                  <a:gd name="T30" fmla="+- 0 924 865"/>
                  <a:gd name="T31" fmla="*/ 924 h 92"/>
                  <a:gd name="T32" fmla="+- 0 5747 5680"/>
                  <a:gd name="T33" fmla="*/ T32 w 131"/>
                  <a:gd name="T34" fmla="+- 0 957 865"/>
                  <a:gd name="T35" fmla="*/ 957 h 92"/>
                  <a:gd name="T36" fmla="+- 0 5810 5680"/>
                  <a:gd name="T37" fmla="*/ T36 w 131"/>
                  <a:gd name="T38" fmla="+- 0 957 865"/>
                  <a:gd name="T39" fmla="*/ 957 h 92"/>
                  <a:gd name="T40" fmla="+- 0 5810 5680"/>
                  <a:gd name="T41" fmla="*/ T40 w 131"/>
                  <a:gd name="T42" fmla="+- 0 948 865"/>
                  <a:gd name="T43" fmla="*/ 948 h 92"/>
                  <a:gd name="T44" fmla="+- 0 5761 5680"/>
                  <a:gd name="T45" fmla="*/ T44 w 131"/>
                  <a:gd name="T46" fmla="+- 0 948 865"/>
                  <a:gd name="T47" fmla="*/ 948 h 92"/>
                  <a:gd name="T48" fmla="+- 0 5761 5680"/>
                  <a:gd name="T49" fmla="*/ T48 w 131"/>
                  <a:gd name="T50" fmla="+- 0 945 865"/>
                  <a:gd name="T51" fmla="*/ 945 h 92"/>
                  <a:gd name="T52" fmla="+- 0 5785 5680"/>
                  <a:gd name="T53" fmla="*/ T52 w 131"/>
                  <a:gd name="T54" fmla="+- 0 925 865"/>
                  <a:gd name="T55" fmla="*/ 925 h 92"/>
                  <a:gd name="T56" fmla="+- 0 5788 5680"/>
                  <a:gd name="T57" fmla="*/ T56 w 131"/>
                  <a:gd name="T58" fmla="+- 0 923 865"/>
                  <a:gd name="T59" fmla="*/ 923 h 92"/>
                  <a:gd name="T60" fmla="+- 0 5811 5680"/>
                  <a:gd name="T61" fmla="*/ T60 w 131"/>
                  <a:gd name="T62" fmla="+- 0 896 865"/>
                  <a:gd name="T63" fmla="*/ 896 h 92"/>
                  <a:gd name="T64" fmla="+- 0 5811 5680"/>
                  <a:gd name="T65" fmla="*/ T64 w 131"/>
                  <a:gd name="T66" fmla="+- 0 887 865"/>
                  <a:gd name="T67" fmla="*/ 887 h 92"/>
                  <a:gd name="T68" fmla="+- 0 5810 5680"/>
                  <a:gd name="T69" fmla="*/ T68 w 131"/>
                  <a:gd name="T70" fmla="+- 0 883 865"/>
                  <a:gd name="T71" fmla="*/ 883 h 92"/>
                  <a:gd name="T72" fmla="+- 0 5807 5680"/>
                  <a:gd name="T73" fmla="*/ T72 w 131"/>
                  <a:gd name="T74" fmla="+- 0 877 865"/>
                  <a:gd name="T75" fmla="*/ 877 h 92"/>
                  <a:gd name="T76" fmla="+- 0 5805 5680"/>
                  <a:gd name="T77" fmla="*/ T76 w 131"/>
                  <a:gd name="T78" fmla="+- 0 875 865"/>
                  <a:gd name="T79" fmla="*/ 875 h 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131" h="92">
                    <a:moveTo>
                      <a:pt x="125" y="10"/>
                    </a:moveTo>
                    <a:lnTo>
                      <a:pt x="103" y="10"/>
                    </a:lnTo>
                    <a:lnTo>
                      <a:pt x="105" y="10"/>
                    </a:lnTo>
                    <a:lnTo>
                      <a:pt x="110" y="12"/>
                    </a:lnTo>
                    <a:lnTo>
                      <a:pt x="119" y="31"/>
                    </a:lnTo>
                    <a:lnTo>
                      <a:pt x="118" y="33"/>
                    </a:lnTo>
                    <a:lnTo>
                      <a:pt x="91" y="57"/>
                    </a:lnTo>
                    <a:lnTo>
                      <a:pt x="88" y="59"/>
                    </a:lnTo>
                    <a:lnTo>
                      <a:pt x="67" y="92"/>
                    </a:lnTo>
                    <a:lnTo>
                      <a:pt x="130" y="92"/>
                    </a:lnTo>
                    <a:lnTo>
                      <a:pt x="130" y="83"/>
                    </a:lnTo>
                    <a:lnTo>
                      <a:pt x="81" y="83"/>
                    </a:lnTo>
                    <a:lnTo>
                      <a:pt x="81" y="80"/>
                    </a:lnTo>
                    <a:lnTo>
                      <a:pt x="105" y="60"/>
                    </a:lnTo>
                    <a:lnTo>
                      <a:pt x="108" y="58"/>
                    </a:lnTo>
                    <a:lnTo>
                      <a:pt x="131" y="31"/>
                    </a:lnTo>
                    <a:lnTo>
                      <a:pt x="131" y="22"/>
                    </a:lnTo>
                    <a:lnTo>
                      <a:pt x="130" y="18"/>
                    </a:lnTo>
                    <a:lnTo>
                      <a:pt x="127" y="12"/>
                    </a:lnTo>
                    <a:lnTo>
                      <a:pt x="125" y="1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0" name="Freeform 278"/>
              <p:cNvSpPr>
                <a:spLocks/>
              </p:cNvSpPr>
              <p:nvPr/>
            </p:nvSpPr>
            <p:spPr bwMode="auto">
              <a:xfrm>
                <a:off x="5680" y="865"/>
                <a:ext cx="131" cy="92"/>
              </a:xfrm>
              <a:custGeom>
                <a:avLst/>
                <a:gdLst>
                  <a:gd name="T0" fmla="+- 0 5785 5680"/>
                  <a:gd name="T1" fmla="*/ T0 w 131"/>
                  <a:gd name="T2" fmla="+- 0 865 865"/>
                  <a:gd name="T3" fmla="*/ 865 h 92"/>
                  <a:gd name="T4" fmla="+- 0 5776 5680"/>
                  <a:gd name="T5" fmla="*/ T4 w 131"/>
                  <a:gd name="T6" fmla="+- 0 865 865"/>
                  <a:gd name="T7" fmla="*/ 865 h 92"/>
                  <a:gd name="T8" fmla="+- 0 5771 5680"/>
                  <a:gd name="T9" fmla="*/ T8 w 131"/>
                  <a:gd name="T10" fmla="+- 0 866 865"/>
                  <a:gd name="T11" fmla="*/ 866 h 92"/>
                  <a:gd name="T12" fmla="+- 0 5750 5680"/>
                  <a:gd name="T13" fmla="*/ T12 w 131"/>
                  <a:gd name="T14" fmla="+- 0 892 865"/>
                  <a:gd name="T15" fmla="*/ 892 h 92"/>
                  <a:gd name="T16" fmla="+- 0 5750 5680"/>
                  <a:gd name="T17" fmla="*/ T16 w 131"/>
                  <a:gd name="T18" fmla="+- 0 895 865"/>
                  <a:gd name="T19" fmla="*/ 895 h 92"/>
                  <a:gd name="T20" fmla="+- 0 5750 5680"/>
                  <a:gd name="T21" fmla="*/ T20 w 131"/>
                  <a:gd name="T22" fmla="+- 0 898 865"/>
                  <a:gd name="T23" fmla="*/ 898 h 92"/>
                  <a:gd name="T24" fmla="+- 0 5761 5680"/>
                  <a:gd name="T25" fmla="*/ T24 w 131"/>
                  <a:gd name="T26" fmla="+- 0 898 865"/>
                  <a:gd name="T27" fmla="*/ 898 h 92"/>
                  <a:gd name="T28" fmla="+- 0 5761 5680"/>
                  <a:gd name="T29" fmla="*/ T28 w 131"/>
                  <a:gd name="T30" fmla="+- 0 893 865"/>
                  <a:gd name="T31" fmla="*/ 893 h 92"/>
                  <a:gd name="T32" fmla="+- 0 5762 5680"/>
                  <a:gd name="T33" fmla="*/ T32 w 131"/>
                  <a:gd name="T34" fmla="+- 0 892 865"/>
                  <a:gd name="T35" fmla="*/ 892 h 92"/>
                  <a:gd name="T36" fmla="+- 0 5777 5680"/>
                  <a:gd name="T37" fmla="*/ T36 w 131"/>
                  <a:gd name="T38" fmla="+- 0 875 865"/>
                  <a:gd name="T39" fmla="*/ 875 h 92"/>
                  <a:gd name="T40" fmla="+- 0 5805 5680"/>
                  <a:gd name="T41" fmla="*/ T40 w 131"/>
                  <a:gd name="T42" fmla="+- 0 875 865"/>
                  <a:gd name="T43" fmla="*/ 875 h 92"/>
                  <a:gd name="T44" fmla="+- 0 5805 5680"/>
                  <a:gd name="T45" fmla="*/ T44 w 131"/>
                  <a:gd name="T46" fmla="+- 0 874 865"/>
                  <a:gd name="T47" fmla="*/ 874 h 92"/>
                  <a:gd name="T48" fmla="+- 0 5799 5680"/>
                  <a:gd name="T49" fmla="*/ T48 w 131"/>
                  <a:gd name="T50" fmla="+- 0 870 865"/>
                  <a:gd name="T51" fmla="*/ 870 h 92"/>
                  <a:gd name="T52" fmla="+- 0 5796 5680"/>
                  <a:gd name="T53" fmla="*/ T52 w 131"/>
                  <a:gd name="T54" fmla="+- 0 868 865"/>
                  <a:gd name="T55" fmla="*/ 868 h 92"/>
                  <a:gd name="T56" fmla="+- 0 5789 5680"/>
                  <a:gd name="T57" fmla="*/ T56 w 131"/>
                  <a:gd name="T58" fmla="+- 0 866 865"/>
                  <a:gd name="T59" fmla="*/ 866 h 92"/>
                  <a:gd name="T60" fmla="+- 0 5785 5680"/>
                  <a:gd name="T61" fmla="*/ T60 w 131"/>
                  <a:gd name="T62" fmla="+- 0 865 865"/>
                  <a:gd name="T63" fmla="*/ 865 h 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31" h="92">
                    <a:moveTo>
                      <a:pt x="105" y="0"/>
                    </a:moveTo>
                    <a:lnTo>
                      <a:pt x="96" y="0"/>
                    </a:lnTo>
                    <a:lnTo>
                      <a:pt x="91" y="1"/>
                    </a:lnTo>
                    <a:lnTo>
                      <a:pt x="70" y="27"/>
                    </a:lnTo>
                    <a:lnTo>
                      <a:pt x="70" y="30"/>
                    </a:lnTo>
                    <a:lnTo>
                      <a:pt x="70" y="33"/>
                    </a:lnTo>
                    <a:lnTo>
                      <a:pt x="81" y="33"/>
                    </a:lnTo>
                    <a:lnTo>
                      <a:pt x="81" y="28"/>
                    </a:lnTo>
                    <a:lnTo>
                      <a:pt x="82" y="27"/>
                    </a:lnTo>
                    <a:lnTo>
                      <a:pt x="97" y="10"/>
                    </a:lnTo>
                    <a:lnTo>
                      <a:pt x="125" y="10"/>
                    </a:lnTo>
                    <a:lnTo>
                      <a:pt x="125" y="9"/>
                    </a:lnTo>
                    <a:lnTo>
                      <a:pt x="119" y="5"/>
                    </a:lnTo>
                    <a:lnTo>
                      <a:pt x="116" y="3"/>
                    </a:lnTo>
                    <a:lnTo>
                      <a:pt x="109" y="1"/>
                    </a:lnTo>
                    <a:lnTo>
                      <a:pt x="105"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77" name="Group 279"/>
            <p:cNvGrpSpPr>
              <a:grpSpLocks/>
            </p:cNvGrpSpPr>
            <p:nvPr/>
          </p:nvGrpSpPr>
          <p:grpSpPr bwMode="auto">
            <a:xfrm>
              <a:off x="5680" y="551"/>
              <a:ext cx="134" cy="94"/>
              <a:chOff x="5680" y="551"/>
              <a:chExt cx="134" cy="94"/>
            </a:xfrm>
          </p:grpSpPr>
          <p:sp>
            <p:nvSpPr>
              <p:cNvPr id="6383" name="Freeform 280"/>
              <p:cNvSpPr>
                <a:spLocks/>
              </p:cNvSpPr>
              <p:nvPr/>
            </p:nvSpPr>
            <p:spPr bwMode="auto">
              <a:xfrm>
                <a:off x="5680" y="551"/>
                <a:ext cx="134" cy="94"/>
              </a:xfrm>
              <a:custGeom>
                <a:avLst/>
                <a:gdLst>
                  <a:gd name="T0" fmla="+- 0 5717 5680"/>
                  <a:gd name="T1" fmla="*/ T0 w 134"/>
                  <a:gd name="T2" fmla="+- 0 551 551"/>
                  <a:gd name="T3" fmla="*/ 551 h 94"/>
                  <a:gd name="T4" fmla="+- 0 5708 5680"/>
                  <a:gd name="T5" fmla="*/ T4 w 134"/>
                  <a:gd name="T6" fmla="+- 0 551 551"/>
                  <a:gd name="T7" fmla="*/ 551 h 94"/>
                  <a:gd name="T8" fmla="+- 0 5707 5680"/>
                  <a:gd name="T9" fmla="*/ T8 w 134"/>
                  <a:gd name="T10" fmla="+- 0 555 551"/>
                  <a:gd name="T11" fmla="*/ 555 h 94"/>
                  <a:gd name="T12" fmla="+- 0 5706 5680"/>
                  <a:gd name="T13" fmla="*/ T12 w 134"/>
                  <a:gd name="T14" fmla="+- 0 558 551"/>
                  <a:gd name="T15" fmla="*/ 558 h 94"/>
                  <a:gd name="T16" fmla="+- 0 5683 5680"/>
                  <a:gd name="T17" fmla="*/ T16 w 134"/>
                  <a:gd name="T18" fmla="+- 0 569 551"/>
                  <a:gd name="T19" fmla="*/ 569 h 94"/>
                  <a:gd name="T20" fmla="+- 0 5680 5680"/>
                  <a:gd name="T21" fmla="*/ T20 w 134"/>
                  <a:gd name="T22" fmla="+- 0 569 551"/>
                  <a:gd name="T23" fmla="*/ 569 h 94"/>
                  <a:gd name="T24" fmla="+- 0 5680 5680"/>
                  <a:gd name="T25" fmla="*/ T24 w 134"/>
                  <a:gd name="T26" fmla="+- 0 577 551"/>
                  <a:gd name="T27" fmla="*/ 577 h 94"/>
                  <a:gd name="T28" fmla="+- 0 5705 5680"/>
                  <a:gd name="T29" fmla="*/ T28 w 134"/>
                  <a:gd name="T30" fmla="+- 0 577 551"/>
                  <a:gd name="T31" fmla="*/ 577 h 94"/>
                  <a:gd name="T32" fmla="+- 0 5705 5680"/>
                  <a:gd name="T33" fmla="*/ T32 w 134"/>
                  <a:gd name="T34" fmla="+- 0 644 551"/>
                  <a:gd name="T35" fmla="*/ 644 h 94"/>
                  <a:gd name="T36" fmla="+- 0 5717 5680"/>
                  <a:gd name="T37" fmla="*/ T36 w 134"/>
                  <a:gd name="T38" fmla="+- 0 644 551"/>
                  <a:gd name="T39" fmla="*/ 644 h 94"/>
                  <a:gd name="T40" fmla="+- 0 5717 5680"/>
                  <a:gd name="T41" fmla="*/ T40 w 134"/>
                  <a:gd name="T42" fmla="+- 0 551 551"/>
                  <a:gd name="T43" fmla="*/ 551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34" h="94">
                    <a:moveTo>
                      <a:pt x="37" y="0"/>
                    </a:moveTo>
                    <a:lnTo>
                      <a:pt x="28" y="0"/>
                    </a:lnTo>
                    <a:lnTo>
                      <a:pt x="27" y="4"/>
                    </a:lnTo>
                    <a:lnTo>
                      <a:pt x="26" y="7"/>
                    </a:lnTo>
                    <a:lnTo>
                      <a:pt x="3" y="18"/>
                    </a:lnTo>
                    <a:lnTo>
                      <a:pt x="0" y="18"/>
                    </a:lnTo>
                    <a:lnTo>
                      <a:pt x="0" y="26"/>
                    </a:lnTo>
                    <a:lnTo>
                      <a:pt x="25" y="26"/>
                    </a:lnTo>
                    <a:lnTo>
                      <a:pt x="25" y="93"/>
                    </a:lnTo>
                    <a:lnTo>
                      <a:pt x="37" y="93"/>
                    </a:lnTo>
                    <a:lnTo>
                      <a:pt x="37"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4" name="Freeform 281"/>
              <p:cNvSpPr>
                <a:spLocks/>
              </p:cNvSpPr>
              <p:nvPr/>
            </p:nvSpPr>
            <p:spPr bwMode="auto">
              <a:xfrm>
                <a:off x="5680" y="551"/>
                <a:ext cx="134" cy="94"/>
              </a:xfrm>
              <a:custGeom>
                <a:avLst/>
                <a:gdLst>
                  <a:gd name="T0" fmla="+- 0 5792 5680"/>
                  <a:gd name="T1" fmla="*/ T0 w 134"/>
                  <a:gd name="T2" fmla="+- 0 551 551"/>
                  <a:gd name="T3" fmla="*/ 551 h 94"/>
                  <a:gd name="T4" fmla="+- 0 5778 5680"/>
                  <a:gd name="T5" fmla="*/ T4 w 134"/>
                  <a:gd name="T6" fmla="+- 0 551 551"/>
                  <a:gd name="T7" fmla="*/ 551 h 94"/>
                  <a:gd name="T8" fmla="+- 0 5772 5680"/>
                  <a:gd name="T9" fmla="*/ T8 w 134"/>
                  <a:gd name="T10" fmla="+- 0 553 551"/>
                  <a:gd name="T11" fmla="*/ 553 h 94"/>
                  <a:gd name="T12" fmla="+- 0 5749 5680"/>
                  <a:gd name="T13" fmla="*/ T12 w 134"/>
                  <a:gd name="T14" fmla="+- 0 606 551"/>
                  <a:gd name="T15" fmla="*/ 606 h 94"/>
                  <a:gd name="T16" fmla="+- 0 5749 5680"/>
                  <a:gd name="T17" fmla="*/ T16 w 134"/>
                  <a:gd name="T18" fmla="+- 0 611 551"/>
                  <a:gd name="T19" fmla="*/ 611 h 94"/>
                  <a:gd name="T20" fmla="+- 0 5775 5680"/>
                  <a:gd name="T21" fmla="*/ T20 w 134"/>
                  <a:gd name="T22" fmla="+- 0 645 551"/>
                  <a:gd name="T23" fmla="*/ 645 h 94"/>
                  <a:gd name="T24" fmla="+- 0 5788 5680"/>
                  <a:gd name="T25" fmla="*/ T24 w 134"/>
                  <a:gd name="T26" fmla="+- 0 645 551"/>
                  <a:gd name="T27" fmla="*/ 645 h 94"/>
                  <a:gd name="T28" fmla="+- 0 5793 5680"/>
                  <a:gd name="T29" fmla="*/ T28 w 134"/>
                  <a:gd name="T30" fmla="+- 0 644 551"/>
                  <a:gd name="T31" fmla="*/ 644 h 94"/>
                  <a:gd name="T32" fmla="+- 0 5802 5680"/>
                  <a:gd name="T33" fmla="*/ T32 w 134"/>
                  <a:gd name="T34" fmla="+- 0 640 551"/>
                  <a:gd name="T35" fmla="*/ 640 h 94"/>
                  <a:gd name="T36" fmla="+- 0 5805 5680"/>
                  <a:gd name="T37" fmla="*/ T36 w 134"/>
                  <a:gd name="T38" fmla="+- 0 638 551"/>
                  <a:gd name="T39" fmla="*/ 638 h 94"/>
                  <a:gd name="T40" fmla="+- 0 5807 5680"/>
                  <a:gd name="T41" fmla="*/ T40 w 134"/>
                  <a:gd name="T42" fmla="+- 0 635 551"/>
                  <a:gd name="T43" fmla="*/ 635 h 94"/>
                  <a:gd name="T44" fmla="+- 0 5780 5680"/>
                  <a:gd name="T45" fmla="*/ T44 w 134"/>
                  <a:gd name="T46" fmla="+- 0 635 551"/>
                  <a:gd name="T47" fmla="*/ 635 h 94"/>
                  <a:gd name="T48" fmla="+- 0 5777 5680"/>
                  <a:gd name="T49" fmla="*/ T48 w 134"/>
                  <a:gd name="T50" fmla="+- 0 635 551"/>
                  <a:gd name="T51" fmla="*/ 635 h 94"/>
                  <a:gd name="T52" fmla="+- 0 5763 5680"/>
                  <a:gd name="T53" fmla="*/ T52 w 134"/>
                  <a:gd name="T54" fmla="+- 0 618 551"/>
                  <a:gd name="T55" fmla="*/ 618 h 94"/>
                  <a:gd name="T56" fmla="+- 0 5763 5680"/>
                  <a:gd name="T57" fmla="*/ T56 w 134"/>
                  <a:gd name="T58" fmla="+- 0 612 551"/>
                  <a:gd name="T59" fmla="*/ 612 h 94"/>
                  <a:gd name="T60" fmla="+- 0 5773 5680"/>
                  <a:gd name="T61" fmla="*/ T60 w 134"/>
                  <a:gd name="T62" fmla="+- 0 596 551"/>
                  <a:gd name="T63" fmla="*/ 596 h 94"/>
                  <a:gd name="T64" fmla="+- 0 5761 5680"/>
                  <a:gd name="T65" fmla="*/ T64 w 134"/>
                  <a:gd name="T66" fmla="+- 0 596 551"/>
                  <a:gd name="T67" fmla="*/ 596 h 94"/>
                  <a:gd name="T68" fmla="+- 0 5761 5680"/>
                  <a:gd name="T69" fmla="*/ T68 w 134"/>
                  <a:gd name="T70" fmla="+- 0 596 551"/>
                  <a:gd name="T71" fmla="*/ 596 h 94"/>
                  <a:gd name="T72" fmla="+- 0 5761 5680"/>
                  <a:gd name="T73" fmla="*/ T72 w 134"/>
                  <a:gd name="T74" fmla="+- 0 592 551"/>
                  <a:gd name="T75" fmla="*/ 592 h 94"/>
                  <a:gd name="T76" fmla="+- 0 5761 5680"/>
                  <a:gd name="T77" fmla="*/ T76 w 134"/>
                  <a:gd name="T78" fmla="+- 0 589 551"/>
                  <a:gd name="T79" fmla="*/ 589 h 94"/>
                  <a:gd name="T80" fmla="+- 0 5779 5680"/>
                  <a:gd name="T81" fmla="*/ T80 w 134"/>
                  <a:gd name="T82" fmla="+- 0 561 551"/>
                  <a:gd name="T83" fmla="*/ 561 h 94"/>
                  <a:gd name="T84" fmla="+- 0 5808 5680"/>
                  <a:gd name="T85" fmla="*/ T84 w 134"/>
                  <a:gd name="T86" fmla="+- 0 561 551"/>
                  <a:gd name="T87" fmla="*/ 561 h 94"/>
                  <a:gd name="T88" fmla="+- 0 5799 5680"/>
                  <a:gd name="T89" fmla="*/ T88 w 134"/>
                  <a:gd name="T90" fmla="+- 0 553 551"/>
                  <a:gd name="T91" fmla="*/ 553 h 94"/>
                  <a:gd name="T92" fmla="+- 0 5792 5680"/>
                  <a:gd name="T93" fmla="*/ T92 w 134"/>
                  <a:gd name="T94" fmla="+- 0 551 551"/>
                  <a:gd name="T95" fmla="*/ 551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134" h="94">
                    <a:moveTo>
                      <a:pt x="112" y="0"/>
                    </a:moveTo>
                    <a:lnTo>
                      <a:pt x="98" y="0"/>
                    </a:lnTo>
                    <a:lnTo>
                      <a:pt x="92" y="2"/>
                    </a:lnTo>
                    <a:lnTo>
                      <a:pt x="69" y="55"/>
                    </a:lnTo>
                    <a:lnTo>
                      <a:pt x="69" y="60"/>
                    </a:lnTo>
                    <a:lnTo>
                      <a:pt x="95" y="94"/>
                    </a:lnTo>
                    <a:lnTo>
                      <a:pt x="108" y="94"/>
                    </a:lnTo>
                    <a:lnTo>
                      <a:pt x="113" y="93"/>
                    </a:lnTo>
                    <a:lnTo>
                      <a:pt x="122" y="89"/>
                    </a:lnTo>
                    <a:lnTo>
                      <a:pt x="125" y="87"/>
                    </a:lnTo>
                    <a:lnTo>
                      <a:pt x="127" y="84"/>
                    </a:lnTo>
                    <a:lnTo>
                      <a:pt x="100" y="84"/>
                    </a:lnTo>
                    <a:lnTo>
                      <a:pt x="97" y="84"/>
                    </a:lnTo>
                    <a:lnTo>
                      <a:pt x="83" y="67"/>
                    </a:lnTo>
                    <a:lnTo>
                      <a:pt x="83" y="61"/>
                    </a:lnTo>
                    <a:lnTo>
                      <a:pt x="93" y="45"/>
                    </a:lnTo>
                    <a:lnTo>
                      <a:pt x="81" y="45"/>
                    </a:lnTo>
                    <a:lnTo>
                      <a:pt x="81" y="41"/>
                    </a:lnTo>
                    <a:lnTo>
                      <a:pt x="81" y="38"/>
                    </a:lnTo>
                    <a:lnTo>
                      <a:pt x="99" y="10"/>
                    </a:lnTo>
                    <a:lnTo>
                      <a:pt x="128" y="10"/>
                    </a:lnTo>
                    <a:lnTo>
                      <a:pt x="119" y="2"/>
                    </a:lnTo>
                    <a:lnTo>
                      <a:pt x="112"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5" name="Freeform 282"/>
              <p:cNvSpPr>
                <a:spLocks/>
              </p:cNvSpPr>
              <p:nvPr/>
            </p:nvSpPr>
            <p:spPr bwMode="auto">
              <a:xfrm>
                <a:off x="5680" y="551"/>
                <a:ext cx="134" cy="94"/>
              </a:xfrm>
              <a:custGeom>
                <a:avLst/>
                <a:gdLst>
                  <a:gd name="T0" fmla="+- 0 5808 5680"/>
                  <a:gd name="T1" fmla="*/ T0 w 134"/>
                  <a:gd name="T2" fmla="+- 0 594 551"/>
                  <a:gd name="T3" fmla="*/ 594 h 94"/>
                  <a:gd name="T4" fmla="+- 0 5786 5680"/>
                  <a:gd name="T5" fmla="*/ T4 w 134"/>
                  <a:gd name="T6" fmla="+- 0 594 551"/>
                  <a:gd name="T7" fmla="*/ 594 h 94"/>
                  <a:gd name="T8" fmla="+- 0 5789 5680"/>
                  <a:gd name="T9" fmla="*/ T8 w 134"/>
                  <a:gd name="T10" fmla="+- 0 595 551"/>
                  <a:gd name="T11" fmla="*/ 595 h 94"/>
                  <a:gd name="T12" fmla="+- 0 5794 5680"/>
                  <a:gd name="T13" fmla="*/ T12 w 134"/>
                  <a:gd name="T14" fmla="+- 0 597 551"/>
                  <a:gd name="T15" fmla="*/ 597 h 94"/>
                  <a:gd name="T16" fmla="+- 0 5802 5680"/>
                  <a:gd name="T17" fmla="*/ T16 w 134"/>
                  <a:gd name="T18" fmla="+- 0 618 551"/>
                  <a:gd name="T19" fmla="*/ 618 h 94"/>
                  <a:gd name="T20" fmla="+- 0 5802 5680"/>
                  <a:gd name="T21" fmla="*/ T20 w 134"/>
                  <a:gd name="T22" fmla="+- 0 620 551"/>
                  <a:gd name="T23" fmla="*/ 620 h 94"/>
                  <a:gd name="T24" fmla="+- 0 5786 5680"/>
                  <a:gd name="T25" fmla="*/ T24 w 134"/>
                  <a:gd name="T26" fmla="+- 0 635 551"/>
                  <a:gd name="T27" fmla="*/ 635 h 94"/>
                  <a:gd name="T28" fmla="+- 0 5807 5680"/>
                  <a:gd name="T29" fmla="*/ T28 w 134"/>
                  <a:gd name="T30" fmla="+- 0 635 551"/>
                  <a:gd name="T31" fmla="*/ 635 h 94"/>
                  <a:gd name="T32" fmla="+- 0 5810 5680"/>
                  <a:gd name="T33" fmla="*/ T32 w 134"/>
                  <a:gd name="T34" fmla="+- 0 632 551"/>
                  <a:gd name="T35" fmla="*/ 632 h 94"/>
                  <a:gd name="T36" fmla="+- 0 5812 5680"/>
                  <a:gd name="T37" fmla="*/ T36 w 134"/>
                  <a:gd name="T38" fmla="+- 0 628 551"/>
                  <a:gd name="T39" fmla="*/ 628 h 94"/>
                  <a:gd name="T40" fmla="+- 0 5814 5680"/>
                  <a:gd name="T41" fmla="*/ T40 w 134"/>
                  <a:gd name="T42" fmla="+- 0 621 551"/>
                  <a:gd name="T43" fmla="*/ 621 h 94"/>
                  <a:gd name="T44" fmla="+- 0 5814 5680"/>
                  <a:gd name="T45" fmla="*/ T44 w 134"/>
                  <a:gd name="T46" fmla="+- 0 618 551"/>
                  <a:gd name="T47" fmla="*/ 618 h 94"/>
                  <a:gd name="T48" fmla="+- 0 5814 5680"/>
                  <a:gd name="T49" fmla="*/ T48 w 134"/>
                  <a:gd name="T50" fmla="+- 0 609 551"/>
                  <a:gd name="T51" fmla="*/ 609 h 94"/>
                  <a:gd name="T52" fmla="+- 0 5814 5680"/>
                  <a:gd name="T53" fmla="*/ T52 w 134"/>
                  <a:gd name="T54" fmla="+- 0 606 551"/>
                  <a:gd name="T55" fmla="*/ 606 h 94"/>
                  <a:gd name="T56" fmla="+- 0 5811 5680"/>
                  <a:gd name="T57" fmla="*/ T56 w 134"/>
                  <a:gd name="T58" fmla="+- 0 599 551"/>
                  <a:gd name="T59" fmla="*/ 599 h 94"/>
                  <a:gd name="T60" fmla="+- 0 5809 5680"/>
                  <a:gd name="T61" fmla="*/ T60 w 134"/>
                  <a:gd name="T62" fmla="+- 0 595 551"/>
                  <a:gd name="T63" fmla="*/ 595 h 94"/>
                  <a:gd name="T64" fmla="+- 0 5808 5680"/>
                  <a:gd name="T65" fmla="*/ T64 w 134"/>
                  <a:gd name="T66" fmla="+- 0 594 551"/>
                  <a:gd name="T67" fmla="*/ 594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34" h="94">
                    <a:moveTo>
                      <a:pt x="128" y="43"/>
                    </a:moveTo>
                    <a:lnTo>
                      <a:pt x="106" y="43"/>
                    </a:lnTo>
                    <a:lnTo>
                      <a:pt x="109" y="44"/>
                    </a:lnTo>
                    <a:lnTo>
                      <a:pt x="114" y="46"/>
                    </a:lnTo>
                    <a:lnTo>
                      <a:pt x="122" y="67"/>
                    </a:lnTo>
                    <a:lnTo>
                      <a:pt x="122" y="69"/>
                    </a:lnTo>
                    <a:lnTo>
                      <a:pt x="106" y="84"/>
                    </a:lnTo>
                    <a:lnTo>
                      <a:pt x="127" y="84"/>
                    </a:lnTo>
                    <a:lnTo>
                      <a:pt x="130" y="81"/>
                    </a:lnTo>
                    <a:lnTo>
                      <a:pt x="132" y="77"/>
                    </a:lnTo>
                    <a:lnTo>
                      <a:pt x="134" y="70"/>
                    </a:lnTo>
                    <a:lnTo>
                      <a:pt x="134" y="67"/>
                    </a:lnTo>
                    <a:lnTo>
                      <a:pt x="134" y="58"/>
                    </a:lnTo>
                    <a:lnTo>
                      <a:pt x="134" y="55"/>
                    </a:lnTo>
                    <a:lnTo>
                      <a:pt x="131" y="48"/>
                    </a:lnTo>
                    <a:lnTo>
                      <a:pt x="129" y="44"/>
                    </a:lnTo>
                    <a:lnTo>
                      <a:pt x="128" y="4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6" name="Freeform 283"/>
              <p:cNvSpPr>
                <a:spLocks/>
              </p:cNvSpPr>
              <p:nvPr/>
            </p:nvSpPr>
            <p:spPr bwMode="auto">
              <a:xfrm>
                <a:off x="5680" y="551"/>
                <a:ext cx="134" cy="94"/>
              </a:xfrm>
              <a:custGeom>
                <a:avLst/>
                <a:gdLst>
                  <a:gd name="T0" fmla="+- 0 5789 5680"/>
                  <a:gd name="T1" fmla="*/ T0 w 134"/>
                  <a:gd name="T2" fmla="+- 0 584 551"/>
                  <a:gd name="T3" fmla="*/ 584 h 94"/>
                  <a:gd name="T4" fmla="+- 0 5780 5680"/>
                  <a:gd name="T5" fmla="*/ T4 w 134"/>
                  <a:gd name="T6" fmla="+- 0 584 551"/>
                  <a:gd name="T7" fmla="*/ 584 h 94"/>
                  <a:gd name="T8" fmla="+- 0 5775 5680"/>
                  <a:gd name="T9" fmla="*/ T8 w 134"/>
                  <a:gd name="T10" fmla="+- 0 585 551"/>
                  <a:gd name="T11" fmla="*/ 585 h 94"/>
                  <a:gd name="T12" fmla="+- 0 5767 5680"/>
                  <a:gd name="T13" fmla="*/ T12 w 134"/>
                  <a:gd name="T14" fmla="+- 0 589 551"/>
                  <a:gd name="T15" fmla="*/ 589 h 94"/>
                  <a:gd name="T16" fmla="+- 0 5764 5680"/>
                  <a:gd name="T17" fmla="*/ T16 w 134"/>
                  <a:gd name="T18" fmla="+- 0 592 551"/>
                  <a:gd name="T19" fmla="*/ 592 h 94"/>
                  <a:gd name="T20" fmla="+- 0 5761 5680"/>
                  <a:gd name="T21" fmla="*/ T20 w 134"/>
                  <a:gd name="T22" fmla="+- 0 596 551"/>
                  <a:gd name="T23" fmla="*/ 596 h 94"/>
                  <a:gd name="T24" fmla="+- 0 5773 5680"/>
                  <a:gd name="T25" fmla="*/ T24 w 134"/>
                  <a:gd name="T26" fmla="+- 0 596 551"/>
                  <a:gd name="T27" fmla="*/ 596 h 94"/>
                  <a:gd name="T28" fmla="+- 0 5777 5680"/>
                  <a:gd name="T29" fmla="*/ T28 w 134"/>
                  <a:gd name="T30" fmla="+- 0 595 551"/>
                  <a:gd name="T31" fmla="*/ 595 h 94"/>
                  <a:gd name="T32" fmla="+- 0 5779 5680"/>
                  <a:gd name="T33" fmla="*/ T32 w 134"/>
                  <a:gd name="T34" fmla="+- 0 594 551"/>
                  <a:gd name="T35" fmla="*/ 594 h 94"/>
                  <a:gd name="T36" fmla="+- 0 5808 5680"/>
                  <a:gd name="T37" fmla="*/ T36 w 134"/>
                  <a:gd name="T38" fmla="+- 0 594 551"/>
                  <a:gd name="T39" fmla="*/ 594 h 94"/>
                  <a:gd name="T40" fmla="+- 0 5804 5680"/>
                  <a:gd name="T41" fmla="*/ T40 w 134"/>
                  <a:gd name="T42" fmla="+- 0 590 551"/>
                  <a:gd name="T43" fmla="*/ 590 h 94"/>
                  <a:gd name="T44" fmla="+- 0 5801 5680"/>
                  <a:gd name="T45" fmla="*/ T44 w 134"/>
                  <a:gd name="T46" fmla="+- 0 588 551"/>
                  <a:gd name="T47" fmla="*/ 588 h 94"/>
                  <a:gd name="T48" fmla="+- 0 5794 5680"/>
                  <a:gd name="T49" fmla="*/ T48 w 134"/>
                  <a:gd name="T50" fmla="+- 0 585 551"/>
                  <a:gd name="T51" fmla="*/ 585 h 94"/>
                  <a:gd name="T52" fmla="+- 0 5789 5680"/>
                  <a:gd name="T53" fmla="*/ T52 w 134"/>
                  <a:gd name="T54" fmla="+- 0 584 551"/>
                  <a:gd name="T55" fmla="*/ 584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134" h="94">
                    <a:moveTo>
                      <a:pt x="109" y="33"/>
                    </a:moveTo>
                    <a:lnTo>
                      <a:pt x="100" y="33"/>
                    </a:lnTo>
                    <a:lnTo>
                      <a:pt x="95" y="34"/>
                    </a:lnTo>
                    <a:lnTo>
                      <a:pt x="87" y="38"/>
                    </a:lnTo>
                    <a:lnTo>
                      <a:pt x="84" y="41"/>
                    </a:lnTo>
                    <a:lnTo>
                      <a:pt x="81" y="45"/>
                    </a:lnTo>
                    <a:lnTo>
                      <a:pt x="93" y="45"/>
                    </a:lnTo>
                    <a:lnTo>
                      <a:pt x="97" y="44"/>
                    </a:lnTo>
                    <a:lnTo>
                      <a:pt x="99" y="43"/>
                    </a:lnTo>
                    <a:lnTo>
                      <a:pt x="128" y="43"/>
                    </a:lnTo>
                    <a:lnTo>
                      <a:pt x="124" y="39"/>
                    </a:lnTo>
                    <a:lnTo>
                      <a:pt x="121" y="37"/>
                    </a:lnTo>
                    <a:lnTo>
                      <a:pt x="114" y="34"/>
                    </a:lnTo>
                    <a:lnTo>
                      <a:pt x="109" y="3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7" name="Freeform 284"/>
              <p:cNvSpPr>
                <a:spLocks/>
              </p:cNvSpPr>
              <p:nvPr/>
            </p:nvSpPr>
            <p:spPr bwMode="auto">
              <a:xfrm>
                <a:off x="5680" y="551"/>
                <a:ext cx="134" cy="94"/>
              </a:xfrm>
              <a:custGeom>
                <a:avLst/>
                <a:gdLst>
                  <a:gd name="T0" fmla="+- 0 5808 5680"/>
                  <a:gd name="T1" fmla="*/ T0 w 134"/>
                  <a:gd name="T2" fmla="+- 0 561 551"/>
                  <a:gd name="T3" fmla="*/ 561 h 94"/>
                  <a:gd name="T4" fmla="+- 0 5789 5680"/>
                  <a:gd name="T5" fmla="*/ T4 w 134"/>
                  <a:gd name="T6" fmla="+- 0 561 551"/>
                  <a:gd name="T7" fmla="*/ 561 h 94"/>
                  <a:gd name="T8" fmla="+- 0 5792 5680"/>
                  <a:gd name="T9" fmla="*/ T8 w 134"/>
                  <a:gd name="T10" fmla="+- 0 562 551"/>
                  <a:gd name="T11" fmla="*/ 562 h 94"/>
                  <a:gd name="T12" fmla="+- 0 5798 5680"/>
                  <a:gd name="T13" fmla="*/ T12 w 134"/>
                  <a:gd name="T14" fmla="+- 0 567 551"/>
                  <a:gd name="T15" fmla="*/ 567 h 94"/>
                  <a:gd name="T16" fmla="+- 0 5800 5680"/>
                  <a:gd name="T17" fmla="*/ T16 w 134"/>
                  <a:gd name="T18" fmla="+- 0 571 551"/>
                  <a:gd name="T19" fmla="*/ 571 h 94"/>
                  <a:gd name="T20" fmla="+- 0 5800 5680"/>
                  <a:gd name="T21" fmla="*/ T20 w 134"/>
                  <a:gd name="T22" fmla="+- 0 575 551"/>
                  <a:gd name="T23" fmla="*/ 575 h 94"/>
                  <a:gd name="T24" fmla="+- 0 5812 5680"/>
                  <a:gd name="T25" fmla="*/ T24 w 134"/>
                  <a:gd name="T26" fmla="+- 0 575 551"/>
                  <a:gd name="T27" fmla="*/ 575 h 94"/>
                  <a:gd name="T28" fmla="+- 0 5811 5680"/>
                  <a:gd name="T29" fmla="*/ T28 w 134"/>
                  <a:gd name="T30" fmla="+- 0 567 551"/>
                  <a:gd name="T31" fmla="*/ 567 h 94"/>
                  <a:gd name="T32" fmla="+- 0 5808 5680"/>
                  <a:gd name="T33" fmla="*/ T32 w 134"/>
                  <a:gd name="T34" fmla="+- 0 561 551"/>
                  <a:gd name="T35" fmla="*/ 561 h 94"/>
                  <a:gd name="T36" fmla="+- 0 5808 5680"/>
                  <a:gd name="T37" fmla="*/ T36 w 134"/>
                  <a:gd name="T38" fmla="+- 0 561 551"/>
                  <a:gd name="T39" fmla="*/ 561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34" h="94">
                    <a:moveTo>
                      <a:pt x="128" y="10"/>
                    </a:moveTo>
                    <a:lnTo>
                      <a:pt x="109" y="10"/>
                    </a:lnTo>
                    <a:lnTo>
                      <a:pt x="112" y="11"/>
                    </a:lnTo>
                    <a:lnTo>
                      <a:pt x="118" y="16"/>
                    </a:lnTo>
                    <a:lnTo>
                      <a:pt x="120" y="20"/>
                    </a:lnTo>
                    <a:lnTo>
                      <a:pt x="120" y="24"/>
                    </a:lnTo>
                    <a:lnTo>
                      <a:pt x="132" y="24"/>
                    </a:lnTo>
                    <a:lnTo>
                      <a:pt x="131" y="16"/>
                    </a:lnTo>
                    <a:lnTo>
                      <a:pt x="128" y="1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78" name="Group 285"/>
            <p:cNvGrpSpPr>
              <a:grpSpLocks/>
            </p:cNvGrpSpPr>
            <p:nvPr/>
          </p:nvGrpSpPr>
          <p:grpSpPr bwMode="auto">
            <a:xfrm>
              <a:off x="5671" y="239"/>
              <a:ext cx="142" cy="94"/>
              <a:chOff x="5671" y="239"/>
              <a:chExt cx="142" cy="94"/>
            </a:xfrm>
          </p:grpSpPr>
          <p:sp>
            <p:nvSpPr>
              <p:cNvPr id="6379" name="Freeform 286"/>
              <p:cNvSpPr>
                <a:spLocks/>
              </p:cNvSpPr>
              <p:nvPr/>
            </p:nvSpPr>
            <p:spPr bwMode="auto">
              <a:xfrm>
                <a:off x="5671" y="239"/>
                <a:ext cx="142" cy="94"/>
              </a:xfrm>
              <a:custGeom>
                <a:avLst/>
                <a:gdLst>
                  <a:gd name="T0" fmla="+- 0 5730 5671"/>
                  <a:gd name="T1" fmla="*/ T0 w 142"/>
                  <a:gd name="T2" fmla="+- 0 249 239"/>
                  <a:gd name="T3" fmla="*/ 249 h 94"/>
                  <a:gd name="T4" fmla="+- 0 5707 5671"/>
                  <a:gd name="T5" fmla="*/ T4 w 142"/>
                  <a:gd name="T6" fmla="+- 0 249 239"/>
                  <a:gd name="T7" fmla="*/ 249 h 94"/>
                  <a:gd name="T8" fmla="+- 0 5709 5671"/>
                  <a:gd name="T9" fmla="*/ T8 w 142"/>
                  <a:gd name="T10" fmla="+- 0 249 239"/>
                  <a:gd name="T11" fmla="*/ 249 h 94"/>
                  <a:gd name="T12" fmla="+- 0 5714 5671"/>
                  <a:gd name="T13" fmla="*/ T12 w 142"/>
                  <a:gd name="T14" fmla="+- 0 251 239"/>
                  <a:gd name="T15" fmla="*/ 251 h 94"/>
                  <a:gd name="T16" fmla="+- 0 5723 5671"/>
                  <a:gd name="T17" fmla="*/ T16 w 142"/>
                  <a:gd name="T18" fmla="+- 0 270 239"/>
                  <a:gd name="T19" fmla="*/ 270 h 94"/>
                  <a:gd name="T20" fmla="+- 0 5723 5671"/>
                  <a:gd name="T21" fmla="*/ T20 w 142"/>
                  <a:gd name="T22" fmla="+- 0 272 239"/>
                  <a:gd name="T23" fmla="*/ 272 h 94"/>
                  <a:gd name="T24" fmla="+- 0 5695 5671"/>
                  <a:gd name="T25" fmla="*/ T24 w 142"/>
                  <a:gd name="T26" fmla="+- 0 296 239"/>
                  <a:gd name="T27" fmla="*/ 296 h 94"/>
                  <a:gd name="T28" fmla="+- 0 5692 5671"/>
                  <a:gd name="T29" fmla="*/ T28 w 142"/>
                  <a:gd name="T30" fmla="+- 0 298 239"/>
                  <a:gd name="T31" fmla="*/ 298 h 94"/>
                  <a:gd name="T32" fmla="+- 0 5671 5671"/>
                  <a:gd name="T33" fmla="*/ T32 w 142"/>
                  <a:gd name="T34" fmla="+- 0 332 239"/>
                  <a:gd name="T35" fmla="*/ 332 h 94"/>
                  <a:gd name="T36" fmla="+- 0 5734 5671"/>
                  <a:gd name="T37" fmla="*/ T36 w 142"/>
                  <a:gd name="T38" fmla="+- 0 332 239"/>
                  <a:gd name="T39" fmla="*/ 332 h 94"/>
                  <a:gd name="T40" fmla="+- 0 5734 5671"/>
                  <a:gd name="T41" fmla="*/ T40 w 142"/>
                  <a:gd name="T42" fmla="+- 0 322 239"/>
                  <a:gd name="T43" fmla="*/ 322 h 94"/>
                  <a:gd name="T44" fmla="+- 0 5685 5671"/>
                  <a:gd name="T45" fmla="*/ T44 w 142"/>
                  <a:gd name="T46" fmla="+- 0 322 239"/>
                  <a:gd name="T47" fmla="*/ 322 h 94"/>
                  <a:gd name="T48" fmla="+- 0 5685 5671"/>
                  <a:gd name="T49" fmla="*/ T48 w 142"/>
                  <a:gd name="T50" fmla="+- 0 319 239"/>
                  <a:gd name="T51" fmla="*/ 319 h 94"/>
                  <a:gd name="T52" fmla="+- 0 5712 5671"/>
                  <a:gd name="T53" fmla="*/ T52 w 142"/>
                  <a:gd name="T54" fmla="+- 0 298 239"/>
                  <a:gd name="T55" fmla="*/ 298 h 94"/>
                  <a:gd name="T56" fmla="+- 0 5715 5671"/>
                  <a:gd name="T57" fmla="*/ T56 w 142"/>
                  <a:gd name="T58" fmla="+- 0 296 239"/>
                  <a:gd name="T59" fmla="*/ 296 h 94"/>
                  <a:gd name="T60" fmla="+- 0 5718 5671"/>
                  <a:gd name="T61" fmla="*/ T60 w 142"/>
                  <a:gd name="T62" fmla="+- 0 294 239"/>
                  <a:gd name="T63" fmla="*/ 294 h 94"/>
                  <a:gd name="T64" fmla="+- 0 5721 5671"/>
                  <a:gd name="T65" fmla="*/ T64 w 142"/>
                  <a:gd name="T66" fmla="+- 0 292 239"/>
                  <a:gd name="T67" fmla="*/ 292 h 94"/>
                  <a:gd name="T68" fmla="+- 0 5724 5671"/>
                  <a:gd name="T69" fmla="*/ T68 w 142"/>
                  <a:gd name="T70" fmla="+- 0 290 239"/>
                  <a:gd name="T71" fmla="*/ 290 h 94"/>
                  <a:gd name="T72" fmla="+- 0 5735 5671"/>
                  <a:gd name="T73" fmla="*/ T72 w 142"/>
                  <a:gd name="T74" fmla="+- 0 270 239"/>
                  <a:gd name="T75" fmla="*/ 270 h 94"/>
                  <a:gd name="T76" fmla="+- 0 5735 5671"/>
                  <a:gd name="T77" fmla="*/ T76 w 142"/>
                  <a:gd name="T78" fmla="+- 0 261 239"/>
                  <a:gd name="T79" fmla="*/ 261 h 94"/>
                  <a:gd name="T80" fmla="+- 0 5735 5671"/>
                  <a:gd name="T81" fmla="*/ T80 w 142"/>
                  <a:gd name="T82" fmla="+- 0 258 239"/>
                  <a:gd name="T83" fmla="*/ 258 h 94"/>
                  <a:gd name="T84" fmla="+- 0 5731 5671"/>
                  <a:gd name="T85" fmla="*/ T84 w 142"/>
                  <a:gd name="T86" fmla="+- 0 251 239"/>
                  <a:gd name="T87" fmla="*/ 251 h 94"/>
                  <a:gd name="T88" fmla="+- 0 5730 5671"/>
                  <a:gd name="T89" fmla="*/ T88 w 142"/>
                  <a:gd name="T90" fmla="+- 0 249 239"/>
                  <a:gd name="T91" fmla="*/ 249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42" h="94">
                    <a:moveTo>
                      <a:pt x="59" y="10"/>
                    </a:moveTo>
                    <a:lnTo>
                      <a:pt x="36" y="10"/>
                    </a:lnTo>
                    <a:lnTo>
                      <a:pt x="38" y="10"/>
                    </a:lnTo>
                    <a:lnTo>
                      <a:pt x="43" y="12"/>
                    </a:lnTo>
                    <a:lnTo>
                      <a:pt x="52" y="31"/>
                    </a:lnTo>
                    <a:lnTo>
                      <a:pt x="52" y="33"/>
                    </a:lnTo>
                    <a:lnTo>
                      <a:pt x="24" y="57"/>
                    </a:lnTo>
                    <a:lnTo>
                      <a:pt x="21" y="59"/>
                    </a:lnTo>
                    <a:lnTo>
                      <a:pt x="0" y="93"/>
                    </a:lnTo>
                    <a:lnTo>
                      <a:pt x="63" y="93"/>
                    </a:lnTo>
                    <a:lnTo>
                      <a:pt x="63" y="83"/>
                    </a:lnTo>
                    <a:lnTo>
                      <a:pt x="14" y="83"/>
                    </a:lnTo>
                    <a:lnTo>
                      <a:pt x="14" y="80"/>
                    </a:lnTo>
                    <a:lnTo>
                      <a:pt x="41" y="59"/>
                    </a:lnTo>
                    <a:lnTo>
                      <a:pt x="44" y="57"/>
                    </a:lnTo>
                    <a:lnTo>
                      <a:pt x="47" y="55"/>
                    </a:lnTo>
                    <a:lnTo>
                      <a:pt x="50" y="53"/>
                    </a:lnTo>
                    <a:lnTo>
                      <a:pt x="53" y="51"/>
                    </a:lnTo>
                    <a:lnTo>
                      <a:pt x="64" y="31"/>
                    </a:lnTo>
                    <a:lnTo>
                      <a:pt x="64" y="22"/>
                    </a:lnTo>
                    <a:lnTo>
                      <a:pt x="64" y="19"/>
                    </a:lnTo>
                    <a:lnTo>
                      <a:pt x="60" y="12"/>
                    </a:lnTo>
                    <a:lnTo>
                      <a:pt x="59" y="1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0" name="Freeform 287"/>
              <p:cNvSpPr>
                <a:spLocks/>
              </p:cNvSpPr>
              <p:nvPr/>
            </p:nvSpPr>
            <p:spPr bwMode="auto">
              <a:xfrm>
                <a:off x="5671" y="239"/>
                <a:ext cx="142" cy="94"/>
              </a:xfrm>
              <a:custGeom>
                <a:avLst/>
                <a:gdLst>
                  <a:gd name="T0" fmla="+- 0 5709 5671"/>
                  <a:gd name="T1" fmla="*/ T0 w 142"/>
                  <a:gd name="T2" fmla="+- 0 239 239"/>
                  <a:gd name="T3" fmla="*/ 239 h 94"/>
                  <a:gd name="T4" fmla="+- 0 5700 5671"/>
                  <a:gd name="T5" fmla="*/ T4 w 142"/>
                  <a:gd name="T6" fmla="+- 0 239 239"/>
                  <a:gd name="T7" fmla="*/ 239 h 94"/>
                  <a:gd name="T8" fmla="+- 0 5696 5671"/>
                  <a:gd name="T9" fmla="*/ T8 w 142"/>
                  <a:gd name="T10" fmla="+- 0 240 239"/>
                  <a:gd name="T11" fmla="*/ 240 h 94"/>
                  <a:gd name="T12" fmla="+- 0 5674 5671"/>
                  <a:gd name="T13" fmla="*/ T12 w 142"/>
                  <a:gd name="T14" fmla="+- 0 269 239"/>
                  <a:gd name="T15" fmla="*/ 269 h 94"/>
                  <a:gd name="T16" fmla="+- 0 5674 5671"/>
                  <a:gd name="T17" fmla="*/ T16 w 142"/>
                  <a:gd name="T18" fmla="+- 0 272 239"/>
                  <a:gd name="T19" fmla="*/ 272 h 94"/>
                  <a:gd name="T20" fmla="+- 0 5686 5671"/>
                  <a:gd name="T21" fmla="*/ T20 w 142"/>
                  <a:gd name="T22" fmla="+- 0 272 239"/>
                  <a:gd name="T23" fmla="*/ 272 h 94"/>
                  <a:gd name="T24" fmla="+- 0 5686 5671"/>
                  <a:gd name="T25" fmla="*/ T24 w 142"/>
                  <a:gd name="T26" fmla="+- 0 266 239"/>
                  <a:gd name="T27" fmla="*/ 266 h 94"/>
                  <a:gd name="T28" fmla="+- 0 5687 5671"/>
                  <a:gd name="T29" fmla="*/ T28 w 142"/>
                  <a:gd name="T30" fmla="+- 0 261 239"/>
                  <a:gd name="T31" fmla="*/ 261 h 94"/>
                  <a:gd name="T32" fmla="+- 0 5701 5671"/>
                  <a:gd name="T33" fmla="*/ T32 w 142"/>
                  <a:gd name="T34" fmla="+- 0 249 239"/>
                  <a:gd name="T35" fmla="*/ 249 h 94"/>
                  <a:gd name="T36" fmla="+- 0 5730 5671"/>
                  <a:gd name="T37" fmla="*/ T36 w 142"/>
                  <a:gd name="T38" fmla="+- 0 249 239"/>
                  <a:gd name="T39" fmla="*/ 249 h 94"/>
                  <a:gd name="T40" fmla="+- 0 5729 5671"/>
                  <a:gd name="T41" fmla="*/ T40 w 142"/>
                  <a:gd name="T42" fmla="+- 0 248 239"/>
                  <a:gd name="T43" fmla="*/ 248 h 94"/>
                  <a:gd name="T44" fmla="+- 0 5724 5671"/>
                  <a:gd name="T45" fmla="*/ T44 w 142"/>
                  <a:gd name="T46" fmla="+- 0 244 239"/>
                  <a:gd name="T47" fmla="*/ 244 h 94"/>
                  <a:gd name="T48" fmla="+- 0 5721 5671"/>
                  <a:gd name="T49" fmla="*/ T48 w 142"/>
                  <a:gd name="T50" fmla="+- 0 242 239"/>
                  <a:gd name="T51" fmla="*/ 242 h 94"/>
                  <a:gd name="T52" fmla="+- 0 5713 5671"/>
                  <a:gd name="T53" fmla="*/ T52 w 142"/>
                  <a:gd name="T54" fmla="+- 0 240 239"/>
                  <a:gd name="T55" fmla="*/ 240 h 94"/>
                  <a:gd name="T56" fmla="+- 0 5709 5671"/>
                  <a:gd name="T57" fmla="*/ T56 w 142"/>
                  <a:gd name="T58" fmla="+- 0 239 239"/>
                  <a:gd name="T59" fmla="*/ 239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42" h="94">
                    <a:moveTo>
                      <a:pt x="38" y="0"/>
                    </a:moveTo>
                    <a:lnTo>
                      <a:pt x="29" y="0"/>
                    </a:lnTo>
                    <a:lnTo>
                      <a:pt x="25" y="1"/>
                    </a:lnTo>
                    <a:lnTo>
                      <a:pt x="3" y="30"/>
                    </a:lnTo>
                    <a:lnTo>
                      <a:pt x="3" y="33"/>
                    </a:lnTo>
                    <a:lnTo>
                      <a:pt x="15" y="33"/>
                    </a:lnTo>
                    <a:lnTo>
                      <a:pt x="15" y="27"/>
                    </a:lnTo>
                    <a:lnTo>
                      <a:pt x="16" y="22"/>
                    </a:lnTo>
                    <a:lnTo>
                      <a:pt x="30" y="10"/>
                    </a:lnTo>
                    <a:lnTo>
                      <a:pt x="59" y="10"/>
                    </a:lnTo>
                    <a:lnTo>
                      <a:pt x="58" y="9"/>
                    </a:lnTo>
                    <a:lnTo>
                      <a:pt x="53" y="5"/>
                    </a:lnTo>
                    <a:lnTo>
                      <a:pt x="50" y="3"/>
                    </a:lnTo>
                    <a:lnTo>
                      <a:pt x="42" y="1"/>
                    </a:lnTo>
                    <a:lnTo>
                      <a:pt x="38"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1" name="Freeform 288"/>
              <p:cNvSpPr>
                <a:spLocks/>
              </p:cNvSpPr>
              <p:nvPr/>
            </p:nvSpPr>
            <p:spPr bwMode="auto">
              <a:xfrm>
                <a:off x="5671" y="239"/>
                <a:ext cx="142" cy="94"/>
              </a:xfrm>
              <a:custGeom>
                <a:avLst/>
                <a:gdLst>
                  <a:gd name="T0" fmla="+- 0 5787 5671"/>
                  <a:gd name="T1" fmla="*/ T0 w 142"/>
                  <a:gd name="T2" fmla="+- 0 239 239"/>
                  <a:gd name="T3" fmla="*/ 239 h 94"/>
                  <a:gd name="T4" fmla="+- 0 5777 5671"/>
                  <a:gd name="T5" fmla="*/ T4 w 142"/>
                  <a:gd name="T6" fmla="+- 0 239 239"/>
                  <a:gd name="T7" fmla="*/ 239 h 94"/>
                  <a:gd name="T8" fmla="+- 0 5772 5671"/>
                  <a:gd name="T9" fmla="*/ T8 w 142"/>
                  <a:gd name="T10" fmla="+- 0 240 239"/>
                  <a:gd name="T11" fmla="*/ 240 h 94"/>
                  <a:gd name="T12" fmla="+- 0 5750 5671"/>
                  <a:gd name="T13" fmla="*/ T12 w 142"/>
                  <a:gd name="T14" fmla="+- 0 294 239"/>
                  <a:gd name="T15" fmla="*/ 294 h 94"/>
                  <a:gd name="T16" fmla="+- 0 5750 5671"/>
                  <a:gd name="T17" fmla="*/ T16 w 142"/>
                  <a:gd name="T18" fmla="+- 0 301 239"/>
                  <a:gd name="T19" fmla="*/ 301 h 94"/>
                  <a:gd name="T20" fmla="+- 0 5777 5671"/>
                  <a:gd name="T21" fmla="*/ T20 w 142"/>
                  <a:gd name="T22" fmla="+- 0 333 239"/>
                  <a:gd name="T23" fmla="*/ 333 h 94"/>
                  <a:gd name="T24" fmla="+- 0 5787 5671"/>
                  <a:gd name="T25" fmla="*/ T24 w 142"/>
                  <a:gd name="T26" fmla="+- 0 333 239"/>
                  <a:gd name="T27" fmla="*/ 333 h 94"/>
                  <a:gd name="T28" fmla="+- 0 5791 5671"/>
                  <a:gd name="T29" fmla="*/ T28 w 142"/>
                  <a:gd name="T30" fmla="+- 0 332 239"/>
                  <a:gd name="T31" fmla="*/ 332 h 94"/>
                  <a:gd name="T32" fmla="+- 0 5798 5671"/>
                  <a:gd name="T33" fmla="*/ T32 w 142"/>
                  <a:gd name="T34" fmla="+- 0 330 239"/>
                  <a:gd name="T35" fmla="*/ 330 h 94"/>
                  <a:gd name="T36" fmla="+- 0 5801 5671"/>
                  <a:gd name="T37" fmla="*/ T36 w 142"/>
                  <a:gd name="T38" fmla="+- 0 328 239"/>
                  <a:gd name="T39" fmla="*/ 328 h 94"/>
                  <a:gd name="T40" fmla="+- 0 5805 5671"/>
                  <a:gd name="T41" fmla="*/ T40 w 142"/>
                  <a:gd name="T42" fmla="+- 0 323 239"/>
                  <a:gd name="T43" fmla="*/ 323 h 94"/>
                  <a:gd name="T44" fmla="+- 0 5777 5671"/>
                  <a:gd name="T45" fmla="*/ T44 w 142"/>
                  <a:gd name="T46" fmla="+- 0 323 239"/>
                  <a:gd name="T47" fmla="*/ 323 h 94"/>
                  <a:gd name="T48" fmla="+- 0 5773 5671"/>
                  <a:gd name="T49" fmla="*/ T48 w 142"/>
                  <a:gd name="T50" fmla="+- 0 322 239"/>
                  <a:gd name="T51" fmla="*/ 322 h 94"/>
                  <a:gd name="T52" fmla="+- 0 5762 5671"/>
                  <a:gd name="T53" fmla="*/ T52 w 142"/>
                  <a:gd name="T54" fmla="+- 0 298 239"/>
                  <a:gd name="T55" fmla="*/ 298 h 94"/>
                  <a:gd name="T56" fmla="+- 0 5762 5671"/>
                  <a:gd name="T57" fmla="*/ T56 w 142"/>
                  <a:gd name="T58" fmla="+- 0 294 239"/>
                  <a:gd name="T59" fmla="*/ 294 h 94"/>
                  <a:gd name="T60" fmla="+- 0 5778 5671"/>
                  <a:gd name="T61" fmla="*/ T60 w 142"/>
                  <a:gd name="T62" fmla="+- 0 249 239"/>
                  <a:gd name="T63" fmla="*/ 249 h 94"/>
                  <a:gd name="T64" fmla="+- 0 5805 5671"/>
                  <a:gd name="T65" fmla="*/ T64 w 142"/>
                  <a:gd name="T66" fmla="+- 0 249 239"/>
                  <a:gd name="T67" fmla="*/ 249 h 94"/>
                  <a:gd name="T68" fmla="+- 0 5801 5671"/>
                  <a:gd name="T69" fmla="*/ T68 w 142"/>
                  <a:gd name="T70" fmla="+- 0 245 239"/>
                  <a:gd name="T71" fmla="*/ 245 h 94"/>
                  <a:gd name="T72" fmla="+- 0 5798 5671"/>
                  <a:gd name="T73" fmla="*/ T72 w 142"/>
                  <a:gd name="T74" fmla="+- 0 243 239"/>
                  <a:gd name="T75" fmla="*/ 243 h 94"/>
                  <a:gd name="T76" fmla="+- 0 5794 5671"/>
                  <a:gd name="T77" fmla="*/ T76 w 142"/>
                  <a:gd name="T78" fmla="+- 0 241 239"/>
                  <a:gd name="T79" fmla="*/ 241 h 94"/>
                  <a:gd name="T80" fmla="+- 0 5791 5671"/>
                  <a:gd name="T81" fmla="*/ T80 w 142"/>
                  <a:gd name="T82" fmla="+- 0 240 239"/>
                  <a:gd name="T83" fmla="*/ 240 h 94"/>
                  <a:gd name="T84" fmla="+- 0 5787 5671"/>
                  <a:gd name="T85" fmla="*/ T84 w 142"/>
                  <a:gd name="T86" fmla="+- 0 239 239"/>
                  <a:gd name="T87" fmla="*/ 239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42" h="94">
                    <a:moveTo>
                      <a:pt x="116" y="0"/>
                    </a:moveTo>
                    <a:lnTo>
                      <a:pt x="106" y="0"/>
                    </a:lnTo>
                    <a:lnTo>
                      <a:pt x="101" y="1"/>
                    </a:lnTo>
                    <a:lnTo>
                      <a:pt x="79" y="55"/>
                    </a:lnTo>
                    <a:lnTo>
                      <a:pt x="79" y="62"/>
                    </a:lnTo>
                    <a:lnTo>
                      <a:pt x="106" y="94"/>
                    </a:lnTo>
                    <a:lnTo>
                      <a:pt x="116" y="94"/>
                    </a:lnTo>
                    <a:lnTo>
                      <a:pt x="120" y="93"/>
                    </a:lnTo>
                    <a:lnTo>
                      <a:pt x="127" y="91"/>
                    </a:lnTo>
                    <a:lnTo>
                      <a:pt x="130" y="89"/>
                    </a:lnTo>
                    <a:lnTo>
                      <a:pt x="134" y="84"/>
                    </a:lnTo>
                    <a:lnTo>
                      <a:pt x="106" y="84"/>
                    </a:lnTo>
                    <a:lnTo>
                      <a:pt x="102" y="83"/>
                    </a:lnTo>
                    <a:lnTo>
                      <a:pt x="91" y="59"/>
                    </a:lnTo>
                    <a:lnTo>
                      <a:pt x="91" y="55"/>
                    </a:lnTo>
                    <a:lnTo>
                      <a:pt x="107" y="10"/>
                    </a:lnTo>
                    <a:lnTo>
                      <a:pt x="134" y="10"/>
                    </a:lnTo>
                    <a:lnTo>
                      <a:pt x="130" y="6"/>
                    </a:lnTo>
                    <a:lnTo>
                      <a:pt x="127" y="4"/>
                    </a:lnTo>
                    <a:lnTo>
                      <a:pt x="123" y="2"/>
                    </a:lnTo>
                    <a:lnTo>
                      <a:pt x="120" y="1"/>
                    </a:lnTo>
                    <a:lnTo>
                      <a:pt x="116"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2" name="Freeform 289"/>
              <p:cNvSpPr>
                <a:spLocks/>
              </p:cNvSpPr>
              <p:nvPr/>
            </p:nvSpPr>
            <p:spPr bwMode="auto">
              <a:xfrm>
                <a:off x="5671" y="239"/>
                <a:ext cx="142" cy="94"/>
              </a:xfrm>
              <a:custGeom>
                <a:avLst/>
                <a:gdLst>
                  <a:gd name="T0" fmla="+- 0 5805 5671"/>
                  <a:gd name="T1" fmla="*/ T0 w 142"/>
                  <a:gd name="T2" fmla="+- 0 249 239"/>
                  <a:gd name="T3" fmla="*/ 249 h 94"/>
                  <a:gd name="T4" fmla="+- 0 5785 5671"/>
                  <a:gd name="T5" fmla="*/ T4 w 142"/>
                  <a:gd name="T6" fmla="+- 0 249 239"/>
                  <a:gd name="T7" fmla="*/ 249 h 94"/>
                  <a:gd name="T8" fmla="+- 0 5788 5671"/>
                  <a:gd name="T9" fmla="*/ T8 w 142"/>
                  <a:gd name="T10" fmla="+- 0 250 239"/>
                  <a:gd name="T11" fmla="*/ 250 h 94"/>
                  <a:gd name="T12" fmla="+- 0 5790 5671"/>
                  <a:gd name="T13" fmla="*/ T12 w 142"/>
                  <a:gd name="T14" fmla="+- 0 251 239"/>
                  <a:gd name="T15" fmla="*/ 251 h 94"/>
                  <a:gd name="T16" fmla="+- 0 5801 5671"/>
                  <a:gd name="T17" fmla="*/ T16 w 142"/>
                  <a:gd name="T18" fmla="+- 0 294 239"/>
                  <a:gd name="T19" fmla="*/ 294 h 94"/>
                  <a:gd name="T20" fmla="+- 0 5801 5671"/>
                  <a:gd name="T21" fmla="*/ T20 w 142"/>
                  <a:gd name="T22" fmla="+- 0 302 239"/>
                  <a:gd name="T23" fmla="*/ 302 h 94"/>
                  <a:gd name="T24" fmla="+- 0 5786 5671"/>
                  <a:gd name="T25" fmla="*/ T24 w 142"/>
                  <a:gd name="T26" fmla="+- 0 323 239"/>
                  <a:gd name="T27" fmla="*/ 323 h 94"/>
                  <a:gd name="T28" fmla="+- 0 5805 5671"/>
                  <a:gd name="T29" fmla="*/ T28 w 142"/>
                  <a:gd name="T30" fmla="+- 0 323 239"/>
                  <a:gd name="T31" fmla="*/ 323 h 94"/>
                  <a:gd name="T32" fmla="+- 0 5806 5671"/>
                  <a:gd name="T33" fmla="*/ T32 w 142"/>
                  <a:gd name="T34" fmla="+- 0 323 239"/>
                  <a:gd name="T35" fmla="*/ 323 h 94"/>
                  <a:gd name="T36" fmla="+- 0 5808 5671"/>
                  <a:gd name="T37" fmla="*/ T36 w 142"/>
                  <a:gd name="T38" fmla="+- 0 321 239"/>
                  <a:gd name="T39" fmla="*/ 321 h 94"/>
                  <a:gd name="T40" fmla="+- 0 5809 5671"/>
                  <a:gd name="T41" fmla="*/ T40 w 142"/>
                  <a:gd name="T42" fmla="+- 0 317 239"/>
                  <a:gd name="T43" fmla="*/ 317 h 94"/>
                  <a:gd name="T44" fmla="+- 0 5810 5671"/>
                  <a:gd name="T45" fmla="*/ T44 w 142"/>
                  <a:gd name="T46" fmla="+- 0 314 239"/>
                  <a:gd name="T47" fmla="*/ 314 h 94"/>
                  <a:gd name="T48" fmla="+- 0 5811 5671"/>
                  <a:gd name="T49" fmla="*/ T48 w 142"/>
                  <a:gd name="T50" fmla="+- 0 311 239"/>
                  <a:gd name="T51" fmla="*/ 311 h 94"/>
                  <a:gd name="T52" fmla="+- 0 5813 5671"/>
                  <a:gd name="T53" fmla="*/ T52 w 142"/>
                  <a:gd name="T54" fmla="+- 0 304 239"/>
                  <a:gd name="T55" fmla="*/ 304 h 94"/>
                  <a:gd name="T56" fmla="+- 0 5813 5671"/>
                  <a:gd name="T57" fmla="*/ T56 w 142"/>
                  <a:gd name="T58" fmla="+- 0 301 239"/>
                  <a:gd name="T59" fmla="*/ 301 h 94"/>
                  <a:gd name="T60" fmla="+- 0 5813 5671"/>
                  <a:gd name="T61" fmla="*/ T60 w 142"/>
                  <a:gd name="T62" fmla="+- 0 293 239"/>
                  <a:gd name="T63" fmla="*/ 293 h 94"/>
                  <a:gd name="T64" fmla="+- 0 5813 5671"/>
                  <a:gd name="T65" fmla="*/ T64 w 142"/>
                  <a:gd name="T66" fmla="+- 0 272 239"/>
                  <a:gd name="T67" fmla="*/ 272 h 94"/>
                  <a:gd name="T68" fmla="+- 0 5813 5671"/>
                  <a:gd name="T69" fmla="*/ T68 w 142"/>
                  <a:gd name="T70" fmla="+- 0 269 239"/>
                  <a:gd name="T71" fmla="*/ 269 h 94"/>
                  <a:gd name="T72" fmla="+- 0 5811 5671"/>
                  <a:gd name="T73" fmla="*/ T72 w 142"/>
                  <a:gd name="T74" fmla="+- 0 262 239"/>
                  <a:gd name="T75" fmla="*/ 262 h 94"/>
                  <a:gd name="T76" fmla="+- 0 5810 5671"/>
                  <a:gd name="T77" fmla="*/ T76 w 142"/>
                  <a:gd name="T78" fmla="+- 0 258 239"/>
                  <a:gd name="T79" fmla="*/ 258 h 94"/>
                  <a:gd name="T80" fmla="+- 0 5809 5671"/>
                  <a:gd name="T81" fmla="*/ T80 w 142"/>
                  <a:gd name="T82" fmla="+- 0 255 239"/>
                  <a:gd name="T83" fmla="*/ 255 h 94"/>
                  <a:gd name="T84" fmla="+- 0 5808 5671"/>
                  <a:gd name="T85" fmla="*/ T84 w 142"/>
                  <a:gd name="T86" fmla="+- 0 252 239"/>
                  <a:gd name="T87" fmla="*/ 252 h 94"/>
                  <a:gd name="T88" fmla="+- 0 5806 5671"/>
                  <a:gd name="T89" fmla="*/ T88 w 142"/>
                  <a:gd name="T90" fmla="+- 0 249 239"/>
                  <a:gd name="T91" fmla="*/ 249 h 94"/>
                  <a:gd name="T92" fmla="+- 0 5805 5671"/>
                  <a:gd name="T93" fmla="*/ T92 w 142"/>
                  <a:gd name="T94" fmla="+- 0 249 239"/>
                  <a:gd name="T95" fmla="*/ 249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142" h="94">
                    <a:moveTo>
                      <a:pt x="134" y="10"/>
                    </a:moveTo>
                    <a:lnTo>
                      <a:pt x="114" y="10"/>
                    </a:lnTo>
                    <a:lnTo>
                      <a:pt x="117" y="11"/>
                    </a:lnTo>
                    <a:lnTo>
                      <a:pt x="119" y="12"/>
                    </a:lnTo>
                    <a:lnTo>
                      <a:pt x="130" y="55"/>
                    </a:lnTo>
                    <a:lnTo>
                      <a:pt x="130" y="63"/>
                    </a:lnTo>
                    <a:lnTo>
                      <a:pt x="115" y="84"/>
                    </a:lnTo>
                    <a:lnTo>
                      <a:pt x="134" y="84"/>
                    </a:lnTo>
                    <a:lnTo>
                      <a:pt x="135" y="84"/>
                    </a:lnTo>
                    <a:lnTo>
                      <a:pt x="137" y="82"/>
                    </a:lnTo>
                    <a:lnTo>
                      <a:pt x="138" y="78"/>
                    </a:lnTo>
                    <a:lnTo>
                      <a:pt x="139" y="75"/>
                    </a:lnTo>
                    <a:lnTo>
                      <a:pt x="140" y="72"/>
                    </a:lnTo>
                    <a:lnTo>
                      <a:pt x="142" y="65"/>
                    </a:lnTo>
                    <a:lnTo>
                      <a:pt x="142" y="62"/>
                    </a:lnTo>
                    <a:lnTo>
                      <a:pt x="142" y="54"/>
                    </a:lnTo>
                    <a:lnTo>
                      <a:pt x="142" y="33"/>
                    </a:lnTo>
                    <a:lnTo>
                      <a:pt x="142" y="30"/>
                    </a:lnTo>
                    <a:lnTo>
                      <a:pt x="140" y="23"/>
                    </a:lnTo>
                    <a:lnTo>
                      <a:pt x="139" y="19"/>
                    </a:lnTo>
                    <a:lnTo>
                      <a:pt x="138" y="16"/>
                    </a:lnTo>
                    <a:lnTo>
                      <a:pt x="137" y="13"/>
                    </a:lnTo>
                    <a:lnTo>
                      <a:pt x="135" y="10"/>
                    </a:lnTo>
                    <a:lnTo>
                      <a:pt x="134" y="1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434" name="Picture 2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5" y="84"/>
                <a:ext cx="1075" cy="29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 name="Rectangle 6"/>
          <p:cNvSpPr/>
          <p:nvPr/>
        </p:nvSpPr>
        <p:spPr>
          <a:xfrm>
            <a:off x="-31154" y="-1019197"/>
            <a:ext cx="2464384"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786612" y="3870442"/>
            <a:ext cx="348659" cy="461665"/>
          </a:xfrm>
          <a:prstGeom prst="rect">
            <a:avLst/>
          </a:prstGeom>
          <a:noFill/>
        </p:spPr>
        <p:txBody>
          <a:bodyPr wrap="square" rtlCol="0">
            <a:spAutoFit/>
          </a:bodyPr>
          <a:lstStyle/>
          <a:p>
            <a:r>
              <a:rPr lang="en-US" sz="2400" dirty="0" smtClean="0"/>
              <a:t>8</a:t>
            </a:r>
            <a:endParaRPr lang="en-US" sz="2400" dirty="0"/>
          </a:p>
        </p:txBody>
      </p:sp>
      <p:sp>
        <p:nvSpPr>
          <p:cNvPr id="4" name="TextBox 3"/>
          <p:cNvSpPr txBox="1"/>
          <p:nvPr/>
        </p:nvSpPr>
        <p:spPr>
          <a:xfrm>
            <a:off x="5792439" y="4471789"/>
            <a:ext cx="348659" cy="461665"/>
          </a:xfrm>
          <a:prstGeom prst="rect">
            <a:avLst/>
          </a:prstGeom>
          <a:noFill/>
        </p:spPr>
        <p:txBody>
          <a:bodyPr wrap="square" rtlCol="0">
            <a:spAutoFit/>
          </a:bodyPr>
          <a:lstStyle/>
          <a:p>
            <a:r>
              <a:rPr lang="en-US" sz="2400" dirty="0" smtClean="0"/>
              <a:t>4</a:t>
            </a:r>
            <a:endParaRPr lang="en-US" sz="2400" dirty="0"/>
          </a:p>
        </p:txBody>
      </p:sp>
      <p:sp>
        <p:nvSpPr>
          <p:cNvPr id="5" name="TextBox 4"/>
          <p:cNvSpPr txBox="1"/>
          <p:nvPr/>
        </p:nvSpPr>
        <p:spPr>
          <a:xfrm>
            <a:off x="38100" y="6477000"/>
            <a:ext cx="1528634" cy="369332"/>
          </a:xfrm>
          <a:prstGeom prst="rect">
            <a:avLst/>
          </a:prstGeom>
          <a:noFill/>
        </p:spPr>
        <p:txBody>
          <a:bodyPr wrap="none" rtlCol="0">
            <a:spAutoFit/>
          </a:bodyPr>
          <a:lstStyle/>
          <a:p>
            <a:r>
              <a:rPr lang="en-US" dirty="0" smtClean="0"/>
              <a:t>Citations &gt;130</a:t>
            </a:r>
            <a:endParaRPr lang="en-US" dirty="0"/>
          </a:p>
        </p:txBody>
      </p:sp>
      <p:sp>
        <p:nvSpPr>
          <p:cNvPr id="95" name="Title 1"/>
          <p:cNvSpPr txBox="1">
            <a:spLocks/>
          </p:cNvSpPr>
          <p:nvPr/>
        </p:nvSpPr>
        <p:spPr>
          <a:xfrm>
            <a:off x="476652" y="6092399"/>
            <a:ext cx="8421687" cy="7656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chemeClr val="accent1"/>
                </a:solidFill>
              </a:rPr>
              <a:t>Example #2.</a:t>
            </a:r>
            <a:r>
              <a:rPr lang="en-US" dirty="0" smtClean="0">
                <a:solidFill>
                  <a:schemeClr val="accent1"/>
                </a:solidFill>
              </a:rPr>
              <a:t>  </a:t>
            </a:r>
            <a:endParaRPr lang="en-US" dirty="0">
              <a:solidFill>
                <a:schemeClr val="accent1"/>
              </a:solidFill>
            </a:endParaRPr>
          </a:p>
        </p:txBody>
      </p:sp>
    </p:spTree>
    <p:extLst>
      <p:ext uri="{BB962C8B-B14F-4D97-AF65-F5344CB8AC3E}">
        <p14:creationId xmlns:p14="http://schemas.microsoft.com/office/powerpoint/2010/main" val="1648098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75610" y="-1529031"/>
            <a:ext cx="5786959" cy="1529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82538"/>
            <a:ext cx="9144000" cy="1143000"/>
          </a:xfrm>
        </p:spPr>
        <p:txBody>
          <a:bodyPr>
            <a:noAutofit/>
          </a:bodyPr>
          <a:lstStyle/>
          <a:p>
            <a:r>
              <a:rPr lang="en-US" sz="3200" dirty="0" smtClean="0">
                <a:solidFill>
                  <a:srgbClr val="4F81BD"/>
                </a:solidFill>
              </a:rPr>
              <a:t>Authors’ Interpretation: “</a:t>
            </a:r>
            <a:r>
              <a:rPr lang="en-US" sz="3200" dirty="0">
                <a:solidFill>
                  <a:srgbClr val="4F81BD"/>
                </a:solidFill>
              </a:rPr>
              <a:t>However, metastasis was </a:t>
            </a:r>
            <a:r>
              <a:rPr lang="en-US" sz="3200" dirty="0" smtClean="0">
                <a:solidFill>
                  <a:srgbClr val="4F81BD"/>
                </a:solidFill>
              </a:rPr>
              <a:t>greatly enhanced</a:t>
            </a:r>
            <a:r>
              <a:rPr lang="en-US" sz="3200" dirty="0">
                <a:solidFill>
                  <a:srgbClr val="4F81BD"/>
                </a:solidFill>
              </a:rPr>
              <a:t>…”</a:t>
            </a:r>
            <a:br>
              <a:rPr lang="en-US" sz="3200" dirty="0">
                <a:solidFill>
                  <a:srgbClr val="4F81BD"/>
                </a:solidFill>
              </a:rPr>
            </a:br>
            <a:endParaRPr lang="en-US" sz="3200" dirty="0">
              <a:solidFill>
                <a:srgbClr val="4F81BD"/>
              </a:solidFill>
            </a:endParaRPr>
          </a:p>
        </p:txBody>
      </p:sp>
      <p:grpSp>
        <p:nvGrpSpPr>
          <p:cNvPr id="6309" name="Group 224"/>
          <p:cNvGrpSpPr>
            <a:grpSpLocks/>
          </p:cNvGrpSpPr>
          <p:nvPr/>
        </p:nvGrpSpPr>
        <p:grpSpPr bwMode="auto">
          <a:xfrm>
            <a:off x="1490288" y="3666446"/>
            <a:ext cx="2996394" cy="2309569"/>
            <a:chOff x="2895" y="170"/>
            <a:chExt cx="1782" cy="2019"/>
          </a:xfrm>
        </p:grpSpPr>
        <p:pic>
          <p:nvPicPr>
            <p:cNvPr id="6369" name="Picture 2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 y="170"/>
              <a:ext cx="1782" cy="2019"/>
            </a:xfrm>
            <a:prstGeom prst="rect">
              <a:avLst/>
            </a:prstGeom>
            <a:noFill/>
            <a:extLst>
              <a:ext uri="{909E8E84-426E-40DD-AFC4-6F175D3DCCD1}">
                <a14:hiddenFill xmlns:a14="http://schemas.microsoft.com/office/drawing/2010/main">
                  <a:solidFill>
                    <a:srgbClr val="FFFFFF"/>
                  </a:solidFill>
                </a14:hiddenFill>
              </a:ext>
            </a:extLst>
          </p:spPr>
        </p:pic>
        <p:grpSp>
          <p:nvGrpSpPr>
            <p:cNvPr id="6312" name="Group 232"/>
            <p:cNvGrpSpPr>
              <a:grpSpLocks/>
            </p:cNvGrpSpPr>
            <p:nvPr/>
          </p:nvGrpSpPr>
          <p:grpSpPr bwMode="auto">
            <a:xfrm>
              <a:off x="4535" y="1149"/>
              <a:ext cx="117" cy="88"/>
              <a:chOff x="4535" y="1149"/>
              <a:chExt cx="117" cy="88"/>
            </a:xfrm>
          </p:grpSpPr>
          <p:sp>
            <p:nvSpPr>
              <p:cNvPr id="6319" name="Freeform 233"/>
              <p:cNvSpPr>
                <a:spLocks/>
              </p:cNvSpPr>
              <p:nvPr/>
            </p:nvSpPr>
            <p:spPr bwMode="auto">
              <a:xfrm>
                <a:off x="4535" y="1149"/>
                <a:ext cx="117" cy="88"/>
              </a:xfrm>
              <a:custGeom>
                <a:avLst/>
                <a:gdLst>
                  <a:gd name="T0" fmla="+- 0 4652 4535"/>
                  <a:gd name="T1" fmla="*/ T0 w 117"/>
                  <a:gd name="T2" fmla="+- 0 1237 1149"/>
                  <a:gd name="T3" fmla="*/ 1237 h 88"/>
                  <a:gd name="T4" fmla="+- 0 4535 4535"/>
                  <a:gd name="T5" fmla="*/ T4 w 117"/>
                  <a:gd name="T6" fmla="+- 0 1237 1149"/>
                  <a:gd name="T7" fmla="*/ 1237 h 88"/>
                  <a:gd name="T8" fmla="+- 0 4535 4535"/>
                  <a:gd name="T9" fmla="*/ T8 w 117"/>
                  <a:gd name="T10" fmla="+- 0 1149 1149"/>
                  <a:gd name="T11" fmla="*/ 1149 h 88"/>
                  <a:gd name="T12" fmla="+- 0 4652 4535"/>
                  <a:gd name="T13" fmla="*/ T12 w 117"/>
                  <a:gd name="T14" fmla="+- 0 1149 1149"/>
                  <a:gd name="T15" fmla="*/ 1149 h 88"/>
                  <a:gd name="T16" fmla="+- 0 4652 4535"/>
                  <a:gd name="T17" fmla="*/ T16 w 117"/>
                  <a:gd name="T18" fmla="+- 0 1237 1149"/>
                  <a:gd name="T19" fmla="*/ 1237 h 88"/>
                </a:gdLst>
                <a:ahLst/>
                <a:cxnLst>
                  <a:cxn ang="0">
                    <a:pos x="T1" y="T3"/>
                  </a:cxn>
                  <a:cxn ang="0">
                    <a:pos x="T5" y="T7"/>
                  </a:cxn>
                  <a:cxn ang="0">
                    <a:pos x="T9" y="T11"/>
                  </a:cxn>
                  <a:cxn ang="0">
                    <a:pos x="T13" y="T15"/>
                  </a:cxn>
                  <a:cxn ang="0">
                    <a:pos x="T17" y="T19"/>
                  </a:cxn>
                </a:cxnLst>
                <a:rect l="0" t="0" r="r" b="b"/>
                <a:pathLst>
                  <a:path w="117" h="88">
                    <a:moveTo>
                      <a:pt x="117" y="88"/>
                    </a:moveTo>
                    <a:lnTo>
                      <a:pt x="0" y="88"/>
                    </a:lnTo>
                    <a:lnTo>
                      <a:pt x="0" y="0"/>
                    </a:lnTo>
                    <a:lnTo>
                      <a:pt x="117" y="0"/>
                    </a:lnTo>
                    <a:lnTo>
                      <a:pt x="117" y="88"/>
                    </a:lnTo>
                    <a:close/>
                  </a:path>
                </a:pathLst>
              </a:custGeom>
              <a:noFill/>
              <a:ln w="10896">
                <a:solidFill>
                  <a:srgbClr val="FFF1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13" name="Group 234"/>
            <p:cNvGrpSpPr>
              <a:grpSpLocks/>
            </p:cNvGrpSpPr>
            <p:nvPr/>
          </p:nvGrpSpPr>
          <p:grpSpPr bwMode="auto">
            <a:xfrm>
              <a:off x="3513" y="1431"/>
              <a:ext cx="253" cy="147"/>
              <a:chOff x="3513" y="1431"/>
              <a:chExt cx="253" cy="147"/>
            </a:xfrm>
          </p:grpSpPr>
          <p:sp>
            <p:nvSpPr>
              <p:cNvPr id="6318" name="Freeform 235"/>
              <p:cNvSpPr>
                <a:spLocks/>
              </p:cNvSpPr>
              <p:nvPr/>
            </p:nvSpPr>
            <p:spPr bwMode="auto">
              <a:xfrm>
                <a:off x="3513" y="1431"/>
                <a:ext cx="253" cy="147"/>
              </a:xfrm>
              <a:custGeom>
                <a:avLst/>
                <a:gdLst>
                  <a:gd name="T0" fmla="+- 0 4085 4085"/>
                  <a:gd name="T1" fmla="*/ T0 w 253"/>
                  <a:gd name="T2" fmla="+- 0 1497 1351"/>
                  <a:gd name="T3" fmla="*/ 1497 h 147"/>
                  <a:gd name="T4" fmla="+- 0 4337 4085"/>
                  <a:gd name="T5" fmla="*/ T4 w 253"/>
                  <a:gd name="T6" fmla="+- 0 1351 1351"/>
                  <a:gd name="T7" fmla="*/ 1351 h 147"/>
                </a:gdLst>
                <a:ahLst/>
                <a:cxnLst>
                  <a:cxn ang="0">
                    <a:pos x="T1" y="T3"/>
                  </a:cxn>
                  <a:cxn ang="0">
                    <a:pos x="T5" y="T7"/>
                  </a:cxn>
                </a:cxnLst>
                <a:rect l="0" t="0" r="r" b="b"/>
                <a:pathLst>
                  <a:path w="253" h="147">
                    <a:moveTo>
                      <a:pt x="0" y="146"/>
                    </a:moveTo>
                    <a:lnTo>
                      <a:pt x="252" y="0"/>
                    </a:lnTo>
                  </a:path>
                </a:pathLst>
              </a:custGeom>
              <a:noFill/>
              <a:ln w="21793">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14" name="Group 236"/>
            <p:cNvGrpSpPr>
              <a:grpSpLocks/>
            </p:cNvGrpSpPr>
            <p:nvPr/>
          </p:nvGrpSpPr>
          <p:grpSpPr bwMode="auto">
            <a:xfrm>
              <a:off x="3705" y="1296"/>
              <a:ext cx="297" cy="218"/>
              <a:chOff x="3705" y="1296"/>
              <a:chExt cx="297" cy="218"/>
            </a:xfrm>
          </p:grpSpPr>
          <p:sp>
            <p:nvSpPr>
              <p:cNvPr id="6317" name="Freeform 237"/>
              <p:cNvSpPr>
                <a:spLocks/>
              </p:cNvSpPr>
              <p:nvPr/>
            </p:nvSpPr>
            <p:spPr bwMode="auto">
              <a:xfrm>
                <a:off x="3705" y="1296"/>
                <a:ext cx="297" cy="218"/>
              </a:xfrm>
              <a:custGeom>
                <a:avLst/>
                <a:gdLst>
                  <a:gd name="T0" fmla="+- 0 4547 4250"/>
                  <a:gd name="T1" fmla="*/ T0 w 297"/>
                  <a:gd name="T2" fmla="+- 0 1228 1228"/>
                  <a:gd name="T3" fmla="*/ 1228 h 218"/>
                  <a:gd name="T4" fmla="+- 0 4250 4250"/>
                  <a:gd name="T5" fmla="*/ T4 w 297"/>
                  <a:gd name="T6" fmla="+- 0 1308 1228"/>
                  <a:gd name="T7" fmla="*/ 1308 h 218"/>
                  <a:gd name="T8" fmla="+- 0 4330 4250"/>
                  <a:gd name="T9" fmla="*/ T8 w 297"/>
                  <a:gd name="T10" fmla="+- 0 1446 1228"/>
                  <a:gd name="T11" fmla="*/ 1446 h 218"/>
                  <a:gd name="T12" fmla="+- 0 4547 4250"/>
                  <a:gd name="T13" fmla="*/ T12 w 297"/>
                  <a:gd name="T14" fmla="+- 0 1228 1228"/>
                  <a:gd name="T15" fmla="*/ 1228 h 218"/>
                </a:gdLst>
                <a:ahLst/>
                <a:cxnLst>
                  <a:cxn ang="0">
                    <a:pos x="T1" y="T3"/>
                  </a:cxn>
                  <a:cxn ang="0">
                    <a:pos x="T5" y="T7"/>
                  </a:cxn>
                  <a:cxn ang="0">
                    <a:pos x="T9" y="T11"/>
                  </a:cxn>
                  <a:cxn ang="0">
                    <a:pos x="T13" y="T15"/>
                  </a:cxn>
                </a:cxnLst>
                <a:rect l="0" t="0" r="r" b="b"/>
                <a:pathLst>
                  <a:path w="297" h="218">
                    <a:moveTo>
                      <a:pt x="297" y="0"/>
                    </a:moveTo>
                    <a:lnTo>
                      <a:pt x="0" y="80"/>
                    </a:lnTo>
                    <a:lnTo>
                      <a:pt x="80" y="218"/>
                    </a:lnTo>
                    <a:lnTo>
                      <a:pt x="297"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322" name="Group 240"/>
          <p:cNvGrpSpPr>
            <a:grpSpLocks/>
          </p:cNvGrpSpPr>
          <p:nvPr/>
        </p:nvGrpSpPr>
        <p:grpSpPr bwMode="auto">
          <a:xfrm>
            <a:off x="5329820" y="1879599"/>
            <a:ext cx="3534780" cy="3489371"/>
            <a:chOff x="5517" y="84"/>
            <a:chExt cx="1443" cy="1809"/>
          </a:xfrm>
        </p:grpSpPr>
        <p:grpSp>
          <p:nvGrpSpPr>
            <p:cNvPr id="6323" name="Group 241"/>
            <p:cNvGrpSpPr>
              <a:grpSpLocks/>
            </p:cNvGrpSpPr>
            <p:nvPr/>
          </p:nvGrpSpPr>
          <p:grpSpPr bwMode="auto">
            <a:xfrm>
              <a:off x="5975" y="1525"/>
              <a:ext cx="332" cy="352"/>
              <a:chOff x="5975" y="1525"/>
              <a:chExt cx="332" cy="352"/>
            </a:xfrm>
          </p:grpSpPr>
          <p:sp>
            <p:nvSpPr>
              <p:cNvPr id="6408" name="Freeform 242"/>
              <p:cNvSpPr>
                <a:spLocks/>
              </p:cNvSpPr>
              <p:nvPr/>
            </p:nvSpPr>
            <p:spPr bwMode="auto">
              <a:xfrm>
                <a:off x="5975" y="1525"/>
                <a:ext cx="332" cy="352"/>
              </a:xfrm>
              <a:custGeom>
                <a:avLst/>
                <a:gdLst>
                  <a:gd name="T0" fmla="+- 0 5975 5975"/>
                  <a:gd name="T1" fmla="*/ T0 w 332"/>
                  <a:gd name="T2" fmla="+- 0 1878 1525"/>
                  <a:gd name="T3" fmla="*/ 1878 h 352"/>
                  <a:gd name="T4" fmla="+- 0 6307 5975"/>
                  <a:gd name="T5" fmla="*/ T4 w 332"/>
                  <a:gd name="T6" fmla="+- 0 1878 1525"/>
                  <a:gd name="T7" fmla="*/ 1878 h 352"/>
                  <a:gd name="T8" fmla="+- 0 6307 5975"/>
                  <a:gd name="T9" fmla="*/ T8 w 332"/>
                  <a:gd name="T10" fmla="+- 0 1525 1525"/>
                  <a:gd name="T11" fmla="*/ 1525 h 352"/>
                  <a:gd name="T12" fmla="+- 0 5975 5975"/>
                  <a:gd name="T13" fmla="*/ T12 w 332"/>
                  <a:gd name="T14" fmla="+- 0 1525 1525"/>
                  <a:gd name="T15" fmla="*/ 1525 h 352"/>
                  <a:gd name="T16" fmla="+- 0 5975 5975"/>
                  <a:gd name="T17" fmla="*/ T16 w 332"/>
                  <a:gd name="T18" fmla="+- 0 1878 1525"/>
                  <a:gd name="T19" fmla="*/ 1878 h 352"/>
                </a:gdLst>
                <a:ahLst/>
                <a:cxnLst>
                  <a:cxn ang="0">
                    <a:pos x="T1" y="T3"/>
                  </a:cxn>
                  <a:cxn ang="0">
                    <a:pos x="T5" y="T7"/>
                  </a:cxn>
                  <a:cxn ang="0">
                    <a:pos x="T9" y="T11"/>
                  </a:cxn>
                  <a:cxn ang="0">
                    <a:pos x="T13" y="T15"/>
                  </a:cxn>
                  <a:cxn ang="0">
                    <a:pos x="T17" y="T19"/>
                  </a:cxn>
                </a:cxnLst>
                <a:rect l="0" t="0" r="r" b="b"/>
                <a:pathLst>
                  <a:path w="332" h="352">
                    <a:moveTo>
                      <a:pt x="0" y="353"/>
                    </a:moveTo>
                    <a:lnTo>
                      <a:pt x="332" y="353"/>
                    </a:lnTo>
                    <a:lnTo>
                      <a:pt x="332" y="0"/>
                    </a:lnTo>
                    <a:lnTo>
                      <a:pt x="0" y="0"/>
                    </a:lnTo>
                    <a:lnTo>
                      <a:pt x="0" y="35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24" name="Group 243"/>
            <p:cNvGrpSpPr>
              <a:grpSpLocks/>
            </p:cNvGrpSpPr>
            <p:nvPr/>
          </p:nvGrpSpPr>
          <p:grpSpPr bwMode="auto">
            <a:xfrm>
              <a:off x="6149" y="1465"/>
              <a:ext cx="2" cy="53"/>
              <a:chOff x="6149" y="1465"/>
              <a:chExt cx="2" cy="53"/>
            </a:xfrm>
          </p:grpSpPr>
          <p:sp>
            <p:nvSpPr>
              <p:cNvPr id="6407" name="Freeform 244"/>
              <p:cNvSpPr>
                <a:spLocks/>
              </p:cNvSpPr>
              <p:nvPr/>
            </p:nvSpPr>
            <p:spPr bwMode="auto">
              <a:xfrm>
                <a:off x="6149" y="1465"/>
                <a:ext cx="2" cy="53"/>
              </a:xfrm>
              <a:custGeom>
                <a:avLst/>
                <a:gdLst>
                  <a:gd name="T0" fmla="+- 0 1519 1465"/>
                  <a:gd name="T1" fmla="*/ 1519 h 53"/>
                  <a:gd name="T2" fmla="+- 0 1465 1465"/>
                  <a:gd name="T3" fmla="*/ 1465 h 53"/>
                </a:gdLst>
                <a:ahLst/>
                <a:cxnLst>
                  <a:cxn ang="0">
                    <a:pos x="0" y="T1"/>
                  </a:cxn>
                  <a:cxn ang="0">
                    <a:pos x="0" y="T3"/>
                  </a:cxn>
                </a:cxnLst>
                <a:rect l="0" t="0" r="r" b="b"/>
                <a:pathLst>
                  <a:path h="53">
                    <a:moveTo>
                      <a:pt x="0" y="54"/>
                    </a:moveTo>
                    <a:lnTo>
                      <a:pt x="0" y="0"/>
                    </a:lnTo>
                  </a:path>
                </a:pathLst>
              </a:custGeom>
              <a:noFill/>
              <a:ln w="1046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25" name="Group 245"/>
            <p:cNvGrpSpPr>
              <a:grpSpLocks/>
            </p:cNvGrpSpPr>
            <p:nvPr/>
          </p:nvGrpSpPr>
          <p:grpSpPr bwMode="auto">
            <a:xfrm>
              <a:off x="6131" y="1465"/>
              <a:ext cx="39" cy="2"/>
              <a:chOff x="6131" y="1465"/>
              <a:chExt cx="39" cy="2"/>
            </a:xfrm>
          </p:grpSpPr>
          <p:sp>
            <p:nvSpPr>
              <p:cNvPr id="6406" name="Freeform 246"/>
              <p:cNvSpPr>
                <a:spLocks/>
              </p:cNvSpPr>
              <p:nvPr/>
            </p:nvSpPr>
            <p:spPr bwMode="auto">
              <a:xfrm>
                <a:off x="6131" y="1465"/>
                <a:ext cx="39" cy="2"/>
              </a:xfrm>
              <a:custGeom>
                <a:avLst/>
                <a:gdLst>
                  <a:gd name="T0" fmla="+- 0 6131 6131"/>
                  <a:gd name="T1" fmla="*/ T0 w 39"/>
                  <a:gd name="T2" fmla="+- 0 6169 6131"/>
                  <a:gd name="T3" fmla="*/ T2 w 39"/>
                </a:gdLst>
                <a:ahLst/>
                <a:cxnLst>
                  <a:cxn ang="0">
                    <a:pos x="T1" y="0"/>
                  </a:cxn>
                  <a:cxn ang="0">
                    <a:pos x="T3" y="0"/>
                  </a:cxn>
                </a:cxnLst>
                <a:rect l="0" t="0" r="r" b="b"/>
                <a:pathLst>
                  <a:path w="39">
                    <a:moveTo>
                      <a:pt x="0" y="0"/>
                    </a:moveTo>
                    <a:lnTo>
                      <a:pt x="38" y="0"/>
                    </a:lnTo>
                  </a:path>
                </a:pathLst>
              </a:custGeom>
              <a:noFill/>
              <a:ln w="1046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26" name="Group 247"/>
            <p:cNvGrpSpPr>
              <a:grpSpLocks/>
            </p:cNvGrpSpPr>
            <p:nvPr/>
          </p:nvGrpSpPr>
          <p:grpSpPr bwMode="auto">
            <a:xfrm>
              <a:off x="6313" y="692"/>
              <a:ext cx="325" cy="1179"/>
              <a:chOff x="6313" y="692"/>
              <a:chExt cx="325" cy="1179"/>
            </a:xfrm>
          </p:grpSpPr>
          <p:sp>
            <p:nvSpPr>
              <p:cNvPr id="6405" name="Freeform 248"/>
              <p:cNvSpPr>
                <a:spLocks/>
              </p:cNvSpPr>
              <p:nvPr/>
            </p:nvSpPr>
            <p:spPr bwMode="auto">
              <a:xfrm>
                <a:off x="6313" y="692"/>
                <a:ext cx="325" cy="1179"/>
              </a:xfrm>
              <a:custGeom>
                <a:avLst/>
                <a:gdLst>
                  <a:gd name="T0" fmla="+- 0 6313 6313"/>
                  <a:gd name="T1" fmla="*/ T0 w 325"/>
                  <a:gd name="T2" fmla="+- 0 1871 692"/>
                  <a:gd name="T3" fmla="*/ 1871 h 1179"/>
                  <a:gd name="T4" fmla="+- 0 6638 6313"/>
                  <a:gd name="T5" fmla="*/ T4 w 325"/>
                  <a:gd name="T6" fmla="+- 0 1871 692"/>
                  <a:gd name="T7" fmla="*/ 1871 h 1179"/>
                  <a:gd name="T8" fmla="+- 0 6638 6313"/>
                  <a:gd name="T9" fmla="*/ T8 w 325"/>
                  <a:gd name="T10" fmla="+- 0 692 692"/>
                  <a:gd name="T11" fmla="*/ 692 h 1179"/>
                  <a:gd name="T12" fmla="+- 0 6313 6313"/>
                  <a:gd name="T13" fmla="*/ T12 w 325"/>
                  <a:gd name="T14" fmla="+- 0 692 692"/>
                  <a:gd name="T15" fmla="*/ 692 h 1179"/>
                  <a:gd name="T16" fmla="+- 0 6313 6313"/>
                  <a:gd name="T17" fmla="*/ T16 w 325"/>
                  <a:gd name="T18" fmla="+- 0 1871 692"/>
                  <a:gd name="T19" fmla="*/ 1871 h 1179"/>
                </a:gdLst>
                <a:ahLst/>
                <a:cxnLst>
                  <a:cxn ang="0">
                    <a:pos x="T1" y="T3"/>
                  </a:cxn>
                  <a:cxn ang="0">
                    <a:pos x="T5" y="T7"/>
                  </a:cxn>
                  <a:cxn ang="0">
                    <a:pos x="T9" y="T11"/>
                  </a:cxn>
                  <a:cxn ang="0">
                    <a:pos x="T13" y="T15"/>
                  </a:cxn>
                  <a:cxn ang="0">
                    <a:pos x="T17" y="T19"/>
                  </a:cxn>
                </a:cxnLst>
                <a:rect l="0" t="0" r="r" b="b"/>
                <a:pathLst>
                  <a:path w="325" h="1179">
                    <a:moveTo>
                      <a:pt x="0" y="1179"/>
                    </a:moveTo>
                    <a:lnTo>
                      <a:pt x="325" y="1179"/>
                    </a:lnTo>
                    <a:lnTo>
                      <a:pt x="325" y="0"/>
                    </a:lnTo>
                    <a:lnTo>
                      <a:pt x="0" y="0"/>
                    </a:lnTo>
                    <a:lnTo>
                      <a:pt x="0" y="1179"/>
                    </a:lnTo>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27" name="Group 249"/>
            <p:cNvGrpSpPr>
              <a:grpSpLocks/>
            </p:cNvGrpSpPr>
            <p:nvPr/>
          </p:nvGrpSpPr>
          <p:grpSpPr bwMode="auto">
            <a:xfrm>
              <a:off x="6313" y="692"/>
              <a:ext cx="325" cy="1179"/>
              <a:chOff x="6313" y="692"/>
              <a:chExt cx="325" cy="1179"/>
            </a:xfrm>
          </p:grpSpPr>
          <p:sp>
            <p:nvSpPr>
              <p:cNvPr id="6404" name="Freeform 250"/>
              <p:cNvSpPr>
                <a:spLocks/>
              </p:cNvSpPr>
              <p:nvPr/>
            </p:nvSpPr>
            <p:spPr bwMode="auto">
              <a:xfrm>
                <a:off x="6313" y="692"/>
                <a:ext cx="325" cy="1179"/>
              </a:xfrm>
              <a:custGeom>
                <a:avLst/>
                <a:gdLst>
                  <a:gd name="T0" fmla="+- 0 6313 6313"/>
                  <a:gd name="T1" fmla="*/ T0 w 325"/>
                  <a:gd name="T2" fmla="+- 0 1871 692"/>
                  <a:gd name="T3" fmla="*/ 1871 h 1179"/>
                  <a:gd name="T4" fmla="+- 0 6638 6313"/>
                  <a:gd name="T5" fmla="*/ T4 w 325"/>
                  <a:gd name="T6" fmla="+- 0 1871 692"/>
                  <a:gd name="T7" fmla="*/ 1871 h 1179"/>
                  <a:gd name="T8" fmla="+- 0 6638 6313"/>
                  <a:gd name="T9" fmla="*/ T8 w 325"/>
                  <a:gd name="T10" fmla="+- 0 692 692"/>
                  <a:gd name="T11" fmla="*/ 692 h 1179"/>
                  <a:gd name="T12" fmla="+- 0 6313 6313"/>
                  <a:gd name="T13" fmla="*/ T12 w 325"/>
                  <a:gd name="T14" fmla="+- 0 692 692"/>
                  <a:gd name="T15" fmla="*/ 692 h 1179"/>
                  <a:gd name="T16" fmla="+- 0 6313 6313"/>
                  <a:gd name="T17" fmla="*/ T16 w 325"/>
                  <a:gd name="T18" fmla="+- 0 1871 692"/>
                  <a:gd name="T19" fmla="*/ 1871 h 1179"/>
                </a:gdLst>
                <a:ahLst/>
                <a:cxnLst>
                  <a:cxn ang="0">
                    <a:pos x="T1" y="T3"/>
                  </a:cxn>
                  <a:cxn ang="0">
                    <a:pos x="T5" y="T7"/>
                  </a:cxn>
                  <a:cxn ang="0">
                    <a:pos x="T9" y="T11"/>
                  </a:cxn>
                  <a:cxn ang="0">
                    <a:pos x="T13" y="T15"/>
                  </a:cxn>
                  <a:cxn ang="0">
                    <a:pos x="T17" y="T19"/>
                  </a:cxn>
                </a:cxnLst>
                <a:rect l="0" t="0" r="r" b="b"/>
                <a:pathLst>
                  <a:path w="325" h="1179">
                    <a:moveTo>
                      <a:pt x="0" y="1179"/>
                    </a:moveTo>
                    <a:lnTo>
                      <a:pt x="325" y="1179"/>
                    </a:lnTo>
                    <a:lnTo>
                      <a:pt x="325" y="0"/>
                    </a:lnTo>
                    <a:lnTo>
                      <a:pt x="0" y="0"/>
                    </a:lnTo>
                    <a:lnTo>
                      <a:pt x="0" y="1179"/>
                    </a:lnTo>
                    <a:close/>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28" name="Group 251"/>
            <p:cNvGrpSpPr>
              <a:grpSpLocks/>
            </p:cNvGrpSpPr>
            <p:nvPr/>
          </p:nvGrpSpPr>
          <p:grpSpPr bwMode="auto">
            <a:xfrm>
              <a:off x="6427" y="388"/>
              <a:ext cx="104" cy="96"/>
              <a:chOff x="6427" y="388"/>
              <a:chExt cx="104" cy="96"/>
            </a:xfrm>
          </p:grpSpPr>
          <p:sp>
            <p:nvSpPr>
              <p:cNvPr id="6400" name="Freeform 252"/>
              <p:cNvSpPr>
                <a:spLocks/>
              </p:cNvSpPr>
              <p:nvPr/>
            </p:nvSpPr>
            <p:spPr bwMode="auto">
              <a:xfrm>
                <a:off x="6427" y="388"/>
                <a:ext cx="104" cy="96"/>
              </a:xfrm>
              <a:custGeom>
                <a:avLst/>
                <a:gdLst>
                  <a:gd name="T0" fmla="+- 0 6433 6427"/>
                  <a:gd name="T1" fmla="*/ T0 w 104"/>
                  <a:gd name="T2" fmla="+- 0 413 388"/>
                  <a:gd name="T3" fmla="*/ 413 h 96"/>
                  <a:gd name="T4" fmla="+- 0 6427 6427"/>
                  <a:gd name="T5" fmla="*/ T4 w 104"/>
                  <a:gd name="T6" fmla="+- 0 430 388"/>
                  <a:gd name="T7" fmla="*/ 430 h 96"/>
                  <a:gd name="T8" fmla="+- 0 6463 6427"/>
                  <a:gd name="T9" fmla="*/ T8 w 104"/>
                  <a:gd name="T10" fmla="+- 0 443 388"/>
                  <a:gd name="T11" fmla="*/ 443 h 96"/>
                  <a:gd name="T12" fmla="+- 0 6441 6427"/>
                  <a:gd name="T13" fmla="*/ T12 w 104"/>
                  <a:gd name="T14" fmla="+- 0 474 388"/>
                  <a:gd name="T15" fmla="*/ 474 h 96"/>
                  <a:gd name="T16" fmla="+- 0 6456 6427"/>
                  <a:gd name="T17" fmla="*/ T16 w 104"/>
                  <a:gd name="T18" fmla="+- 0 484 388"/>
                  <a:gd name="T19" fmla="*/ 484 h 96"/>
                  <a:gd name="T20" fmla="+- 0 6478 6427"/>
                  <a:gd name="T21" fmla="*/ T20 w 104"/>
                  <a:gd name="T22" fmla="+- 0 451 388"/>
                  <a:gd name="T23" fmla="*/ 451 h 96"/>
                  <a:gd name="T24" fmla="+- 0 6500 6427"/>
                  <a:gd name="T25" fmla="*/ T24 w 104"/>
                  <a:gd name="T26" fmla="+- 0 451 388"/>
                  <a:gd name="T27" fmla="*/ 451 h 96"/>
                  <a:gd name="T28" fmla="+- 0 6493 6427"/>
                  <a:gd name="T29" fmla="*/ T28 w 104"/>
                  <a:gd name="T30" fmla="+- 0 443 388"/>
                  <a:gd name="T31" fmla="*/ 443 h 96"/>
                  <a:gd name="T32" fmla="+- 0 6531 6427"/>
                  <a:gd name="T33" fmla="*/ T32 w 104"/>
                  <a:gd name="T34" fmla="+- 0 430 388"/>
                  <a:gd name="T35" fmla="*/ 430 h 96"/>
                  <a:gd name="T36" fmla="+- 0 6529 6427"/>
                  <a:gd name="T37" fmla="*/ T36 w 104"/>
                  <a:gd name="T38" fmla="+- 0 427 388"/>
                  <a:gd name="T39" fmla="*/ 427 h 96"/>
                  <a:gd name="T40" fmla="+- 0 6469 6427"/>
                  <a:gd name="T41" fmla="*/ T40 w 104"/>
                  <a:gd name="T42" fmla="+- 0 427 388"/>
                  <a:gd name="T43" fmla="*/ 427 h 96"/>
                  <a:gd name="T44" fmla="+- 0 6433 6427"/>
                  <a:gd name="T45" fmla="*/ T44 w 104"/>
                  <a:gd name="T46" fmla="+- 0 413 388"/>
                  <a:gd name="T47" fmla="*/ 413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04" h="96">
                    <a:moveTo>
                      <a:pt x="6" y="25"/>
                    </a:moveTo>
                    <a:lnTo>
                      <a:pt x="0" y="42"/>
                    </a:lnTo>
                    <a:lnTo>
                      <a:pt x="36" y="55"/>
                    </a:lnTo>
                    <a:lnTo>
                      <a:pt x="14" y="86"/>
                    </a:lnTo>
                    <a:lnTo>
                      <a:pt x="29" y="96"/>
                    </a:lnTo>
                    <a:lnTo>
                      <a:pt x="51" y="63"/>
                    </a:lnTo>
                    <a:lnTo>
                      <a:pt x="73" y="63"/>
                    </a:lnTo>
                    <a:lnTo>
                      <a:pt x="66" y="55"/>
                    </a:lnTo>
                    <a:lnTo>
                      <a:pt x="104" y="42"/>
                    </a:lnTo>
                    <a:lnTo>
                      <a:pt x="102" y="39"/>
                    </a:lnTo>
                    <a:lnTo>
                      <a:pt x="42" y="39"/>
                    </a:lnTo>
                    <a:lnTo>
                      <a:pt x="6" y="25"/>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1" name="Freeform 253"/>
              <p:cNvSpPr>
                <a:spLocks/>
              </p:cNvSpPr>
              <p:nvPr/>
            </p:nvSpPr>
            <p:spPr bwMode="auto">
              <a:xfrm>
                <a:off x="6427" y="388"/>
                <a:ext cx="104" cy="96"/>
              </a:xfrm>
              <a:custGeom>
                <a:avLst/>
                <a:gdLst>
                  <a:gd name="T0" fmla="+- 0 6500 6427"/>
                  <a:gd name="T1" fmla="*/ T0 w 104"/>
                  <a:gd name="T2" fmla="+- 0 451 388"/>
                  <a:gd name="T3" fmla="*/ 451 h 96"/>
                  <a:gd name="T4" fmla="+- 0 6478 6427"/>
                  <a:gd name="T5" fmla="*/ T4 w 104"/>
                  <a:gd name="T6" fmla="+- 0 451 388"/>
                  <a:gd name="T7" fmla="*/ 451 h 96"/>
                  <a:gd name="T8" fmla="+- 0 6502 6427"/>
                  <a:gd name="T9" fmla="*/ T8 w 104"/>
                  <a:gd name="T10" fmla="+- 0 484 388"/>
                  <a:gd name="T11" fmla="*/ 484 h 96"/>
                  <a:gd name="T12" fmla="+- 0 6516 6427"/>
                  <a:gd name="T13" fmla="*/ T12 w 104"/>
                  <a:gd name="T14" fmla="+- 0 474 388"/>
                  <a:gd name="T15" fmla="*/ 474 h 96"/>
                  <a:gd name="T16" fmla="+- 0 6500 6427"/>
                  <a:gd name="T17" fmla="*/ T16 w 104"/>
                  <a:gd name="T18" fmla="+- 0 451 388"/>
                  <a:gd name="T19" fmla="*/ 451 h 96"/>
                </a:gdLst>
                <a:ahLst/>
                <a:cxnLst>
                  <a:cxn ang="0">
                    <a:pos x="T1" y="T3"/>
                  </a:cxn>
                  <a:cxn ang="0">
                    <a:pos x="T5" y="T7"/>
                  </a:cxn>
                  <a:cxn ang="0">
                    <a:pos x="T9" y="T11"/>
                  </a:cxn>
                  <a:cxn ang="0">
                    <a:pos x="T13" y="T15"/>
                  </a:cxn>
                  <a:cxn ang="0">
                    <a:pos x="T17" y="T19"/>
                  </a:cxn>
                </a:cxnLst>
                <a:rect l="0" t="0" r="r" b="b"/>
                <a:pathLst>
                  <a:path w="104" h="96">
                    <a:moveTo>
                      <a:pt x="73" y="63"/>
                    </a:moveTo>
                    <a:lnTo>
                      <a:pt x="51" y="63"/>
                    </a:lnTo>
                    <a:lnTo>
                      <a:pt x="75" y="96"/>
                    </a:lnTo>
                    <a:lnTo>
                      <a:pt x="89" y="86"/>
                    </a:lnTo>
                    <a:lnTo>
                      <a:pt x="73" y="63"/>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2" name="Freeform 254"/>
              <p:cNvSpPr>
                <a:spLocks/>
              </p:cNvSpPr>
              <p:nvPr/>
            </p:nvSpPr>
            <p:spPr bwMode="auto">
              <a:xfrm>
                <a:off x="6427" y="388"/>
                <a:ext cx="104" cy="96"/>
              </a:xfrm>
              <a:custGeom>
                <a:avLst/>
                <a:gdLst>
                  <a:gd name="T0" fmla="+- 0 6487 6427"/>
                  <a:gd name="T1" fmla="*/ T0 w 104"/>
                  <a:gd name="T2" fmla="+- 0 388 388"/>
                  <a:gd name="T3" fmla="*/ 388 h 96"/>
                  <a:gd name="T4" fmla="+- 0 6469 6427"/>
                  <a:gd name="T5" fmla="*/ T4 w 104"/>
                  <a:gd name="T6" fmla="+- 0 388 388"/>
                  <a:gd name="T7" fmla="*/ 388 h 96"/>
                  <a:gd name="T8" fmla="+- 0 6469 6427"/>
                  <a:gd name="T9" fmla="*/ T8 w 104"/>
                  <a:gd name="T10" fmla="+- 0 427 388"/>
                  <a:gd name="T11" fmla="*/ 427 h 96"/>
                  <a:gd name="T12" fmla="+- 0 6487 6427"/>
                  <a:gd name="T13" fmla="*/ T12 w 104"/>
                  <a:gd name="T14" fmla="+- 0 427 388"/>
                  <a:gd name="T15" fmla="*/ 427 h 96"/>
                  <a:gd name="T16" fmla="+- 0 6487 6427"/>
                  <a:gd name="T17" fmla="*/ T16 w 104"/>
                  <a:gd name="T18" fmla="+- 0 388 388"/>
                  <a:gd name="T19" fmla="*/ 388 h 96"/>
                </a:gdLst>
                <a:ahLst/>
                <a:cxnLst>
                  <a:cxn ang="0">
                    <a:pos x="T1" y="T3"/>
                  </a:cxn>
                  <a:cxn ang="0">
                    <a:pos x="T5" y="T7"/>
                  </a:cxn>
                  <a:cxn ang="0">
                    <a:pos x="T9" y="T11"/>
                  </a:cxn>
                  <a:cxn ang="0">
                    <a:pos x="T13" y="T15"/>
                  </a:cxn>
                  <a:cxn ang="0">
                    <a:pos x="T17" y="T19"/>
                  </a:cxn>
                </a:cxnLst>
                <a:rect l="0" t="0" r="r" b="b"/>
                <a:pathLst>
                  <a:path w="104" h="96">
                    <a:moveTo>
                      <a:pt x="60" y="0"/>
                    </a:moveTo>
                    <a:lnTo>
                      <a:pt x="42" y="0"/>
                    </a:lnTo>
                    <a:lnTo>
                      <a:pt x="42" y="39"/>
                    </a:lnTo>
                    <a:lnTo>
                      <a:pt x="60" y="39"/>
                    </a:lnTo>
                    <a:lnTo>
                      <a:pt x="60"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3" name="Freeform 255"/>
              <p:cNvSpPr>
                <a:spLocks/>
              </p:cNvSpPr>
              <p:nvPr/>
            </p:nvSpPr>
            <p:spPr bwMode="auto">
              <a:xfrm>
                <a:off x="6427" y="388"/>
                <a:ext cx="104" cy="96"/>
              </a:xfrm>
              <a:custGeom>
                <a:avLst/>
                <a:gdLst>
                  <a:gd name="T0" fmla="+- 0 6524 6427"/>
                  <a:gd name="T1" fmla="*/ T0 w 104"/>
                  <a:gd name="T2" fmla="+- 0 413 388"/>
                  <a:gd name="T3" fmla="*/ 413 h 96"/>
                  <a:gd name="T4" fmla="+- 0 6487 6427"/>
                  <a:gd name="T5" fmla="*/ T4 w 104"/>
                  <a:gd name="T6" fmla="+- 0 427 388"/>
                  <a:gd name="T7" fmla="*/ 427 h 96"/>
                  <a:gd name="T8" fmla="+- 0 6529 6427"/>
                  <a:gd name="T9" fmla="*/ T8 w 104"/>
                  <a:gd name="T10" fmla="+- 0 427 388"/>
                  <a:gd name="T11" fmla="*/ 427 h 96"/>
                  <a:gd name="T12" fmla="+- 0 6524 6427"/>
                  <a:gd name="T13" fmla="*/ T12 w 104"/>
                  <a:gd name="T14" fmla="+- 0 413 388"/>
                  <a:gd name="T15" fmla="*/ 413 h 96"/>
                </a:gdLst>
                <a:ahLst/>
                <a:cxnLst>
                  <a:cxn ang="0">
                    <a:pos x="T1" y="T3"/>
                  </a:cxn>
                  <a:cxn ang="0">
                    <a:pos x="T5" y="T7"/>
                  </a:cxn>
                  <a:cxn ang="0">
                    <a:pos x="T9" y="T11"/>
                  </a:cxn>
                  <a:cxn ang="0">
                    <a:pos x="T13" y="T15"/>
                  </a:cxn>
                </a:cxnLst>
                <a:rect l="0" t="0" r="r" b="b"/>
                <a:pathLst>
                  <a:path w="104" h="96">
                    <a:moveTo>
                      <a:pt x="97" y="25"/>
                    </a:moveTo>
                    <a:lnTo>
                      <a:pt x="60" y="39"/>
                    </a:lnTo>
                    <a:lnTo>
                      <a:pt x="102" y="39"/>
                    </a:lnTo>
                    <a:lnTo>
                      <a:pt x="97" y="25"/>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29" name="Group 256"/>
            <p:cNvGrpSpPr>
              <a:grpSpLocks/>
            </p:cNvGrpSpPr>
            <p:nvPr/>
          </p:nvGrpSpPr>
          <p:grpSpPr bwMode="auto">
            <a:xfrm>
              <a:off x="6474" y="521"/>
              <a:ext cx="2" cy="171"/>
              <a:chOff x="6474" y="521"/>
              <a:chExt cx="2" cy="171"/>
            </a:xfrm>
          </p:grpSpPr>
          <p:sp>
            <p:nvSpPr>
              <p:cNvPr id="6399" name="Freeform 257"/>
              <p:cNvSpPr>
                <a:spLocks/>
              </p:cNvSpPr>
              <p:nvPr/>
            </p:nvSpPr>
            <p:spPr bwMode="auto">
              <a:xfrm>
                <a:off x="6474" y="521"/>
                <a:ext cx="2" cy="171"/>
              </a:xfrm>
              <a:custGeom>
                <a:avLst/>
                <a:gdLst>
                  <a:gd name="T0" fmla="+- 0 692 521"/>
                  <a:gd name="T1" fmla="*/ 692 h 171"/>
                  <a:gd name="T2" fmla="+- 0 521 521"/>
                  <a:gd name="T3" fmla="*/ 521 h 171"/>
                </a:gdLst>
                <a:ahLst/>
                <a:cxnLst>
                  <a:cxn ang="0">
                    <a:pos x="0" y="T1"/>
                  </a:cxn>
                  <a:cxn ang="0">
                    <a:pos x="0" y="T3"/>
                  </a:cxn>
                </a:cxnLst>
                <a:rect l="0" t="0" r="r" b="b"/>
                <a:pathLst>
                  <a:path h="171">
                    <a:moveTo>
                      <a:pt x="0" y="171"/>
                    </a:moveTo>
                    <a:lnTo>
                      <a:pt x="0" y="0"/>
                    </a:lnTo>
                  </a:path>
                </a:pathLst>
              </a:custGeom>
              <a:noFill/>
              <a:ln w="10896">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30" name="Group 258"/>
            <p:cNvGrpSpPr>
              <a:grpSpLocks/>
            </p:cNvGrpSpPr>
            <p:nvPr/>
          </p:nvGrpSpPr>
          <p:grpSpPr bwMode="auto">
            <a:xfrm>
              <a:off x="6459" y="521"/>
              <a:ext cx="30" cy="2"/>
              <a:chOff x="6459" y="521"/>
              <a:chExt cx="30" cy="2"/>
            </a:xfrm>
          </p:grpSpPr>
          <p:sp>
            <p:nvSpPr>
              <p:cNvPr id="6398" name="Freeform 259"/>
              <p:cNvSpPr>
                <a:spLocks/>
              </p:cNvSpPr>
              <p:nvPr/>
            </p:nvSpPr>
            <p:spPr bwMode="auto">
              <a:xfrm>
                <a:off x="6459" y="521"/>
                <a:ext cx="30" cy="2"/>
              </a:xfrm>
              <a:custGeom>
                <a:avLst/>
                <a:gdLst>
                  <a:gd name="T0" fmla="+- 0 6459 6459"/>
                  <a:gd name="T1" fmla="*/ T0 w 30"/>
                  <a:gd name="T2" fmla="+- 0 6490 6459"/>
                  <a:gd name="T3" fmla="*/ T2 w 30"/>
                </a:gdLst>
                <a:ahLst/>
                <a:cxnLst>
                  <a:cxn ang="0">
                    <a:pos x="T1" y="0"/>
                  </a:cxn>
                  <a:cxn ang="0">
                    <a:pos x="T3" y="0"/>
                  </a:cxn>
                </a:cxnLst>
                <a:rect l="0" t="0" r="r" b="b"/>
                <a:pathLst>
                  <a:path w="30">
                    <a:moveTo>
                      <a:pt x="0" y="0"/>
                    </a:moveTo>
                    <a:lnTo>
                      <a:pt x="31" y="0"/>
                    </a:lnTo>
                  </a:path>
                </a:pathLst>
              </a:custGeom>
              <a:noFill/>
              <a:ln w="10896">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31" name="Group 260"/>
            <p:cNvGrpSpPr>
              <a:grpSpLocks/>
            </p:cNvGrpSpPr>
            <p:nvPr/>
          </p:nvGrpSpPr>
          <p:grpSpPr bwMode="auto">
            <a:xfrm>
              <a:off x="5867" y="290"/>
              <a:ext cx="2" cy="1577"/>
              <a:chOff x="5867" y="290"/>
              <a:chExt cx="2" cy="1577"/>
            </a:xfrm>
          </p:grpSpPr>
          <p:sp>
            <p:nvSpPr>
              <p:cNvPr id="6397" name="Freeform 261"/>
              <p:cNvSpPr>
                <a:spLocks/>
              </p:cNvSpPr>
              <p:nvPr/>
            </p:nvSpPr>
            <p:spPr bwMode="auto">
              <a:xfrm>
                <a:off x="5867" y="290"/>
                <a:ext cx="2" cy="1577"/>
              </a:xfrm>
              <a:custGeom>
                <a:avLst/>
                <a:gdLst>
                  <a:gd name="T0" fmla="+- 0 290 290"/>
                  <a:gd name="T1" fmla="*/ 290 h 1577"/>
                  <a:gd name="T2" fmla="+- 0 1867 290"/>
                  <a:gd name="T3" fmla="*/ 1867 h 1577"/>
                </a:gdLst>
                <a:ahLst/>
                <a:cxnLst>
                  <a:cxn ang="0">
                    <a:pos x="0" y="T1"/>
                  </a:cxn>
                  <a:cxn ang="0">
                    <a:pos x="0" y="T3"/>
                  </a:cxn>
                </a:cxnLst>
                <a:rect l="0" t="0" r="r" b="b"/>
                <a:pathLst>
                  <a:path h="1577">
                    <a:moveTo>
                      <a:pt x="0" y="0"/>
                    </a:moveTo>
                    <a:lnTo>
                      <a:pt x="0" y="1577"/>
                    </a:lnTo>
                  </a:path>
                </a:pathLst>
              </a:custGeom>
              <a:noFill/>
              <a:ln w="2265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35" name="Group 262"/>
            <p:cNvGrpSpPr>
              <a:grpSpLocks/>
            </p:cNvGrpSpPr>
            <p:nvPr/>
          </p:nvGrpSpPr>
          <p:grpSpPr bwMode="auto">
            <a:xfrm>
              <a:off x="5850" y="1870"/>
              <a:ext cx="932" cy="2"/>
              <a:chOff x="5850" y="1870"/>
              <a:chExt cx="932" cy="2"/>
            </a:xfrm>
          </p:grpSpPr>
          <p:sp>
            <p:nvSpPr>
              <p:cNvPr id="6396" name="Freeform 263"/>
              <p:cNvSpPr>
                <a:spLocks/>
              </p:cNvSpPr>
              <p:nvPr/>
            </p:nvSpPr>
            <p:spPr bwMode="auto">
              <a:xfrm>
                <a:off x="5850" y="1870"/>
                <a:ext cx="932" cy="2"/>
              </a:xfrm>
              <a:custGeom>
                <a:avLst/>
                <a:gdLst>
                  <a:gd name="T0" fmla="+- 0 5850 5850"/>
                  <a:gd name="T1" fmla="*/ T0 w 932"/>
                  <a:gd name="T2" fmla="+- 0 6782 5850"/>
                  <a:gd name="T3" fmla="*/ T2 w 932"/>
                </a:gdLst>
                <a:ahLst/>
                <a:cxnLst>
                  <a:cxn ang="0">
                    <a:pos x="T1" y="0"/>
                  </a:cxn>
                  <a:cxn ang="0">
                    <a:pos x="T3" y="0"/>
                  </a:cxn>
                </a:cxnLst>
                <a:rect l="0" t="0" r="r" b="b"/>
                <a:pathLst>
                  <a:path w="932">
                    <a:moveTo>
                      <a:pt x="0" y="0"/>
                    </a:moveTo>
                    <a:lnTo>
                      <a:pt x="932" y="0"/>
                    </a:lnTo>
                  </a:path>
                </a:pathLst>
              </a:custGeom>
              <a:noFill/>
              <a:ln w="14351">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68" name="Group 264"/>
            <p:cNvGrpSpPr>
              <a:grpSpLocks/>
            </p:cNvGrpSpPr>
            <p:nvPr/>
          </p:nvGrpSpPr>
          <p:grpSpPr bwMode="auto">
            <a:xfrm>
              <a:off x="5850" y="1555"/>
              <a:ext cx="27" cy="2"/>
              <a:chOff x="5850" y="1555"/>
              <a:chExt cx="27" cy="2"/>
            </a:xfrm>
          </p:grpSpPr>
          <p:sp>
            <p:nvSpPr>
              <p:cNvPr id="6395" name="Freeform 265"/>
              <p:cNvSpPr>
                <a:spLocks/>
              </p:cNvSpPr>
              <p:nvPr/>
            </p:nvSpPr>
            <p:spPr bwMode="auto">
              <a:xfrm>
                <a:off x="5850" y="1555"/>
                <a:ext cx="27" cy="2"/>
              </a:xfrm>
              <a:custGeom>
                <a:avLst/>
                <a:gdLst>
                  <a:gd name="T0" fmla="+- 0 5850 5850"/>
                  <a:gd name="T1" fmla="*/ T0 w 27"/>
                  <a:gd name="T2" fmla="+- 0 5877 5850"/>
                  <a:gd name="T3" fmla="*/ T2 w 27"/>
                </a:gdLst>
                <a:ahLst/>
                <a:cxnLst>
                  <a:cxn ang="0">
                    <a:pos x="T1" y="0"/>
                  </a:cxn>
                  <a:cxn ang="0">
                    <a:pos x="T3" y="0"/>
                  </a:cxn>
                </a:cxnLst>
                <a:rect l="0" t="0" r="r" b="b"/>
                <a:pathLst>
                  <a:path w="27">
                    <a:moveTo>
                      <a:pt x="0" y="0"/>
                    </a:moveTo>
                    <a:lnTo>
                      <a:pt x="27" y="0"/>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71" name="Group 266"/>
            <p:cNvGrpSpPr>
              <a:grpSpLocks/>
            </p:cNvGrpSpPr>
            <p:nvPr/>
          </p:nvGrpSpPr>
          <p:grpSpPr bwMode="auto">
            <a:xfrm>
              <a:off x="5850" y="1241"/>
              <a:ext cx="27" cy="2"/>
              <a:chOff x="5850" y="1241"/>
              <a:chExt cx="27" cy="2"/>
            </a:xfrm>
          </p:grpSpPr>
          <p:sp>
            <p:nvSpPr>
              <p:cNvPr id="6394" name="Freeform 267"/>
              <p:cNvSpPr>
                <a:spLocks/>
              </p:cNvSpPr>
              <p:nvPr/>
            </p:nvSpPr>
            <p:spPr bwMode="auto">
              <a:xfrm>
                <a:off x="5850" y="1241"/>
                <a:ext cx="27" cy="2"/>
              </a:xfrm>
              <a:custGeom>
                <a:avLst/>
                <a:gdLst>
                  <a:gd name="T0" fmla="+- 0 5850 5850"/>
                  <a:gd name="T1" fmla="*/ T0 w 27"/>
                  <a:gd name="T2" fmla="+- 0 5877 5850"/>
                  <a:gd name="T3" fmla="*/ T2 w 27"/>
                </a:gdLst>
                <a:ahLst/>
                <a:cxnLst>
                  <a:cxn ang="0">
                    <a:pos x="T1" y="0"/>
                  </a:cxn>
                  <a:cxn ang="0">
                    <a:pos x="T3" y="0"/>
                  </a:cxn>
                </a:cxnLst>
                <a:rect l="0" t="0" r="r" b="b"/>
                <a:pathLst>
                  <a:path w="27">
                    <a:moveTo>
                      <a:pt x="0" y="0"/>
                    </a:moveTo>
                    <a:lnTo>
                      <a:pt x="27" y="0"/>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72" name="Group 268"/>
            <p:cNvGrpSpPr>
              <a:grpSpLocks/>
            </p:cNvGrpSpPr>
            <p:nvPr/>
          </p:nvGrpSpPr>
          <p:grpSpPr bwMode="auto">
            <a:xfrm>
              <a:off x="5850" y="930"/>
              <a:ext cx="27" cy="2"/>
              <a:chOff x="5850" y="930"/>
              <a:chExt cx="27" cy="2"/>
            </a:xfrm>
          </p:grpSpPr>
          <p:sp>
            <p:nvSpPr>
              <p:cNvPr id="6393" name="Freeform 269"/>
              <p:cNvSpPr>
                <a:spLocks/>
              </p:cNvSpPr>
              <p:nvPr/>
            </p:nvSpPr>
            <p:spPr bwMode="auto">
              <a:xfrm>
                <a:off x="5850" y="930"/>
                <a:ext cx="27" cy="2"/>
              </a:xfrm>
              <a:custGeom>
                <a:avLst/>
                <a:gdLst>
                  <a:gd name="T0" fmla="+- 0 5850 5850"/>
                  <a:gd name="T1" fmla="*/ T0 w 27"/>
                  <a:gd name="T2" fmla="+- 0 5877 5850"/>
                  <a:gd name="T3" fmla="*/ T2 w 27"/>
                </a:gdLst>
                <a:ahLst/>
                <a:cxnLst>
                  <a:cxn ang="0">
                    <a:pos x="T1" y="0"/>
                  </a:cxn>
                  <a:cxn ang="0">
                    <a:pos x="T3" y="0"/>
                  </a:cxn>
                </a:cxnLst>
                <a:rect l="0" t="0" r="r" b="b"/>
                <a:pathLst>
                  <a:path w="27">
                    <a:moveTo>
                      <a:pt x="0" y="0"/>
                    </a:moveTo>
                    <a:lnTo>
                      <a:pt x="27" y="0"/>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74" name="Group 270"/>
            <p:cNvGrpSpPr>
              <a:grpSpLocks/>
            </p:cNvGrpSpPr>
            <p:nvPr/>
          </p:nvGrpSpPr>
          <p:grpSpPr bwMode="auto">
            <a:xfrm>
              <a:off x="5850" y="616"/>
              <a:ext cx="27" cy="2"/>
              <a:chOff x="5850" y="616"/>
              <a:chExt cx="27" cy="2"/>
            </a:xfrm>
          </p:grpSpPr>
          <p:sp>
            <p:nvSpPr>
              <p:cNvPr id="6392" name="Freeform 271"/>
              <p:cNvSpPr>
                <a:spLocks/>
              </p:cNvSpPr>
              <p:nvPr/>
            </p:nvSpPr>
            <p:spPr bwMode="auto">
              <a:xfrm>
                <a:off x="5850" y="616"/>
                <a:ext cx="27" cy="2"/>
              </a:xfrm>
              <a:custGeom>
                <a:avLst/>
                <a:gdLst>
                  <a:gd name="T0" fmla="+- 0 5850 5850"/>
                  <a:gd name="T1" fmla="*/ T0 w 27"/>
                  <a:gd name="T2" fmla="+- 0 5877 5850"/>
                  <a:gd name="T3" fmla="*/ T2 w 27"/>
                </a:gdLst>
                <a:ahLst/>
                <a:cxnLst>
                  <a:cxn ang="0">
                    <a:pos x="T1" y="0"/>
                  </a:cxn>
                  <a:cxn ang="0">
                    <a:pos x="T3" y="0"/>
                  </a:cxn>
                </a:cxnLst>
                <a:rect l="0" t="0" r="r" b="b"/>
                <a:pathLst>
                  <a:path w="27">
                    <a:moveTo>
                      <a:pt x="0" y="0"/>
                    </a:moveTo>
                    <a:lnTo>
                      <a:pt x="27" y="0"/>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75" name="Group 272"/>
            <p:cNvGrpSpPr>
              <a:grpSpLocks/>
            </p:cNvGrpSpPr>
            <p:nvPr/>
          </p:nvGrpSpPr>
          <p:grpSpPr bwMode="auto">
            <a:xfrm>
              <a:off x="5868" y="1880"/>
              <a:ext cx="17" cy="2"/>
              <a:chOff x="5868" y="1880"/>
              <a:chExt cx="17" cy="2"/>
            </a:xfrm>
          </p:grpSpPr>
          <p:sp>
            <p:nvSpPr>
              <p:cNvPr id="6391" name="Freeform 273"/>
              <p:cNvSpPr>
                <a:spLocks/>
              </p:cNvSpPr>
              <p:nvPr/>
            </p:nvSpPr>
            <p:spPr bwMode="auto">
              <a:xfrm>
                <a:off x="5868" y="1880"/>
                <a:ext cx="17" cy="2"/>
              </a:xfrm>
              <a:custGeom>
                <a:avLst/>
                <a:gdLst>
                  <a:gd name="T0" fmla="+- 0 5868 5868"/>
                  <a:gd name="T1" fmla="*/ T0 w 17"/>
                  <a:gd name="T2" fmla="+- 0 5885 5868"/>
                  <a:gd name="T3" fmla="*/ T2 w 17"/>
                </a:gdLst>
                <a:ahLst/>
                <a:cxnLst>
                  <a:cxn ang="0">
                    <a:pos x="T1" y="0"/>
                  </a:cxn>
                  <a:cxn ang="0">
                    <a:pos x="T3" y="0"/>
                  </a:cxn>
                </a:cxnLst>
                <a:rect l="0" t="0" r="r" b="b"/>
                <a:pathLst>
                  <a:path w="17">
                    <a:moveTo>
                      <a:pt x="0" y="0"/>
                    </a:moveTo>
                    <a:lnTo>
                      <a:pt x="17" y="0"/>
                    </a:lnTo>
                  </a:path>
                </a:pathLst>
              </a:custGeom>
              <a:noFill/>
              <a:ln w="1651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418" name="Picture 2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 y="565"/>
                <a:ext cx="112" cy="1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76" name="Group 275"/>
            <p:cNvGrpSpPr>
              <a:grpSpLocks/>
            </p:cNvGrpSpPr>
            <p:nvPr/>
          </p:nvGrpSpPr>
          <p:grpSpPr bwMode="auto">
            <a:xfrm>
              <a:off x="5680" y="865"/>
              <a:ext cx="131" cy="92"/>
              <a:chOff x="5680" y="865"/>
              <a:chExt cx="131" cy="92"/>
            </a:xfrm>
          </p:grpSpPr>
          <p:sp>
            <p:nvSpPr>
              <p:cNvPr id="6388" name="Freeform 276"/>
              <p:cNvSpPr>
                <a:spLocks/>
              </p:cNvSpPr>
              <p:nvPr/>
            </p:nvSpPr>
            <p:spPr bwMode="auto">
              <a:xfrm>
                <a:off x="5680" y="865"/>
                <a:ext cx="131" cy="92"/>
              </a:xfrm>
              <a:custGeom>
                <a:avLst/>
                <a:gdLst>
                  <a:gd name="T0" fmla="+- 0 5717 5680"/>
                  <a:gd name="T1" fmla="*/ T0 w 131"/>
                  <a:gd name="T2" fmla="+- 0 865 865"/>
                  <a:gd name="T3" fmla="*/ 865 h 92"/>
                  <a:gd name="T4" fmla="+- 0 5708 5680"/>
                  <a:gd name="T5" fmla="*/ T4 w 131"/>
                  <a:gd name="T6" fmla="+- 0 865 865"/>
                  <a:gd name="T7" fmla="*/ 865 h 92"/>
                  <a:gd name="T8" fmla="+- 0 5707 5680"/>
                  <a:gd name="T9" fmla="*/ T8 w 131"/>
                  <a:gd name="T10" fmla="+- 0 868 865"/>
                  <a:gd name="T11" fmla="*/ 868 h 92"/>
                  <a:gd name="T12" fmla="+- 0 5706 5680"/>
                  <a:gd name="T13" fmla="*/ T12 w 131"/>
                  <a:gd name="T14" fmla="+- 0 871 865"/>
                  <a:gd name="T15" fmla="*/ 871 h 92"/>
                  <a:gd name="T16" fmla="+- 0 5683 5680"/>
                  <a:gd name="T17" fmla="*/ T16 w 131"/>
                  <a:gd name="T18" fmla="+- 0 882 865"/>
                  <a:gd name="T19" fmla="*/ 882 h 92"/>
                  <a:gd name="T20" fmla="+- 0 5680 5680"/>
                  <a:gd name="T21" fmla="*/ T20 w 131"/>
                  <a:gd name="T22" fmla="+- 0 882 865"/>
                  <a:gd name="T23" fmla="*/ 882 h 92"/>
                  <a:gd name="T24" fmla="+- 0 5680 5680"/>
                  <a:gd name="T25" fmla="*/ T24 w 131"/>
                  <a:gd name="T26" fmla="+- 0 891 865"/>
                  <a:gd name="T27" fmla="*/ 891 h 92"/>
                  <a:gd name="T28" fmla="+- 0 5705 5680"/>
                  <a:gd name="T29" fmla="*/ T28 w 131"/>
                  <a:gd name="T30" fmla="+- 0 891 865"/>
                  <a:gd name="T31" fmla="*/ 891 h 92"/>
                  <a:gd name="T32" fmla="+- 0 5705 5680"/>
                  <a:gd name="T33" fmla="*/ T32 w 131"/>
                  <a:gd name="T34" fmla="+- 0 957 865"/>
                  <a:gd name="T35" fmla="*/ 957 h 92"/>
                  <a:gd name="T36" fmla="+- 0 5717 5680"/>
                  <a:gd name="T37" fmla="*/ T36 w 131"/>
                  <a:gd name="T38" fmla="+- 0 957 865"/>
                  <a:gd name="T39" fmla="*/ 957 h 92"/>
                  <a:gd name="T40" fmla="+- 0 5717 5680"/>
                  <a:gd name="T41" fmla="*/ T40 w 131"/>
                  <a:gd name="T42" fmla="+- 0 865 865"/>
                  <a:gd name="T43" fmla="*/ 865 h 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31" h="92">
                    <a:moveTo>
                      <a:pt x="37" y="0"/>
                    </a:moveTo>
                    <a:lnTo>
                      <a:pt x="28" y="0"/>
                    </a:lnTo>
                    <a:lnTo>
                      <a:pt x="27" y="3"/>
                    </a:lnTo>
                    <a:lnTo>
                      <a:pt x="26" y="6"/>
                    </a:lnTo>
                    <a:lnTo>
                      <a:pt x="3" y="17"/>
                    </a:lnTo>
                    <a:lnTo>
                      <a:pt x="0" y="17"/>
                    </a:lnTo>
                    <a:lnTo>
                      <a:pt x="0" y="26"/>
                    </a:lnTo>
                    <a:lnTo>
                      <a:pt x="25" y="26"/>
                    </a:lnTo>
                    <a:lnTo>
                      <a:pt x="25" y="92"/>
                    </a:lnTo>
                    <a:lnTo>
                      <a:pt x="37" y="92"/>
                    </a:lnTo>
                    <a:lnTo>
                      <a:pt x="37"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9" name="Freeform 277"/>
              <p:cNvSpPr>
                <a:spLocks/>
              </p:cNvSpPr>
              <p:nvPr/>
            </p:nvSpPr>
            <p:spPr bwMode="auto">
              <a:xfrm>
                <a:off x="5680" y="865"/>
                <a:ext cx="131" cy="92"/>
              </a:xfrm>
              <a:custGeom>
                <a:avLst/>
                <a:gdLst>
                  <a:gd name="T0" fmla="+- 0 5805 5680"/>
                  <a:gd name="T1" fmla="*/ T0 w 131"/>
                  <a:gd name="T2" fmla="+- 0 875 865"/>
                  <a:gd name="T3" fmla="*/ 875 h 92"/>
                  <a:gd name="T4" fmla="+- 0 5783 5680"/>
                  <a:gd name="T5" fmla="*/ T4 w 131"/>
                  <a:gd name="T6" fmla="+- 0 875 865"/>
                  <a:gd name="T7" fmla="*/ 875 h 92"/>
                  <a:gd name="T8" fmla="+- 0 5785 5680"/>
                  <a:gd name="T9" fmla="*/ T8 w 131"/>
                  <a:gd name="T10" fmla="+- 0 875 865"/>
                  <a:gd name="T11" fmla="*/ 875 h 92"/>
                  <a:gd name="T12" fmla="+- 0 5790 5680"/>
                  <a:gd name="T13" fmla="*/ T12 w 131"/>
                  <a:gd name="T14" fmla="+- 0 877 865"/>
                  <a:gd name="T15" fmla="*/ 877 h 92"/>
                  <a:gd name="T16" fmla="+- 0 5799 5680"/>
                  <a:gd name="T17" fmla="*/ T16 w 131"/>
                  <a:gd name="T18" fmla="+- 0 896 865"/>
                  <a:gd name="T19" fmla="*/ 896 h 92"/>
                  <a:gd name="T20" fmla="+- 0 5798 5680"/>
                  <a:gd name="T21" fmla="*/ T20 w 131"/>
                  <a:gd name="T22" fmla="+- 0 898 865"/>
                  <a:gd name="T23" fmla="*/ 898 h 92"/>
                  <a:gd name="T24" fmla="+- 0 5771 5680"/>
                  <a:gd name="T25" fmla="*/ T24 w 131"/>
                  <a:gd name="T26" fmla="+- 0 922 865"/>
                  <a:gd name="T27" fmla="*/ 922 h 92"/>
                  <a:gd name="T28" fmla="+- 0 5768 5680"/>
                  <a:gd name="T29" fmla="*/ T28 w 131"/>
                  <a:gd name="T30" fmla="+- 0 924 865"/>
                  <a:gd name="T31" fmla="*/ 924 h 92"/>
                  <a:gd name="T32" fmla="+- 0 5747 5680"/>
                  <a:gd name="T33" fmla="*/ T32 w 131"/>
                  <a:gd name="T34" fmla="+- 0 957 865"/>
                  <a:gd name="T35" fmla="*/ 957 h 92"/>
                  <a:gd name="T36" fmla="+- 0 5810 5680"/>
                  <a:gd name="T37" fmla="*/ T36 w 131"/>
                  <a:gd name="T38" fmla="+- 0 957 865"/>
                  <a:gd name="T39" fmla="*/ 957 h 92"/>
                  <a:gd name="T40" fmla="+- 0 5810 5680"/>
                  <a:gd name="T41" fmla="*/ T40 w 131"/>
                  <a:gd name="T42" fmla="+- 0 948 865"/>
                  <a:gd name="T43" fmla="*/ 948 h 92"/>
                  <a:gd name="T44" fmla="+- 0 5761 5680"/>
                  <a:gd name="T45" fmla="*/ T44 w 131"/>
                  <a:gd name="T46" fmla="+- 0 948 865"/>
                  <a:gd name="T47" fmla="*/ 948 h 92"/>
                  <a:gd name="T48" fmla="+- 0 5761 5680"/>
                  <a:gd name="T49" fmla="*/ T48 w 131"/>
                  <a:gd name="T50" fmla="+- 0 945 865"/>
                  <a:gd name="T51" fmla="*/ 945 h 92"/>
                  <a:gd name="T52" fmla="+- 0 5785 5680"/>
                  <a:gd name="T53" fmla="*/ T52 w 131"/>
                  <a:gd name="T54" fmla="+- 0 925 865"/>
                  <a:gd name="T55" fmla="*/ 925 h 92"/>
                  <a:gd name="T56" fmla="+- 0 5788 5680"/>
                  <a:gd name="T57" fmla="*/ T56 w 131"/>
                  <a:gd name="T58" fmla="+- 0 923 865"/>
                  <a:gd name="T59" fmla="*/ 923 h 92"/>
                  <a:gd name="T60" fmla="+- 0 5811 5680"/>
                  <a:gd name="T61" fmla="*/ T60 w 131"/>
                  <a:gd name="T62" fmla="+- 0 896 865"/>
                  <a:gd name="T63" fmla="*/ 896 h 92"/>
                  <a:gd name="T64" fmla="+- 0 5811 5680"/>
                  <a:gd name="T65" fmla="*/ T64 w 131"/>
                  <a:gd name="T66" fmla="+- 0 887 865"/>
                  <a:gd name="T67" fmla="*/ 887 h 92"/>
                  <a:gd name="T68" fmla="+- 0 5810 5680"/>
                  <a:gd name="T69" fmla="*/ T68 w 131"/>
                  <a:gd name="T70" fmla="+- 0 883 865"/>
                  <a:gd name="T71" fmla="*/ 883 h 92"/>
                  <a:gd name="T72" fmla="+- 0 5807 5680"/>
                  <a:gd name="T73" fmla="*/ T72 w 131"/>
                  <a:gd name="T74" fmla="+- 0 877 865"/>
                  <a:gd name="T75" fmla="*/ 877 h 92"/>
                  <a:gd name="T76" fmla="+- 0 5805 5680"/>
                  <a:gd name="T77" fmla="*/ T76 w 131"/>
                  <a:gd name="T78" fmla="+- 0 875 865"/>
                  <a:gd name="T79" fmla="*/ 875 h 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131" h="92">
                    <a:moveTo>
                      <a:pt x="125" y="10"/>
                    </a:moveTo>
                    <a:lnTo>
                      <a:pt x="103" y="10"/>
                    </a:lnTo>
                    <a:lnTo>
                      <a:pt x="105" y="10"/>
                    </a:lnTo>
                    <a:lnTo>
                      <a:pt x="110" y="12"/>
                    </a:lnTo>
                    <a:lnTo>
                      <a:pt x="119" y="31"/>
                    </a:lnTo>
                    <a:lnTo>
                      <a:pt x="118" y="33"/>
                    </a:lnTo>
                    <a:lnTo>
                      <a:pt x="91" y="57"/>
                    </a:lnTo>
                    <a:lnTo>
                      <a:pt x="88" y="59"/>
                    </a:lnTo>
                    <a:lnTo>
                      <a:pt x="67" y="92"/>
                    </a:lnTo>
                    <a:lnTo>
                      <a:pt x="130" y="92"/>
                    </a:lnTo>
                    <a:lnTo>
                      <a:pt x="130" y="83"/>
                    </a:lnTo>
                    <a:lnTo>
                      <a:pt x="81" y="83"/>
                    </a:lnTo>
                    <a:lnTo>
                      <a:pt x="81" y="80"/>
                    </a:lnTo>
                    <a:lnTo>
                      <a:pt x="105" y="60"/>
                    </a:lnTo>
                    <a:lnTo>
                      <a:pt x="108" y="58"/>
                    </a:lnTo>
                    <a:lnTo>
                      <a:pt x="131" y="31"/>
                    </a:lnTo>
                    <a:lnTo>
                      <a:pt x="131" y="22"/>
                    </a:lnTo>
                    <a:lnTo>
                      <a:pt x="130" y="18"/>
                    </a:lnTo>
                    <a:lnTo>
                      <a:pt x="127" y="12"/>
                    </a:lnTo>
                    <a:lnTo>
                      <a:pt x="125" y="1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0" name="Freeform 278"/>
              <p:cNvSpPr>
                <a:spLocks/>
              </p:cNvSpPr>
              <p:nvPr/>
            </p:nvSpPr>
            <p:spPr bwMode="auto">
              <a:xfrm>
                <a:off x="5680" y="865"/>
                <a:ext cx="131" cy="92"/>
              </a:xfrm>
              <a:custGeom>
                <a:avLst/>
                <a:gdLst>
                  <a:gd name="T0" fmla="+- 0 5785 5680"/>
                  <a:gd name="T1" fmla="*/ T0 w 131"/>
                  <a:gd name="T2" fmla="+- 0 865 865"/>
                  <a:gd name="T3" fmla="*/ 865 h 92"/>
                  <a:gd name="T4" fmla="+- 0 5776 5680"/>
                  <a:gd name="T5" fmla="*/ T4 w 131"/>
                  <a:gd name="T6" fmla="+- 0 865 865"/>
                  <a:gd name="T7" fmla="*/ 865 h 92"/>
                  <a:gd name="T8" fmla="+- 0 5771 5680"/>
                  <a:gd name="T9" fmla="*/ T8 w 131"/>
                  <a:gd name="T10" fmla="+- 0 866 865"/>
                  <a:gd name="T11" fmla="*/ 866 h 92"/>
                  <a:gd name="T12" fmla="+- 0 5750 5680"/>
                  <a:gd name="T13" fmla="*/ T12 w 131"/>
                  <a:gd name="T14" fmla="+- 0 892 865"/>
                  <a:gd name="T15" fmla="*/ 892 h 92"/>
                  <a:gd name="T16" fmla="+- 0 5750 5680"/>
                  <a:gd name="T17" fmla="*/ T16 w 131"/>
                  <a:gd name="T18" fmla="+- 0 895 865"/>
                  <a:gd name="T19" fmla="*/ 895 h 92"/>
                  <a:gd name="T20" fmla="+- 0 5750 5680"/>
                  <a:gd name="T21" fmla="*/ T20 w 131"/>
                  <a:gd name="T22" fmla="+- 0 898 865"/>
                  <a:gd name="T23" fmla="*/ 898 h 92"/>
                  <a:gd name="T24" fmla="+- 0 5761 5680"/>
                  <a:gd name="T25" fmla="*/ T24 w 131"/>
                  <a:gd name="T26" fmla="+- 0 898 865"/>
                  <a:gd name="T27" fmla="*/ 898 h 92"/>
                  <a:gd name="T28" fmla="+- 0 5761 5680"/>
                  <a:gd name="T29" fmla="*/ T28 w 131"/>
                  <a:gd name="T30" fmla="+- 0 893 865"/>
                  <a:gd name="T31" fmla="*/ 893 h 92"/>
                  <a:gd name="T32" fmla="+- 0 5762 5680"/>
                  <a:gd name="T33" fmla="*/ T32 w 131"/>
                  <a:gd name="T34" fmla="+- 0 892 865"/>
                  <a:gd name="T35" fmla="*/ 892 h 92"/>
                  <a:gd name="T36" fmla="+- 0 5777 5680"/>
                  <a:gd name="T37" fmla="*/ T36 w 131"/>
                  <a:gd name="T38" fmla="+- 0 875 865"/>
                  <a:gd name="T39" fmla="*/ 875 h 92"/>
                  <a:gd name="T40" fmla="+- 0 5805 5680"/>
                  <a:gd name="T41" fmla="*/ T40 w 131"/>
                  <a:gd name="T42" fmla="+- 0 875 865"/>
                  <a:gd name="T43" fmla="*/ 875 h 92"/>
                  <a:gd name="T44" fmla="+- 0 5805 5680"/>
                  <a:gd name="T45" fmla="*/ T44 w 131"/>
                  <a:gd name="T46" fmla="+- 0 874 865"/>
                  <a:gd name="T47" fmla="*/ 874 h 92"/>
                  <a:gd name="T48" fmla="+- 0 5799 5680"/>
                  <a:gd name="T49" fmla="*/ T48 w 131"/>
                  <a:gd name="T50" fmla="+- 0 870 865"/>
                  <a:gd name="T51" fmla="*/ 870 h 92"/>
                  <a:gd name="T52" fmla="+- 0 5796 5680"/>
                  <a:gd name="T53" fmla="*/ T52 w 131"/>
                  <a:gd name="T54" fmla="+- 0 868 865"/>
                  <a:gd name="T55" fmla="*/ 868 h 92"/>
                  <a:gd name="T56" fmla="+- 0 5789 5680"/>
                  <a:gd name="T57" fmla="*/ T56 w 131"/>
                  <a:gd name="T58" fmla="+- 0 866 865"/>
                  <a:gd name="T59" fmla="*/ 866 h 92"/>
                  <a:gd name="T60" fmla="+- 0 5785 5680"/>
                  <a:gd name="T61" fmla="*/ T60 w 131"/>
                  <a:gd name="T62" fmla="+- 0 865 865"/>
                  <a:gd name="T63" fmla="*/ 865 h 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31" h="92">
                    <a:moveTo>
                      <a:pt x="105" y="0"/>
                    </a:moveTo>
                    <a:lnTo>
                      <a:pt x="96" y="0"/>
                    </a:lnTo>
                    <a:lnTo>
                      <a:pt x="91" y="1"/>
                    </a:lnTo>
                    <a:lnTo>
                      <a:pt x="70" y="27"/>
                    </a:lnTo>
                    <a:lnTo>
                      <a:pt x="70" y="30"/>
                    </a:lnTo>
                    <a:lnTo>
                      <a:pt x="70" y="33"/>
                    </a:lnTo>
                    <a:lnTo>
                      <a:pt x="81" y="33"/>
                    </a:lnTo>
                    <a:lnTo>
                      <a:pt x="81" y="28"/>
                    </a:lnTo>
                    <a:lnTo>
                      <a:pt x="82" y="27"/>
                    </a:lnTo>
                    <a:lnTo>
                      <a:pt x="97" y="10"/>
                    </a:lnTo>
                    <a:lnTo>
                      <a:pt x="125" y="10"/>
                    </a:lnTo>
                    <a:lnTo>
                      <a:pt x="125" y="9"/>
                    </a:lnTo>
                    <a:lnTo>
                      <a:pt x="119" y="5"/>
                    </a:lnTo>
                    <a:lnTo>
                      <a:pt x="116" y="3"/>
                    </a:lnTo>
                    <a:lnTo>
                      <a:pt x="109" y="1"/>
                    </a:lnTo>
                    <a:lnTo>
                      <a:pt x="105"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77" name="Group 279"/>
            <p:cNvGrpSpPr>
              <a:grpSpLocks/>
            </p:cNvGrpSpPr>
            <p:nvPr/>
          </p:nvGrpSpPr>
          <p:grpSpPr bwMode="auto">
            <a:xfrm>
              <a:off x="5680" y="551"/>
              <a:ext cx="134" cy="94"/>
              <a:chOff x="5680" y="551"/>
              <a:chExt cx="134" cy="94"/>
            </a:xfrm>
          </p:grpSpPr>
          <p:sp>
            <p:nvSpPr>
              <p:cNvPr id="6383" name="Freeform 280"/>
              <p:cNvSpPr>
                <a:spLocks/>
              </p:cNvSpPr>
              <p:nvPr/>
            </p:nvSpPr>
            <p:spPr bwMode="auto">
              <a:xfrm>
                <a:off x="5680" y="551"/>
                <a:ext cx="134" cy="94"/>
              </a:xfrm>
              <a:custGeom>
                <a:avLst/>
                <a:gdLst>
                  <a:gd name="T0" fmla="+- 0 5717 5680"/>
                  <a:gd name="T1" fmla="*/ T0 w 134"/>
                  <a:gd name="T2" fmla="+- 0 551 551"/>
                  <a:gd name="T3" fmla="*/ 551 h 94"/>
                  <a:gd name="T4" fmla="+- 0 5708 5680"/>
                  <a:gd name="T5" fmla="*/ T4 w 134"/>
                  <a:gd name="T6" fmla="+- 0 551 551"/>
                  <a:gd name="T7" fmla="*/ 551 h 94"/>
                  <a:gd name="T8" fmla="+- 0 5707 5680"/>
                  <a:gd name="T9" fmla="*/ T8 w 134"/>
                  <a:gd name="T10" fmla="+- 0 555 551"/>
                  <a:gd name="T11" fmla="*/ 555 h 94"/>
                  <a:gd name="T12" fmla="+- 0 5706 5680"/>
                  <a:gd name="T13" fmla="*/ T12 w 134"/>
                  <a:gd name="T14" fmla="+- 0 558 551"/>
                  <a:gd name="T15" fmla="*/ 558 h 94"/>
                  <a:gd name="T16" fmla="+- 0 5683 5680"/>
                  <a:gd name="T17" fmla="*/ T16 w 134"/>
                  <a:gd name="T18" fmla="+- 0 569 551"/>
                  <a:gd name="T19" fmla="*/ 569 h 94"/>
                  <a:gd name="T20" fmla="+- 0 5680 5680"/>
                  <a:gd name="T21" fmla="*/ T20 w 134"/>
                  <a:gd name="T22" fmla="+- 0 569 551"/>
                  <a:gd name="T23" fmla="*/ 569 h 94"/>
                  <a:gd name="T24" fmla="+- 0 5680 5680"/>
                  <a:gd name="T25" fmla="*/ T24 w 134"/>
                  <a:gd name="T26" fmla="+- 0 577 551"/>
                  <a:gd name="T27" fmla="*/ 577 h 94"/>
                  <a:gd name="T28" fmla="+- 0 5705 5680"/>
                  <a:gd name="T29" fmla="*/ T28 w 134"/>
                  <a:gd name="T30" fmla="+- 0 577 551"/>
                  <a:gd name="T31" fmla="*/ 577 h 94"/>
                  <a:gd name="T32" fmla="+- 0 5705 5680"/>
                  <a:gd name="T33" fmla="*/ T32 w 134"/>
                  <a:gd name="T34" fmla="+- 0 644 551"/>
                  <a:gd name="T35" fmla="*/ 644 h 94"/>
                  <a:gd name="T36" fmla="+- 0 5717 5680"/>
                  <a:gd name="T37" fmla="*/ T36 w 134"/>
                  <a:gd name="T38" fmla="+- 0 644 551"/>
                  <a:gd name="T39" fmla="*/ 644 h 94"/>
                  <a:gd name="T40" fmla="+- 0 5717 5680"/>
                  <a:gd name="T41" fmla="*/ T40 w 134"/>
                  <a:gd name="T42" fmla="+- 0 551 551"/>
                  <a:gd name="T43" fmla="*/ 551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34" h="94">
                    <a:moveTo>
                      <a:pt x="37" y="0"/>
                    </a:moveTo>
                    <a:lnTo>
                      <a:pt x="28" y="0"/>
                    </a:lnTo>
                    <a:lnTo>
                      <a:pt x="27" y="4"/>
                    </a:lnTo>
                    <a:lnTo>
                      <a:pt x="26" y="7"/>
                    </a:lnTo>
                    <a:lnTo>
                      <a:pt x="3" y="18"/>
                    </a:lnTo>
                    <a:lnTo>
                      <a:pt x="0" y="18"/>
                    </a:lnTo>
                    <a:lnTo>
                      <a:pt x="0" y="26"/>
                    </a:lnTo>
                    <a:lnTo>
                      <a:pt x="25" y="26"/>
                    </a:lnTo>
                    <a:lnTo>
                      <a:pt x="25" y="93"/>
                    </a:lnTo>
                    <a:lnTo>
                      <a:pt x="37" y="93"/>
                    </a:lnTo>
                    <a:lnTo>
                      <a:pt x="37"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4" name="Freeform 281"/>
              <p:cNvSpPr>
                <a:spLocks/>
              </p:cNvSpPr>
              <p:nvPr/>
            </p:nvSpPr>
            <p:spPr bwMode="auto">
              <a:xfrm>
                <a:off x="5680" y="551"/>
                <a:ext cx="134" cy="94"/>
              </a:xfrm>
              <a:custGeom>
                <a:avLst/>
                <a:gdLst>
                  <a:gd name="T0" fmla="+- 0 5792 5680"/>
                  <a:gd name="T1" fmla="*/ T0 w 134"/>
                  <a:gd name="T2" fmla="+- 0 551 551"/>
                  <a:gd name="T3" fmla="*/ 551 h 94"/>
                  <a:gd name="T4" fmla="+- 0 5778 5680"/>
                  <a:gd name="T5" fmla="*/ T4 w 134"/>
                  <a:gd name="T6" fmla="+- 0 551 551"/>
                  <a:gd name="T7" fmla="*/ 551 h 94"/>
                  <a:gd name="T8" fmla="+- 0 5772 5680"/>
                  <a:gd name="T9" fmla="*/ T8 w 134"/>
                  <a:gd name="T10" fmla="+- 0 553 551"/>
                  <a:gd name="T11" fmla="*/ 553 h 94"/>
                  <a:gd name="T12" fmla="+- 0 5749 5680"/>
                  <a:gd name="T13" fmla="*/ T12 w 134"/>
                  <a:gd name="T14" fmla="+- 0 606 551"/>
                  <a:gd name="T15" fmla="*/ 606 h 94"/>
                  <a:gd name="T16" fmla="+- 0 5749 5680"/>
                  <a:gd name="T17" fmla="*/ T16 w 134"/>
                  <a:gd name="T18" fmla="+- 0 611 551"/>
                  <a:gd name="T19" fmla="*/ 611 h 94"/>
                  <a:gd name="T20" fmla="+- 0 5775 5680"/>
                  <a:gd name="T21" fmla="*/ T20 w 134"/>
                  <a:gd name="T22" fmla="+- 0 645 551"/>
                  <a:gd name="T23" fmla="*/ 645 h 94"/>
                  <a:gd name="T24" fmla="+- 0 5788 5680"/>
                  <a:gd name="T25" fmla="*/ T24 w 134"/>
                  <a:gd name="T26" fmla="+- 0 645 551"/>
                  <a:gd name="T27" fmla="*/ 645 h 94"/>
                  <a:gd name="T28" fmla="+- 0 5793 5680"/>
                  <a:gd name="T29" fmla="*/ T28 w 134"/>
                  <a:gd name="T30" fmla="+- 0 644 551"/>
                  <a:gd name="T31" fmla="*/ 644 h 94"/>
                  <a:gd name="T32" fmla="+- 0 5802 5680"/>
                  <a:gd name="T33" fmla="*/ T32 w 134"/>
                  <a:gd name="T34" fmla="+- 0 640 551"/>
                  <a:gd name="T35" fmla="*/ 640 h 94"/>
                  <a:gd name="T36" fmla="+- 0 5805 5680"/>
                  <a:gd name="T37" fmla="*/ T36 w 134"/>
                  <a:gd name="T38" fmla="+- 0 638 551"/>
                  <a:gd name="T39" fmla="*/ 638 h 94"/>
                  <a:gd name="T40" fmla="+- 0 5807 5680"/>
                  <a:gd name="T41" fmla="*/ T40 w 134"/>
                  <a:gd name="T42" fmla="+- 0 635 551"/>
                  <a:gd name="T43" fmla="*/ 635 h 94"/>
                  <a:gd name="T44" fmla="+- 0 5780 5680"/>
                  <a:gd name="T45" fmla="*/ T44 w 134"/>
                  <a:gd name="T46" fmla="+- 0 635 551"/>
                  <a:gd name="T47" fmla="*/ 635 h 94"/>
                  <a:gd name="T48" fmla="+- 0 5777 5680"/>
                  <a:gd name="T49" fmla="*/ T48 w 134"/>
                  <a:gd name="T50" fmla="+- 0 635 551"/>
                  <a:gd name="T51" fmla="*/ 635 h 94"/>
                  <a:gd name="T52" fmla="+- 0 5763 5680"/>
                  <a:gd name="T53" fmla="*/ T52 w 134"/>
                  <a:gd name="T54" fmla="+- 0 618 551"/>
                  <a:gd name="T55" fmla="*/ 618 h 94"/>
                  <a:gd name="T56" fmla="+- 0 5763 5680"/>
                  <a:gd name="T57" fmla="*/ T56 w 134"/>
                  <a:gd name="T58" fmla="+- 0 612 551"/>
                  <a:gd name="T59" fmla="*/ 612 h 94"/>
                  <a:gd name="T60" fmla="+- 0 5773 5680"/>
                  <a:gd name="T61" fmla="*/ T60 w 134"/>
                  <a:gd name="T62" fmla="+- 0 596 551"/>
                  <a:gd name="T63" fmla="*/ 596 h 94"/>
                  <a:gd name="T64" fmla="+- 0 5761 5680"/>
                  <a:gd name="T65" fmla="*/ T64 w 134"/>
                  <a:gd name="T66" fmla="+- 0 596 551"/>
                  <a:gd name="T67" fmla="*/ 596 h 94"/>
                  <a:gd name="T68" fmla="+- 0 5761 5680"/>
                  <a:gd name="T69" fmla="*/ T68 w 134"/>
                  <a:gd name="T70" fmla="+- 0 596 551"/>
                  <a:gd name="T71" fmla="*/ 596 h 94"/>
                  <a:gd name="T72" fmla="+- 0 5761 5680"/>
                  <a:gd name="T73" fmla="*/ T72 w 134"/>
                  <a:gd name="T74" fmla="+- 0 592 551"/>
                  <a:gd name="T75" fmla="*/ 592 h 94"/>
                  <a:gd name="T76" fmla="+- 0 5761 5680"/>
                  <a:gd name="T77" fmla="*/ T76 w 134"/>
                  <a:gd name="T78" fmla="+- 0 589 551"/>
                  <a:gd name="T79" fmla="*/ 589 h 94"/>
                  <a:gd name="T80" fmla="+- 0 5779 5680"/>
                  <a:gd name="T81" fmla="*/ T80 w 134"/>
                  <a:gd name="T82" fmla="+- 0 561 551"/>
                  <a:gd name="T83" fmla="*/ 561 h 94"/>
                  <a:gd name="T84" fmla="+- 0 5808 5680"/>
                  <a:gd name="T85" fmla="*/ T84 w 134"/>
                  <a:gd name="T86" fmla="+- 0 561 551"/>
                  <a:gd name="T87" fmla="*/ 561 h 94"/>
                  <a:gd name="T88" fmla="+- 0 5799 5680"/>
                  <a:gd name="T89" fmla="*/ T88 w 134"/>
                  <a:gd name="T90" fmla="+- 0 553 551"/>
                  <a:gd name="T91" fmla="*/ 553 h 94"/>
                  <a:gd name="T92" fmla="+- 0 5792 5680"/>
                  <a:gd name="T93" fmla="*/ T92 w 134"/>
                  <a:gd name="T94" fmla="+- 0 551 551"/>
                  <a:gd name="T95" fmla="*/ 551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134" h="94">
                    <a:moveTo>
                      <a:pt x="112" y="0"/>
                    </a:moveTo>
                    <a:lnTo>
                      <a:pt x="98" y="0"/>
                    </a:lnTo>
                    <a:lnTo>
                      <a:pt x="92" y="2"/>
                    </a:lnTo>
                    <a:lnTo>
                      <a:pt x="69" y="55"/>
                    </a:lnTo>
                    <a:lnTo>
                      <a:pt x="69" y="60"/>
                    </a:lnTo>
                    <a:lnTo>
                      <a:pt x="95" y="94"/>
                    </a:lnTo>
                    <a:lnTo>
                      <a:pt x="108" y="94"/>
                    </a:lnTo>
                    <a:lnTo>
                      <a:pt x="113" y="93"/>
                    </a:lnTo>
                    <a:lnTo>
                      <a:pt x="122" y="89"/>
                    </a:lnTo>
                    <a:lnTo>
                      <a:pt x="125" y="87"/>
                    </a:lnTo>
                    <a:lnTo>
                      <a:pt x="127" y="84"/>
                    </a:lnTo>
                    <a:lnTo>
                      <a:pt x="100" y="84"/>
                    </a:lnTo>
                    <a:lnTo>
                      <a:pt x="97" y="84"/>
                    </a:lnTo>
                    <a:lnTo>
                      <a:pt x="83" y="67"/>
                    </a:lnTo>
                    <a:lnTo>
                      <a:pt x="83" y="61"/>
                    </a:lnTo>
                    <a:lnTo>
                      <a:pt x="93" y="45"/>
                    </a:lnTo>
                    <a:lnTo>
                      <a:pt x="81" y="45"/>
                    </a:lnTo>
                    <a:lnTo>
                      <a:pt x="81" y="41"/>
                    </a:lnTo>
                    <a:lnTo>
                      <a:pt x="81" y="38"/>
                    </a:lnTo>
                    <a:lnTo>
                      <a:pt x="99" y="10"/>
                    </a:lnTo>
                    <a:lnTo>
                      <a:pt x="128" y="10"/>
                    </a:lnTo>
                    <a:lnTo>
                      <a:pt x="119" y="2"/>
                    </a:lnTo>
                    <a:lnTo>
                      <a:pt x="112"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5" name="Freeform 282"/>
              <p:cNvSpPr>
                <a:spLocks/>
              </p:cNvSpPr>
              <p:nvPr/>
            </p:nvSpPr>
            <p:spPr bwMode="auto">
              <a:xfrm>
                <a:off x="5680" y="551"/>
                <a:ext cx="134" cy="94"/>
              </a:xfrm>
              <a:custGeom>
                <a:avLst/>
                <a:gdLst>
                  <a:gd name="T0" fmla="+- 0 5808 5680"/>
                  <a:gd name="T1" fmla="*/ T0 w 134"/>
                  <a:gd name="T2" fmla="+- 0 594 551"/>
                  <a:gd name="T3" fmla="*/ 594 h 94"/>
                  <a:gd name="T4" fmla="+- 0 5786 5680"/>
                  <a:gd name="T5" fmla="*/ T4 w 134"/>
                  <a:gd name="T6" fmla="+- 0 594 551"/>
                  <a:gd name="T7" fmla="*/ 594 h 94"/>
                  <a:gd name="T8" fmla="+- 0 5789 5680"/>
                  <a:gd name="T9" fmla="*/ T8 w 134"/>
                  <a:gd name="T10" fmla="+- 0 595 551"/>
                  <a:gd name="T11" fmla="*/ 595 h 94"/>
                  <a:gd name="T12" fmla="+- 0 5794 5680"/>
                  <a:gd name="T13" fmla="*/ T12 w 134"/>
                  <a:gd name="T14" fmla="+- 0 597 551"/>
                  <a:gd name="T15" fmla="*/ 597 h 94"/>
                  <a:gd name="T16" fmla="+- 0 5802 5680"/>
                  <a:gd name="T17" fmla="*/ T16 w 134"/>
                  <a:gd name="T18" fmla="+- 0 618 551"/>
                  <a:gd name="T19" fmla="*/ 618 h 94"/>
                  <a:gd name="T20" fmla="+- 0 5802 5680"/>
                  <a:gd name="T21" fmla="*/ T20 w 134"/>
                  <a:gd name="T22" fmla="+- 0 620 551"/>
                  <a:gd name="T23" fmla="*/ 620 h 94"/>
                  <a:gd name="T24" fmla="+- 0 5786 5680"/>
                  <a:gd name="T25" fmla="*/ T24 w 134"/>
                  <a:gd name="T26" fmla="+- 0 635 551"/>
                  <a:gd name="T27" fmla="*/ 635 h 94"/>
                  <a:gd name="T28" fmla="+- 0 5807 5680"/>
                  <a:gd name="T29" fmla="*/ T28 w 134"/>
                  <a:gd name="T30" fmla="+- 0 635 551"/>
                  <a:gd name="T31" fmla="*/ 635 h 94"/>
                  <a:gd name="T32" fmla="+- 0 5810 5680"/>
                  <a:gd name="T33" fmla="*/ T32 w 134"/>
                  <a:gd name="T34" fmla="+- 0 632 551"/>
                  <a:gd name="T35" fmla="*/ 632 h 94"/>
                  <a:gd name="T36" fmla="+- 0 5812 5680"/>
                  <a:gd name="T37" fmla="*/ T36 w 134"/>
                  <a:gd name="T38" fmla="+- 0 628 551"/>
                  <a:gd name="T39" fmla="*/ 628 h 94"/>
                  <a:gd name="T40" fmla="+- 0 5814 5680"/>
                  <a:gd name="T41" fmla="*/ T40 w 134"/>
                  <a:gd name="T42" fmla="+- 0 621 551"/>
                  <a:gd name="T43" fmla="*/ 621 h 94"/>
                  <a:gd name="T44" fmla="+- 0 5814 5680"/>
                  <a:gd name="T45" fmla="*/ T44 w 134"/>
                  <a:gd name="T46" fmla="+- 0 618 551"/>
                  <a:gd name="T47" fmla="*/ 618 h 94"/>
                  <a:gd name="T48" fmla="+- 0 5814 5680"/>
                  <a:gd name="T49" fmla="*/ T48 w 134"/>
                  <a:gd name="T50" fmla="+- 0 609 551"/>
                  <a:gd name="T51" fmla="*/ 609 h 94"/>
                  <a:gd name="T52" fmla="+- 0 5814 5680"/>
                  <a:gd name="T53" fmla="*/ T52 w 134"/>
                  <a:gd name="T54" fmla="+- 0 606 551"/>
                  <a:gd name="T55" fmla="*/ 606 h 94"/>
                  <a:gd name="T56" fmla="+- 0 5811 5680"/>
                  <a:gd name="T57" fmla="*/ T56 w 134"/>
                  <a:gd name="T58" fmla="+- 0 599 551"/>
                  <a:gd name="T59" fmla="*/ 599 h 94"/>
                  <a:gd name="T60" fmla="+- 0 5809 5680"/>
                  <a:gd name="T61" fmla="*/ T60 w 134"/>
                  <a:gd name="T62" fmla="+- 0 595 551"/>
                  <a:gd name="T63" fmla="*/ 595 h 94"/>
                  <a:gd name="T64" fmla="+- 0 5808 5680"/>
                  <a:gd name="T65" fmla="*/ T64 w 134"/>
                  <a:gd name="T66" fmla="+- 0 594 551"/>
                  <a:gd name="T67" fmla="*/ 594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34" h="94">
                    <a:moveTo>
                      <a:pt x="128" y="43"/>
                    </a:moveTo>
                    <a:lnTo>
                      <a:pt x="106" y="43"/>
                    </a:lnTo>
                    <a:lnTo>
                      <a:pt x="109" y="44"/>
                    </a:lnTo>
                    <a:lnTo>
                      <a:pt x="114" y="46"/>
                    </a:lnTo>
                    <a:lnTo>
                      <a:pt x="122" y="67"/>
                    </a:lnTo>
                    <a:lnTo>
                      <a:pt x="122" y="69"/>
                    </a:lnTo>
                    <a:lnTo>
                      <a:pt x="106" y="84"/>
                    </a:lnTo>
                    <a:lnTo>
                      <a:pt x="127" y="84"/>
                    </a:lnTo>
                    <a:lnTo>
                      <a:pt x="130" y="81"/>
                    </a:lnTo>
                    <a:lnTo>
                      <a:pt x="132" y="77"/>
                    </a:lnTo>
                    <a:lnTo>
                      <a:pt x="134" y="70"/>
                    </a:lnTo>
                    <a:lnTo>
                      <a:pt x="134" y="67"/>
                    </a:lnTo>
                    <a:lnTo>
                      <a:pt x="134" y="58"/>
                    </a:lnTo>
                    <a:lnTo>
                      <a:pt x="134" y="55"/>
                    </a:lnTo>
                    <a:lnTo>
                      <a:pt x="131" y="48"/>
                    </a:lnTo>
                    <a:lnTo>
                      <a:pt x="129" y="44"/>
                    </a:lnTo>
                    <a:lnTo>
                      <a:pt x="128" y="4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6" name="Freeform 283"/>
              <p:cNvSpPr>
                <a:spLocks/>
              </p:cNvSpPr>
              <p:nvPr/>
            </p:nvSpPr>
            <p:spPr bwMode="auto">
              <a:xfrm>
                <a:off x="5680" y="551"/>
                <a:ext cx="134" cy="94"/>
              </a:xfrm>
              <a:custGeom>
                <a:avLst/>
                <a:gdLst>
                  <a:gd name="T0" fmla="+- 0 5789 5680"/>
                  <a:gd name="T1" fmla="*/ T0 w 134"/>
                  <a:gd name="T2" fmla="+- 0 584 551"/>
                  <a:gd name="T3" fmla="*/ 584 h 94"/>
                  <a:gd name="T4" fmla="+- 0 5780 5680"/>
                  <a:gd name="T5" fmla="*/ T4 w 134"/>
                  <a:gd name="T6" fmla="+- 0 584 551"/>
                  <a:gd name="T7" fmla="*/ 584 h 94"/>
                  <a:gd name="T8" fmla="+- 0 5775 5680"/>
                  <a:gd name="T9" fmla="*/ T8 w 134"/>
                  <a:gd name="T10" fmla="+- 0 585 551"/>
                  <a:gd name="T11" fmla="*/ 585 h 94"/>
                  <a:gd name="T12" fmla="+- 0 5767 5680"/>
                  <a:gd name="T13" fmla="*/ T12 w 134"/>
                  <a:gd name="T14" fmla="+- 0 589 551"/>
                  <a:gd name="T15" fmla="*/ 589 h 94"/>
                  <a:gd name="T16" fmla="+- 0 5764 5680"/>
                  <a:gd name="T17" fmla="*/ T16 w 134"/>
                  <a:gd name="T18" fmla="+- 0 592 551"/>
                  <a:gd name="T19" fmla="*/ 592 h 94"/>
                  <a:gd name="T20" fmla="+- 0 5761 5680"/>
                  <a:gd name="T21" fmla="*/ T20 w 134"/>
                  <a:gd name="T22" fmla="+- 0 596 551"/>
                  <a:gd name="T23" fmla="*/ 596 h 94"/>
                  <a:gd name="T24" fmla="+- 0 5773 5680"/>
                  <a:gd name="T25" fmla="*/ T24 w 134"/>
                  <a:gd name="T26" fmla="+- 0 596 551"/>
                  <a:gd name="T27" fmla="*/ 596 h 94"/>
                  <a:gd name="T28" fmla="+- 0 5777 5680"/>
                  <a:gd name="T29" fmla="*/ T28 w 134"/>
                  <a:gd name="T30" fmla="+- 0 595 551"/>
                  <a:gd name="T31" fmla="*/ 595 h 94"/>
                  <a:gd name="T32" fmla="+- 0 5779 5680"/>
                  <a:gd name="T33" fmla="*/ T32 w 134"/>
                  <a:gd name="T34" fmla="+- 0 594 551"/>
                  <a:gd name="T35" fmla="*/ 594 h 94"/>
                  <a:gd name="T36" fmla="+- 0 5808 5680"/>
                  <a:gd name="T37" fmla="*/ T36 w 134"/>
                  <a:gd name="T38" fmla="+- 0 594 551"/>
                  <a:gd name="T39" fmla="*/ 594 h 94"/>
                  <a:gd name="T40" fmla="+- 0 5804 5680"/>
                  <a:gd name="T41" fmla="*/ T40 w 134"/>
                  <a:gd name="T42" fmla="+- 0 590 551"/>
                  <a:gd name="T43" fmla="*/ 590 h 94"/>
                  <a:gd name="T44" fmla="+- 0 5801 5680"/>
                  <a:gd name="T45" fmla="*/ T44 w 134"/>
                  <a:gd name="T46" fmla="+- 0 588 551"/>
                  <a:gd name="T47" fmla="*/ 588 h 94"/>
                  <a:gd name="T48" fmla="+- 0 5794 5680"/>
                  <a:gd name="T49" fmla="*/ T48 w 134"/>
                  <a:gd name="T50" fmla="+- 0 585 551"/>
                  <a:gd name="T51" fmla="*/ 585 h 94"/>
                  <a:gd name="T52" fmla="+- 0 5789 5680"/>
                  <a:gd name="T53" fmla="*/ T52 w 134"/>
                  <a:gd name="T54" fmla="+- 0 584 551"/>
                  <a:gd name="T55" fmla="*/ 584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134" h="94">
                    <a:moveTo>
                      <a:pt x="109" y="33"/>
                    </a:moveTo>
                    <a:lnTo>
                      <a:pt x="100" y="33"/>
                    </a:lnTo>
                    <a:lnTo>
                      <a:pt x="95" y="34"/>
                    </a:lnTo>
                    <a:lnTo>
                      <a:pt x="87" y="38"/>
                    </a:lnTo>
                    <a:lnTo>
                      <a:pt x="84" y="41"/>
                    </a:lnTo>
                    <a:lnTo>
                      <a:pt x="81" y="45"/>
                    </a:lnTo>
                    <a:lnTo>
                      <a:pt x="93" y="45"/>
                    </a:lnTo>
                    <a:lnTo>
                      <a:pt x="97" y="44"/>
                    </a:lnTo>
                    <a:lnTo>
                      <a:pt x="99" y="43"/>
                    </a:lnTo>
                    <a:lnTo>
                      <a:pt x="128" y="43"/>
                    </a:lnTo>
                    <a:lnTo>
                      <a:pt x="124" y="39"/>
                    </a:lnTo>
                    <a:lnTo>
                      <a:pt x="121" y="37"/>
                    </a:lnTo>
                    <a:lnTo>
                      <a:pt x="114" y="34"/>
                    </a:lnTo>
                    <a:lnTo>
                      <a:pt x="109" y="3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7" name="Freeform 284"/>
              <p:cNvSpPr>
                <a:spLocks/>
              </p:cNvSpPr>
              <p:nvPr/>
            </p:nvSpPr>
            <p:spPr bwMode="auto">
              <a:xfrm>
                <a:off x="5680" y="551"/>
                <a:ext cx="134" cy="94"/>
              </a:xfrm>
              <a:custGeom>
                <a:avLst/>
                <a:gdLst>
                  <a:gd name="T0" fmla="+- 0 5808 5680"/>
                  <a:gd name="T1" fmla="*/ T0 w 134"/>
                  <a:gd name="T2" fmla="+- 0 561 551"/>
                  <a:gd name="T3" fmla="*/ 561 h 94"/>
                  <a:gd name="T4" fmla="+- 0 5789 5680"/>
                  <a:gd name="T5" fmla="*/ T4 w 134"/>
                  <a:gd name="T6" fmla="+- 0 561 551"/>
                  <a:gd name="T7" fmla="*/ 561 h 94"/>
                  <a:gd name="T8" fmla="+- 0 5792 5680"/>
                  <a:gd name="T9" fmla="*/ T8 w 134"/>
                  <a:gd name="T10" fmla="+- 0 562 551"/>
                  <a:gd name="T11" fmla="*/ 562 h 94"/>
                  <a:gd name="T12" fmla="+- 0 5798 5680"/>
                  <a:gd name="T13" fmla="*/ T12 w 134"/>
                  <a:gd name="T14" fmla="+- 0 567 551"/>
                  <a:gd name="T15" fmla="*/ 567 h 94"/>
                  <a:gd name="T16" fmla="+- 0 5800 5680"/>
                  <a:gd name="T17" fmla="*/ T16 w 134"/>
                  <a:gd name="T18" fmla="+- 0 571 551"/>
                  <a:gd name="T19" fmla="*/ 571 h 94"/>
                  <a:gd name="T20" fmla="+- 0 5800 5680"/>
                  <a:gd name="T21" fmla="*/ T20 w 134"/>
                  <a:gd name="T22" fmla="+- 0 575 551"/>
                  <a:gd name="T23" fmla="*/ 575 h 94"/>
                  <a:gd name="T24" fmla="+- 0 5812 5680"/>
                  <a:gd name="T25" fmla="*/ T24 w 134"/>
                  <a:gd name="T26" fmla="+- 0 575 551"/>
                  <a:gd name="T27" fmla="*/ 575 h 94"/>
                  <a:gd name="T28" fmla="+- 0 5811 5680"/>
                  <a:gd name="T29" fmla="*/ T28 w 134"/>
                  <a:gd name="T30" fmla="+- 0 567 551"/>
                  <a:gd name="T31" fmla="*/ 567 h 94"/>
                  <a:gd name="T32" fmla="+- 0 5808 5680"/>
                  <a:gd name="T33" fmla="*/ T32 w 134"/>
                  <a:gd name="T34" fmla="+- 0 561 551"/>
                  <a:gd name="T35" fmla="*/ 561 h 94"/>
                  <a:gd name="T36" fmla="+- 0 5808 5680"/>
                  <a:gd name="T37" fmla="*/ T36 w 134"/>
                  <a:gd name="T38" fmla="+- 0 561 551"/>
                  <a:gd name="T39" fmla="*/ 561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34" h="94">
                    <a:moveTo>
                      <a:pt x="128" y="10"/>
                    </a:moveTo>
                    <a:lnTo>
                      <a:pt x="109" y="10"/>
                    </a:lnTo>
                    <a:lnTo>
                      <a:pt x="112" y="11"/>
                    </a:lnTo>
                    <a:lnTo>
                      <a:pt x="118" y="16"/>
                    </a:lnTo>
                    <a:lnTo>
                      <a:pt x="120" y="20"/>
                    </a:lnTo>
                    <a:lnTo>
                      <a:pt x="120" y="24"/>
                    </a:lnTo>
                    <a:lnTo>
                      <a:pt x="132" y="24"/>
                    </a:lnTo>
                    <a:lnTo>
                      <a:pt x="131" y="16"/>
                    </a:lnTo>
                    <a:lnTo>
                      <a:pt x="128" y="1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78" name="Group 285"/>
            <p:cNvGrpSpPr>
              <a:grpSpLocks/>
            </p:cNvGrpSpPr>
            <p:nvPr/>
          </p:nvGrpSpPr>
          <p:grpSpPr bwMode="auto">
            <a:xfrm>
              <a:off x="5671" y="239"/>
              <a:ext cx="142" cy="94"/>
              <a:chOff x="5671" y="239"/>
              <a:chExt cx="142" cy="94"/>
            </a:xfrm>
          </p:grpSpPr>
          <p:sp>
            <p:nvSpPr>
              <p:cNvPr id="6379" name="Freeform 286"/>
              <p:cNvSpPr>
                <a:spLocks/>
              </p:cNvSpPr>
              <p:nvPr/>
            </p:nvSpPr>
            <p:spPr bwMode="auto">
              <a:xfrm>
                <a:off x="5671" y="239"/>
                <a:ext cx="142" cy="94"/>
              </a:xfrm>
              <a:custGeom>
                <a:avLst/>
                <a:gdLst>
                  <a:gd name="T0" fmla="+- 0 5730 5671"/>
                  <a:gd name="T1" fmla="*/ T0 w 142"/>
                  <a:gd name="T2" fmla="+- 0 249 239"/>
                  <a:gd name="T3" fmla="*/ 249 h 94"/>
                  <a:gd name="T4" fmla="+- 0 5707 5671"/>
                  <a:gd name="T5" fmla="*/ T4 w 142"/>
                  <a:gd name="T6" fmla="+- 0 249 239"/>
                  <a:gd name="T7" fmla="*/ 249 h 94"/>
                  <a:gd name="T8" fmla="+- 0 5709 5671"/>
                  <a:gd name="T9" fmla="*/ T8 w 142"/>
                  <a:gd name="T10" fmla="+- 0 249 239"/>
                  <a:gd name="T11" fmla="*/ 249 h 94"/>
                  <a:gd name="T12" fmla="+- 0 5714 5671"/>
                  <a:gd name="T13" fmla="*/ T12 w 142"/>
                  <a:gd name="T14" fmla="+- 0 251 239"/>
                  <a:gd name="T15" fmla="*/ 251 h 94"/>
                  <a:gd name="T16" fmla="+- 0 5723 5671"/>
                  <a:gd name="T17" fmla="*/ T16 w 142"/>
                  <a:gd name="T18" fmla="+- 0 270 239"/>
                  <a:gd name="T19" fmla="*/ 270 h 94"/>
                  <a:gd name="T20" fmla="+- 0 5723 5671"/>
                  <a:gd name="T21" fmla="*/ T20 w 142"/>
                  <a:gd name="T22" fmla="+- 0 272 239"/>
                  <a:gd name="T23" fmla="*/ 272 h 94"/>
                  <a:gd name="T24" fmla="+- 0 5695 5671"/>
                  <a:gd name="T25" fmla="*/ T24 w 142"/>
                  <a:gd name="T26" fmla="+- 0 296 239"/>
                  <a:gd name="T27" fmla="*/ 296 h 94"/>
                  <a:gd name="T28" fmla="+- 0 5692 5671"/>
                  <a:gd name="T29" fmla="*/ T28 w 142"/>
                  <a:gd name="T30" fmla="+- 0 298 239"/>
                  <a:gd name="T31" fmla="*/ 298 h 94"/>
                  <a:gd name="T32" fmla="+- 0 5671 5671"/>
                  <a:gd name="T33" fmla="*/ T32 w 142"/>
                  <a:gd name="T34" fmla="+- 0 332 239"/>
                  <a:gd name="T35" fmla="*/ 332 h 94"/>
                  <a:gd name="T36" fmla="+- 0 5734 5671"/>
                  <a:gd name="T37" fmla="*/ T36 w 142"/>
                  <a:gd name="T38" fmla="+- 0 332 239"/>
                  <a:gd name="T39" fmla="*/ 332 h 94"/>
                  <a:gd name="T40" fmla="+- 0 5734 5671"/>
                  <a:gd name="T41" fmla="*/ T40 w 142"/>
                  <a:gd name="T42" fmla="+- 0 322 239"/>
                  <a:gd name="T43" fmla="*/ 322 h 94"/>
                  <a:gd name="T44" fmla="+- 0 5685 5671"/>
                  <a:gd name="T45" fmla="*/ T44 w 142"/>
                  <a:gd name="T46" fmla="+- 0 322 239"/>
                  <a:gd name="T47" fmla="*/ 322 h 94"/>
                  <a:gd name="T48" fmla="+- 0 5685 5671"/>
                  <a:gd name="T49" fmla="*/ T48 w 142"/>
                  <a:gd name="T50" fmla="+- 0 319 239"/>
                  <a:gd name="T51" fmla="*/ 319 h 94"/>
                  <a:gd name="T52" fmla="+- 0 5712 5671"/>
                  <a:gd name="T53" fmla="*/ T52 w 142"/>
                  <a:gd name="T54" fmla="+- 0 298 239"/>
                  <a:gd name="T55" fmla="*/ 298 h 94"/>
                  <a:gd name="T56" fmla="+- 0 5715 5671"/>
                  <a:gd name="T57" fmla="*/ T56 w 142"/>
                  <a:gd name="T58" fmla="+- 0 296 239"/>
                  <a:gd name="T59" fmla="*/ 296 h 94"/>
                  <a:gd name="T60" fmla="+- 0 5718 5671"/>
                  <a:gd name="T61" fmla="*/ T60 w 142"/>
                  <a:gd name="T62" fmla="+- 0 294 239"/>
                  <a:gd name="T63" fmla="*/ 294 h 94"/>
                  <a:gd name="T64" fmla="+- 0 5721 5671"/>
                  <a:gd name="T65" fmla="*/ T64 w 142"/>
                  <a:gd name="T66" fmla="+- 0 292 239"/>
                  <a:gd name="T67" fmla="*/ 292 h 94"/>
                  <a:gd name="T68" fmla="+- 0 5724 5671"/>
                  <a:gd name="T69" fmla="*/ T68 w 142"/>
                  <a:gd name="T70" fmla="+- 0 290 239"/>
                  <a:gd name="T71" fmla="*/ 290 h 94"/>
                  <a:gd name="T72" fmla="+- 0 5735 5671"/>
                  <a:gd name="T73" fmla="*/ T72 w 142"/>
                  <a:gd name="T74" fmla="+- 0 270 239"/>
                  <a:gd name="T75" fmla="*/ 270 h 94"/>
                  <a:gd name="T76" fmla="+- 0 5735 5671"/>
                  <a:gd name="T77" fmla="*/ T76 w 142"/>
                  <a:gd name="T78" fmla="+- 0 261 239"/>
                  <a:gd name="T79" fmla="*/ 261 h 94"/>
                  <a:gd name="T80" fmla="+- 0 5735 5671"/>
                  <a:gd name="T81" fmla="*/ T80 w 142"/>
                  <a:gd name="T82" fmla="+- 0 258 239"/>
                  <a:gd name="T83" fmla="*/ 258 h 94"/>
                  <a:gd name="T84" fmla="+- 0 5731 5671"/>
                  <a:gd name="T85" fmla="*/ T84 w 142"/>
                  <a:gd name="T86" fmla="+- 0 251 239"/>
                  <a:gd name="T87" fmla="*/ 251 h 94"/>
                  <a:gd name="T88" fmla="+- 0 5730 5671"/>
                  <a:gd name="T89" fmla="*/ T88 w 142"/>
                  <a:gd name="T90" fmla="+- 0 249 239"/>
                  <a:gd name="T91" fmla="*/ 249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42" h="94">
                    <a:moveTo>
                      <a:pt x="59" y="10"/>
                    </a:moveTo>
                    <a:lnTo>
                      <a:pt x="36" y="10"/>
                    </a:lnTo>
                    <a:lnTo>
                      <a:pt x="38" y="10"/>
                    </a:lnTo>
                    <a:lnTo>
                      <a:pt x="43" y="12"/>
                    </a:lnTo>
                    <a:lnTo>
                      <a:pt x="52" y="31"/>
                    </a:lnTo>
                    <a:lnTo>
                      <a:pt x="52" y="33"/>
                    </a:lnTo>
                    <a:lnTo>
                      <a:pt x="24" y="57"/>
                    </a:lnTo>
                    <a:lnTo>
                      <a:pt x="21" y="59"/>
                    </a:lnTo>
                    <a:lnTo>
                      <a:pt x="0" y="93"/>
                    </a:lnTo>
                    <a:lnTo>
                      <a:pt x="63" y="93"/>
                    </a:lnTo>
                    <a:lnTo>
                      <a:pt x="63" y="83"/>
                    </a:lnTo>
                    <a:lnTo>
                      <a:pt x="14" y="83"/>
                    </a:lnTo>
                    <a:lnTo>
                      <a:pt x="14" y="80"/>
                    </a:lnTo>
                    <a:lnTo>
                      <a:pt x="41" y="59"/>
                    </a:lnTo>
                    <a:lnTo>
                      <a:pt x="44" y="57"/>
                    </a:lnTo>
                    <a:lnTo>
                      <a:pt x="47" y="55"/>
                    </a:lnTo>
                    <a:lnTo>
                      <a:pt x="50" y="53"/>
                    </a:lnTo>
                    <a:lnTo>
                      <a:pt x="53" y="51"/>
                    </a:lnTo>
                    <a:lnTo>
                      <a:pt x="64" y="31"/>
                    </a:lnTo>
                    <a:lnTo>
                      <a:pt x="64" y="22"/>
                    </a:lnTo>
                    <a:lnTo>
                      <a:pt x="64" y="19"/>
                    </a:lnTo>
                    <a:lnTo>
                      <a:pt x="60" y="12"/>
                    </a:lnTo>
                    <a:lnTo>
                      <a:pt x="59" y="1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0" name="Freeform 287"/>
              <p:cNvSpPr>
                <a:spLocks/>
              </p:cNvSpPr>
              <p:nvPr/>
            </p:nvSpPr>
            <p:spPr bwMode="auto">
              <a:xfrm>
                <a:off x="5671" y="239"/>
                <a:ext cx="142" cy="94"/>
              </a:xfrm>
              <a:custGeom>
                <a:avLst/>
                <a:gdLst>
                  <a:gd name="T0" fmla="+- 0 5709 5671"/>
                  <a:gd name="T1" fmla="*/ T0 w 142"/>
                  <a:gd name="T2" fmla="+- 0 239 239"/>
                  <a:gd name="T3" fmla="*/ 239 h 94"/>
                  <a:gd name="T4" fmla="+- 0 5700 5671"/>
                  <a:gd name="T5" fmla="*/ T4 w 142"/>
                  <a:gd name="T6" fmla="+- 0 239 239"/>
                  <a:gd name="T7" fmla="*/ 239 h 94"/>
                  <a:gd name="T8" fmla="+- 0 5696 5671"/>
                  <a:gd name="T9" fmla="*/ T8 w 142"/>
                  <a:gd name="T10" fmla="+- 0 240 239"/>
                  <a:gd name="T11" fmla="*/ 240 h 94"/>
                  <a:gd name="T12" fmla="+- 0 5674 5671"/>
                  <a:gd name="T13" fmla="*/ T12 w 142"/>
                  <a:gd name="T14" fmla="+- 0 269 239"/>
                  <a:gd name="T15" fmla="*/ 269 h 94"/>
                  <a:gd name="T16" fmla="+- 0 5674 5671"/>
                  <a:gd name="T17" fmla="*/ T16 w 142"/>
                  <a:gd name="T18" fmla="+- 0 272 239"/>
                  <a:gd name="T19" fmla="*/ 272 h 94"/>
                  <a:gd name="T20" fmla="+- 0 5686 5671"/>
                  <a:gd name="T21" fmla="*/ T20 w 142"/>
                  <a:gd name="T22" fmla="+- 0 272 239"/>
                  <a:gd name="T23" fmla="*/ 272 h 94"/>
                  <a:gd name="T24" fmla="+- 0 5686 5671"/>
                  <a:gd name="T25" fmla="*/ T24 w 142"/>
                  <a:gd name="T26" fmla="+- 0 266 239"/>
                  <a:gd name="T27" fmla="*/ 266 h 94"/>
                  <a:gd name="T28" fmla="+- 0 5687 5671"/>
                  <a:gd name="T29" fmla="*/ T28 w 142"/>
                  <a:gd name="T30" fmla="+- 0 261 239"/>
                  <a:gd name="T31" fmla="*/ 261 h 94"/>
                  <a:gd name="T32" fmla="+- 0 5701 5671"/>
                  <a:gd name="T33" fmla="*/ T32 w 142"/>
                  <a:gd name="T34" fmla="+- 0 249 239"/>
                  <a:gd name="T35" fmla="*/ 249 h 94"/>
                  <a:gd name="T36" fmla="+- 0 5730 5671"/>
                  <a:gd name="T37" fmla="*/ T36 w 142"/>
                  <a:gd name="T38" fmla="+- 0 249 239"/>
                  <a:gd name="T39" fmla="*/ 249 h 94"/>
                  <a:gd name="T40" fmla="+- 0 5729 5671"/>
                  <a:gd name="T41" fmla="*/ T40 w 142"/>
                  <a:gd name="T42" fmla="+- 0 248 239"/>
                  <a:gd name="T43" fmla="*/ 248 h 94"/>
                  <a:gd name="T44" fmla="+- 0 5724 5671"/>
                  <a:gd name="T45" fmla="*/ T44 w 142"/>
                  <a:gd name="T46" fmla="+- 0 244 239"/>
                  <a:gd name="T47" fmla="*/ 244 h 94"/>
                  <a:gd name="T48" fmla="+- 0 5721 5671"/>
                  <a:gd name="T49" fmla="*/ T48 w 142"/>
                  <a:gd name="T50" fmla="+- 0 242 239"/>
                  <a:gd name="T51" fmla="*/ 242 h 94"/>
                  <a:gd name="T52" fmla="+- 0 5713 5671"/>
                  <a:gd name="T53" fmla="*/ T52 w 142"/>
                  <a:gd name="T54" fmla="+- 0 240 239"/>
                  <a:gd name="T55" fmla="*/ 240 h 94"/>
                  <a:gd name="T56" fmla="+- 0 5709 5671"/>
                  <a:gd name="T57" fmla="*/ T56 w 142"/>
                  <a:gd name="T58" fmla="+- 0 239 239"/>
                  <a:gd name="T59" fmla="*/ 239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42" h="94">
                    <a:moveTo>
                      <a:pt x="38" y="0"/>
                    </a:moveTo>
                    <a:lnTo>
                      <a:pt x="29" y="0"/>
                    </a:lnTo>
                    <a:lnTo>
                      <a:pt x="25" y="1"/>
                    </a:lnTo>
                    <a:lnTo>
                      <a:pt x="3" y="30"/>
                    </a:lnTo>
                    <a:lnTo>
                      <a:pt x="3" y="33"/>
                    </a:lnTo>
                    <a:lnTo>
                      <a:pt x="15" y="33"/>
                    </a:lnTo>
                    <a:lnTo>
                      <a:pt x="15" y="27"/>
                    </a:lnTo>
                    <a:lnTo>
                      <a:pt x="16" y="22"/>
                    </a:lnTo>
                    <a:lnTo>
                      <a:pt x="30" y="10"/>
                    </a:lnTo>
                    <a:lnTo>
                      <a:pt x="59" y="10"/>
                    </a:lnTo>
                    <a:lnTo>
                      <a:pt x="58" y="9"/>
                    </a:lnTo>
                    <a:lnTo>
                      <a:pt x="53" y="5"/>
                    </a:lnTo>
                    <a:lnTo>
                      <a:pt x="50" y="3"/>
                    </a:lnTo>
                    <a:lnTo>
                      <a:pt x="42" y="1"/>
                    </a:lnTo>
                    <a:lnTo>
                      <a:pt x="38"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1" name="Freeform 288"/>
              <p:cNvSpPr>
                <a:spLocks/>
              </p:cNvSpPr>
              <p:nvPr/>
            </p:nvSpPr>
            <p:spPr bwMode="auto">
              <a:xfrm>
                <a:off x="5671" y="239"/>
                <a:ext cx="142" cy="94"/>
              </a:xfrm>
              <a:custGeom>
                <a:avLst/>
                <a:gdLst>
                  <a:gd name="T0" fmla="+- 0 5787 5671"/>
                  <a:gd name="T1" fmla="*/ T0 w 142"/>
                  <a:gd name="T2" fmla="+- 0 239 239"/>
                  <a:gd name="T3" fmla="*/ 239 h 94"/>
                  <a:gd name="T4" fmla="+- 0 5777 5671"/>
                  <a:gd name="T5" fmla="*/ T4 w 142"/>
                  <a:gd name="T6" fmla="+- 0 239 239"/>
                  <a:gd name="T7" fmla="*/ 239 h 94"/>
                  <a:gd name="T8" fmla="+- 0 5772 5671"/>
                  <a:gd name="T9" fmla="*/ T8 w 142"/>
                  <a:gd name="T10" fmla="+- 0 240 239"/>
                  <a:gd name="T11" fmla="*/ 240 h 94"/>
                  <a:gd name="T12" fmla="+- 0 5750 5671"/>
                  <a:gd name="T13" fmla="*/ T12 w 142"/>
                  <a:gd name="T14" fmla="+- 0 294 239"/>
                  <a:gd name="T15" fmla="*/ 294 h 94"/>
                  <a:gd name="T16" fmla="+- 0 5750 5671"/>
                  <a:gd name="T17" fmla="*/ T16 w 142"/>
                  <a:gd name="T18" fmla="+- 0 301 239"/>
                  <a:gd name="T19" fmla="*/ 301 h 94"/>
                  <a:gd name="T20" fmla="+- 0 5777 5671"/>
                  <a:gd name="T21" fmla="*/ T20 w 142"/>
                  <a:gd name="T22" fmla="+- 0 333 239"/>
                  <a:gd name="T23" fmla="*/ 333 h 94"/>
                  <a:gd name="T24" fmla="+- 0 5787 5671"/>
                  <a:gd name="T25" fmla="*/ T24 w 142"/>
                  <a:gd name="T26" fmla="+- 0 333 239"/>
                  <a:gd name="T27" fmla="*/ 333 h 94"/>
                  <a:gd name="T28" fmla="+- 0 5791 5671"/>
                  <a:gd name="T29" fmla="*/ T28 w 142"/>
                  <a:gd name="T30" fmla="+- 0 332 239"/>
                  <a:gd name="T31" fmla="*/ 332 h 94"/>
                  <a:gd name="T32" fmla="+- 0 5798 5671"/>
                  <a:gd name="T33" fmla="*/ T32 w 142"/>
                  <a:gd name="T34" fmla="+- 0 330 239"/>
                  <a:gd name="T35" fmla="*/ 330 h 94"/>
                  <a:gd name="T36" fmla="+- 0 5801 5671"/>
                  <a:gd name="T37" fmla="*/ T36 w 142"/>
                  <a:gd name="T38" fmla="+- 0 328 239"/>
                  <a:gd name="T39" fmla="*/ 328 h 94"/>
                  <a:gd name="T40" fmla="+- 0 5805 5671"/>
                  <a:gd name="T41" fmla="*/ T40 w 142"/>
                  <a:gd name="T42" fmla="+- 0 323 239"/>
                  <a:gd name="T43" fmla="*/ 323 h 94"/>
                  <a:gd name="T44" fmla="+- 0 5777 5671"/>
                  <a:gd name="T45" fmla="*/ T44 w 142"/>
                  <a:gd name="T46" fmla="+- 0 323 239"/>
                  <a:gd name="T47" fmla="*/ 323 h 94"/>
                  <a:gd name="T48" fmla="+- 0 5773 5671"/>
                  <a:gd name="T49" fmla="*/ T48 w 142"/>
                  <a:gd name="T50" fmla="+- 0 322 239"/>
                  <a:gd name="T51" fmla="*/ 322 h 94"/>
                  <a:gd name="T52" fmla="+- 0 5762 5671"/>
                  <a:gd name="T53" fmla="*/ T52 w 142"/>
                  <a:gd name="T54" fmla="+- 0 298 239"/>
                  <a:gd name="T55" fmla="*/ 298 h 94"/>
                  <a:gd name="T56" fmla="+- 0 5762 5671"/>
                  <a:gd name="T57" fmla="*/ T56 w 142"/>
                  <a:gd name="T58" fmla="+- 0 294 239"/>
                  <a:gd name="T59" fmla="*/ 294 h 94"/>
                  <a:gd name="T60" fmla="+- 0 5778 5671"/>
                  <a:gd name="T61" fmla="*/ T60 w 142"/>
                  <a:gd name="T62" fmla="+- 0 249 239"/>
                  <a:gd name="T63" fmla="*/ 249 h 94"/>
                  <a:gd name="T64" fmla="+- 0 5805 5671"/>
                  <a:gd name="T65" fmla="*/ T64 w 142"/>
                  <a:gd name="T66" fmla="+- 0 249 239"/>
                  <a:gd name="T67" fmla="*/ 249 h 94"/>
                  <a:gd name="T68" fmla="+- 0 5801 5671"/>
                  <a:gd name="T69" fmla="*/ T68 w 142"/>
                  <a:gd name="T70" fmla="+- 0 245 239"/>
                  <a:gd name="T71" fmla="*/ 245 h 94"/>
                  <a:gd name="T72" fmla="+- 0 5798 5671"/>
                  <a:gd name="T73" fmla="*/ T72 w 142"/>
                  <a:gd name="T74" fmla="+- 0 243 239"/>
                  <a:gd name="T75" fmla="*/ 243 h 94"/>
                  <a:gd name="T76" fmla="+- 0 5794 5671"/>
                  <a:gd name="T77" fmla="*/ T76 w 142"/>
                  <a:gd name="T78" fmla="+- 0 241 239"/>
                  <a:gd name="T79" fmla="*/ 241 h 94"/>
                  <a:gd name="T80" fmla="+- 0 5791 5671"/>
                  <a:gd name="T81" fmla="*/ T80 w 142"/>
                  <a:gd name="T82" fmla="+- 0 240 239"/>
                  <a:gd name="T83" fmla="*/ 240 h 94"/>
                  <a:gd name="T84" fmla="+- 0 5787 5671"/>
                  <a:gd name="T85" fmla="*/ T84 w 142"/>
                  <a:gd name="T86" fmla="+- 0 239 239"/>
                  <a:gd name="T87" fmla="*/ 239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42" h="94">
                    <a:moveTo>
                      <a:pt x="116" y="0"/>
                    </a:moveTo>
                    <a:lnTo>
                      <a:pt x="106" y="0"/>
                    </a:lnTo>
                    <a:lnTo>
                      <a:pt x="101" y="1"/>
                    </a:lnTo>
                    <a:lnTo>
                      <a:pt x="79" y="55"/>
                    </a:lnTo>
                    <a:lnTo>
                      <a:pt x="79" y="62"/>
                    </a:lnTo>
                    <a:lnTo>
                      <a:pt x="106" y="94"/>
                    </a:lnTo>
                    <a:lnTo>
                      <a:pt x="116" y="94"/>
                    </a:lnTo>
                    <a:lnTo>
                      <a:pt x="120" y="93"/>
                    </a:lnTo>
                    <a:lnTo>
                      <a:pt x="127" y="91"/>
                    </a:lnTo>
                    <a:lnTo>
                      <a:pt x="130" y="89"/>
                    </a:lnTo>
                    <a:lnTo>
                      <a:pt x="134" y="84"/>
                    </a:lnTo>
                    <a:lnTo>
                      <a:pt x="106" y="84"/>
                    </a:lnTo>
                    <a:lnTo>
                      <a:pt x="102" y="83"/>
                    </a:lnTo>
                    <a:lnTo>
                      <a:pt x="91" y="59"/>
                    </a:lnTo>
                    <a:lnTo>
                      <a:pt x="91" y="55"/>
                    </a:lnTo>
                    <a:lnTo>
                      <a:pt x="107" y="10"/>
                    </a:lnTo>
                    <a:lnTo>
                      <a:pt x="134" y="10"/>
                    </a:lnTo>
                    <a:lnTo>
                      <a:pt x="130" y="6"/>
                    </a:lnTo>
                    <a:lnTo>
                      <a:pt x="127" y="4"/>
                    </a:lnTo>
                    <a:lnTo>
                      <a:pt x="123" y="2"/>
                    </a:lnTo>
                    <a:lnTo>
                      <a:pt x="120" y="1"/>
                    </a:lnTo>
                    <a:lnTo>
                      <a:pt x="116"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2" name="Freeform 289"/>
              <p:cNvSpPr>
                <a:spLocks/>
              </p:cNvSpPr>
              <p:nvPr/>
            </p:nvSpPr>
            <p:spPr bwMode="auto">
              <a:xfrm>
                <a:off x="5671" y="239"/>
                <a:ext cx="142" cy="94"/>
              </a:xfrm>
              <a:custGeom>
                <a:avLst/>
                <a:gdLst>
                  <a:gd name="T0" fmla="+- 0 5805 5671"/>
                  <a:gd name="T1" fmla="*/ T0 w 142"/>
                  <a:gd name="T2" fmla="+- 0 249 239"/>
                  <a:gd name="T3" fmla="*/ 249 h 94"/>
                  <a:gd name="T4" fmla="+- 0 5785 5671"/>
                  <a:gd name="T5" fmla="*/ T4 w 142"/>
                  <a:gd name="T6" fmla="+- 0 249 239"/>
                  <a:gd name="T7" fmla="*/ 249 h 94"/>
                  <a:gd name="T8" fmla="+- 0 5788 5671"/>
                  <a:gd name="T9" fmla="*/ T8 w 142"/>
                  <a:gd name="T10" fmla="+- 0 250 239"/>
                  <a:gd name="T11" fmla="*/ 250 h 94"/>
                  <a:gd name="T12" fmla="+- 0 5790 5671"/>
                  <a:gd name="T13" fmla="*/ T12 w 142"/>
                  <a:gd name="T14" fmla="+- 0 251 239"/>
                  <a:gd name="T15" fmla="*/ 251 h 94"/>
                  <a:gd name="T16" fmla="+- 0 5801 5671"/>
                  <a:gd name="T17" fmla="*/ T16 w 142"/>
                  <a:gd name="T18" fmla="+- 0 294 239"/>
                  <a:gd name="T19" fmla="*/ 294 h 94"/>
                  <a:gd name="T20" fmla="+- 0 5801 5671"/>
                  <a:gd name="T21" fmla="*/ T20 w 142"/>
                  <a:gd name="T22" fmla="+- 0 302 239"/>
                  <a:gd name="T23" fmla="*/ 302 h 94"/>
                  <a:gd name="T24" fmla="+- 0 5786 5671"/>
                  <a:gd name="T25" fmla="*/ T24 w 142"/>
                  <a:gd name="T26" fmla="+- 0 323 239"/>
                  <a:gd name="T27" fmla="*/ 323 h 94"/>
                  <a:gd name="T28" fmla="+- 0 5805 5671"/>
                  <a:gd name="T29" fmla="*/ T28 w 142"/>
                  <a:gd name="T30" fmla="+- 0 323 239"/>
                  <a:gd name="T31" fmla="*/ 323 h 94"/>
                  <a:gd name="T32" fmla="+- 0 5806 5671"/>
                  <a:gd name="T33" fmla="*/ T32 w 142"/>
                  <a:gd name="T34" fmla="+- 0 323 239"/>
                  <a:gd name="T35" fmla="*/ 323 h 94"/>
                  <a:gd name="T36" fmla="+- 0 5808 5671"/>
                  <a:gd name="T37" fmla="*/ T36 w 142"/>
                  <a:gd name="T38" fmla="+- 0 321 239"/>
                  <a:gd name="T39" fmla="*/ 321 h 94"/>
                  <a:gd name="T40" fmla="+- 0 5809 5671"/>
                  <a:gd name="T41" fmla="*/ T40 w 142"/>
                  <a:gd name="T42" fmla="+- 0 317 239"/>
                  <a:gd name="T43" fmla="*/ 317 h 94"/>
                  <a:gd name="T44" fmla="+- 0 5810 5671"/>
                  <a:gd name="T45" fmla="*/ T44 w 142"/>
                  <a:gd name="T46" fmla="+- 0 314 239"/>
                  <a:gd name="T47" fmla="*/ 314 h 94"/>
                  <a:gd name="T48" fmla="+- 0 5811 5671"/>
                  <a:gd name="T49" fmla="*/ T48 w 142"/>
                  <a:gd name="T50" fmla="+- 0 311 239"/>
                  <a:gd name="T51" fmla="*/ 311 h 94"/>
                  <a:gd name="T52" fmla="+- 0 5813 5671"/>
                  <a:gd name="T53" fmla="*/ T52 w 142"/>
                  <a:gd name="T54" fmla="+- 0 304 239"/>
                  <a:gd name="T55" fmla="*/ 304 h 94"/>
                  <a:gd name="T56" fmla="+- 0 5813 5671"/>
                  <a:gd name="T57" fmla="*/ T56 w 142"/>
                  <a:gd name="T58" fmla="+- 0 301 239"/>
                  <a:gd name="T59" fmla="*/ 301 h 94"/>
                  <a:gd name="T60" fmla="+- 0 5813 5671"/>
                  <a:gd name="T61" fmla="*/ T60 w 142"/>
                  <a:gd name="T62" fmla="+- 0 293 239"/>
                  <a:gd name="T63" fmla="*/ 293 h 94"/>
                  <a:gd name="T64" fmla="+- 0 5813 5671"/>
                  <a:gd name="T65" fmla="*/ T64 w 142"/>
                  <a:gd name="T66" fmla="+- 0 272 239"/>
                  <a:gd name="T67" fmla="*/ 272 h 94"/>
                  <a:gd name="T68" fmla="+- 0 5813 5671"/>
                  <a:gd name="T69" fmla="*/ T68 w 142"/>
                  <a:gd name="T70" fmla="+- 0 269 239"/>
                  <a:gd name="T71" fmla="*/ 269 h 94"/>
                  <a:gd name="T72" fmla="+- 0 5811 5671"/>
                  <a:gd name="T73" fmla="*/ T72 w 142"/>
                  <a:gd name="T74" fmla="+- 0 262 239"/>
                  <a:gd name="T75" fmla="*/ 262 h 94"/>
                  <a:gd name="T76" fmla="+- 0 5810 5671"/>
                  <a:gd name="T77" fmla="*/ T76 w 142"/>
                  <a:gd name="T78" fmla="+- 0 258 239"/>
                  <a:gd name="T79" fmla="*/ 258 h 94"/>
                  <a:gd name="T80" fmla="+- 0 5809 5671"/>
                  <a:gd name="T81" fmla="*/ T80 w 142"/>
                  <a:gd name="T82" fmla="+- 0 255 239"/>
                  <a:gd name="T83" fmla="*/ 255 h 94"/>
                  <a:gd name="T84" fmla="+- 0 5808 5671"/>
                  <a:gd name="T85" fmla="*/ T84 w 142"/>
                  <a:gd name="T86" fmla="+- 0 252 239"/>
                  <a:gd name="T87" fmla="*/ 252 h 94"/>
                  <a:gd name="T88" fmla="+- 0 5806 5671"/>
                  <a:gd name="T89" fmla="*/ T88 w 142"/>
                  <a:gd name="T90" fmla="+- 0 249 239"/>
                  <a:gd name="T91" fmla="*/ 249 h 94"/>
                  <a:gd name="T92" fmla="+- 0 5805 5671"/>
                  <a:gd name="T93" fmla="*/ T92 w 142"/>
                  <a:gd name="T94" fmla="+- 0 249 239"/>
                  <a:gd name="T95" fmla="*/ 249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142" h="94">
                    <a:moveTo>
                      <a:pt x="134" y="10"/>
                    </a:moveTo>
                    <a:lnTo>
                      <a:pt x="114" y="10"/>
                    </a:lnTo>
                    <a:lnTo>
                      <a:pt x="117" y="11"/>
                    </a:lnTo>
                    <a:lnTo>
                      <a:pt x="119" y="12"/>
                    </a:lnTo>
                    <a:lnTo>
                      <a:pt x="130" y="55"/>
                    </a:lnTo>
                    <a:lnTo>
                      <a:pt x="130" y="63"/>
                    </a:lnTo>
                    <a:lnTo>
                      <a:pt x="115" y="84"/>
                    </a:lnTo>
                    <a:lnTo>
                      <a:pt x="134" y="84"/>
                    </a:lnTo>
                    <a:lnTo>
                      <a:pt x="135" y="84"/>
                    </a:lnTo>
                    <a:lnTo>
                      <a:pt x="137" y="82"/>
                    </a:lnTo>
                    <a:lnTo>
                      <a:pt x="138" y="78"/>
                    </a:lnTo>
                    <a:lnTo>
                      <a:pt x="139" y="75"/>
                    </a:lnTo>
                    <a:lnTo>
                      <a:pt x="140" y="72"/>
                    </a:lnTo>
                    <a:lnTo>
                      <a:pt x="142" y="65"/>
                    </a:lnTo>
                    <a:lnTo>
                      <a:pt x="142" y="62"/>
                    </a:lnTo>
                    <a:lnTo>
                      <a:pt x="142" y="54"/>
                    </a:lnTo>
                    <a:lnTo>
                      <a:pt x="142" y="33"/>
                    </a:lnTo>
                    <a:lnTo>
                      <a:pt x="142" y="30"/>
                    </a:lnTo>
                    <a:lnTo>
                      <a:pt x="140" y="23"/>
                    </a:lnTo>
                    <a:lnTo>
                      <a:pt x="139" y="19"/>
                    </a:lnTo>
                    <a:lnTo>
                      <a:pt x="138" y="16"/>
                    </a:lnTo>
                    <a:lnTo>
                      <a:pt x="137" y="13"/>
                    </a:lnTo>
                    <a:lnTo>
                      <a:pt x="135" y="10"/>
                    </a:lnTo>
                    <a:lnTo>
                      <a:pt x="134" y="1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434" name="Picture 2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5" y="84"/>
                <a:ext cx="1075" cy="29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6411" name="Rectangle 6410"/>
          <p:cNvSpPr/>
          <p:nvPr/>
        </p:nvSpPr>
        <p:spPr>
          <a:xfrm>
            <a:off x="9274536" y="2427645"/>
            <a:ext cx="1204302" cy="4490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1154" y="-1019197"/>
            <a:ext cx="2464384"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786612" y="3870442"/>
            <a:ext cx="348659" cy="461665"/>
          </a:xfrm>
          <a:prstGeom prst="rect">
            <a:avLst/>
          </a:prstGeom>
          <a:noFill/>
        </p:spPr>
        <p:txBody>
          <a:bodyPr wrap="square" rtlCol="0">
            <a:spAutoFit/>
          </a:bodyPr>
          <a:lstStyle/>
          <a:p>
            <a:r>
              <a:rPr lang="en-US" sz="2400" dirty="0" smtClean="0"/>
              <a:t>8</a:t>
            </a:r>
            <a:endParaRPr lang="en-US" sz="2400" dirty="0"/>
          </a:p>
        </p:txBody>
      </p:sp>
      <p:sp>
        <p:nvSpPr>
          <p:cNvPr id="4" name="TextBox 3"/>
          <p:cNvSpPr txBox="1"/>
          <p:nvPr/>
        </p:nvSpPr>
        <p:spPr>
          <a:xfrm>
            <a:off x="5792439" y="4471789"/>
            <a:ext cx="348659" cy="461665"/>
          </a:xfrm>
          <a:prstGeom prst="rect">
            <a:avLst/>
          </a:prstGeom>
          <a:noFill/>
        </p:spPr>
        <p:txBody>
          <a:bodyPr wrap="square" rtlCol="0">
            <a:spAutoFit/>
          </a:bodyPr>
          <a:lstStyle/>
          <a:p>
            <a:r>
              <a:rPr lang="en-US" sz="2400" dirty="0" smtClean="0"/>
              <a:t>4</a:t>
            </a:r>
            <a:endParaRPr lang="en-US" sz="2400" dirty="0"/>
          </a:p>
        </p:txBody>
      </p:sp>
      <p:sp>
        <p:nvSpPr>
          <p:cNvPr id="5" name="TextBox 4"/>
          <p:cNvSpPr txBox="1"/>
          <p:nvPr/>
        </p:nvSpPr>
        <p:spPr>
          <a:xfrm>
            <a:off x="38100" y="6477000"/>
            <a:ext cx="1528634" cy="369332"/>
          </a:xfrm>
          <a:prstGeom prst="rect">
            <a:avLst/>
          </a:prstGeom>
          <a:noFill/>
        </p:spPr>
        <p:txBody>
          <a:bodyPr wrap="none" rtlCol="0">
            <a:spAutoFit/>
          </a:bodyPr>
          <a:lstStyle/>
          <a:p>
            <a:r>
              <a:rPr lang="en-US" dirty="0" smtClean="0"/>
              <a:t>Citations &gt;130</a:t>
            </a:r>
            <a:endParaRPr lang="en-US" dirty="0"/>
          </a:p>
        </p:txBody>
      </p:sp>
      <p:sp>
        <p:nvSpPr>
          <p:cNvPr id="8" name="Rectangle 7"/>
          <p:cNvSpPr/>
          <p:nvPr/>
        </p:nvSpPr>
        <p:spPr>
          <a:xfrm>
            <a:off x="1718082" y="5567551"/>
            <a:ext cx="5510154" cy="1323439"/>
          </a:xfrm>
          <a:prstGeom prst="rect">
            <a:avLst/>
          </a:prstGeom>
          <a:solidFill>
            <a:srgbClr val="FFFFFF"/>
          </a:solidFill>
        </p:spPr>
        <p:txBody>
          <a:bodyPr wrap="square">
            <a:spAutoFit/>
          </a:bodyPr>
          <a:lstStyle/>
          <a:p>
            <a:pPr algn="ctr"/>
            <a:r>
              <a:rPr lang="en-US" sz="2000" b="1" dirty="0">
                <a:solidFill>
                  <a:schemeClr val="accent2"/>
                </a:solidFill>
              </a:rPr>
              <a:t>Highly subjective analysis not performed blinded</a:t>
            </a:r>
          </a:p>
          <a:p>
            <a:pPr algn="ctr"/>
            <a:r>
              <a:rPr lang="en-US" sz="2000" b="1" dirty="0" smtClean="0">
                <a:solidFill>
                  <a:schemeClr val="accent2"/>
                </a:solidFill>
              </a:rPr>
              <a:t>n and errors not stated</a:t>
            </a:r>
            <a:r>
              <a:rPr lang="en-US" sz="2000" b="1" dirty="0">
                <a:solidFill>
                  <a:schemeClr val="accent2"/>
                </a:solidFill>
              </a:rPr>
              <a:t>		</a:t>
            </a:r>
            <a:endParaRPr lang="en-US" sz="2000" b="1" dirty="0" smtClean="0">
              <a:solidFill>
                <a:schemeClr val="accent2"/>
              </a:solidFill>
            </a:endParaRPr>
          </a:p>
          <a:p>
            <a:pPr algn="ctr"/>
            <a:r>
              <a:rPr lang="en-US" sz="2000" b="1" dirty="0" smtClean="0">
                <a:solidFill>
                  <a:schemeClr val="accent2"/>
                </a:solidFill>
              </a:rPr>
              <a:t>Errors </a:t>
            </a:r>
            <a:r>
              <a:rPr lang="en-US" sz="2000" b="1" dirty="0">
                <a:solidFill>
                  <a:schemeClr val="accent2"/>
                </a:solidFill>
              </a:rPr>
              <a:t>are unbelievable</a:t>
            </a:r>
          </a:p>
          <a:p>
            <a:pPr algn="ctr"/>
            <a:r>
              <a:rPr lang="en-US" sz="2000" b="1" dirty="0">
                <a:solidFill>
                  <a:schemeClr val="accent2"/>
                </a:solidFill>
              </a:rPr>
              <a:t>Beware results presented as percentage </a:t>
            </a:r>
          </a:p>
        </p:txBody>
      </p:sp>
      <p:grpSp>
        <p:nvGrpSpPr>
          <p:cNvPr id="195" name="Group 187"/>
          <p:cNvGrpSpPr>
            <a:grpSpLocks/>
          </p:cNvGrpSpPr>
          <p:nvPr/>
        </p:nvGrpSpPr>
        <p:grpSpPr bwMode="auto">
          <a:xfrm>
            <a:off x="1685996" y="1226891"/>
            <a:ext cx="2888501" cy="2453052"/>
            <a:chOff x="1569" y="79"/>
            <a:chExt cx="1782" cy="2019"/>
          </a:xfrm>
        </p:grpSpPr>
        <p:pic>
          <p:nvPicPr>
            <p:cNvPr id="6333" name="Picture 1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9" y="79"/>
              <a:ext cx="1782" cy="2019"/>
            </a:xfrm>
            <a:prstGeom prst="rect">
              <a:avLst/>
            </a:prstGeom>
            <a:noFill/>
            <a:extLst>
              <a:ext uri="{909E8E84-426E-40DD-AFC4-6F175D3DCCD1}">
                <a14:hiddenFill xmlns:a14="http://schemas.microsoft.com/office/drawing/2010/main">
                  <a:solidFill>
                    <a:srgbClr val="FFFFFF"/>
                  </a:solidFill>
                </a14:hiddenFill>
              </a:ext>
            </a:extLst>
          </p:spPr>
        </p:pic>
        <p:grpSp>
          <p:nvGrpSpPr>
            <p:cNvPr id="197" name="Group 193"/>
            <p:cNvGrpSpPr>
              <a:grpSpLocks/>
            </p:cNvGrpSpPr>
            <p:nvPr/>
          </p:nvGrpSpPr>
          <p:grpSpPr bwMode="auto">
            <a:xfrm>
              <a:off x="1656" y="1660"/>
              <a:ext cx="253" cy="147"/>
              <a:chOff x="1656" y="1660"/>
              <a:chExt cx="253" cy="147"/>
            </a:xfrm>
          </p:grpSpPr>
          <p:sp>
            <p:nvSpPr>
              <p:cNvPr id="6307" name="Freeform 194"/>
              <p:cNvSpPr>
                <a:spLocks/>
              </p:cNvSpPr>
              <p:nvPr/>
            </p:nvSpPr>
            <p:spPr bwMode="auto">
              <a:xfrm>
                <a:off x="1656" y="1660"/>
                <a:ext cx="253" cy="147"/>
              </a:xfrm>
              <a:custGeom>
                <a:avLst/>
                <a:gdLst>
                  <a:gd name="T0" fmla="+- 0 1656 1656"/>
                  <a:gd name="T1" fmla="*/ T0 w 253"/>
                  <a:gd name="T2" fmla="+- 0 1807 1660"/>
                  <a:gd name="T3" fmla="*/ 1807 h 147"/>
                  <a:gd name="T4" fmla="+- 0 1908 1656"/>
                  <a:gd name="T5" fmla="*/ T4 w 253"/>
                  <a:gd name="T6" fmla="+- 0 1660 1660"/>
                  <a:gd name="T7" fmla="*/ 1660 h 147"/>
                </a:gdLst>
                <a:ahLst/>
                <a:cxnLst>
                  <a:cxn ang="0">
                    <a:pos x="T1" y="T3"/>
                  </a:cxn>
                  <a:cxn ang="0">
                    <a:pos x="T5" y="T7"/>
                  </a:cxn>
                </a:cxnLst>
                <a:rect l="0" t="0" r="r" b="b"/>
                <a:pathLst>
                  <a:path w="253" h="147">
                    <a:moveTo>
                      <a:pt x="0" y="147"/>
                    </a:moveTo>
                    <a:lnTo>
                      <a:pt x="252" y="0"/>
                    </a:lnTo>
                  </a:path>
                </a:pathLst>
              </a:custGeom>
              <a:noFill/>
              <a:ln w="21793">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8" name="Group 195"/>
            <p:cNvGrpSpPr>
              <a:grpSpLocks/>
            </p:cNvGrpSpPr>
            <p:nvPr/>
          </p:nvGrpSpPr>
          <p:grpSpPr bwMode="auto">
            <a:xfrm>
              <a:off x="1821" y="1537"/>
              <a:ext cx="297" cy="218"/>
              <a:chOff x="1821" y="1537"/>
              <a:chExt cx="297" cy="218"/>
            </a:xfrm>
          </p:grpSpPr>
          <p:sp>
            <p:nvSpPr>
              <p:cNvPr id="6306" name="Freeform 196"/>
              <p:cNvSpPr>
                <a:spLocks/>
              </p:cNvSpPr>
              <p:nvPr/>
            </p:nvSpPr>
            <p:spPr bwMode="auto">
              <a:xfrm>
                <a:off x="1821" y="1537"/>
                <a:ext cx="297" cy="218"/>
              </a:xfrm>
              <a:custGeom>
                <a:avLst/>
                <a:gdLst>
                  <a:gd name="T0" fmla="+- 0 2118 1821"/>
                  <a:gd name="T1" fmla="*/ T0 w 297"/>
                  <a:gd name="T2" fmla="+- 0 1537 1537"/>
                  <a:gd name="T3" fmla="*/ 1537 h 218"/>
                  <a:gd name="T4" fmla="+- 0 1821 1821"/>
                  <a:gd name="T5" fmla="*/ T4 w 297"/>
                  <a:gd name="T6" fmla="+- 0 1618 1537"/>
                  <a:gd name="T7" fmla="*/ 1618 h 218"/>
                  <a:gd name="T8" fmla="+- 0 1901 1821"/>
                  <a:gd name="T9" fmla="*/ T8 w 297"/>
                  <a:gd name="T10" fmla="+- 0 1756 1537"/>
                  <a:gd name="T11" fmla="*/ 1756 h 218"/>
                  <a:gd name="T12" fmla="+- 0 2118 1821"/>
                  <a:gd name="T13" fmla="*/ T12 w 297"/>
                  <a:gd name="T14" fmla="+- 0 1537 1537"/>
                  <a:gd name="T15" fmla="*/ 1537 h 218"/>
                </a:gdLst>
                <a:ahLst/>
                <a:cxnLst>
                  <a:cxn ang="0">
                    <a:pos x="T1" y="T3"/>
                  </a:cxn>
                  <a:cxn ang="0">
                    <a:pos x="T5" y="T7"/>
                  </a:cxn>
                  <a:cxn ang="0">
                    <a:pos x="T9" y="T11"/>
                  </a:cxn>
                  <a:cxn ang="0">
                    <a:pos x="T13" y="T15"/>
                  </a:cxn>
                </a:cxnLst>
                <a:rect l="0" t="0" r="r" b="b"/>
                <a:pathLst>
                  <a:path w="297" h="218">
                    <a:moveTo>
                      <a:pt x="297" y="0"/>
                    </a:moveTo>
                    <a:lnTo>
                      <a:pt x="0" y="81"/>
                    </a:lnTo>
                    <a:lnTo>
                      <a:pt x="80" y="219"/>
                    </a:lnTo>
                    <a:lnTo>
                      <a:pt x="297"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9" name="Group 197"/>
            <p:cNvGrpSpPr>
              <a:grpSpLocks/>
            </p:cNvGrpSpPr>
            <p:nvPr/>
          </p:nvGrpSpPr>
          <p:grpSpPr bwMode="auto">
            <a:xfrm>
              <a:off x="2104" y="1459"/>
              <a:ext cx="117" cy="88"/>
              <a:chOff x="2104" y="1459"/>
              <a:chExt cx="117" cy="88"/>
            </a:xfrm>
          </p:grpSpPr>
          <p:sp>
            <p:nvSpPr>
              <p:cNvPr id="6305" name="Freeform 198"/>
              <p:cNvSpPr>
                <a:spLocks/>
              </p:cNvSpPr>
              <p:nvPr/>
            </p:nvSpPr>
            <p:spPr bwMode="auto">
              <a:xfrm>
                <a:off x="2104" y="1459"/>
                <a:ext cx="117" cy="88"/>
              </a:xfrm>
              <a:custGeom>
                <a:avLst/>
                <a:gdLst>
                  <a:gd name="T0" fmla="+- 0 2222 2104"/>
                  <a:gd name="T1" fmla="*/ T0 w 117"/>
                  <a:gd name="T2" fmla="+- 0 1547 1459"/>
                  <a:gd name="T3" fmla="*/ 1547 h 88"/>
                  <a:gd name="T4" fmla="+- 0 2104 2104"/>
                  <a:gd name="T5" fmla="*/ T4 w 117"/>
                  <a:gd name="T6" fmla="+- 0 1547 1459"/>
                  <a:gd name="T7" fmla="*/ 1547 h 88"/>
                  <a:gd name="T8" fmla="+- 0 2104 2104"/>
                  <a:gd name="T9" fmla="*/ T8 w 117"/>
                  <a:gd name="T10" fmla="+- 0 1459 1459"/>
                  <a:gd name="T11" fmla="*/ 1459 h 88"/>
                  <a:gd name="T12" fmla="+- 0 2222 2104"/>
                  <a:gd name="T13" fmla="*/ T12 w 117"/>
                  <a:gd name="T14" fmla="+- 0 1459 1459"/>
                  <a:gd name="T15" fmla="*/ 1459 h 88"/>
                  <a:gd name="T16" fmla="+- 0 2222 2104"/>
                  <a:gd name="T17" fmla="*/ T16 w 117"/>
                  <a:gd name="T18" fmla="+- 0 1547 1459"/>
                  <a:gd name="T19" fmla="*/ 1547 h 88"/>
                </a:gdLst>
                <a:ahLst/>
                <a:cxnLst>
                  <a:cxn ang="0">
                    <a:pos x="T1" y="T3"/>
                  </a:cxn>
                  <a:cxn ang="0">
                    <a:pos x="T5" y="T7"/>
                  </a:cxn>
                  <a:cxn ang="0">
                    <a:pos x="T9" y="T11"/>
                  </a:cxn>
                  <a:cxn ang="0">
                    <a:pos x="T13" y="T15"/>
                  </a:cxn>
                  <a:cxn ang="0">
                    <a:pos x="T17" y="T19"/>
                  </a:cxn>
                </a:cxnLst>
                <a:rect l="0" t="0" r="r" b="b"/>
                <a:pathLst>
                  <a:path w="117" h="88">
                    <a:moveTo>
                      <a:pt x="118" y="88"/>
                    </a:moveTo>
                    <a:lnTo>
                      <a:pt x="0" y="88"/>
                    </a:lnTo>
                    <a:lnTo>
                      <a:pt x="0" y="0"/>
                    </a:lnTo>
                    <a:lnTo>
                      <a:pt x="118" y="0"/>
                    </a:lnTo>
                    <a:lnTo>
                      <a:pt x="118" y="88"/>
                    </a:lnTo>
                    <a:close/>
                  </a:path>
                </a:pathLst>
              </a:custGeom>
              <a:noFill/>
              <a:ln w="10896">
                <a:solidFill>
                  <a:srgbClr val="FFF1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1" name="Group 201"/>
            <p:cNvGrpSpPr>
              <a:grpSpLocks/>
            </p:cNvGrpSpPr>
            <p:nvPr/>
          </p:nvGrpSpPr>
          <p:grpSpPr bwMode="auto">
            <a:xfrm>
              <a:off x="1735" y="1910"/>
              <a:ext cx="578" cy="97"/>
              <a:chOff x="1735" y="1910"/>
              <a:chExt cx="578" cy="97"/>
            </a:xfrm>
          </p:grpSpPr>
          <p:sp>
            <p:nvSpPr>
              <p:cNvPr id="206" name="Freeform 202"/>
              <p:cNvSpPr>
                <a:spLocks/>
              </p:cNvSpPr>
              <p:nvPr/>
            </p:nvSpPr>
            <p:spPr bwMode="auto">
              <a:xfrm>
                <a:off x="1735" y="1910"/>
                <a:ext cx="578" cy="97"/>
              </a:xfrm>
              <a:custGeom>
                <a:avLst/>
                <a:gdLst>
                  <a:gd name="T0" fmla="+- 0 1748 1735"/>
                  <a:gd name="T1" fmla="*/ T0 w 578"/>
                  <a:gd name="T2" fmla="+- 0 1912 1910"/>
                  <a:gd name="T3" fmla="*/ 1912 h 97"/>
                  <a:gd name="T4" fmla="+- 0 1735 1735"/>
                  <a:gd name="T5" fmla="*/ T4 w 578"/>
                  <a:gd name="T6" fmla="+- 0 1912 1910"/>
                  <a:gd name="T7" fmla="*/ 1912 h 97"/>
                  <a:gd name="T8" fmla="+- 0 1760 1735"/>
                  <a:gd name="T9" fmla="*/ T8 w 578"/>
                  <a:gd name="T10" fmla="+- 0 2005 1910"/>
                  <a:gd name="T11" fmla="*/ 2005 h 97"/>
                  <a:gd name="T12" fmla="+- 0 1774 1735"/>
                  <a:gd name="T13" fmla="*/ T12 w 578"/>
                  <a:gd name="T14" fmla="+- 0 2005 1910"/>
                  <a:gd name="T15" fmla="*/ 2005 h 97"/>
                  <a:gd name="T16" fmla="+- 0 1779 1735"/>
                  <a:gd name="T17" fmla="*/ T16 w 578"/>
                  <a:gd name="T18" fmla="+- 0 1990 1910"/>
                  <a:gd name="T19" fmla="*/ 1990 h 97"/>
                  <a:gd name="T20" fmla="+- 0 1768 1735"/>
                  <a:gd name="T21" fmla="*/ T20 w 578"/>
                  <a:gd name="T22" fmla="+- 0 1990 1910"/>
                  <a:gd name="T23" fmla="*/ 1990 h 97"/>
                  <a:gd name="T24" fmla="+- 0 1748 1735"/>
                  <a:gd name="T25" fmla="*/ T24 w 578"/>
                  <a:gd name="T26" fmla="+- 0 1912 1910"/>
                  <a:gd name="T27" fmla="*/ 1912 h 97"/>
                </a:gdLst>
                <a:ahLst/>
                <a:cxnLst>
                  <a:cxn ang="0">
                    <a:pos x="T1" y="T3"/>
                  </a:cxn>
                  <a:cxn ang="0">
                    <a:pos x="T5" y="T7"/>
                  </a:cxn>
                  <a:cxn ang="0">
                    <a:pos x="T9" y="T11"/>
                  </a:cxn>
                  <a:cxn ang="0">
                    <a:pos x="T13" y="T15"/>
                  </a:cxn>
                  <a:cxn ang="0">
                    <a:pos x="T17" y="T19"/>
                  </a:cxn>
                  <a:cxn ang="0">
                    <a:pos x="T21" y="T23"/>
                  </a:cxn>
                  <a:cxn ang="0">
                    <a:pos x="T25" y="T27"/>
                  </a:cxn>
                </a:cxnLst>
                <a:rect l="0" t="0" r="r" b="b"/>
                <a:pathLst>
                  <a:path w="578" h="97">
                    <a:moveTo>
                      <a:pt x="13" y="2"/>
                    </a:moveTo>
                    <a:lnTo>
                      <a:pt x="0" y="2"/>
                    </a:lnTo>
                    <a:lnTo>
                      <a:pt x="25" y="95"/>
                    </a:lnTo>
                    <a:lnTo>
                      <a:pt x="39" y="95"/>
                    </a:lnTo>
                    <a:lnTo>
                      <a:pt x="44" y="80"/>
                    </a:lnTo>
                    <a:lnTo>
                      <a:pt x="33" y="80"/>
                    </a:lnTo>
                    <a:lnTo>
                      <a:pt x="13"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03"/>
              <p:cNvSpPr>
                <a:spLocks/>
              </p:cNvSpPr>
              <p:nvPr/>
            </p:nvSpPr>
            <p:spPr bwMode="auto">
              <a:xfrm>
                <a:off x="1735" y="1910"/>
                <a:ext cx="578" cy="97"/>
              </a:xfrm>
              <a:custGeom>
                <a:avLst/>
                <a:gdLst>
                  <a:gd name="T0" fmla="+- 0 1809 1735"/>
                  <a:gd name="T1" fmla="*/ T0 w 578"/>
                  <a:gd name="T2" fmla="+- 0 1927 1910"/>
                  <a:gd name="T3" fmla="*/ 1927 h 97"/>
                  <a:gd name="T4" fmla="+- 0 1797 1735"/>
                  <a:gd name="T5" fmla="*/ T4 w 578"/>
                  <a:gd name="T6" fmla="+- 0 1927 1910"/>
                  <a:gd name="T7" fmla="*/ 1927 h 97"/>
                  <a:gd name="T8" fmla="+- 0 1820 1735"/>
                  <a:gd name="T9" fmla="*/ T8 w 578"/>
                  <a:gd name="T10" fmla="+- 0 2005 1910"/>
                  <a:gd name="T11" fmla="*/ 2005 h 97"/>
                  <a:gd name="T12" fmla="+- 0 1833 1735"/>
                  <a:gd name="T13" fmla="*/ T12 w 578"/>
                  <a:gd name="T14" fmla="+- 0 2005 1910"/>
                  <a:gd name="T15" fmla="*/ 2005 h 97"/>
                  <a:gd name="T16" fmla="+- 0 1838 1735"/>
                  <a:gd name="T17" fmla="*/ T16 w 578"/>
                  <a:gd name="T18" fmla="+- 0 1990 1910"/>
                  <a:gd name="T19" fmla="*/ 1990 h 97"/>
                  <a:gd name="T20" fmla="+- 0 1826 1735"/>
                  <a:gd name="T21" fmla="*/ T20 w 578"/>
                  <a:gd name="T22" fmla="+- 0 1990 1910"/>
                  <a:gd name="T23" fmla="*/ 1990 h 97"/>
                  <a:gd name="T24" fmla="+- 0 1809 1735"/>
                  <a:gd name="T25" fmla="*/ T24 w 578"/>
                  <a:gd name="T26" fmla="+- 0 1927 1910"/>
                  <a:gd name="T27" fmla="*/ 1927 h 97"/>
                </a:gdLst>
                <a:ahLst/>
                <a:cxnLst>
                  <a:cxn ang="0">
                    <a:pos x="T1" y="T3"/>
                  </a:cxn>
                  <a:cxn ang="0">
                    <a:pos x="T5" y="T7"/>
                  </a:cxn>
                  <a:cxn ang="0">
                    <a:pos x="T9" y="T11"/>
                  </a:cxn>
                  <a:cxn ang="0">
                    <a:pos x="T13" y="T15"/>
                  </a:cxn>
                  <a:cxn ang="0">
                    <a:pos x="T17" y="T19"/>
                  </a:cxn>
                  <a:cxn ang="0">
                    <a:pos x="T21" y="T23"/>
                  </a:cxn>
                  <a:cxn ang="0">
                    <a:pos x="T25" y="T27"/>
                  </a:cxn>
                </a:cxnLst>
                <a:rect l="0" t="0" r="r" b="b"/>
                <a:pathLst>
                  <a:path w="578" h="97">
                    <a:moveTo>
                      <a:pt x="74" y="17"/>
                    </a:moveTo>
                    <a:lnTo>
                      <a:pt x="62" y="17"/>
                    </a:lnTo>
                    <a:lnTo>
                      <a:pt x="85" y="95"/>
                    </a:lnTo>
                    <a:lnTo>
                      <a:pt x="98" y="95"/>
                    </a:lnTo>
                    <a:lnTo>
                      <a:pt x="103" y="80"/>
                    </a:lnTo>
                    <a:lnTo>
                      <a:pt x="91" y="80"/>
                    </a:lnTo>
                    <a:lnTo>
                      <a:pt x="74" y="17"/>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04"/>
              <p:cNvSpPr>
                <a:spLocks/>
              </p:cNvSpPr>
              <p:nvPr/>
            </p:nvSpPr>
            <p:spPr bwMode="auto">
              <a:xfrm>
                <a:off x="1735" y="1910"/>
                <a:ext cx="578" cy="97"/>
              </a:xfrm>
              <a:custGeom>
                <a:avLst/>
                <a:gdLst>
                  <a:gd name="T0" fmla="+- 0 1804 1735"/>
                  <a:gd name="T1" fmla="*/ T0 w 578"/>
                  <a:gd name="T2" fmla="+- 0 1912 1910"/>
                  <a:gd name="T3" fmla="*/ 1912 h 97"/>
                  <a:gd name="T4" fmla="+- 0 1790 1735"/>
                  <a:gd name="T5" fmla="*/ T4 w 578"/>
                  <a:gd name="T6" fmla="+- 0 1912 1910"/>
                  <a:gd name="T7" fmla="*/ 1912 h 97"/>
                  <a:gd name="T8" fmla="+- 0 1768 1735"/>
                  <a:gd name="T9" fmla="*/ T8 w 578"/>
                  <a:gd name="T10" fmla="+- 0 1990 1910"/>
                  <a:gd name="T11" fmla="*/ 1990 h 97"/>
                  <a:gd name="T12" fmla="+- 0 1779 1735"/>
                  <a:gd name="T13" fmla="*/ T12 w 578"/>
                  <a:gd name="T14" fmla="+- 0 1990 1910"/>
                  <a:gd name="T15" fmla="*/ 1990 h 97"/>
                  <a:gd name="T16" fmla="+- 0 1797 1735"/>
                  <a:gd name="T17" fmla="*/ T16 w 578"/>
                  <a:gd name="T18" fmla="+- 0 1927 1910"/>
                  <a:gd name="T19" fmla="*/ 1927 h 97"/>
                  <a:gd name="T20" fmla="+- 0 1809 1735"/>
                  <a:gd name="T21" fmla="*/ T20 w 578"/>
                  <a:gd name="T22" fmla="+- 0 1927 1910"/>
                  <a:gd name="T23" fmla="*/ 1927 h 97"/>
                  <a:gd name="T24" fmla="+- 0 1804 1735"/>
                  <a:gd name="T25" fmla="*/ T24 w 578"/>
                  <a:gd name="T26" fmla="+- 0 1912 1910"/>
                  <a:gd name="T27" fmla="*/ 1912 h 97"/>
                </a:gdLst>
                <a:ahLst/>
                <a:cxnLst>
                  <a:cxn ang="0">
                    <a:pos x="T1" y="T3"/>
                  </a:cxn>
                  <a:cxn ang="0">
                    <a:pos x="T5" y="T7"/>
                  </a:cxn>
                  <a:cxn ang="0">
                    <a:pos x="T9" y="T11"/>
                  </a:cxn>
                  <a:cxn ang="0">
                    <a:pos x="T13" y="T15"/>
                  </a:cxn>
                  <a:cxn ang="0">
                    <a:pos x="T17" y="T19"/>
                  </a:cxn>
                  <a:cxn ang="0">
                    <a:pos x="T21" y="T23"/>
                  </a:cxn>
                  <a:cxn ang="0">
                    <a:pos x="T25" y="T27"/>
                  </a:cxn>
                </a:cxnLst>
                <a:rect l="0" t="0" r="r" b="b"/>
                <a:pathLst>
                  <a:path w="578" h="97">
                    <a:moveTo>
                      <a:pt x="69" y="2"/>
                    </a:moveTo>
                    <a:lnTo>
                      <a:pt x="55" y="2"/>
                    </a:lnTo>
                    <a:lnTo>
                      <a:pt x="33" y="80"/>
                    </a:lnTo>
                    <a:lnTo>
                      <a:pt x="44" y="80"/>
                    </a:lnTo>
                    <a:lnTo>
                      <a:pt x="62" y="17"/>
                    </a:lnTo>
                    <a:lnTo>
                      <a:pt x="74" y="17"/>
                    </a:lnTo>
                    <a:lnTo>
                      <a:pt x="69"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05"/>
              <p:cNvSpPr>
                <a:spLocks/>
              </p:cNvSpPr>
              <p:nvPr/>
            </p:nvSpPr>
            <p:spPr bwMode="auto">
              <a:xfrm>
                <a:off x="1735" y="1910"/>
                <a:ext cx="578" cy="97"/>
              </a:xfrm>
              <a:custGeom>
                <a:avLst/>
                <a:gdLst>
                  <a:gd name="T0" fmla="+- 0 1860 1735"/>
                  <a:gd name="T1" fmla="*/ T0 w 578"/>
                  <a:gd name="T2" fmla="+- 0 1912 1910"/>
                  <a:gd name="T3" fmla="*/ 1912 h 97"/>
                  <a:gd name="T4" fmla="+- 0 1847 1735"/>
                  <a:gd name="T5" fmla="*/ T4 w 578"/>
                  <a:gd name="T6" fmla="+- 0 1912 1910"/>
                  <a:gd name="T7" fmla="*/ 1912 h 97"/>
                  <a:gd name="T8" fmla="+- 0 1827 1735"/>
                  <a:gd name="T9" fmla="*/ T8 w 578"/>
                  <a:gd name="T10" fmla="+- 0 1990 1910"/>
                  <a:gd name="T11" fmla="*/ 1990 h 97"/>
                  <a:gd name="T12" fmla="+- 0 1838 1735"/>
                  <a:gd name="T13" fmla="*/ T12 w 578"/>
                  <a:gd name="T14" fmla="+- 0 1990 1910"/>
                  <a:gd name="T15" fmla="*/ 1990 h 97"/>
                  <a:gd name="T16" fmla="+- 0 1860 1735"/>
                  <a:gd name="T17" fmla="*/ T16 w 578"/>
                  <a:gd name="T18" fmla="+- 0 1912 1910"/>
                  <a:gd name="T19" fmla="*/ 1912 h 97"/>
                </a:gdLst>
                <a:ahLst/>
                <a:cxnLst>
                  <a:cxn ang="0">
                    <a:pos x="T1" y="T3"/>
                  </a:cxn>
                  <a:cxn ang="0">
                    <a:pos x="T5" y="T7"/>
                  </a:cxn>
                  <a:cxn ang="0">
                    <a:pos x="T9" y="T11"/>
                  </a:cxn>
                  <a:cxn ang="0">
                    <a:pos x="T13" y="T15"/>
                  </a:cxn>
                  <a:cxn ang="0">
                    <a:pos x="T17" y="T19"/>
                  </a:cxn>
                </a:cxnLst>
                <a:rect l="0" t="0" r="r" b="b"/>
                <a:pathLst>
                  <a:path w="578" h="97">
                    <a:moveTo>
                      <a:pt x="125" y="2"/>
                    </a:moveTo>
                    <a:lnTo>
                      <a:pt x="112" y="2"/>
                    </a:lnTo>
                    <a:lnTo>
                      <a:pt x="92" y="80"/>
                    </a:lnTo>
                    <a:lnTo>
                      <a:pt x="103" y="80"/>
                    </a:lnTo>
                    <a:lnTo>
                      <a:pt x="125"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06"/>
              <p:cNvSpPr>
                <a:spLocks/>
              </p:cNvSpPr>
              <p:nvPr/>
            </p:nvSpPr>
            <p:spPr bwMode="auto">
              <a:xfrm>
                <a:off x="1735" y="1910"/>
                <a:ext cx="578" cy="97"/>
              </a:xfrm>
              <a:custGeom>
                <a:avLst/>
                <a:gdLst>
                  <a:gd name="T0" fmla="+- 0 1908 1735"/>
                  <a:gd name="T1" fmla="*/ T0 w 578"/>
                  <a:gd name="T2" fmla="+- 0 1923 1910"/>
                  <a:gd name="T3" fmla="*/ 1923 h 97"/>
                  <a:gd name="T4" fmla="+- 0 1895 1735"/>
                  <a:gd name="T5" fmla="*/ T4 w 578"/>
                  <a:gd name="T6" fmla="+- 0 1923 1910"/>
                  <a:gd name="T7" fmla="*/ 1923 h 97"/>
                  <a:gd name="T8" fmla="+- 0 1895 1735"/>
                  <a:gd name="T9" fmla="*/ T8 w 578"/>
                  <a:gd name="T10" fmla="+- 0 2005 1910"/>
                  <a:gd name="T11" fmla="*/ 2005 h 97"/>
                  <a:gd name="T12" fmla="+- 0 1908 1735"/>
                  <a:gd name="T13" fmla="*/ T12 w 578"/>
                  <a:gd name="T14" fmla="+- 0 2005 1910"/>
                  <a:gd name="T15" fmla="*/ 2005 h 97"/>
                  <a:gd name="T16" fmla="+- 0 1908 1735"/>
                  <a:gd name="T17" fmla="*/ T16 w 578"/>
                  <a:gd name="T18" fmla="+- 0 1923 1910"/>
                  <a:gd name="T19" fmla="*/ 1923 h 97"/>
                </a:gdLst>
                <a:ahLst/>
                <a:cxnLst>
                  <a:cxn ang="0">
                    <a:pos x="T1" y="T3"/>
                  </a:cxn>
                  <a:cxn ang="0">
                    <a:pos x="T5" y="T7"/>
                  </a:cxn>
                  <a:cxn ang="0">
                    <a:pos x="T9" y="T11"/>
                  </a:cxn>
                  <a:cxn ang="0">
                    <a:pos x="T13" y="T15"/>
                  </a:cxn>
                  <a:cxn ang="0">
                    <a:pos x="T17" y="T19"/>
                  </a:cxn>
                </a:cxnLst>
                <a:rect l="0" t="0" r="r" b="b"/>
                <a:pathLst>
                  <a:path w="578" h="97">
                    <a:moveTo>
                      <a:pt x="173" y="13"/>
                    </a:moveTo>
                    <a:lnTo>
                      <a:pt x="160" y="13"/>
                    </a:lnTo>
                    <a:lnTo>
                      <a:pt x="160" y="95"/>
                    </a:lnTo>
                    <a:lnTo>
                      <a:pt x="173" y="95"/>
                    </a:lnTo>
                    <a:lnTo>
                      <a:pt x="173" y="13"/>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07"/>
              <p:cNvSpPr>
                <a:spLocks/>
              </p:cNvSpPr>
              <p:nvPr/>
            </p:nvSpPr>
            <p:spPr bwMode="auto">
              <a:xfrm>
                <a:off x="1735" y="1910"/>
                <a:ext cx="578" cy="97"/>
              </a:xfrm>
              <a:custGeom>
                <a:avLst/>
                <a:gdLst>
                  <a:gd name="T0" fmla="+- 0 1941 1735"/>
                  <a:gd name="T1" fmla="*/ T0 w 578"/>
                  <a:gd name="T2" fmla="+- 0 1912 1910"/>
                  <a:gd name="T3" fmla="*/ 1912 h 97"/>
                  <a:gd name="T4" fmla="+- 0 1862 1735"/>
                  <a:gd name="T5" fmla="*/ T4 w 578"/>
                  <a:gd name="T6" fmla="+- 0 1912 1910"/>
                  <a:gd name="T7" fmla="*/ 1912 h 97"/>
                  <a:gd name="T8" fmla="+- 0 1862 1735"/>
                  <a:gd name="T9" fmla="*/ T8 w 578"/>
                  <a:gd name="T10" fmla="+- 0 1923 1910"/>
                  <a:gd name="T11" fmla="*/ 1923 h 97"/>
                  <a:gd name="T12" fmla="+- 0 1941 1735"/>
                  <a:gd name="T13" fmla="*/ T12 w 578"/>
                  <a:gd name="T14" fmla="+- 0 1923 1910"/>
                  <a:gd name="T15" fmla="*/ 1923 h 97"/>
                  <a:gd name="T16" fmla="+- 0 1941 1735"/>
                  <a:gd name="T17" fmla="*/ T16 w 578"/>
                  <a:gd name="T18" fmla="+- 0 1912 1910"/>
                  <a:gd name="T19" fmla="*/ 1912 h 97"/>
                </a:gdLst>
                <a:ahLst/>
                <a:cxnLst>
                  <a:cxn ang="0">
                    <a:pos x="T1" y="T3"/>
                  </a:cxn>
                  <a:cxn ang="0">
                    <a:pos x="T5" y="T7"/>
                  </a:cxn>
                  <a:cxn ang="0">
                    <a:pos x="T9" y="T11"/>
                  </a:cxn>
                  <a:cxn ang="0">
                    <a:pos x="T13" y="T15"/>
                  </a:cxn>
                  <a:cxn ang="0">
                    <a:pos x="T17" y="T19"/>
                  </a:cxn>
                </a:cxnLst>
                <a:rect l="0" t="0" r="r" b="b"/>
                <a:pathLst>
                  <a:path w="578" h="97">
                    <a:moveTo>
                      <a:pt x="206" y="2"/>
                    </a:moveTo>
                    <a:lnTo>
                      <a:pt x="127" y="2"/>
                    </a:lnTo>
                    <a:lnTo>
                      <a:pt x="127" y="13"/>
                    </a:lnTo>
                    <a:lnTo>
                      <a:pt x="206" y="13"/>
                    </a:lnTo>
                    <a:lnTo>
                      <a:pt x="206"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08"/>
              <p:cNvSpPr>
                <a:spLocks/>
              </p:cNvSpPr>
              <p:nvPr/>
            </p:nvSpPr>
            <p:spPr bwMode="auto">
              <a:xfrm>
                <a:off x="1735" y="1910"/>
                <a:ext cx="578" cy="97"/>
              </a:xfrm>
              <a:custGeom>
                <a:avLst/>
                <a:gdLst>
                  <a:gd name="T0" fmla="+- 0 1987 1735"/>
                  <a:gd name="T1" fmla="*/ T0 w 578"/>
                  <a:gd name="T2" fmla="+- 0 1977 1910"/>
                  <a:gd name="T3" fmla="*/ 1977 h 97"/>
                  <a:gd name="T4" fmla="+- 0 1978 1735"/>
                  <a:gd name="T5" fmla="*/ T4 w 578"/>
                  <a:gd name="T6" fmla="+- 0 1977 1910"/>
                  <a:gd name="T7" fmla="*/ 1977 h 97"/>
                  <a:gd name="T8" fmla="+- 0 1978 1735"/>
                  <a:gd name="T9" fmla="*/ T8 w 578"/>
                  <a:gd name="T10" fmla="+- 0 2005 1910"/>
                  <a:gd name="T11" fmla="*/ 2005 h 97"/>
                  <a:gd name="T12" fmla="+- 0 1987 1735"/>
                  <a:gd name="T13" fmla="*/ T12 w 578"/>
                  <a:gd name="T14" fmla="+- 0 2005 1910"/>
                  <a:gd name="T15" fmla="*/ 2005 h 97"/>
                  <a:gd name="T16" fmla="+- 0 1987 1735"/>
                  <a:gd name="T17" fmla="*/ T16 w 578"/>
                  <a:gd name="T18" fmla="+- 0 1977 1910"/>
                  <a:gd name="T19" fmla="*/ 1977 h 97"/>
                </a:gdLst>
                <a:ahLst/>
                <a:cxnLst>
                  <a:cxn ang="0">
                    <a:pos x="T1" y="T3"/>
                  </a:cxn>
                  <a:cxn ang="0">
                    <a:pos x="T5" y="T7"/>
                  </a:cxn>
                  <a:cxn ang="0">
                    <a:pos x="T9" y="T11"/>
                  </a:cxn>
                  <a:cxn ang="0">
                    <a:pos x="T13" y="T15"/>
                  </a:cxn>
                  <a:cxn ang="0">
                    <a:pos x="T17" y="T19"/>
                  </a:cxn>
                </a:cxnLst>
                <a:rect l="0" t="0" r="r" b="b"/>
                <a:pathLst>
                  <a:path w="578" h="97">
                    <a:moveTo>
                      <a:pt x="252" y="67"/>
                    </a:moveTo>
                    <a:lnTo>
                      <a:pt x="243" y="67"/>
                    </a:lnTo>
                    <a:lnTo>
                      <a:pt x="243" y="95"/>
                    </a:lnTo>
                    <a:lnTo>
                      <a:pt x="252" y="95"/>
                    </a:lnTo>
                    <a:lnTo>
                      <a:pt x="252" y="67"/>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09"/>
              <p:cNvSpPr>
                <a:spLocks/>
              </p:cNvSpPr>
              <p:nvPr/>
            </p:nvSpPr>
            <p:spPr bwMode="auto">
              <a:xfrm>
                <a:off x="1735" y="1910"/>
                <a:ext cx="578" cy="97"/>
              </a:xfrm>
              <a:custGeom>
                <a:avLst/>
                <a:gdLst>
                  <a:gd name="T0" fmla="+- 0 2017 1735"/>
                  <a:gd name="T1" fmla="*/ T0 w 578"/>
                  <a:gd name="T2" fmla="+- 0 1968 1910"/>
                  <a:gd name="T3" fmla="*/ 1968 h 97"/>
                  <a:gd name="T4" fmla="+- 0 1947 1735"/>
                  <a:gd name="T5" fmla="*/ T4 w 578"/>
                  <a:gd name="T6" fmla="+- 0 1968 1910"/>
                  <a:gd name="T7" fmla="*/ 1968 h 97"/>
                  <a:gd name="T8" fmla="+- 0 1947 1735"/>
                  <a:gd name="T9" fmla="*/ T8 w 578"/>
                  <a:gd name="T10" fmla="+- 0 1977 1910"/>
                  <a:gd name="T11" fmla="*/ 1977 h 97"/>
                  <a:gd name="T12" fmla="+- 0 2017 1735"/>
                  <a:gd name="T13" fmla="*/ T12 w 578"/>
                  <a:gd name="T14" fmla="+- 0 1977 1910"/>
                  <a:gd name="T15" fmla="*/ 1977 h 97"/>
                  <a:gd name="T16" fmla="+- 0 2017 1735"/>
                  <a:gd name="T17" fmla="*/ T16 w 578"/>
                  <a:gd name="T18" fmla="+- 0 1968 1910"/>
                  <a:gd name="T19" fmla="*/ 1968 h 97"/>
                </a:gdLst>
                <a:ahLst/>
                <a:cxnLst>
                  <a:cxn ang="0">
                    <a:pos x="T1" y="T3"/>
                  </a:cxn>
                  <a:cxn ang="0">
                    <a:pos x="T5" y="T7"/>
                  </a:cxn>
                  <a:cxn ang="0">
                    <a:pos x="T9" y="T11"/>
                  </a:cxn>
                  <a:cxn ang="0">
                    <a:pos x="T13" y="T15"/>
                  </a:cxn>
                  <a:cxn ang="0">
                    <a:pos x="T17" y="T19"/>
                  </a:cxn>
                </a:cxnLst>
                <a:rect l="0" t="0" r="r" b="b"/>
                <a:pathLst>
                  <a:path w="578" h="97">
                    <a:moveTo>
                      <a:pt x="282" y="58"/>
                    </a:moveTo>
                    <a:lnTo>
                      <a:pt x="212" y="58"/>
                    </a:lnTo>
                    <a:lnTo>
                      <a:pt x="212" y="67"/>
                    </a:lnTo>
                    <a:lnTo>
                      <a:pt x="282" y="67"/>
                    </a:lnTo>
                    <a:lnTo>
                      <a:pt x="282" y="58"/>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10"/>
              <p:cNvSpPr>
                <a:spLocks/>
              </p:cNvSpPr>
              <p:nvPr/>
            </p:nvSpPr>
            <p:spPr bwMode="auto">
              <a:xfrm>
                <a:off x="1735" y="1910"/>
                <a:ext cx="578" cy="97"/>
              </a:xfrm>
              <a:custGeom>
                <a:avLst/>
                <a:gdLst>
                  <a:gd name="T0" fmla="+- 0 1987 1735"/>
                  <a:gd name="T1" fmla="*/ T0 w 578"/>
                  <a:gd name="T2" fmla="+- 0 1939 1910"/>
                  <a:gd name="T3" fmla="*/ 1939 h 97"/>
                  <a:gd name="T4" fmla="+- 0 1978 1735"/>
                  <a:gd name="T5" fmla="*/ T4 w 578"/>
                  <a:gd name="T6" fmla="+- 0 1939 1910"/>
                  <a:gd name="T7" fmla="*/ 1939 h 97"/>
                  <a:gd name="T8" fmla="+- 0 1978 1735"/>
                  <a:gd name="T9" fmla="*/ T8 w 578"/>
                  <a:gd name="T10" fmla="+- 0 1968 1910"/>
                  <a:gd name="T11" fmla="*/ 1968 h 97"/>
                  <a:gd name="T12" fmla="+- 0 1987 1735"/>
                  <a:gd name="T13" fmla="*/ T12 w 578"/>
                  <a:gd name="T14" fmla="+- 0 1968 1910"/>
                  <a:gd name="T15" fmla="*/ 1968 h 97"/>
                  <a:gd name="T16" fmla="+- 0 1987 1735"/>
                  <a:gd name="T17" fmla="*/ T16 w 578"/>
                  <a:gd name="T18" fmla="+- 0 1939 1910"/>
                  <a:gd name="T19" fmla="*/ 1939 h 97"/>
                </a:gdLst>
                <a:ahLst/>
                <a:cxnLst>
                  <a:cxn ang="0">
                    <a:pos x="T1" y="T3"/>
                  </a:cxn>
                  <a:cxn ang="0">
                    <a:pos x="T5" y="T7"/>
                  </a:cxn>
                  <a:cxn ang="0">
                    <a:pos x="T9" y="T11"/>
                  </a:cxn>
                  <a:cxn ang="0">
                    <a:pos x="T13" y="T15"/>
                  </a:cxn>
                  <a:cxn ang="0">
                    <a:pos x="T17" y="T19"/>
                  </a:cxn>
                </a:cxnLst>
                <a:rect l="0" t="0" r="r" b="b"/>
                <a:pathLst>
                  <a:path w="578" h="97">
                    <a:moveTo>
                      <a:pt x="252" y="29"/>
                    </a:moveTo>
                    <a:lnTo>
                      <a:pt x="243" y="29"/>
                    </a:lnTo>
                    <a:lnTo>
                      <a:pt x="243" y="58"/>
                    </a:lnTo>
                    <a:lnTo>
                      <a:pt x="252" y="58"/>
                    </a:lnTo>
                    <a:lnTo>
                      <a:pt x="252" y="2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11"/>
              <p:cNvSpPr>
                <a:spLocks/>
              </p:cNvSpPr>
              <p:nvPr/>
            </p:nvSpPr>
            <p:spPr bwMode="auto">
              <a:xfrm>
                <a:off x="1735" y="1910"/>
                <a:ext cx="578" cy="97"/>
              </a:xfrm>
              <a:custGeom>
                <a:avLst/>
                <a:gdLst>
                  <a:gd name="T0" fmla="+- 0 2082 1735"/>
                  <a:gd name="T1" fmla="*/ T0 w 578"/>
                  <a:gd name="T2" fmla="+- 0 1910 1910"/>
                  <a:gd name="T3" fmla="*/ 1910 h 97"/>
                  <a:gd name="T4" fmla="+- 0 2069 1735"/>
                  <a:gd name="T5" fmla="*/ T4 w 578"/>
                  <a:gd name="T6" fmla="+- 0 1910 1910"/>
                  <a:gd name="T7" fmla="*/ 1910 h 97"/>
                  <a:gd name="T8" fmla="+- 0 2062 1735"/>
                  <a:gd name="T9" fmla="*/ T8 w 578"/>
                  <a:gd name="T10" fmla="+- 0 1911 1910"/>
                  <a:gd name="T11" fmla="*/ 1911 h 97"/>
                  <a:gd name="T12" fmla="+- 0 2030 1735"/>
                  <a:gd name="T13" fmla="*/ T12 w 578"/>
                  <a:gd name="T14" fmla="+- 0 1954 1910"/>
                  <a:gd name="T15" fmla="*/ 1954 h 97"/>
                  <a:gd name="T16" fmla="+- 0 2030 1735"/>
                  <a:gd name="T17" fmla="*/ T16 w 578"/>
                  <a:gd name="T18" fmla="+- 0 1967 1910"/>
                  <a:gd name="T19" fmla="*/ 1967 h 97"/>
                  <a:gd name="T20" fmla="+- 0 2069 1735"/>
                  <a:gd name="T21" fmla="*/ T20 w 578"/>
                  <a:gd name="T22" fmla="+- 0 2007 1910"/>
                  <a:gd name="T23" fmla="*/ 2007 h 97"/>
                  <a:gd name="T24" fmla="+- 0 2083 1735"/>
                  <a:gd name="T25" fmla="*/ T24 w 578"/>
                  <a:gd name="T26" fmla="+- 0 2007 1910"/>
                  <a:gd name="T27" fmla="*/ 2007 h 97"/>
                  <a:gd name="T28" fmla="+- 0 2088 1735"/>
                  <a:gd name="T29" fmla="*/ T28 w 578"/>
                  <a:gd name="T30" fmla="+- 0 2006 1910"/>
                  <a:gd name="T31" fmla="*/ 2006 h 97"/>
                  <a:gd name="T32" fmla="+- 0 2100 1735"/>
                  <a:gd name="T33" fmla="*/ T32 w 578"/>
                  <a:gd name="T34" fmla="+- 0 2002 1910"/>
                  <a:gd name="T35" fmla="*/ 2002 h 97"/>
                  <a:gd name="T36" fmla="+- 0 2105 1735"/>
                  <a:gd name="T37" fmla="*/ T36 w 578"/>
                  <a:gd name="T38" fmla="+- 0 1998 1910"/>
                  <a:gd name="T39" fmla="*/ 1998 h 97"/>
                  <a:gd name="T40" fmla="+- 0 2106 1735"/>
                  <a:gd name="T41" fmla="*/ T40 w 578"/>
                  <a:gd name="T42" fmla="+- 0 1997 1910"/>
                  <a:gd name="T43" fmla="*/ 1997 h 97"/>
                  <a:gd name="T44" fmla="+- 0 2071 1735"/>
                  <a:gd name="T45" fmla="*/ T44 w 578"/>
                  <a:gd name="T46" fmla="+- 0 1997 1910"/>
                  <a:gd name="T47" fmla="*/ 1997 h 97"/>
                  <a:gd name="T48" fmla="+- 0 2066 1735"/>
                  <a:gd name="T49" fmla="*/ T48 w 578"/>
                  <a:gd name="T50" fmla="+- 0 1996 1910"/>
                  <a:gd name="T51" fmla="*/ 1996 h 97"/>
                  <a:gd name="T52" fmla="+- 0 2043 1735"/>
                  <a:gd name="T53" fmla="*/ T52 w 578"/>
                  <a:gd name="T54" fmla="+- 0 1965 1910"/>
                  <a:gd name="T55" fmla="*/ 1965 h 97"/>
                  <a:gd name="T56" fmla="+- 0 2043 1735"/>
                  <a:gd name="T57" fmla="*/ T56 w 578"/>
                  <a:gd name="T58" fmla="+- 0 1954 1910"/>
                  <a:gd name="T59" fmla="*/ 1954 h 97"/>
                  <a:gd name="T60" fmla="+- 0 2071 1735"/>
                  <a:gd name="T61" fmla="*/ T60 w 578"/>
                  <a:gd name="T62" fmla="+- 0 1920 1910"/>
                  <a:gd name="T63" fmla="*/ 1920 h 97"/>
                  <a:gd name="T64" fmla="+- 0 2109 1735"/>
                  <a:gd name="T65" fmla="*/ T64 w 578"/>
                  <a:gd name="T66" fmla="+- 0 1920 1910"/>
                  <a:gd name="T67" fmla="*/ 1920 h 97"/>
                  <a:gd name="T68" fmla="+- 0 2108 1735"/>
                  <a:gd name="T69" fmla="*/ T68 w 578"/>
                  <a:gd name="T70" fmla="+- 0 1920 1910"/>
                  <a:gd name="T71" fmla="*/ 1920 h 97"/>
                  <a:gd name="T72" fmla="+- 0 2101 1735"/>
                  <a:gd name="T73" fmla="*/ T72 w 578"/>
                  <a:gd name="T74" fmla="+- 0 1915 1910"/>
                  <a:gd name="T75" fmla="*/ 1915 h 97"/>
                  <a:gd name="T76" fmla="+- 0 2097 1735"/>
                  <a:gd name="T77" fmla="*/ T76 w 578"/>
                  <a:gd name="T78" fmla="+- 0 1913 1910"/>
                  <a:gd name="T79" fmla="*/ 1913 h 97"/>
                  <a:gd name="T80" fmla="+- 0 2087 1735"/>
                  <a:gd name="T81" fmla="*/ T80 w 578"/>
                  <a:gd name="T82" fmla="+- 0 1910 1910"/>
                  <a:gd name="T83" fmla="*/ 1910 h 97"/>
                  <a:gd name="T84" fmla="+- 0 2082 1735"/>
                  <a:gd name="T85" fmla="*/ T84 w 578"/>
                  <a:gd name="T86" fmla="+- 0 1910 1910"/>
                  <a:gd name="T87" fmla="*/ 1910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578" h="97">
                    <a:moveTo>
                      <a:pt x="347" y="0"/>
                    </a:moveTo>
                    <a:lnTo>
                      <a:pt x="334" y="0"/>
                    </a:lnTo>
                    <a:lnTo>
                      <a:pt x="327" y="1"/>
                    </a:lnTo>
                    <a:lnTo>
                      <a:pt x="295" y="44"/>
                    </a:lnTo>
                    <a:lnTo>
                      <a:pt x="295" y="57"/>
                    </a:lnTo>
                    <a:lnTo>
                      <a:pt x="334" y="97"/>
                    </a:lnTo>
                    <a:lnTo>
                      <a:pt x="348" y="97"/>
                    </a:lnTo>
                    <a:lnTo>
                      <a:pt x="353" y="96"/>
                    </a:lnTo>
                    <a:lnTo>
                      <a:pt x="365" y="92"/>
                    </a:lnTo>
                    <a:lnTo>
                      <a:pt x="370" y="88"/>
                    </a:lnTo>
                    <a:lnTo>
                      <a:pt x="371" y="87"/>
                    </a:lnTo>
                    <a:lnTo>
                      <a:pt x="336" y="87"/>
                    </a:lnTo>
                    <a:lnTo>
                      <a:pt x="331" y="86"/>
                    </a:lnTo>
                    <a:lnTo>
                      <a:pt x="308" y="55"/>
                    </a:lnTo>
                    <a:lnTo>
                      <a:pt x="308" y="44"/>
                    </a:lnTo>
                    <a:lnTo>
                      <a:pt x="336" y="10"/>
                    </a:lnTo>
                    <a:lnTo>
                      <a:pt x="374" y="10"/>
                    </a:lnTo>
                    <a:lnTo>
                      <a:pt x="373" y="10"/>
                    </a:lnTo>
                    <a:lnTo>
                      <a:pt x="366" y="5"/>
                    </a:lnTo>
                    <a:lnTo>
                      <a:pt x="362" y="3"/>
                    </a:lnTo>
                    <a:lnTo>
                      <a:pt x="352" y="0"/>
                    </a:lnTo>
                    <a:lnTo>
                      <a:pt x="347"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12"/>
              <p:cNvSpPr>
                <a:spLocks/>
              </p:cNvSpPr>
              <p:nvPr/>
            </p:nvSpPr>
            <p:spPr bwMode="auto">
              <a:xfrm>
                <a:off x="1735" y="1910"/>
                <a:ext cx="578" cy="97"/>
              </a:xfrm>
              <a:custGeom>
                <a:avLst/>
                <a:gdLst>
                  <a:gd name="T0" fmla="+- 0 2120 1735"/>
                  <a:gd name="T1" fmla="*/ T0 w 578"/>
                  <a:gd name="T2" fmla="+- 0 1994 1910"/>
                  <a:gd name="T3" fmla="*/ 1994 h 97"/>
                  <a:gd name="T4" fmla="+- 0 2108 1735"/>
                  <a:gd name="T5" fmla="*/ T4 w 578"/>
                  <a:gd name="T6" fmla="+- 0 1994 1910"/>
                  <a:gd name="T7" fmla="*/ 1994 h 97"/>
                  <a:gd name="T8" fmla="+- 0 2112 1735"/>
                  <a:gd name="T9" fmla="*/ T8 w 578"/>
                  <a:gd name="T10" fmla="+- 0 2005 1910"/>
                  <a:gd name="T11" fmla="*/ 2005 h 97"/>
                  <a:gd name="T12" fmla="+- 0 2120 1735"/>
                  <a:gd name="T13" fmla="*/ T12 w 578"/>
                  <a:gd name="T14" fmla="+- 0 2005 1910"/>
                  <a:gd name="T15" fmla="*/ 2005 h 97"/>
                  <a:gd name="T16" fmla="+- 0 2120 1735"/>
                  <a:gd name="T17" fmla="*/ T16 w 578"/>
                  <a:gd name="T18" fmla="+- 0 1994 1910"/>
                  <a:gd name="T19" fmla="*/ 1994 h 97"/>
                </a:gdLst>
                <a:ahLst/>
                <a:cxnLst>
                  <a:cxn ang="0">
                    <a:pos x="T1" y="T3"/>
                  </a:cxn>
                  <a:cxn ang="0">
                    <a:pos x="T5" y="T7"/>
                  </a:cxn>
                  <a:cxn ang="0">
                    <a:pos x="T9" y="T11"/>
                  </a:cxn>
                  <a:cxn ang="0">
                    <a:pos x="T13" y="T15"/>
                  </a:cxn>
                  <a:cxn ang="0">
                    <a:pos x="T17" y="T19"/>
                  </a:cxn>
                </a:cxnLst>
                <a:rect l="0" t="0" r="r" b="b"/>
                <a:pathLst>
                  <a:path w="578" h="97">
                    <a:moveTo>
                      <a:pt x="385" y="84"/>
                    </a:moveTo>
                    <a:lnTo>
                      <a:pt x="373" y="84"/>
                    </a:lnTo>
                    <a:lnTo>
                      <a:pt x="377" y="95"/>
                    </a:lnTo>
                    <a:lnTo>
                      <a:pt x="385" y="95"/>
                    </a:lnTo>
                    <a:lnTo>
                      <a:pt x="385" y="84"/>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13"/>
              <p:cNvSpPr>
                <a:spLocks/>
              </p:cNvSpPr>
              <p:nvPr/>
            </p:nvSpPr>
            <p:spPr bwMode="auto">
              <a:xfrm>
                <a:off x="1735" y="1910"/>
                <a:ext cx="578" cy="97"/>
              </a:xfrm>
              <a:custGeom>
                <a:avLst/>
                <a:gdLst>
                  <a:gd name="T0" fmla="+- 0 2120 1735"/>
                  <a:gd name="T1" fmla="*/ T0 w 578"/>
                  <a:gd name="T2" fmla="+- 0 1956 1910"/>
                  <a:gd name="T3" fmla="*/ 1956 h 97"/>
                  <a:gd name="T4" fmla="+- 0 2077 1735"/>
                  <a:gd name="T5" fmla="*/ T4 w 578"/>
                  <a:gd name="T6" fmla="+- 0 1956 1910"/>
                  <a:gd name="T7" fmla="*/ 1956 h 97"/>
                  <a:gd name="T8" fmla="+- 0 2077 1735"/>
                  <a:gd name="T9" fmla="*/ T8 w 578"/>
                  <a:gd name="T10" fmla="+- 0 1967 1910"/>
                  <a:gd name="T11" fmla="*/ 1967 h 97"/>
                  <a:gd name="T12" fmla="+- 0 2108 1735"/>
                  <a:gd name="T13" fmla="*/ T12 w 578"/>
                  <a:gd name="T14" fmla="+- 0 1967 1910"/>
                  <a:gd name="T15" fmla="*/ 1967 h 97"/>
                  <a:gd name="T16" fmla="+- 0 2109 1735"/>
                  <a:gd name="T17" fmla="*/ T16 w 578"/>
                  <a:gd name="T18" fmla="+- 0 1971 1910"/>
                  <a:gd name="T19" fmla="*/ 1971 h 97"/>
                  <a:gd name="T20" fmla="+- 0 2082 1735"/>
                  <a:gd name="T21" fmla="*/ T20 w 578"/>
                  <a:gd name="T22" fmla="+- 0 1997 1910"/>
                  <a:gd name="T23" fmla="*/ 1997 h 97"/>
                  <a:gd name="T24" fmla="+- 0 2106 1735"/>
                  <a:gd name="T25" fmla="*/ T24 w 578"/>
                  <a:gd name="T26" fmla="+- 0 1997 1910"/>
                  <a:gd name="T27" fmla="*/ 1997 h 97"/>
                  <a:gd name="T28" fmla="+- 0 2108 1735"/>
                  <a:gd name="T29" fmla="*/ T28 w 578"/>
                  <a:gd name="T30" fmla="+- 0 1994 1910"/>
                  <a:gd name="T31" fmla="*/ 1994 h 97"/>
                  <a:gd name="T32" fmla="+- 0 2120 1735"/>
                  <a:gd name="T33" fmla="*/ T32 w 578"/>
                  <a:gd name="T34" fmla="+- 0 1994 1910"/>
                  <a:gd name="T35" fmla="*/ 1994 h 97"/>
                  <a:gd name="T36" fmla="+- 0 2120 1735"/>
                  <a:gd name="T37" fmla="*/ T36 w 578"/>
                  <a:gd name="T38" fmla="+- 0 1956 1910"/>
                  <a:gd name="T39" fmla="*/ 195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78" h="97">
                    <a:moveTo>
                      <a:pt x="385" y="46"/>
                    </a:moveTo>
                    <a:lnTo>
                      <a:pt x="342" y="46"/>
                    </a:lnTo>
                    <a:lnTo>
                      <a:pt x="342" y="57"/>
                    </a:lnTo>
                    <a:lnTo>
                      <a:pt x="373" y="57"/>
                    </a:lnTo>
                    <a:lnTo>
                      <a:pt x="374" y="61"/>
                    </a:lnTo>
                    <a:lnTo>
                      <a:pt x="347" y="87"/>
                    </a:lnTo>
                    <a:lnTo>
                      <a:pt x="371" y="87"/>
                    </a:lnTo>
                    <a:lnTo>
                      <a:pt x="373" y="84"/>
                    </a:lnTo>
                    <a:lnTo>
                      <a:pt x="385" y="84"/>
                    </a:lnTo>
                    <a:lnTo>
                      <a:pt x="385" y="46"/>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14"/>
              <p:cNvSpPr>
                <a:spLocks/>
              </p:cNvSpPr>
              <p:nvPr/>
            </p:nvSpPr>
            <p:spPr bwMode="auto">
              <a:xfrm>
                <a:off x="1735" y="1910"/>
                <a:ext cx="578" cy="97"/>
              </a:xfrm>
              <a:custGeom>
                <a:avLst/>
                <a:gdLst>
                  <a:gd name="T0" fmla="+- 0 2109 1735"/>
                  <a:gd name="T1" fmla="*/ T0 w 578"/>
                  <a:gd name="T2" fmla="+- 0 1920 1910"/>
                  <a:gd name="T3" fmla="*/ 1920 h 97"/>
                  <a:gd name="T4" fmla="+- 0 2080 1735"/>
                  <a:gd name="T5" fmla="*/ T4 w 578"/>
                  <a:gd name="T6" fmla="+- 0 1920 1910"/>
                  <a:gd name="T7" fmla="*/ 1920 h 97"/>
                  <a:gd name="T8" fmla="+- 0 2084 1735"/>
                  <a:gd name="T9" fmla="*/ T8 w 578"/>
                  <a:gd name="T10" fmla="+- 0 1921 1910"/>
                  <a:gd name="T11" fmla="*/ 1921 h 97"/>
                  <a:gd name="T12" fmla="+- 0 2090 1735"/>
                  <a:gd name="T13" fmla="*/ T12 w 578"/>
                  <a:gd name="T14" fmla="+- 0 1922 1910"/>
                  <a:gd name="T15" fmla="*/ 1922 h 97"/>
                  <a:gd name="T16" fmla="+- 0 2106 1735"/>
                  <a:gd name="T17" fmla="*/ T16 w 578"/>
                  <a:gd name="T18" fmla="+- 0 1941 1910"/>
                  <a:gd name="T19" fmla="*/ 1941 h 97"/>
                  <a:gd name="T20" fmla="+- 0 2119 1735"/>
                  <a:gd name="T21" fmla="*/ T20 w 578"/>
                  <a:gd name="T22" fmla="+- 0 1941 1910"/>
                  <a:gd name="T23" fmla="*/ 1941 h 97"/>
                  <a:gd name="T24" fmla="+- 0 2118 1735"/>
                  <a:gd name="T25" fmla="*/ T24 w 578"/>
                  <a:gd name="T26" fmla="+- 0 1935 1910"/>
                  <a:gd name="T27" fmla="*/ 1935 h 97"/>
                  <a:gd name="T28" fmla="+- 0 2117 1735"/>
                  <a:gd name="T29" fmla="*/ T28 w 578"/>
                  <a:gd name="T30" fmla="+- 0 1931 1910"/>
                  <a:gd name="T31" fmla="*/ 1931 h 97"/>
                  <a:gd name="T32" fmla="+- 0 2111 1735"/>
                  <a:gd name="T33" fmla="*/ T32 w 578"/>
                  <a:gd name="T34" fmla="+- 0 1923 1910"/>
                  <a:gd name="T35" fmla="*/ 1923 h 97"/>
                  <a:gd name="T36" fmla="+- 0 2109 1735"/>
                  <a:gd name="T37" fmla="*/ T36 w 578"/>
                  <a:gd name="T38" fmla="+- 0 1920 1910"/>
                  <a:gd name="T39" fmla="*/ 1920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78" h="97">
                    <a:moveTo>
                      <a:pt x="374" y="10"/>
                    </a:moveTo>
                    <a:lnTo>
                      <a:pt x="345" y="10"/>
                    </a:lnTo>
                    <a:lnTo>
                      <a:pt x="349" y="11"/>
                    </a:lnTo>
                    <a:lnTo>
                      <a:pt x="355" y="12"/>
                    </a:lnTo>
                    <a:lnTo>
                      <a:pt x="371" y="31"/>
                    </a:lnTo>
                    <a:lnTo>
                      <a:pt x="384" y="31"/>
                    </a:lnTo>
                    <a:lnTo>
                      <a:pt x="383" y="25"/>
                    </a:lnTo>
                    <a:lnTo>
                      <a:pt x="382" y="21"/>
                    </a:lnTo>
                    <a:lnTo>
                      <a:pt x="376" y="13"/>
                    </a:lnTo>
                    <a:lnTo>
                      <a:pt x="374" y="1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15"/>
              <p:cNvSpPr>
                <a:spLocks/>
              </p:cNvSpPr>
              <p:nvPr/>
            </p:nvSpPr>
            <p:spPr bwMode="auto">
              <a:xfrm>
                <a:off x="1735" y="1910"/>
                <a:ext cx="578" cy="97"/>
              </a:xfrm>
              <a:custGeom>
                <a:avLst/>
                <a:gdLst>
                  <a:gd name="T0" fmla="+- 0 2187 1735"/>
                  <a:gd name="T1" fmla="*/ T0 w 578"/>
                  <a:gd name="T2" fmla="+- 0 1910 1910"/>
                  <a:gd name="T3" fmla="*/ 1910 h 97"/>
                  <a:gd name="T4" fmla="+- 0 2174 1735"/>
                  <a:gd name="T5" fmla="*/ T4 w 578"/>
                  <a:gd name="T6" fmla="+- 0 1910 1910"/>
                  <a:gd name="T7" fmla="*/ 1910 h 97"/>
                  <a:gd name="T8" fmla="+- 0 2167 1735"/>
                  <a:gd name="T9" fmla="*/ T8 w 578"/>
                  <a:gd name="T10" fmla="+- 0 1911 1910"/>
                  <a:gd name="T11" fmla="*/ 1911 h 97"/>
                  <a:gd name="T12" fmla="+- 0 2135 1735"/>
                  <a:gd name="T13" fmla="*/ T12 w 578"/>
                  <a:gd name="T14" fmla="+- 0 1952 1910"/>
                  <a:gd name="T15" fmla="*/ 1952 h 97"/>
                  <a:gd name="T16" fmla="+- 0 2135 1735"/>
                  <a:gd name="T17" fmla="*/ T16 w 578"/>
                  <a:gd name="T18" fmla="+- 0 1966 1910"/>
                  <a:gd name="T19" fmla="*/ 1966 h 97"/>
                  <a:gd name="T20" fmla="+- 0 2173 1735"/>
                  <a:gd name="T21" fmla="*/ T20 w 578"/>
                  <a:gd name="T22" fmla="+- 0 2007 1910"/>
                  <a:gd name="T23" fmla="*/ 2007 h 97"/>
                  <a:gd name="T24" fmla="+- 0 2193 1735"/>
                  <a:gd name="T25" fmla="*/ T24 w 578"/>
                  <a:gd name="T26" fmla="+- 0 2007 1910"/>
                  <a:gd name="T27" fmla="*/ 2007 h 97"/>
                  <a:gd name="T28" fmla="+- 0 2203 1735"/>
                  <a:gd name="T29" fmla="*/ T28 w 578"/>
                  <a:gd name="T30" fmla="+- 0 2004 1910"/>
                  <a:gd name="T31" fmla="*/ 2004 h 97"/>
                  <a:gd name="T32" fmla="+- 0 2211 1735"/>
                  <a:gd name="T33" fmla="*/ T32 w 578"/>
                  <a:gd name="T34" fmla="+- 0 1997 1910"/>
                  <a:gd name="T35" fmla="*/ 1997 h 97"/>
                  <a:gd name="T36" fmla="+- 0 2176 1735"/>
                  <a:gd name="T37" fmla="*/ T36 w 578"/>
                  <a:gd name="T38" fmla="+- 0 1997 1910"/>
                  <a:gd name="T39" fmla="*/ 1997 h 97"/>
                  <a:gd name="T40" fmla="+- 0 2170 1735"/>
                  <a:gd name="T41" fmla="*/ T40 w 578"/>
                  <a:gd name="T42" fmla="+- 0 1996 1910"/>
                  <a:gd name="T43" fmla="*/ 1996 h 97"/>
                  <a:gd name="T44" fmla="+- 0 2148 1735"/>
                  <a:gd name="T45" fmla="*/ T44 w 578"/>
                  <a:gd name="T46" fmla="+- 0 1963 1910"/>
                  <a:gd name="T47" fmla="*/ 1963 h 97"/>
                  <a:gd name="T48" fmla="+- 0 2148 1735"/>
                  <a:gd name="T49" fmla="*/ T48 w 578"/>
                  <a:gd name="T50" fmla="+- 0 1952 1910"/>
                  <a:gd name="T51" fmla="*/ 1952 h 97"/>
                  <a:gd name="T52" fmla="+- 0 2175 1735"/>
                  <a:gd name="T53" fmla="*/ T52 w 578"/>
                  <a:gd name="T54" fmla="+- 0 1920 1910"/>
                  <a:gd name="T55" fmla="*/ 1920 h 97"/>
                  <a:gd name="T56" fmla="+- 0 2212 1735"/>
                  <a:gd name="T57" fmla="*/ T56 w 578"/>
                  <a:gd name="T58" fmla="+- 0 1920 1910"/>
                  <a:gd name="T59" fmla="*/ 1920 h 97"/>
                  <a:gd name="T60" fmla="+- 0 2205 1735"/>
                  <a:gd name="T61" fmla="*/ T60 w 578"/>
                  <a:gd name="T62" fmla="+- 0 1915 1910"/>
                  <a:gd name="T63" fmla="*/ 1915 h 97"/>
                  <a:gd name="T64" fmla="+- 0 2201 1735"/>
                  <a:gd name="T65" fmla="*/ T64 w 578"/>
                  <a:gd name="T66" fmla="+- 0 1913 1910"/>
                  <a:gd name="T67" fmla="*/ 1913 h 97"/>
                  <a:gd name="T68" fmla="+- 0 2191 1735"/>
                  <a:gd name="T69" fmla="*/ T68 w 578"/>
                  <a:gd name="T70" fmla="+- 0 1910 1910"/>
                  <a:gd name="T71" fmla="*/ 1910 h 97"/>
                  <a:gd name="T72" fmla="+- 0 2187 1735"/>
                  <a:gd name="T73" fmla="*/ T72 w 578"/>
                  <a:gd name="T74" fmla="+- 0 1910 1910"/>
                  <a:gd name="T75" fmla="*/ 1910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78" h="97">
                    <a:moveTo>
                      <a:pt x="452" y="0"/>
                    </a:moveTo>
                    <a:lnTo>
                      <a:pt x="439" y="0"/>
                    </a:lnTo>
                    <a:lnTo>
                      <a:pt x="432" y="1"/>
                    </a:lnTo>
                    <a:lnTo>
                      <a:pt x="400" y="42"/>
                    </a:lnTo>
                    <a:lnTo>
                      <a:pt x="400" y="56"/>
                    </a:lnTo>
                    <a:lnTo>
                      <a:pt x="438" y="97"/>
                    </a:lnTo>
                    <a:lnTo>
                      <a:pt x="458" y="97"/>
                    </a:lnTo>
                    <a:lnTo>
                      <a:pt x="468" y="94"/>
                    </a:lnTo>
                    <a:lnTo>
                      <a:pt x="476" y="87"/>
                    </a:lnTo>
                    <a:lnTo>
                      <a:pt x="441" y="87"/>
                    </a:lnTo>
                    <a:lnTo>
                      <a:pt x="435" y="86"/>
                    </a:lnTo>
                    <a:lnTo>
                      <a:pt x="413" y="53"/>
                    </a:lnTo>
                    <a:lnTo>
                      <a:pt x="413" y="42"/>
                    </a:lnTo>
                    <a:lnTo>
                      <a:pt x="440" y="10"/>
                    </a:lnTo>
                    <a:lnTo>
                      <a:pt x="477" y="10"/>
                    </a:lnTo>
                    <a:lnTo>
                      <a:pt x="470" y="5"/>
                    </a:lnTo>
                    <a:lnTo>
                      <a:pt x="466" y="3"/>
                    </a:lnTo>
                    <a:lnTo>
                      <a:pt x="456" y="0"/>
                    </a:lnTo>
                    <a:lnTo>
                      <a:pt x="45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16"/>
              <p:cNvSpPr>
                <a:spLocks/>
              </p:cNvSpPr>
              <p:nvPr/>
            </p:nvSpPr>
            <p:spPr bwMode="auto">
              <a:xfrm>
                <a:off x="1735" y="1910"/>
                <a:ext cx="578" cy="97"/>
              </a:xfrm>
              <a:custGeom>
                <a:avLst/>
                <a:gdLst>
                  <a:gd name="T0" fmla="+- 0 2223 1735"/>
                  <a:gd name="T1" fmla="*/ T0 w 578"/>
                  <a:gd name="T2" fmla="+- 0 1970 1910"/>
                  <a:gd name="T3" fmla="*/ 1970 h 97"/>
                  <a:gd name="T4" fmla="+- 0 2210 1735"/>
                  <a:gd name="T5" fmla="*/ T4 w 578"/>
                  <a:gd name="T6" fmla="+- 0 1970 1910"/>
                  <a:gd name="T7" fmla="*/ 1970 h 97"/>
                  <a:gd name="T8" fmla="+- 0 2210 1735"/>
                  <a:gd name="T9" fmla="*/ T8 w 578"/>
                  <a:gd name="T10" fmla="+- 0 1974 1910"/>
                  <a:gd name="T11" fmla="*/ 1974 h 97"/>
                  <a:gd name="T12" fmla="+- 0 2209 1735"/>
                  <a:gd name="T13" fmla="*/ T12 w 578"/>
                  <a:gd name="T14" fmla="+- 0 1977 1910"/>
                  <a:gd name="T15" fmla="*/ 1977 h 97"/>
                  <a:gd name="T16" fmla="+- 0 2186 1735"/>
                  <a:gd name="T17" fmla="*/ T16 w 578"/>
                  <a:gd name="T18" fmla="+- 0 1997 1910"/>
                  <a:gd name="T19" fmla="*/ 1997 h 97"/>
                  <a:gd name="T20" fmla="+- 0 2211 1735"/>
                  <a:gd name="T21" fmla="*/ T20 w 578"/>
                  <a:gd name="T22" fmla="+- 0 1997 1910"/>
                  <a:gd name="T23" fmla="*/ 1997 h 97"/>
                  <a:gd name="T24" fmla="+- 0 2217 1735"/>
                  <a:gd name="T25" fmla="*/ T24 w 578"/>
                  <a:gd name="T26" fmla="+- 0 1991 1910"/>
                  <a:gd name="T27" fmla="*/ 1991 h 97"/>
                  <a:gd name="T28" fmla="+- 0 2222 1735"/>
                  <a:gd name="T29" fmla="*/ T28 w 578"/>
                  <a:gd name="T30" fmla="+- 0 1982 1910"/>
                  <a:gd name="T31" fmla="*/ 1982 h 97"/>
                  <a:gd name="T32" fmla="+- 0 2223 1735"/>
                  <a:gd name="T33" fmla="*/ T32 w 578"/>
                  <a:gd name="T34" fmla="+- 0 1970 1910"/>
                  <a:gd name="T35" fmla="*/ 1970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578" h="97">
                    <a:moveTo>
                      <a:pt x="488" y="60"/>
                    </a:moveTo>
                    <a:lnTo>
                      <a:pt x="475" y="60"/>
                    </a:lnTo>
                    <a:lnTo>
                      <a:pt x="475" y="64"/>
                    </a:lnTo>
                    <a:lnTo>
                      <a:pt x="474" y="67"/>
                    </a:lnTo>
                    <a:lnTo>
                      <a:pt x="451" y="87"/>
                    </a:lnTo>
                    <a:lnTo>
                      <a:pt x="476" y="87"/>
                    </a:lnTo>
                    <a:lnTo>
                      <a:pt x="482" y="81"/>
                    </a:lnTo>
                    <a:lnTo>
                      <a:pt x="487" y="72"/>
                    </a:lnTo>
                    <a:lnTo>
                      <a:pt x="488" y="6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217"/>
              <p:cNvSpPr>
                <a:spLocks/>
              </p:cNvSpPr>
              <p:nvPr/>
            </p:nvSpPr>
            <p:spPr bwMode="auto">
              <a:xfrm>
                <a:off x="1735" y="1910"/>
                <a:ext cx="578" cy="97"/>
              </a:xfrm>
              <a:custGeom>
                <a:avLst/>
                <a:gdLst>
                  <a:gd name="T0" fmla="+- 0 2212 1735"/>
                  <a:gd name="T1" fmla="*/ T0 w 578"/>
                  <a:gd name="T2" fmla="+- 0 1920 1910"/>
                  <a:gd name="T3" fmla="*/ 1920 h 97"/>
                  <a:gd name="T4" fmla="+- 0 2188 1735"/>
                  <a:gd name="T5" fmla="*/ T4 w 578"/>
                  <a:gd name="T6" fmla="+- 0 1920 1910"/>
                  <a:gd name="T7" fmla="*/ 1920 h 97"/>
                  <a:gd name="T8" fmla="+- 0 2194 1735"/>
                  <a:gd name="T9" fmla="*/ T8 w 578"/>
                  <a:gd name="T10" fmla="+- 0 1922 1910"/>
                  <a:gd name="T11" fmla="*/ 1922 h 97"/>
                  <a:gd name="T12" fmla="+- 0 2204 1735"/>
                  <a:gd name="T13" fmla="*/ T12 w 578"/>
                  <a:gd name="T14" fmla="+- 0 1929 1910"/>
                  <a:gd name="T15" fmla="*/ 1929 h 97"/>
                  <a:gd name="T16" fmla="+- 0 2207 1735"/>
                  <a:gd name="T17" fmla="*/ T16 w 578"/>
                  <a:gd name="T18" fmla="+- 0 1934 1910"/>
                  <a:gd name="T19" fmla="*/ 1934 h 97"/>
                  <a:gd name="T20" fmla="+- 0 2209 1735"/>
                  <a:gd name="T21" fmla="*/ T20 w 578"/>
                  <a:gd name="T22" fmla="+- 0 1940 1910"/>
                  <a:gd name="T23" fmla="*/ 1940 h 97"/>
                  <a:gd name="T24" fmla="+- 0 2222 1735"/>
                  <a:gd name="T25" fmla="*/ T24 w 578"/>
                  <a:gd name="T26" fmla="+- 0 1940 1910"/>
                  <a:gd name="T27" fmla="*/ 1940 h 97"/>
                  <a:gd name="T28" fmla="+- 0 2221 1735"/>
                  <a:gd name="T29" fmla="*/ T28 w 578"/>
                  <a:gd name="T30" fmla="+- 0 1935 1910"/>
                  <a:gd name="T31" fmla="*/ 1935 h 97"/>
                  <a:gd name="T32" fmla="+- 0 2220 1735"/>
                  <a:gd name="T33" fmla="*/ T32 w 578"/>
                  <a:gd name="T34" fmla="+- 0 1931 1910"/>
                  <a:gd name="T35" fmla="*/ 1931 h 97"/>
                  <a:gd name="T36" fmla="+- 0 2215 1735"/>
                  <a:gd name="T37" fmla="*/ T36 w 578"/>
                  <a:gd name="T38" fmla="+- 0 1923 1910"/>
                  <a:gd name="T39" fmla="*/ 1923 h 97"/>
                  <a:gd name="T40" fmla="+- 0 2212 1735"/>
                  <a:gd name="T41" fmla="*/ T40 w 578"/>
                  <a:gd name="T42" fmla="+- 0 1920 1910"/>
                  <a:gd name="T43" fmla="*/ 1920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578" h="97">
                    <a:moveTo>
                      <a:pt x="477" y="10"/>
                    </a:moveTo>
                    <a:lnTo>
                      <a:pt x="453" y="10"/>
                    </a:lnTo>
                    <a:lnTo>
                      <a:pt x="459" y="12"/>
                    </a:lnTo>
                    <a:lnTo>
                      <a:pt x="469" y="19"/>
                    </a:lnTo>
                    <a:lnTo>
                      <a:pt x="472" y="24"/>
                    </a:lnTo>
                    <a:lnTo>
                      <a:pt x="474" y="30"/>
                    </a:lnTo>
                    <a:lnTo>
                      <a:pt x="487" y="30"/>
                    </a:lnTo>
                    <a:lnTo>
                      <a:pt x="486" y="25"/>
                    </a:lnTo>
                    <a:lnTo>
                      <a:pt x="485" y="21"/>
                    </a:lnTo>
                    <a:lnTo>
                      <a:pt x="480" y="13"/>
                    </a:lnTo>
                    <a:lnTo>
                      <a:pt x="477" y="1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18"/>
              <p:cNvSpPr>
                <a:spLocks/>
              </p:cNvSpPr>
              <p:nvPr/>
            </p:nvSpPr>
            <p:spPr bwMode="auto">
              <a:xfrm>
                <a:off x="1735" y="1910"/>
                <a:ext cx="578" cy="97"/>
              </a:xfrm>
              <a:custGeom>
                <a:avLst/>
                <a:gdLst>
                  <a:gd name="T0" fmla="+- 0 2243 1735"/>
                  <a:gd name="T1" fmla="*/ T0 w 578"/>
                  <a:gd name="T2" fmla="+- 0 1912 1910"/>
                  <a:gd name="T3" fmla="*/ 1912 h 97"/>
                  <a:gd name="T4" fmla="+- 0 2229 1735"/>
                  <a:gd name="T5" fmla="*/ T4 w 578"/>
                  <a:gd name="T6" fmla="+- 0 1912 1910"/>
                  <a:gd name="T7" fmla="*/ 1912 h 97"/>
                  <a:gd name="T8" fmla="+- 0 2263 1735"/>
                  <a:gd name="T9" fmla="*/ T8 w 578"/>
                  <a:gd name="T10" fmla="+- 0 2005 1910"/>
                  <a:gd name="T11" fmla="*/ 2005 h 97"/>
                  <a:gd name="T12" fmla="+- 0 2278 1735"/>
                  <a:gd name="T13" fmla="*/ T12 w 578"/>
                  <a:gd name="T14" fmla="+- 0 2005 1910"/>
                  <a:gd name="T15" fmla="*/ 2005 h 97"/>
                  <a:gd name="T16" fmla="+- 0 2283 1735"/>
                  <a:gd name="T17" fmla="*/ T16 w 578"/>
                  <a:gd name="T18" fmla="+- 0 1993 1910"/>
                  <a:gd name="T19" fmla="*/ 1993 h 97"/>
                  <a:gd name="T20" fmla="+- 0 2271 1735"/>
                  <a:gd name="T21" fmla="*/ T20 w 578"/>
                  <a:gd name="T22" fmla="+- 0 1993 1910"/>
                  <a:gd name="T23" fmla="*/ 1993 h 97"/>
                  <a:gd name="T24" fmla="+- 0 2243 1735"/>
                  <a:gd name="T25" fmla="*/ T24 w 578"/>
                  <a:gd name="T26" fmla="+- 0 1912 1910"/>
                  <a:gd name="T27" fmla="*/ 1912 h 97"/>
                </a:gdLst>
                <a:ahLst/>
                <a:cxnLst>
                  <a:cxn ang="0">
                    <a:pos x="T1" y="T3"/>
                  </a:cxn>
                  <a:cxn ang="0">
                    <a:pos x="T5" y="T7"/>
                  </a:cxn>
                  <a:cxn ang="0">
                    <a:pos x="T9" y="T11"/>
                  </a:cxn>
                  <a:cxn ang="0">
                    <a:pos x="T13" y="T15"/>
                  </a:cxn>
                  <a:cxn ang="0">
                    <a:pos x="T17" y="T19"/>
                  </a:cxn>
                  <a:cxn ang="0">
                    <a:pos x="T21" y="T23"/>
                  </a:cxn>
                  <a:cxn ang="0">
                    <a:pos x="T25" y="T27"/>
                  </a:cxn>
                </a:cxnLst>
                <a:rect l="0" t="0" r="r" b="b"/>
                <a:pathLst>
                  <a:path w="578" h="97">
                    <a:moveTo>
                      <a:pt x="508" y="2"/>
                    </a:moveTo>
                    <a:lnTo>
                      <a:pt x="494" y="2"/>
                    </a:lnTo>
                    <a:lnTo>
                      <a:pt x="528" y="95"/>
                    </a:lnTo>
                    <a:lnTo>
                      <a:pt x="543" y="95"/>
                    </a:lnTo>
                    <a:lnTo>
                      <a:pt x="548" y="83"/>
                    </a:lnTo>
                    <a:lnTo>
                      <a:pt x="536" y="83"/>
                    </a:lnTo>
                    <a:lnTo>
                      <a:pt x="508"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19"/>
              <p:cNvSpPr>
                <a:spLocks/>
              </p:cNvSpPr>
              <p:nvPr/>
            </p:nvSpPr>
            <p:spPr bwMode="auto">
              <a:xfrm>
                <a:off x="1735" y="1910"/>
                <a:ext cx="578" cy="97"/>
              </a:xfrm>
              <a:custGeom>
                <a:avLst/>
                <a:gdLst>
                  <a:gd name="T0" fmla="+- 0 2313 1735"/>
                  <a:gd name="T1" fmla="*/ T0 w 578"/>
                  <a:gd name="T2" fmla="+- 0 1912 1910"/>
                  <a:gd name="T3" fmla="*/ 1912 h 97"/>
                  <a:gd name="T4" fmla="+- 0 2300 1735"/>
                  <a:gd name="T5" fmla="*/ T4 w 578"/>
                  <a:gd name="T6" fmla="+- 0 1912 1910"/>
                  <a:gd name="T7" fmla="*/ 1912 h 97"/>
                  <a:gd name="T8" fmla="+- 0 2271 1735"/>
                  <a:gd name="T9" fmla="*/ T8 w 578"/>
                  <a:gd name="T10" fmla="+- 0 1993 1910"/>
                  <a:gd name="T11" fmla="*/ 1993 h 97"/>
                  <a:gd name="T12" fmla="+- 0 2283 1735"/>
                  <a:gd name="T13" fmla="*/ T12 w 578"/>
                  <a:gd name="T14" fmla="+- 0 1993 1910"/>
                  <a:gd name="T15" fmla="*/ 1993 h 97"/>
                  <a:gd name="T16" fmla="+- 0 2313 1735"/>
                  <a:gd name="T17" fmla="*/ T16 w 578"/>
                  <a:gd name="T18" fmla="+- 0 1912 1910"/>
                  <a:gd name="T19" fmla="*/ 1912 h 97"/>
                </a:gdLst>
                <a:ahLst/>
                <a:cxnLst>
                  <a:cxn ang="0">
                    <a:pos x="T1" y="T3"/>
                  </a:cxn>
                  <a:cxn ang="0">
                    <a:pos x="T5" y="T7"/>
                  </a:cxn>
                  <a:cxn ang="0">
                    <a:pos x="T9" y="T11"/>
                  </a:cxn>
                  <a:cxn ang="0">
                    <a:pos x="T13" y="T15"/>
                  </a:cxn>
                  <a:cxn ang="0">
                    <a:pos x="T17" y="T19"/>
                  </a:cxn>
                </a:cxnLst>
                <a:rect l="0" t="0" r="r" b="b"/>
                <a:pathLst>
                  <a:path w="578" h="97">
                    <a:moveTo>
                      <a:pt x="578" y="2"/>
                    </a:moveTo>
                    <a:lnTo>
                      <a:pt x="565" y="2"/>
                    </a:lnTo>
                    <a:lnTo>
                      <a:pt x="536" y="83"/>
                    </a:lnTo>
                    <a:lnTo>
                      <a:pt x="548" y="83"/>
                    </a:lnTo>
                    <a:lnTo>
                      <a:pt x="578"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504313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316" y="366633"/>
            <a:ext cx="8229600" cy="5813751"/>
          </a:xfrm>
        </p:spPr>
        <p:txBody>
          <a:bodyPr>
            <a:normAutofit/>
          </a:bodyPr>
          <a:lstStyle/>
          <a:p>
            <a:r>
              <a:rPr lang="en-US" sz="3600" dirty="0" smtClean="0">
                <a:solidFill>
                  <a:srgbClr val="4F81BD"/>
                </a:solidFill>
              </a:rPr>
              <a:t>Between</a:t>
            </a:r>
            <a:r>
              <a:rPr lang="en-US" sz="3600" dirty="0" smtClean="0">
                <a:solidFill>
                  <a:srgbClr val="4F81BD"/>
                </a:solidFill>
                <a:effectLst/>
              </a:rPr>
              <a:t> 2002-2012, Amgen was</a:t>
            </a:r>
            <a:r>
              <a:rPr lang="en-US" sz="3600" dirty="0">
                <a:solidFill>
                  <a:srgbClr val="0070C0"/>
                </a:solidFill>
                <a:effectLst/>
              </a:rPr>
              <a:t> </a:t>
            </a:r>
            <a:r>
              <a:rPr lang="en-US" sz="3600" dirty="0" smtClean="0">
                <a:solidFill>
                  <a:srgbClr val="0070C0"/>
                </a:solidFill>
                <a:effectLst/>
              </a:rPr>
              <a:t>not </a:t>
            </a:r>
            <a:r>
              <a:rPr lang="en-US" sz="3600" dirty="0" smtClean="0">
                <a:solidFill>
                  <a:srgbClr val="4F81BD"/>
                </a:solidFill>
                <a:effectLst/>
              </a:rPr>
              <a:t>able to reproduce 47of 53 seminal publications.</a:t>
            </a:r>
            <a:br>
              <a:rPr lang="en-US" sz="3600" dirty="0" smtClean="0">
                <a:solidFill>
                  <a:srgbClr val="4F81BD"/>
                </a:solidFill>
                <a:effectLst/>
              </a:rPr>
            </a:br>
            <a:r>
              <a:rPr lang="en-US" sz="3600" dirty="0" smtClean="0">
                <a:solidFill>
                  <a:srgbClr val="4F81BD"/>
                </a:solidFill>
                <a:effectLst/>
              </a:rPr>
              <a:t>These were publications that reported something completely “new” </a:t>
            </a:r>
            <a:br>
              <a:rPr lang="en-US" sz="3600" dirty="0" smtClean="0">
                <a:solidFill>
                  <a:srgbClr val="4F81BD"/>
                </a:solidFill>
                <a:effectLst/>
              </a:rPr>
            </a:br>
            <a:r>
              <a:rPr lang="en-US" sz="3600" dirty="0" smtClean="0">
                <a:solidFill>
                  <a:srgbClr val="4F81BD"/>
                </a:solidFill>
                <a:effectLst/>
              </a:rPr>
              <a:t/>
            </a:r>
            <a:br>
              <a:rPr lang="en-US" sz="3600" dirty="0" smtClean="0">
                <a:solidFill>
                  <a:srgbClr val="4F81BD"/>
                </a:solidFill>
                <a:effectLst/>
              </a:rPr>
            </a:br>
            <a:r>
              <a:rPr lang="en-US" sz="2800" dirty="0">
                <a:solidFill>
                  <a:srgbClr val="4F81BD"/>
                </a:solidFill>
              </a:rPr>
              <a:t/>
            </a:r>
            <a:br>
              <a:rPr lang="en-US" sz="2800" dirty="0">
                <a:solidFill>
                  <a:srgbClr val="4F81BD"/>
                </a:solidFill>
              </a:rPr>
            </a:br>
            <a:r>
              <a:rPr lang="en-US" sz="2800" dirty="0">
                <a:solidFill>
                  <a:srgbClr val="4F81BD"/>
                </a:solidFill>
              </a:rPr>
              <a:t>In the majority, data was not reproduced by the original investigators with their reagents in their lab</a:t>
            </a:r>
            <a:br>
              <a:rPr lang="en-US" sz="2800" dirty="0">
                <a:solidFill>
                  <a:srgbClr val="4F81BD"/>
                </a:solidFill>
              </a:rPr>
            </a:br>
            <a:r>
              <a:rPr lang="en-US" sz="2800" dirty="0" smtClean="0">
                <a:solidFill>
                  <a:srgbClr val="4F81BD"/>
                </a:solidFill>
              </a:rPr>
              <a:t/>
            </a:r>
            <a:br>
              <a:rPr lang="en-US" sz="2800" dirty="0" smtClean="0">
                <a:solidFill>
                  <a:srgbClr val="4F81BD"/>
                </a:solidFill>
              </a:rPr>
            </a:br>
            <a:r>
              <a:rPr lang="en-US" sz="2800" dirty="0" smtClean="0">
                <a:solidFill>
                  <a:srgbClr val="4F81BD"/>
                </a:solidFill>
              </a:rPr>
              <a:t>Amgen’s experience is not unique….</a:t>
            </a:r>
            <a:endParaRPr lang="en-US" sz="2800" dirty="0">
              <a:solidFill>
                <a:srgbClr val="4F81BD"/>
              </a:solidFill>
              <a:effectLst/>
            </a:endParaRPr>
          </a:p>
        </p:txBody>
      </p:sp>
      <p:sp>
        <p:nvSpPr>
          <p:cNvPr id="4" name="TextBox 3"/>
          <p:cNvSpPr txBox="1"/>
          <p:nvPr/>
        </p:nvSpPr>
        <p:spPr>
          <a:xfrm>
            <a:off x="12700" y="6527800"/>
            <a:ext cx="3087579" cy="307777"/>
          </a:xfrm>
          <a:prstGeom prst="rect">
            <a:avLst/>
          </a:prstGeom>
          <a:noFill/>
        </p:spPr>
        <p:txBody>
          <a:bodyPr wrap="none" rtlCol="0">
            <a:spAutoFit/>
          </a:bodyPr>
          <a:lstStyle/>
          <a:p>
            <a:r>
              <a:rPr lang="en-US" sz="1400" dirty="0" smtClean="0">
                <a:solidFill>
                  <a:srgbClr val="C0504D"/>
                </a:solidFill>
              </a:rPr>
              <a:t>Begley and Ellis. Nature (2012) 483: 531 </a:t>
            </a:r>
            <a:endParaRPr lang="en-US" sz="1400" dirty="0">
              <a:solidFill>
                <a:srgbClr val="C0504D"/>
              </a:solidFill>
            </a:endParaRPr>
          </a:p>
        </p:txBody>
      </p:sp>
    </p:spTree>
    <p:extLst>
      <p:ext uri="{BB962C8B-B14F-4D97-AF65-F5344CB8AC3E}">
        <p14:creationId xmlns:p14="http://schemas.microsoft.com/office/powerpoint/2010/main" val="2837269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1" y="49588"/>
            <a:ext cx="9091734" cy="1143000"/>
          </a:xfrm>
        </p:spPr>
        <p:txBody>
          <a:bodyPr>
            <a:normAutofit/>
          </a:bodyPr>
          <a:lstStyle/>
          <a:p>
            <a:r>
              <a:rPr lang="en-US" sz="3200" dirty="0" smtClean="0">
                <a:solidFill>
                  <a:schemeClr val="accent1"/>
                </a:solidFill>
              </a:rPr>
              <a:t>Authors’ Interpretation: Difference in tumor growth </a:t>
            </a:r>
            <a:endParaRPr lang="en-US" sz="3200" dirty="0">
              <a:solidFill>
                <a:schemeClr val="accent1"/>
              </a:solidFill>
            </a:endParaRPr>
          </a:p>
        </p:txBody>
      </p:sp>
      <p:sp>
        <p:nvSpPr>
          <p:cNvPr id="1029" name="Rectangle 1028"/>
          <p:cNvSpPr/>
          <p:nvPr/>
        </p:nvSpPr>
        <p:spPr>
          <a:xfrm>
            <a:off x="5665918" y="1960599"/>
            <a:ext cx="1574151" cy="5576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6" name="Group 27"/>
          <p:cNvGrpSpPr>
            <a:grpSpLocks/>
          </p:cNvGrpSpPr>
          <p:nvPr/>
        </p:nvGrpSpPr>
        <p:grpSpPr bwMode="auto">
          <a:xfrm>
            <a:off x="2351652" y="1630642"/>
            <a:ext cx="4309669" cy="3495114"/>
            <a:chOff x="4721" y="220"/>
            <a:chExt cx="2824" cy="2007"/>
          </a:xfrm>
        </p:grpSpPr>
        <p:pic>
          <p:nvPicPr>
            <p:cNvPr id="1052"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 y="220"/>
              <a:ext cx="2785" cy="2007"/>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Group 29"/>
            <p:cNvGrpSpPr>
              <a:grpSpLocks/>
            </p:cNvGrpSpPr>
            <p:nvPr/>
          </p:nvGrpSpPr>
          <p:grpSpPr bwMode="auto">
            <a:xfrm>
              <a:off x="5043" y="1757"/>
              <a:ext cx="69" cy="106"/>
              <a:chOff x="5043" y="1757"/>
              <a:chExt cx="69" cy="106"/>
            </a:xfrm>
          </p:grpSpPr>
          <p:sp>
            <p:nvSpPr>
              <p:cNvPr id="1027" name="Freeform 30"/>
              <p:cNvSpPr>
                <a:spLocks/>
              </p:cNvSpPr>
              <p:nvPr/>
            </p:nvSpPr>
            <p:spPr bwMode="auto">
              <a:xfrm>
                <a:off x="5043" y="1757"/>
                <a:ext cx="69" cy="106"/>
              </a:xfrm>
              <a:custGeom>
                <a:avLst/>
                <a:gdLst>
                  <a:gd name="T0" fmla="+- 0 5083 5043"/>
                  <a:gd name="T1" fmla="*/ T0 w 69"/>
                  <a:gd name="T2" fmla="+- 0 1757 1757"/>
                  <a:gd name="T3" fmla="*/ 1757 h 106"/>
                  <a:gd name="T4" fmla="+- 0 5072 5043"/>
                  <a:gd name="T5" fmla="*/ T4 w 69"/>
                  <a:gd name="T6" fmla="+- 0 1757 1757"/>
                  <a:gd name="T7" fmla="*/ 1757 h 106"/>
                  <a:gd name="T8" fmla="+- 0 5067 5043"/>
                  <a:gd name="T9" fmla="*/ T8 w 69"/>
                  <a:gd name="T10" fmla="+- 0 1758 1757"/>
                  <a:gd name="T11" fmla="*/ 1758 h 106"/>
                  <a:gd name="T12" fmla="+- 0 5043 5043"/>
                  <a:gd name="T13" fmla="*/ T12 w 69"/>
                  <a:gd name="T14" fmla="+- 0 1818 1757"/>
                  <a:gd name="T15" fmla="*/ 1818 h 106"/>
                  <a:gd name="T16" fmla="+- 0 5043 5043"/>
                  <a:gd name="T17" fmla="*/ T16 w 69"/>
                  <a:gd name="T18" fmla="+- 0 1826 1757"/>
                  <a:gd name="T19" fmla="*/ 1826 h 106"/>
                  <a:gd name="T20" fmla="+- 0 5072 5043"/>
                  <a:gd name="T21" fmla="*/ T20 w 69"/>
                  <a:gd name="T22" fmla="+- 0 1863 1757"/>
                  <a:gd name="T23" fmla="*/ 1863 h 106"/>
                  <a:gd name="T24" fmla="+- 0 5083 5043"/>
                  <a:gd name="T25" fmla="*/ T24 w 69"/>
                  <a:gd name="T26" fmla="+- 0 1863 1757"/>
                  <a:gd name="T27" fmla="*/ 1863 h 106"/>
                  <a:gd name="T28" fmla="+- 0 5087 5043"/>
                  <a:gd name="T29" fmla="*/ T28 w 69"/>
                  <a:gd name="T30" fmla="+- 0 1862 1757"/>
                  <a:gd name="T31" fmla="*/ 1862 h 106"/>
                  <a:gd name="T32" fmla="+- 0 5095 5043"/>
                  <a:gd name="T33" fmla="*/ T32 w 69"/>
                  <a:gd name="T34" fmla="+- 0 1859 1757"/>
                  <a:gd name="T35" fmla="*/ 1859 h 106"/>
                  <a:gd name="T36" fmla="+- 0 5098 5043"/>
                  <a:gd name="T37" fmla="*/ T36 w 69"/>
                  <a:gd name="T38" fmla="+- 0 1857 1757"/>
                  <a:gd name="T39" fmla="*/ 1857 h 106"/>
                  <a:gd name="T40" fmla="+- 0 5103 5043"/>
                  <a:gd name="T41" fmla="*/ T40 w 69"/>
                  <a:gd name="T42" fmla="+- 0 1852 1757"/>
                  <a:gd name="T43" fmla="*/ 1852 h 106"/>
                  <a:gd name="T44" fmla="+- 0 5072 5043"/>
                  <a:gd name="T45" fmla="*/ T44 w 69"/>
                  <a:gd name="T46" fmla="+- 0 1852 1757"/>
                  <a:gd name="T47" fmla="*/ 1852 h 106"/>
                  <a:gd name="T48" fmla="+- 0 5068 5043"/>
                  <a:gd name="T49" fmla="*/ T48 w 69"/>
                  <a:gd name="T50" fmla="+- 0 1850 1757"/>
                  <a:gd name="T51" fmla="*/ 1850 h 106"/>
                  <a:gd name="T52" fmla="+- 0 5056 5043"/>
                  <a:gd name="T53" fmla="*/ T52 w 69"/>
                  <a:gd name="T54" fmla="+- 0 1798 1757"/>
                  <a:gd name="T55" fmla="*/ 1798 h 106"/>
                  <a:gd name="T56" fmla="+- 0 5056 5043"/>
                  <a:gd name="T57" fmla="*/ T56 w 69"/>
                  <a:gd name="T58" fmla="+- 0 1795 1757"/>
                  <a:gd name="T59" fmla="*/ 1795 h 106"/>
                  <a:gd name="T60" fmla="+- 0 5074 5043"/>
                  <a:gd name="T61" fmla="*/ T60 w 69"/>
                  <a:gd name="T62" fmla="+- 0 1768 1757"/>
                  <a:gd name="T63" fmla="*/ 1768 h 106"/>
                  <a:gd name="T64" fmla="+- 0 5103 5043"/>
                  <a:gd name="T65" fmla="*/ T64 w 69"/>
                  <a:gd name="T66" fmla="+- 0 1768 1757"/>
                  <a:gd name="T67" fmla="*/ 1768 h 106"/>
                  <a:gd name="T68" fmla="+- 0 5098 5043"/>
                  <a:gd name="T69" fmla="*/ T68 w 69"/>
                  <a:gd name="T70" fmla="+- 0 1763 1757"/>
                  <a:gd name="T71" fmla="*/ 1763 h 106"/>
                  <a:gd name="T72" fmla="+- 0 5095 5043"/>
                  <a:gd name="T73" fmla="*/ T72 w 69"/>
                  <a:gd name="T74" fmla="+- 0 1761 1757"/>
                  <a:gd name="T75" fmla="*/ 1761 h 106"/>
                  <a:gd name="T76" fmla="+- 0 5087 5043"/>
                  <a:gd name="T77" fmla="*/ T76 w 69"/>
                  <a:gd name="T78" fmla="+- 0 1758 1757"/>
                  <a:gd name="T79" fmla="*/ 1758 h 106"/>
                  <a:gd name="T80" fmla="+- 0 5083 5043"/>
                  <a:gd name="T81" fmla="*/ T80 w 69"/>
                  <a:gd name="T82" fmla="+- 0 1757 1757"/>
                  <a:gd name="T83" fmla="*/ 1757 h 1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69" h="106">
                    <a:moveTo>
                      <a:pt x="40" y="0"/>
                    </a:moveTo>
                    <a:lnTo>
                      <a:pt x="29" y="0"/>
                    </a:lnTo>
                    <a:lnTo>
                      <a:pt x="24" y="1"/>
                    </a:lnTo>
                    <a:lnTo>
                      <a:pt x="0" y="61"/>
                    </a:lnTo>
                    <a:lnTo>
                      <a:pt x="0" y="69"/>
                    </a:lnTo>
                    <a:lnTo>
                      <a:pt x="29" y="106"/>
                    </a:lnTo>
                    <a:lnTo>
                      <a:pt x="40" y="106"/>
                    </a:lnTo>
                    <a:lnTo>
                      <a:pt x="44" y="105"/>
                    </a:lnTo>
                    <a:lnTo>
                      <a:pt x="52" y="102"/>
                    </a:lnTo>
                    <a:lnTo>
                      <a:pt x="55" y="100"/>
                    </a:lnTo>
                    <a:lnTo>
                      <a:pt x="60" y="95"/>
                    </a:lnTo>
                    <a:lnTo>
                      <a:pt x="29" y="95"/>
                    </a:lnTo>
                    <a:lnTo>
                      <a:pt x="25" y="93"/>
                    </a:lnTo>
                    <a:lnTo>
                      <a:pt x="13" y="41"/>
                    </a:lnTo>
                    <a:lnTo>
                      <a:pt x="13" y="38"/>
                    </a:lnTo>
                    <a:lnTo>
                      <a:pt x="31" y="11"/>
                    </a:lnTo>
                    <a:lnTo>
                      <a:pt x="60" y="11"/>
                    </a:lnTo>
                    <a:lnTo>
                      <a:pt x="55" y="6"/>
                    </a:lnTo>
                    <a:lnTo>
                      <a:pt x="52" y="4"/>
                    </a:lnTo>
                    <a:lnTo>
                      <a:pt x="44" y="1"/>
                    </a:lnTo>
                    <a:lnTo>
                      <a:pt x="4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Freeform 31"/>
              <p:cNvSpPr>
                <a:spLocks/>
              </p:cNvSpPr>
              <p:nvPr/>
            </p:nvSpPr>
            <p:spPr bwMode="auto">
              <a:xfrm>
                <a:off x="5043" y="1757"/>
                <a:ext cx="69" cy="106"/>
              </a:xfrm>
              <a:custGeom>
                <a:avLst/>
                <a:gdLst>
                  <a:gd name="T0" fmla="+- 0 5103 5043"/>
                  <a:gd name="T1" fmla="*/ T0 w 69"/>
                  <a:gd name="T2" fmla="+- 0 1768 1757"/>
                  <a:gd name="T3" fmla="*/ 1768 h 106"/>
                  <a:gd name="T4" fmla="+- 0 5081 5043"/>
                  <a:gd name="T5" fmla="*/ T4 w 69"/>
                  <a:gd name="T6" fmla="+- 0 1768 1757"/>
                  <a:gd name="T7" fmla="*/ 1768 h 106"/>
                  <a:gd name="T8" fmla="+- 0 5084 5043"/>
                  <a:gd name="T9" fmla="*/ T8 w 69"/>
                  <a:gd name="T10" fmla="+- 0 1769 1757"/>
                  <a:gd name="T11" fmla="*/ 1769 h 106"/>
                  <a:gd name="T12" fmla="+- 0 5089 5043"/>
                  <a:gd name="T13" fmla="*/ T12 w 69"/>
                  <a:gd name="T14" fmla="+- 0 1772 1757"/>
                  <a:gd name="T15" fmla="*/ 1772 h 106"/>
                  <a:gd name="T16" fmla="+- 0 5098 5043"/>
                  <a:gd name="T17" fmla="*/ T16 w 69"/>
                  <a:gd name="T18" fmla="+- 0 1822 1757"/>
                  <a:gd name="T19" fmla="*/ 1822 h 106"/>
                  <a:gd name="T20" fmla="+- 0 5098 5043"/>
                  <a:gd name="T21" fmla="*/ T20 w 69"/>
                  <a:gd name="T22" fmla="+- 0 1828 1757"/>
                  <a:gd name="T23" fmla="*/ 1828 h 106"/>
                  <a:gd name="T24" fmla="+- 0 5083 5043"/>
                  <a:gd name="T25" fmla="*/ T24 w 69"/>
                  <a:gd name="T26" fmla="+- 0 1852 1757"/>
                  <a:gd name="T27" fmla="*/ 1852 h 106"/>
                  <a:gd name="T28" fmla="+- 0 5103 5043"/>
                  <a:gd name="T29" fmla="*/ T28 w 69"/>
                  <a:gd name="T30" fmla="+- 0 1852 1757"/>
                  <a:gd name="T31" fmla="*/ 1852 h 106"/>
                  <a:gd name="T32" fmla="+- 0 5112 5043"/>
                  <a:gd name="T33" fmla="*/ T32 w 69"/>
                  <a:gd name="T34" fmla="+- 0 1818 1757"/>
                  <a:gd name="T35" fmla="*/ 1818 h 106"/>
                  <a:gd name="T36" fmla="+- 0 5112 5043"/>
                  <a:gd name="T37" fmla="*/ T36 w 69"/>
                  <a:gd name="T38" fmla="+- 0 1798 1757"/>
                  <a:gd name="T39" fmla="*/ 1798 h 106"/>
                  <a:gd name="T40" fmla="+- 0 5103 5043"/>
                  <a:gd name="T41" fmla="*/ T40 w 69"/>
                  <a:gd name="T42" fmla="+- 0 1768 1757"/>
                  <a:gd name="T43" fmla="*/ 1768 h 106"/>
                  <a:gd name="T44" fmla="+- 0 5103 5043"/>
                  <a:gd name="T45" fmla="*/ T44 w 69"/>
                  <a:gd name="T46" fmla="+- 0 1768 1757"/>
                  <a:gd name="T47" fmla="*/ 1768 h 1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69" h="106">
                    <a:moveTo>
                      <a:pt x="60" y="11"/>
                    </a:moveTo>
                    <a:lnTo>
                      <a:pt x="38" y="11"/>
                    </a:lnTo>
                    <a:lnTo>
                      <a:pt x="41" y="12"/>
                    </a:lnTo>
                    <a:lnTo>
                      <a:pt x="46" y="15"/>
                    </a:lnTo>
                    <a:lnTo>
                      <a:pt x="55" y="65"/>
                    </a:lnTo>
                    <a:lnTo>
                      <a:pt x="55" y="71"/>
                    </a:lnTo>
                    <a:lnTo>
                      <a:pt x="40" y="95"/>
                    </a:lnTo>
                    <a:lnTo>
                      <a:pt x="60" y="95"/>
                    </a:lnTo>
                    <a:lnTo>
                      <a:pt x="69" y="61"/>
                    </a:lnTo>
                    <a:lnTo>
                      <a:pt x="69" y="41"/>
                    </a:lnTo>
                    <a:lnTo>
                      <a:pt x="60" y="11"/>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56"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0" y="361"/>
                <a:ext cx="1046" cy="2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8" name="Group 33"/>
            <p:cNvGrpSpPr>
              <a:grpSpLocks/>
            </p:cNvGrpSpPr>
            <p:nvPr/>
          </p:nvGrpSpPr>
          <p:grpSpPr bwMode="auto">
            <a:xfrm>
              <a:off x="7372" y="572"/>
              <a:ext cx="49" cy="2"/>
              <a:chOff x="7372" y="572"/>
              <a:chExt cx="49" cy="2"/>
            </a:xfrm>
          </p:grpSpPr>
          <p:sp>
            <p:nvSpPr>
              <p:cNvPr id="1026" name="Freeform 34"/>
              <p:cNvSpPr>
                <a:spLocks/>
              </p:cNvSpPr>
              <p:nvPr/>
            </p:nvSpPr>
            <p:spPr bwMode="auto">
              <a:xfrm>
                <a:off x="7372" y="572"/>
                <a:ext cx="49" cy="2"/>
              </a:xfrm>
              <a:custGeom>
                <a:avLst/>
                <a:gdLst>
                  <a:gd name="T0" fmla="+- 0 7372 7372"/>
                  <a:gd name="T1" fmla="*/ T0 w 49"/>
                  <a:gd name="T2" fmla="+- 0 7422 7372"/>
                  <a:gd name="T3" fmla="*/ T2 w 49"/>
                </a:gdLst>
                <a:ahLst/>
                <a:cxnLst>
                  <a:cxn ang="0">
                    <a:pos x="T1" y="0"/>
                  </a:cxn>
                  <a:cxn ang="0">
                    <a:pos x="T3" y="0"/>
                  </a:cxn>
                </a:cxnLst>
                <a:rect l="0" t="0" r="r" b="b"/>
                <a:pathLst>
                  <a:path w="49">
                    <a:moveTo>
                      <a:pt x="0" y="0"/>
                    </a:moveTo>
                    <a:lnTo>
                      <a:pt x="50" y="0"/>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9" name="Group 35"/>
            <p:cNvGrpSpPr>
              <a:grpSpLocks/>
            </p:cNvGrpSpPr>
            <p:nvPr/>
          </p:nvGrpSpPr>
          <p:grpSpPr bwMode="auto">
            <a:xfrm>
              <a:off x="7372" y="908"/>
              <a:ext cx="49" cy="2"/>
              <a:chOff x="7372" y="908"/>
              <a:chExt cx="49" cy="2"/>
            </a:xfrm>
          </p:grpSpPr>
          <p:sp>
            <p:nvSpPr>
              <p:cNvPr id="1025" name="Freeform 36"/>
              <p:cNvSpPr>
                <a:spLocks/>
              </p:cNvSpPr>
              <p:nvPr/>
            </p:nvSpPr>
            <p:spPr bwMode="auto">
              <a:xfrm>
                <a:off x="7372" y="908"/>
                <a:ext cx="49" cy="2"/>
              </a:xfrm>
              <a:custGeom>
                <a:avLst/>
                <a:gdLst>
                  <a:gd name="T0" fmla="+- 0 7372 7372"/>
                  <a:gd name="T1" fmla="*/ T0 w 49"/>
                  <a:gd name="T2" fmla="+- 0 7422 7372"/>
                  <a:gd name="T3" fmla="*/ T2 w 49"/>
                </a:gdLst>
                <a:ahLst/>
                <a:cxnLst>
                  <a:cxn ang="0">
                    <a:pos x="T1" y="0"/>
                  </a:cxn>
                  <a:cxn ang="0">
                    <a:pos x="T3" y="0"/>
                  </a:cxn>
                </a:cxnLst>
                <a:rect l="0" t="0" r="r" b="b"/>
                <a:pathLst>
                  <a:path w="49">
                    <a:moveTo>
                      <a:pt x="0" y="0"/>
                    </a:moveTo>
                    <a:lnTo>
                      <a:pt x="50" y="0"/>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37"/>
            <p:cNvGrpSpPr>
              <a:grpSpLocks/>
            </p:cNvGrpSpPr>
            <p:nvPr/>
          </p:nvGrpSpPr>
          <p:grpSpPr bwMode="auto">
            <a:xfrm>
              <a:off x="7422" y="563"/>
              <a:ext cx="2" cy="349"/>
              <a:chOff x="7422" y="563"/>
              <a:chExt cx="2" cy="349"/>
            </a:xfrm>
          </p:grpSpPr>
          <p:sp>
            <p:nvSpPr>
              <p:cNvPr id="1024" name="Freeform 38"/>
              <p:cNvSpPr>
                <a:spLocks/>
              </p:cNvSpPr>
              <p:nvPr/>
            </p:nvSpPr>
            <p:spPr bwMode="auto">
              <a:xfrm>
                <a:off x="7422" y="563"/>
                <a:ext cx="2" cy="349"/>
              </a:xfrm>
              <a:custGeom>
                <a:avLst/>
                <a:gdLst>
                  <a:gd name="T0" fmla="+- 0 563 563"/>
                  <a:gd name="T1" fmla="*/ 563 h 349"/>
                  <a:gd name="T2" fmla="+- 0 912 563"/>
                  <a:gd name="T3" fmla="*/ 912 h 349"/>
                </a:gdLst>
                <a:ahLst/>
                <a:cxnLst>
                  <a:cxn ang="0">
                    <a:pos x="0" y="T1"/>
                  </a:cxn>
                  <a:cxn ang="0">
                    <a:pos x="0" y="T3"/>
                  </a:cxn>
                </a:cxnLst>
                <a:rect l="0" t="0" r="r" b="b"/>
                <a:pathLst>
                  <a:path h="349">
                    <a:moveTo>
                      <a:pt x="0" y="0"/>
                    </a:moveTo>
                    <a:lnTo>
                      <a:pt x="0" y="349"/>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1" name="Group 39"/>
            <p:cNvGrpSpPr>
              <a:grpSpLocks/>
            </p:cNvGrpSpPr>
            <p:nvPr/>
          </p:nvGrpSpPr>
          <p:grpSpPr bwMode="auto">
            <a:xfrm>
              <a:off x="7456" y="684"/>
              <a:ext cx="89" cy="82"/>
              <a:chOff x="7456" y="684"/>
              <a:chExt cx="89" cy="82"/>
            </a:xfrm>
          </p:grpSpPr>
          <p:sp>
            <p:nvSpPr>
              <p:cNvPr id="92" name="Freeform 40"/>
              <p:cNvSpPr>
                <a:spLocks/>
              </p:cNvSpPr>
              <p:nvPr/>
            </p:nvSpPr>
            <p:spPr bwMode="auto">
              <a:xfrm>
                <a:off x="7456" y="684"/>
                <a:ext cx="89" cy="82"/>
              </a:xfrm>
              <a:custGeom>
                <a:avLst/>
                <a:gdLst>
                  <a:gd name="T0" fmla="+- 0 7462 7456"/>
                  <a:gd name="T1" fmla="*/ T0 w 89"/>
                  <a:gd name="T2" fmla="+- 0 705 684"/>
                  <a:gd name="T3" fmla="*/ 705 h 82"/>
                  <a:gd name="T4" fmla="+- 0 7456 7456"/>
                  <a:gd name="T5" fmla="*/ T4 w 89"/>
                  <a:gd name="T6" fmla="+- 0 719 684"/>
                  <a:gd name="T7" fmla="*/ 719 h 82"/>
                  <a:gd name="T8" fmla="+- 0 7488 7456"/>
                  <a:gd name="T9" fmla="*/ T8 w 89"/>
                  <a:gd name="T10" fmla="+- 0 730 684"/>
                  <a:gd name="T11" fmla="*/ 730 h 82"/>
                  <a:gd name="T12" fmla="+- 0 7468 7456"/>
                  <a:gd name="T13" fmla="*/ T12 w 89"/>
                  <a:gd name="T14" fmla="+- 0 757 684"/>
                  <a:gd name="T15" fmla="*/ 757 h 82"/>
                  <a:gd name="T16" fmla="+- 0 7482 7456"/>
                  <a:gd name="T17" fmla="*/ T16 w 89"/>
                  <a:gd name="T18" fmla="+- 0 766 684"/>
                  <a:gd name="T19" fmla="*/ 766 h 82"/>
                  <a:gd name="T20" fmla="+- 0 7501 7456"/>
                  <a:gd name="T21" fmla="*/ T20 w 89"/>
                  <a:gd name="T22" fmla="+- 0 738 684"/>
                  <a:gd name="T23" fmla="*/ 738 h 82"/>
                  <a:gd name="T24" fmla="+- 0 7519 7456"/>
                  <a:gd name="T25" fmla="*/ T24 w 89"/>
                  <a:gd name="T26" fmla="+- 0 738 684"/>
                  <a:gd name="T27" fmla="*/ 738 h 82"/>
                  <a:gd name="T28" fmla="+- 0 7514 7456"/>
                  <a:gd name="T29" fmla="*/ T28 w 89"/>
                  <a:gd name="T30" fmla="+- 0 730 684"/>
                  <a:gd name="T31" fmla="*/ 730 h 82"/>
                  <a:gd name="T32" fmla="+- 0 7546 7456"/>
                  <a:gd name="T33" fmla="*/ T32 w 89"/>
                  <a:gd name="T34" fmla="+- 0 719 684"/>
                  <a:gd name="T35" fmla="*/ 719 h 82"/>
                  <a:gd name="T36" fmla="+- 0 7545 7456"/>
                  <a:gd name="T37" fmla="*/ T36 w 89"/>
                  <a:gd name="T38" fmla="+- 0 717 684"/>
                  <a:gd name="T39" fmla="*/ 717 h 82"/>
                  <a:gd name="T40" fmla="+- 0 7493 7456"/>
                  <a:gd name="T41" fmla="*/ T40 w 89"/>
                  <a:gd name="T42" fmla="+- 0 717 684"/>
                  <a:gd name="T43" fmla="*/ 717 h 82"/>
                  <a:gd name="T44" fmla="+- 0 7462 7456"/>
                  <a:gd name="T45" fmla="*/ T44 w 89"/>
                  <a:gd name="T46" fmla="+- 0 705 684"/>
                  <a:gd name="T47" fmla="*/ 705 h 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89" h="82">
                    <a:moveTo>
                      <a:pt x="6" y="21"/>
                    </a:moveTo>
                    <a:lnTo>
                      <a:pt x="0" y="35"/>
                    </a:lnTo>
                    <a:lnTo>
                      <a:pt x="32" y="46"/>
                    </a:lnTo>
                    <a:lnTo>
                      <a:pt x="12" y="73"/>
                    </a:lnTo>
                    <a:lnTo>
                      <a:pt x="26" y="82"/>
                    </a:lnTo>
                    <a:lnTo>
                      <a:pt x="45" y="54"/>
                    </a:lnTo>
                    <a:lnTo>
                      <a:pt x="63" y="54"/>
                    </a:lnTo>
                    <a:lnTo>
                      <a:pt x="58" y="46"/>
                    </a:lnTo>
                    <a:lnTo>
                      <a:pt x="90" y="35"/>
                    </a:lnTo>
                    <a:lnTo>
                      <a:pt x="89" y="33"/>
                    </a:lnTo>
                    <a:lnTo>
                      <a:pt x="37" y="33"/>
                    </a:lnTo>
                    <a:lnTo>
                      <a:pt x="6" y="21"/>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1"/>
              <p:cNvSpPr>
                <a:spLocks/>
              </p:cNvSpPr>
              <p:nvPr/>
            </p:nvSpPr>
            <p:spPr bwMode="auto">
              <a:xfrm>
                <a:off x="7456" y="684"/>
                <a:ext cx="89" cy="82"/>
              </a:xfrm>
              <a:custGeom>
                <a:avLst/>
                <a:gdLst>
                  <a:gd name="T0" fmla="+- 0 7519 7456"/>
                  <a:gd name="T1" fmla="*/ T0 w 89"/>
                  <a:gd name="T2" fmla="+- 0 738 684"/>
                  <a:gd name="T3" fmla="*/ 738 h 82"/>
                  <a:gd name="T4" fmla="+- 0 7501 7456"/>
                  <a:gd name="T5" fmla="*/ T4 w 89"/>
                  <a:gd name="T6" fmla="+- 0 738 684"/>
                  <a:gd name="T7" fmla="*/ 738 h 82"/>
                  <a:gd name="T8" fmla="+- 0 7521 7456"/>
                  <a:gd name="T9" fmla="*/ T8 w 89"/>
                  <a:gd name="T10" fmla="+- 0 766 684"/>
                  <a:gd name="T11" fmla="*/ 766 h 82"/>
                  <a:gd name="T12" fmla="+- 0 7533 7456"/>
                  <a:gd name="T13" fmla="*/ T12 w 89"/>
                  <a:gd name="T14" fmla="+- 0 757 684"/>
                  <a:gd name="T15" fmla="*/ 757 h 82"/>
                  <a:gd name="T16" fmla="+- 0 7519 7456"/>
                  <a:gd name="T17" fmla="*/ T16 w 89"/>
                  <a:gd name="T18" fmla="+- 0 738 684"/>
                  <a:gd name="T19" fmla="*/ 738 h 82"/>
                </a:gdLst>
                <a:ahLst/>
                <a:cxnLst>
                  <a:cxn ang="0">
                    <a:pos x="T1" y="T3"/>
                  </a:cxn>
                  <a:cxn ang="0">
                    <a:pos x="T5" y="T7"/>
                  </a:cxn>
                  <a:cxn ang="0">
                    <a:pos x="T9" y="T11"/>
                  </a:cxn>
                  <a:cxn ang="0">
                    <a:pos x="T13" y="T15"/>
                  </a:cxn>
                  <a:cxn ang="0">
                    <a:pos x="T17" y="T19"/>
                  </a:cxn>
                </a:cxnLst>
                <a:rect l="0" t="0" r="r" b="b"/>
                <a:pathLst>
                  <a:path w="89" h="82">
                    <a:moveTo>
                      <a:pt x="63" y="54"/>
                    </a:moveTo>
                    <a:lnTo>
                      <a:pt x="45" y="54"/>
                    </a:lnTo>
                    <a:lnTo>
                      <a:pt x="65" y="82"/>
                    </a:lnTo>
                    <a:lnTo>
                      <a:pt x="77" y="73"/>
                    </a:lnTo>
                    <a:lnTo>
                      <a:pt x="63" y="54"/>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2"/>
              <p:cNvSpPr>
                <a:spLocks/>
              </p:cNvSpPr>
              <p:nvPr/>
            </p:nvSpPr>
            <p:spPr bwMode="auto">
              <a:xfrm>
                <a:off x="7456" y="684"/>
                <a:ext cx="89" cy="82"/>
              </a:xfrm>
              <a:custGeom>
                <a:avLst/>
                <a:gdLst>
                  <a:gd name="T0" fmla="+- 0 7508 7456"/>
                  <a:gd name="T1" fmla="*/ T0 w 89"/>
                  <a:gd name="T2" fmla="+- 0 684 684"/>
                  <a:gd name="T3" fmla="*/ 684 h 82"/>
                  <a:gd name="T4" fmla="+- 0 7493 7456"/>
                  <a:gd name="T5" fmla="*/ T4 w 89"/>
                  <a:gd name="T6" fmla="+- 0 684 684"/>
                  <a:gd name="T7" fmla="*/ 684 h 82"/>
                  <a:gd name="T8" fmla="+- 0 7493 7456"/>
                  <a:gd name="T9" fmla="*/ T8 w 89"/>
                  <a:gd name="T10" fmla="+- 0 717 684"/>
                  <a:gd name="T11" fmla="*/ 717 h 82"/>
                  <a:gd name="T12" fmla="+- 0 7508 7456"/>
                  <a:gd name="T13" fmla="*/ T12 w 89"/>
                  <a:gd name="T14" fmla="+- 0 717 684"/>
                  <a:gd name="T15" fmla="*/ 717 h 82"/>
                  <a:gd name="T16" fmla="+- 0 7508 7456"/>
                  <a:gd name="T17" fmla="*/ T16 w 89"/>
                  <a:gd name="T18" fmla="+- 0 684 684"/>
                  <a:gd name="T19" fmla="*/ 684 h 82"/>
                </a:gdLst>
                <a:ahLst/>
                <a:cxnLst>
                  <a:cxn ang="0">
                    <a:pos x="T1" y="T3"/>
                  </a:cxn>
                  <a:cxn ang="0">
                    <a:pos x="T5" y="T7"/>
                  </a:cxn>
                  <a:cxn ang="0">
                    <a:pos x="T9" y="T11"/>
                  </a:cxn>
                  <a:cxn ang="0">
                    <a:pos x="T13" y="T15"/>
                  </a:cxn>
                  <a:cxn ang="0">
                    <a:pos x="T17" y="T19"/>
                  </a:cxn>
                </a:cxnLst>
                <a:rect l="0" t="0" r="r" b="b"/>
                <a:pathLst>
                  <a:path w="89" h="82">
                    <a:moveTo>
                      <a:pt x="52" y="0"/>
                    </a:moveTo>
                    <a:lnTo>
                      <a:pt x="37" y="0"/>
                    </a:lnTo>
                    <a:lnTo>
                      <a:pt x="37" y="33"/>
                    </a:lnTo>
                    <a:lnTo>
                      <a:pt x="52" y="33"/>
                    </a:lnTo>
                    <a:lnTo>
                      <a:pt x="52"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3"/>
              <p:cNvSpPr>
                <a:spLocks/>
              </p:cNvSpPr>
              <p:nvPr/>
            </p:nvSpPr>
            <p:spPr bwMode="auto">
              <a:xfrm>
                <a:off x="7456" y="684"/>
                <a:ext cx="89" cy="82"/>
              </a:xfrm>
              <a:custGeom>
                <a:avLst/>
                <a:gdLst>
                  <a:gd name="T0" fmla="+- 0 7540 7456"/>
                  <a:gd name="T1" fmla="*/ T0 w 89"/>
                  <a:gd name="T2" fmla="+- 0 705 684"/>
                  <a:gd name="T3" fmla="*/ 705 h 82"/>
                  <a:gd name="T4" fmla="+- 0 7508 7456"/>
                  <a:gd name="T5" fmla="*/ T4 w 89"/>
                  <a:gd name="T6" fmla="+- 0 717 684"/>
                  <a:gd name="T7" fmla="*/ 717 h 82"/>
                  <a:gd name="T8" fmla="+- 0 7545 7456"/>
                  <a:gd name="T9" fmla="*/ T8 w 89"/>
                  <a:gd name="T10" fmla="+- 0 717 684"/>
                  <a:gd name="T11" fmla="*/ 717 h 82"/>
                  <a:gd name="T12" fmla="+- 0 7540 7456"/>
                  <a:gd name="T13" fmla="*/ T12 w 89"/>
                  <a:gd name="T14" fmla="+- 0 705 684"/>
                  <a:gd name="T15" fmla="*/ 705 h 82"/>
                </a:gdLst>
                <a:ahLst/>
                <a:cxnLst>
                  <a:cxn ang="0">
                    <a:pos x="T1" y="T3"/>
                  </a:cxn>
                  <a:cxn ang="0">
                    <a:pos x="T5" y="T7"/>
                  </a:cxn>
                  <a:cxn ang="0">
                    <a:pos x="T9" y="T11"/>
                  </a:cxn>
                  <a:cxn ang="0">
                    <a:pos x="T13" y="T15"/>
                  </a:cxn>
                </a:cxnLst>
                <a:rect l="0" t="0" r="r" b="b"/>
                <a:pathLst>
                  <a:path w="89" h="82">
                    <a:moveTo>
                      <a:pt x="84" y="21"/>
                    </a:moveTo>
                    <a:lnTo>
                      <a:pt x="52" y="33"/>
                    </a:lnTo>
                    <a:lnTo>
                      <a:pt x="89" y="33"/>
                    </a:lnTo>
                    <a:lnTo>
                      <a:pt x="84" y="21"/>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 name="Rectangle 2"/>
          <p:cNvSpPr/>
          <p:nvPr/>
        </p:nvSpPr>
        <p:spPr>
          <a:xfrm>
            <a:off x="0" y="6488668"/>
            <a:ext cx="1528634" cy="369332"/>
          </a:xfrm>
          <a:prstGeom prst="rect">
            <a:avLst/>
          </a:prstGeom>
        </p:spPr>
        <p:txBody>
          <a:bodyPr wrap="none">
            <a:spAutoFit/>
          </a:bodyPr>
          <a:lstStyle/>
          <a:p>
            <a:r>
              <a:rPr lang="en-US" dirty="0"/>
              <a:t>Citations &gt;130</a:t>
            </a:r>
          </a:p>
        </p:txBody>
      </p:sp>
    </p:spTree>
    <p:extLst>
      <p:ext uri="{BB962C8B-B14F-4D97-AF65-F5344CB8AC3E}">
        <p14:creationId xmlns:p14="http://schemas.microsoft.com/office/powerpoint/2010/main" val="1614695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1" y="49588"/>
            <a:ext cx="9091734" cy="1143000"/>
          </a:xfrm>
        </p:spPr>
        <p:txBody>
          <a:bodyPr>
            <a:normAutofit/>
          </a:bodyPr>
          <a:lstStyle/>
          <a:p>
            <a:r>
              <a:rPr lang="en-US" sz="3200" dirty="0" smtClean="0">
                <a:solidFill>
                  <a:schemeClr val="accent1"/>
                </a:solidFill>
              </a:rPr>
              <a:t>Authors’ Interpretation: Difference in tumor growth </a:t>
            </a:r>
            <a:endParaRPr lang="en-US" sz="3200" dirty="0">
              <a:solidFill>
                <a:schemeClr val="accent1"/>
              </a:solidFill>
            </a:endParaRPr>
          </a:p>
        </p:txBody>
      </p:sp>
      <p:sp>
        <p:nvSpPr>
          <p:cNvPr id="1029" name="Rectangle 1028"/>
          <p:cNvSpPr/>
          <p:nvPr/>
        </p:nvSpPr>
        <p:spPr>
          <a:xfrm>
            <a:off x="5665918" y="1960599"/>
            <a:ext cx="1574151" cy="5576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7731" y="5265542"/>
            <a:ext cx="9119464" cy="1569660"/>
          </a:xfrm>
          <a:prstGeom prst="rect">
            <a:avLst/>
          </a:prstGeom>
          <a:noFill/>
        </p:spPr>
        <p:txBody>
          <a:bodyPr wrap="square" rtlCol="0">
            <a:spAutoFit/>
          </a:bodyPr>
          <a:lstStyle/>
          <a:p>
            <a:pPr algn="ctr"/>
            <a:r>
              <a:rPr lang="en-US" sz="2400" b="1" dirty="0" smtClean="0">
                <a:solidFill>
                  <a:srgbClr val="C0504D"/>
                </a:solidFill>
              </a:rPr>
              <a:t>n and errors</a:t>
            </a:r>
            <a:r>
              <a:rPr lang="en-US" sz="2400" b="1" dirty="0">
                <a:solidFill>
                  <a:srgbClr val="C0504D"/>
                </a:solidFill>
              </a:rPr>
              <a:t> </a:t>
            </a:r>
            <a:r>
              <a:rPr lang="en-US" sz="2400" b="1" dirty="0" smtClean="0">
                <a:solidFill>
                  <a:srgbClr val="C0504D"/>
                </a:solidFill>
              </a:rPr>
              <a:t>not stated.   </a:t>
            </a:r>
          </a:p>
          <a:p>
            <a:pPr algn="ctr"/>
            <a:r>
              <a:rPr lang="en-US" sz="2400" b="1" dirty="0" smtClean="0">
                <a:solidFill>
                  <a:srgbClr val="C0504D"/>
                </a:solidFill>
              </a:rPr>
              <a:t>Errors unbelievable</a:t>
            </a:r>
          </a:p>
          <a:p>
            <a:pPr algn="ctr"/>
            <a:r>
              <a:rPr lang="en-US" sz="2400" b="1" dirty="0" smtClean="0">
                <a:solidFill>
                  <a:schemeClr val="accent2"/>
                </a:solidFill>
              </a:rPr>
              <a:t>Beware</a:t>
            </a:r>
            <a:r>
              <a:rPr lang="en-US" sz="2400" b="1" dirty="0">
                <a:solidFill>
                  <a:schemeClr val="accent2"/>
                </a:solidFill>
              </a:rPr>
              <a:t> </a:t>
            </a:r>
            <a:r>
              <a:rPr lang="en-US" sz="2400" b="1" dirty="0" smtClean="0">
                <a:solidFill>
                  <a:schemeClr val="accent2"/>
                </a:solidFill>
              </a:rPr>
              <a:t>“</a:t>
            </a:r>
            <a:r>
              <a:rPr lang="en-US" sz="2400" b="1" dirty="0">
                <a:solidFill>
                  <a:schemeClr val="accent2"/>
                </a:solidFill>
              </a:rPr>
              <a:t>statistical significance” that is of no biological significance</a:t>
            </a:r>
          </a:p>
          <a:p>
            <a:pPr algn="ctr"/>
            <a:r>
              <a:rPr lang="en-US" sz="2400" b="1" dirty="0">
                <a:solidFill>
                  <a:schemeClr val="accent2"/>
                </a:solidFill>
              </a:rPr>
              <a:t> 	</a:t>
            </a:r>
            <a:endParaRPr lang="en-US" sz="2400" b="1" dirty="0" smtClean="0">
              <a:solidFill>
                <a:srgbClr val="C0504D"/>
              </a:solidFill>
            </a:endParaRPr>
          </a:p>
        </p:txBody>
      </p:sp>
      <p:sp>
        <p:nvSpPr>
          <p:cNvPr id="110" name="Oval 109"/>
          <p:cNvSpPr/>
          <p:nvPr/>
        </p:nvSpPr>
        <p:spPr>
          <a:xfrm>
            <a:off x="5799556" y="1892066"/>
            <a:ext cx="563144" cy="1321033"/>
          </a:xfrm>
          <a:prstGeom prst="ellipse">
            <a:avLst/>
          </a:prstGeom>
          <a:noFill/>
          <a:ln w="28575"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6" name="Group 27"/>
          <p:cNvGrpSpPr>
            <a:grpSpLocks/>
          </p:cNvGrpSpPr>
          <p:nvPr/>
        </p:nvGrpSpPr>
        <p:grpSpPr bwMode="auto">
          <a:xfrm>
            <a:off x="2342853" y="1630642"/>
            <a:ext cx="4323404" cy="3495114"/>
            <a:chOff x="4721" y="220"/>
            <a:chExt cx="2833" cy="2007"/>
          </a:xfrm>
        </p:grpSpPr>
        <p:pic>
          <p:nvPicPr>
            <p:cNvPr id="1052"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 y="220"/>
              <a:ext cx="2785" cy="2007"/>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Group 29"/>
            <p:cNvGrpSpPr>
              <a:grpSpLocks/>
            </p:cNvGrpSpPr>
            <p:nvPr/>
          </p:nvGrpSpPr>
          <p:grpSpPr bwMode="auto">
            <a:xfrm>
              <a:off x="5043" y="1757"/>
              <a:ext cx="69" cy="106"/>
              <a:chOff x="5043" y="1757"/>
              <a:chExt cx="69" cy="106"/>
            </a:xfrm>
          </p:grpSpPr>
          <p:sp>
            <p:nvSpPr>
              <p:cNvPr id="1027" name="Freeform 30"/>
              <p:cNvSpPr>
                <a:spLocks/>
              </p:cNvSpPr>
              <p:nvPr/>
            </p:nvSpPr>
            <p:spPr bwMode="auto">
              <a:xfrm>
                <a:off x="5043" y="1757"/>
                <a:ext cx="69" cy="106"/>
              </a:xfrm>
              <a:custGeom>
                <a:avLst/>
                <a:gdLst>
                  <a:gd name="T0" fmla="+- 0 5083 5043"/>
                  <a:gd name="T1" fmla="*/ T0 w 69"/>
                  <a:gd name="T2" fmla="+- 0 1757 1757"/>
                  <a:gd name="T3" fmla="*/ 1757 h 106"/>
                  <a:gd name="T4" fmla="+- 0 5072 5043"/>
                  <a:gd name="T5" fmla="*/ T4 w 69"/>
                  <a:gd name="T6" fmla="+- 0 1757 1757"/>
                  <a:gd name="T7" fmla="*/ 1757 h 106"/>
                  <a:gd name="T8" fmla="+- 0 5067 5043"/>
                  <a:gd name="T9" fmla="*/ T8 w 69"/>
                  <a:gd name="T10" fmla="+- 0 1758 1757"/>
                  <a:gd name="T11" fmla="*/ 1758 h 106"/>
                  <a:gd name="T12" fmla="+- 0 5043 5043"/>
                  <a:gd name="T13" fmla="*/ T12 w 69"/>
                  <a:gd name="T14" fmla="+- 0 1818 1757"/>
                  <a:gd name="T15" fmla="*/ 1818 h 106"/>
                  <a:gd name="T16" fmla="+- 0 5043 5043"/>
                  <a:gd name="T17" fmla="*/ T16 w 69"/>
                  <a:gd name="T18" fmla="+- 0 1826 1757"/>
                  <a:gd name="T19" fmla="*/ 1826 h 106"/>
                  <a:gd name="T20" fmla="+- 0 5072 5043"/>
                  <a:gd name="T21" fmla="*/ T20 w 69"/>
                  <a:gd name="T22" fmla="+- 0 1863 1757"/>
                  <a:gd name="T23" fmla="*/ 1863 h 106"/>
                  <a:gd name="T24" fmla="+- 0 5083 5043"/>
                  <a:gd name="T25" fmla="*/ T24 w 69"/>
                  <a:gd name="T26" fmla="+- 0 1863 1757"/>
                  <a:gd name="T27" fmla="*/ 1863 h 106"/>
                  <a:gd name="T28" fmla="+- 0 5087 5043"/>
                  <a:gd name="T29" fmla="*/ T28 w 69"/>
                  <a:gd name="T30" fmla="+- 0 1862 1757"/>
                  <a:gd name="T31" fmla="*/ 1862 h 106"/>
                  <a:gd name="T32" fmla="+- 0 5095 5043"/>
                  <a:gd name="T33" fmla="*/ T32 w 69"/>
                  <a:gd name="T34" fmla="+- 0 1859 1757"/>
                  <a:gd name="T35" fmla="*/ 1859 h 106"/>
                  <a:gd name="T36" fmla="+- 0 5098 5043"/>
                  <a:gd name="T37" fmla="*/ T36 w 69"/>
                  <a:gd name="T38" fmla="+- 0 1857 1757"/>
                  <a:gd name="T39" fmla="*/ 1857 h 106"/>
                  <a:gd name="T40" fmla="+- 0 5103 5043"/>
                  <a:gd name="T41" fmla="*/ T40 w 69"/>
                  <a:gd name="T42" fmla="+- 0 1852 1757"/>
                  <a:gd name="T43" fmla="*/ 1852 h 106"/>
                  <a:gd name="T44" fmla="+- 0 5072 5043"/>
                  <a:gd name="T45" fmla="*/ T44 w 69"/>
                  <a:gd name="T46" fmla="+- 0 1852 1757"/>
                  <a:gd name="T47" fmla="*/ 1852 h 106"/>
                  <a:gd name="T48" fmla="+- 0 5068 5043"/>
                  <a:gd name="T49" fmla="*/ T48 w 69"/>
                  <a:gd name="T50" fmla="+- 0 1850 1757"/>
                  <a:gd name="T51" fmla="*/ 1850 h 106"/>
                  <a:gd name="T52" fmla="+- 0 5056 5043"/>
                  <a:gd name="T53" fmla="*/ T52 w 69"/>
                  <a:gd name="T54" fmla="+- 0 1798 1757"/>
                  <a:gd name="T55" fmla="*/ 1798 h 106"/>
                  <a:gd name="T56" fmla="+- 0 5056 5043"/>
                  <a:gd name="T57" fmla="*/ T56 w 69"/>
                  <a:gd name="T58" fmla="+- 0 1795 1757"/>
                  <a:gd name="T59" fmla="*/ 1795 h 106"/>
                  <a:gd name="T60" fmla="+- 0 5074 5043"/>
                  <a:gd name="T61" fmla="*/ T60 w 69"/>
                  <a:gd name="T62" fmla="+- 0 1768 1757"/>
                  <a:gd name="T63" fmla="*/ 1768 h 106"/>
                  <a:gd name="T64" fmla="+- 0 5103 5043"/>
                  <a:gd name="T65" fmla="*/ T64 w 69"/>
                  <a:gd name="T66" fmla="+- 0 1768 1757"/>
                  <a:gd name="T67" fmla="*/ 1768 h 106"/>
                  <a:gd name="T68" fmla="+- 0 5098 5043"/>
                  <a:gd name="T69" fmla="*/ T68 w 69"/>
                  <a:gd name="T70" fmla="+- 0 1763 1757"/>
                  <a:gd name="T71" fmla="*/ 1763 h 106"/>
                  <a:gd name="T72" fmla="+- 0 5095 5043"/>
                  <a:gd name="T73" fmla="*/ T72 w 69"/>
                  <a:gd name="T74" fmla="+- 0 1761 1757"/>
                  <a:gd name="T75" fmla="*/ 1761 h 106"/>
                  <a:gd name="T76" fmla="+- 0 5087 5043"/>
                  <a:gd name="T77" fmla="*/ T76 w 69"/>
                  <a:gd name="T78" fmla="+- 0 1758 1757"/>
                  <a:gd name="T79" fmla="*/ 1758 h 106"/>
                  <a:gd name="T80" fmla="+- 0 5083 5043"/>
                  <a:gd name="T81" fmla="*/ T80 w 69"/>
                  <a:gd name="T82" fmla="+- 0 1757 1757"/>
                  <a:gd name="T83" fmla="*/ 1757 h 1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69" h="106">
                    <a:moveTo>
                      <a:pt x="40" y="0"/>
                    </a:moveTo>
                    <a:lnTo>
                      <a:pt x="29" y="0"/>
                    </a:lnTo>
                    <a:lnTo>
                      <a:pt x="24" y="1"/>
                    </a:lnTo>
                    <a:lnTo>
                      <a:pt x="0" y="61"/>
                    </a:lnTo>
                    <a:lnTo>
                      <a:pt x="0" y="69"/>
                    </a:lnTo>
                    <a:lnTo>
                      <a:pt x="29" y="106"/>
                    </a:lnTo>
                    <a:lnTo>
                      <a:pt x="40" y="106"/>
                    </a:lnTo>
                    <a:lnTo>
                      <a:pt x="44" y="105"/>
                    </a:lnTo>
                    <a:lnTo>
                      <a:pt x="52" y="102"/>
                    </a:lnTo>
                    <a:lnTo>
                      <a:pt x="55" y="100"/>
                    </a:lnTo>
                    <a:lnTo>
                      <a:pt x="60" y="95"/>
                    </a:lnTo>
                    <a:lnTo>
                      <a:pt x="29" y="95"/>
                    </a:lnTo>
                    <a:lnTo>
                      <a:pt x="25" y="93"/>
                    </a:lnTo>
                    <a:lnTo>
                      <a:pt x="13" y="41"/>
                    </a:lnTo>
                    <a:lnTo>
                      <a:pt x="13" y="38"/>
                    </a:lnTo>
                    <a:lnTo>
                      <a:pt x="31" y="11"/>
                    </a:lnTo>
                    <a:lnTo>
                      <a:pt x="60" y="11"/>
                    </a:lnTo>
                    <a:lnTo>
                      <a:pt x="55" y="6"/>
                    </a:lnTo>
                    <a:lnTo>
                      <a:pt x="52" y="4"/>
                    </a:lnTo>
                    <a:lnTo>
                      <a:pt x="44" y="1"/>
                    </a:lnTo>
                    <a:lnTo>
                      <a:pt x="4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Freeform 31"/>
              <p:cNvSpPr>
                <a:spLocks/>
              </p:cNvSpPr>
              <p:nvPr/>
            </p:nvSpPr>
            <p:spPr bwMode="auto">
              <a:xfrm>
                <a:off x="5043" y="1757"/>
                <a:ext cx="69" cy="106"/>
              </a:xfrm>
              <a:custGeom>
                <a:avLst/>
                <a:gdLst>
                  <a:gd name="T0" fmla="+- 0 5103 5043"/>
                  <a:gd name="T1" fmla="*/ T0 w 69"/>
                  <a:gd name="T2" fmla="+- 0 1768 1757"/>
                  <a:gd name="T3" fmla="*/ 1768 h 106"/>
                  <a:gd name="T4" fmla="+- 0 5081 5043"/>
                  <a:gd name="T5" fmla="*/ T4 w 69"/>
                  <a:gd name="T6" fmla="+- 0 1768 1757"/>
                  <a:gd name="T7" fmla="*/ 1768 h 106"/>
                  <a:gd name="T8" fmla="+- 0 5084 5043"/>
                  <a:gd name="T9" fmla="*/ T8 w 69"/>
                  <a:gd name="T10" fmla="+- 0 1769 1757"/>
                  <a:gd name="T11" fmla="*/ 1769 h 106"/>
                  <a:gd name="T12" fmla="+- 0 5089 5043"/>
                  <a:gd name="T13" fmla="*/ T12 w 69"/>
                  <a:gd name="T14" fmla="+- 0 1772 1757"/>
                  <a:gd name="T15" fmla="*/ 1772 h 106"/>
                  <a:gd name="T16" fmla="+- 0 5098 5043"/>
                  <a:gd name="T17" fmla="*/ T16 w 69"/>
                  <a:gd name="T18" fmla="+- 0 1822 1757"/>
                  <a:gd name="T19" fmla="*/ 1822 h 106"/>
                  <a:gd name="T20" fmla="+- 0 5098 5043"/>
                  <a:gd name="T21" fmla="*/ T20 w 69"/>
                  <a:gd name="T22" fmla="+- 0 1828 1757"/>
                  <a:gd name="T23" fmla="*/ 1828 h 106"/>
                  <a:gd name="T24" fmla="+- 0 5083 5043"/>
                  <a:gd name="T25" fmla="*/ T24 w 69"/>
                  <a:gd name="T26" fmla="+- 0 1852 1757"/>
                  <a:gd name="T27" fmla="*/ 1852 h 106"/>
                  <a:gd name="T28" fmla="+- 0 5103 5043"/>
                  <a:gd name="T29" fmla="*/ T28 w 69"/>
                  <a:gd name="T30" fmla="+- 0 1852 1757"/>
                  <a:gd name="T31" fmla="*/ 1852 h 106"/>
                  <a:gd name="T32" fmla="+- 0 5112 5043"/>
                  <a:gd name="T33" fmla="*/ T32 w 69"/>
                  <a:gd name="T34" fmla="+- 0 1818 1757"/>
                  <a:gd name="T35" fmla="*/ 1818 h 106"/>
                  <a:gd name="T36" fmla="+- 0 5112 5043"/>
                  <a:gd name="T37" fmla="*/ T36 w 69"/>
                  <a:gd name="T38" fmla="+- 0 1798 1757"/>
                  <a:gd name="T39" fmla="*/ 1798 h 106"/>
                  <a:gd name="T40" fmla="+- 0 5103 5043"/>
                  <a:gd name="T41" fmla="*/ T40 w 69"/>
                  <a:gd name="T42" fmla="+- 0 1768 1757"/>
                  <a:gd name="T43" fmla="*/ 1768 h 106"/>
                  <a:gd name="T44" fmla="+- 0 5103 5043"/>
                  <a:gd name="T45" fmla="*/ T44 w 69"/>
                  <a:gd name="T46" fmla="+- 0 1768 1757"/>
                  <a:gd name="T47" fmla="*/ 1768 h 1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69" h="106">
                    <a:moveTo>
                      <a:pt x="60" y="11"/>
                    </a:moveTo>
                    <a:lnTo>
                      <a:pt x="38" y="11"/>
                    </a:lnTo>
                    <a:lnTo>
                      <a:pt x="41" y="12"/>
                    </a:lnTo>
                    <a:lnTo>
                      <a:pt x="46" y="15"/>
                    </a:lnTo>
                    <a:lnTo>
                      <a:pt x="55" y="65"/>
                    </a:lnTo>
                    <a:lnTo>
                      <a:pt x="55" y="71"/>
                    </a:lnTo>
                    <a:lnTo>
                      <a:pt x="40" y="95"/>
                    </a:lnTo>
                    <a:lnTo>
                      <a:pt x="60" y="95"/>
                    </a:lnTo>
                    <a:lnTo>
                      <a:pt x="69" y="61"/>
                    </a:lnTo>
                    <a:lnTo>
                      <a:pt x="69" y="41"/>
                    </a:lnTo>
                    <a:lnTo>
                      <a:pt x="60" y="11"/>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56"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0" y="361"/>
                <a:ext cx="1046" cy="2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8" name="Group 33"/>
            <p:cNvGrpSpPr>
              <a:grpSpLocks/>
            </p:cNvGrpSpPr>
            <p:nvPr/>
          </p:nvGrpSpPr>
          <p:grpSpPr bwMode="auto">
            <a:xfrm>
              <a:off x="7372" y="572"/>
              <a:ext cx="49" cy="2"/>
              <a:chOff x="7372" y="572"/>
              <a:chExt cx="49" cy="2"/>
            </a:xfrm>
          </p:grpSpPr>
          <p:sp>
            <p:nvSpPr>
              <p:cNvPr id="1026" name="Freeform 34"/>
              <p:cNvSpPr>
                <a:spLocks/>
              </p:cNvSpPr>
              <p:nvPr/>
            </p:nvSpPr>
            <p:spPr bwMode="auto">
              <a:xfrm>
                <a:off x="7372" y="572"/>
                <a:ext cx="49" cy="2"/>
              </a:xfrm>
              <a:custGeom>
                <a:avLst/>
                <a:gdLst>
                  <a:gd name="T0" fmla="+- 0 7372 7372"/>
                  <a:gd name="T1" fmla="*/ T0 w 49"/>
                  <a:gd name="T2" fmla="+- 0 7422 7372"/>
                  <a:gd name="T3" fmla="*/ T2 w 49"/>
                </a:gdLst>
                <a:ahLst/>
                <a:cxnLst>
                  <a:cxn ang="0">
                    <a:pos x="T1" y="0"/>
                  </a:cxn>
                  <a:cxn ang="0">
                    <a:pos x="T3" y="0"/>
                  </a:cxn>
                </a:cxnLst>
                <a:rect l="0" t="0" r="r" b="b"/>
                <a:pathLst>
                  <a:path w="49">
                    <a:moveTo>
                      <a:pt x="0" y="0"/>
                    </a:moveTo>
                    <a:lnTo>
                      <a:pt x="50" y="0"/>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9" name="Group 35"/>
            <p:cNvGrpSpPr>
              <a:grpSpLocks/>
            </p:cNvGrpSpPr>
            <p:nvPr/>
          </p:nvGrpSpPr>
          <p:grpSpPr bwMode="auto">
            <a:xfrm>
              <a:off x="7372" y="908"/>
              <a:ext cx="49" cy="2"/>
              <a:chOff x="7372" y="908"/>
              <a:chExt cx="49" cy="2"/>
            </a:xfrm>
          </p:grpSpPr>
          <p:sp>
            <p:nvSpPr>
              <p:cNvPr id="1025" name="Freeform 36"/>
              <p:cNvSpPr>
                <a:spLocks/>
              </p:cNvSpPr>
              <p:nvPr/>
            </p:nvSpPr>
            <p:spPr bwMode="auto">
              <a:xfrm>
                <a:off x="7372" y="908"/>
                <a:ext cx="49" cy="2"/>
              </a:xfrm>
              <a:custGeom>
                <a:avLst/>
                <a:gdLst>
                  <a:gd name="T0" fmla="+- 0 7372 7372"/>
                  <a:gd name="T1" fmla="*/ T0 w 49"/>
                  <a:gd name="T2" fmla="+- 0 7422 7372"/>
                  <a:gd name="T3" fmla="*/ T2 w 49"/>
                </a:gdLst>
                <a:ahLst/>
                <a:cxnLst>
                  <a:cxn ang="0">
                    <a:pos x="T1" y="0"/>
                  </a:cxn>
                  <a:cxn ang="0">
                    <a:pos x="T3" y="0"/>
                  </a:cxn>
                </a:cxnLst>
                <a:rect l="0" t="0" r="r" b="b"/>
                <a:pathLst>
                  <a:path w="49">
                    <a:moveTo>
                      <a:pt x="0" y="0"/>
                    </a:moveTo>
                    <a:lnTo>
                      <a:pt x="50" y="0"/>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37"/>
            <p:cNvGrpSpPr>
              <a:grpSpLocks/>
            </p:cNvGrpSpPr>
            <p:nvPr/>
          </p:nvGrpSpPr>
          <p:grpSpPr bwMode="auto">
            <a:xfrm>
              <a:off x="7422" y="563"/>
              <a:ext cx="2" cy="349"/>
              <a:chOff x="7422" y="563"/>
              <a:chExt cx="2" cy="349"/>
            </a:xfrm>
          </p:grpSpPr>
          <p:sp>
            <p:nvSpPr>
              <p:cNvPr id="1024" name="Freeform 38"/>
              <p:cNvSpPr>
                <a:spLocks/>
              </p:cNvSpPr>
              <p:nvPr/>
            </p:nvSpPr>
            <p:spPr bwMode="auto">
              <a:xfrm>
                <a:off x="7422" y="563"/>
                <a:ext cx="2" cy="349"/>
              </a:xfrm>
              <a:custGeom>
                <a:avLst/>
                <a:gdLst>
                  <a:gd name="T0" fmla="+- 0 563 563"/>
                  <a:gd name="T1" fmla="*/ 563 h 349"/>
                  <a:gd name="T2" fmla="+- 0 912 563"/>
                  <a:gd name="T3" fmla="*/ 912 h 349"/>
                </a:gdLst>
                <a:ahLst/>
                <a:cxnLst>
                  <a:cxn ang="0">
                    <a:pos x="0" y="T1"/>
                  </a:cxn>
                  <a:cxn ang="0">
                    <a:pos x="0" y="T3"/>
                  </a:cxn>
                </a:cxnLst>
                <a:rect l="0" t="0" r="r" b="b"/>
                <a:pathLst>
                  <a:path h="349">
                    <a:moveTo>
                      <a:pt x="0" y="0"/>
                    </a:moveTo>
                    <a:lnTo>
                      <a:pt x="0" y="349"/>
                    </a:lnTo>
                  </a:path>
                </a:pathLst>
              </a:custGeom>
              <a:noFill/>
              <a:ln w="10896">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1" name="Group 39"/>
            <p:cNvGrpSpPr>
              <a:grpSpLocks/>
            </p:cNvGrpSpPr>
            <p:nvPr/>
          </p:nvGrpSpPr>
          <p:grpSpPr bwMode="auto">
            <a:xfrm>
              <a:off x="7456" y="684"/>
              <a:ext cx="89" cy="82"/>
              <a:chOff x="7456" y="684"/>
              <a:chExt cx="89" cy="82"/>
            </a:xfrm>
          </p:grpSpPr>
          <p:sp>
            <p:nvSpPr>
              <p:cNvPr id="92" name="Freeform 40"/>
              <p:cNvSpPr>
                <a:spLocks/>
              </p:cNvSpPr>
              <p:nvPr/>
            </p:nvSpPr>
            <p:spPr bwMode="auto">
              <a:xfrm>
                <a:off x="7456" y="684"/>
                <a:ext cx="89" cy="82"/>
              </a:xfrm>
              <a:custGeom>
                <a:avLst/>
                <a:gdLst>
                  <a:gd name="T0" fmla="+- 0 7462 7456"/>
                  <a:gd name="T1" fmla="*/ T0 w 89"/>
                  <a:gd name="T2" fmla="+- 0 705 684"/>
                  <a:gd name="T3" fmla="*/ 705 h 82"/>
                  <a:gd name="T4" fmla="+- 0 7456 7456"/>
                  <a:gd name="T5" fmla="*/ T4 w 89"/>
                  <a:gd name="T6" fmla="+- 0 719 684"/>
                  <a:gd name="T7" fmla="*/ 719 h 82"/>
                  <a:gd name="T8" fmla="+- 0 7488 7456"/>
                  <a:gd name="T9" fmla="*/ T8 w 89"/>
                  <a:gd name="T10" fmla="+- 0 730 684"/>
                  <a:gd name="T11" fmla="*/ 730 h 82"/>
                  <a:gd name="T12" fmla="+- 0 7468 7456"/>
                  <a:gd name="T13" fmla="*/ T12 w 89"/>
                  <a:gd name="T14" fmla="+- 0 757 684"/>
                  <a:gd name="T15" fmla="*/ 757 h 82"/>
                  <a:gd name="T16" fmla="+- 0 7482 7456"/>
                  <a:gd name="T17" fmla="*/ T16 w 89"/>
                  <a:gd name="T18" fmla="+- 0 766 684"/>
                  <a:gd name="T19" fmla="*/ 766 h 82"/>
                  <a:gd name="T20" fmla="+- 0 7501 7456"/>
                  <a:gd name="T21" fmla="*/ T20 w 89"/>
                  <a:gd name="T22" fmla="+- 0 738 684"/>
                  <a:gd name="T23" fmla="*/ 738 h 82"/>
                  <a:gd name="T24" fmla="+- 0 7519 7456"/>
                  <a:gd name="T25" fmla="*/ T24 w 89"/>
                  <a:gd name="T26" fmla="+- 0 738 684"/>
                  <a:gd name="T27" fmla="*/ 738 h 82"/>
                  <a:gd name="T28" fmla="+- 0 7514 7456"/>
                  <a:gd name="T29" fmla="*/ T28 w 89"/>
                  <a:gd name="T30" fmla="+- 0 730 684"/>
                  <a:gd name="T31" fmla="*/ 730 h 82"/>
                  <a:gd name="T32" fmla="+- 0 7546 7456"/>
                  <a:gd name="T33" fmla="*/ T32 w 89"/>
                  <a:gd name="T34" fmla="+- 0 719 684"/>
                  <a:gd name="T35" fmla="*/ 719 h 82"/>
                  <a:gd name="T36" fmla="+- 0 7545 7456"/>
                  <a:gd name="T37" fmla="*/ T36 w 89"/>
                  <a:gd name="T38" fmla="+- 0 717 684"/>
                  <a:gd name="T39" fmla="*/ 717 h 82"/>
                  <a:gd name="T40" fmla="+- 0 7493 7456"/>
                  <a:gd name="T41" fmla="*/ T40 w 89"/>
                  <a:gd name="T42" fmla="+- 0 717 684"/>
                  <a:gd name="T43" fmla="*/ 717 h 82"/>
                  <a:gd name="T44" fmla="+- 0 7462 7456"/>
                  <a:gd name="T45" fmla="*/ T44 w 89"/>
                  <a:gd name="T46" fmla="+- 0 705 684"/>
                  <a:gd name="T47" fmla="*/ 705 h 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89" h="82">
                    <a:moveTo>
                      <a:pt x="6" y="21"/>
                    </a:moveTo>
                    <a:lnTo>
                      <a:pt x="0" y="35"/>
                    </a:lnTo>
                    <a:lnTo>
                      <a:pt x="32" y="46"/>
                    </a:lnTo>
                    <a:lnTo>
                      <a:pt x="12" y="73"/>
                    </a:lnTo>
                    <a:lnTo>
                      <a:pt x="26" y="82"/>
                    </a:lnTo>
                    <a:lnTo>
                      <a:pt x="45" y="54"/>
                    </a:lnTo>
                    <a:lnTo>
                      <a:pt x="63" y="54"/>
                    </a:lnTo>
                    <a:lnTo>
                      <a:pt x="58" y="46"/>
                    </a:lnTo>
                    <a:lnTo>
                      <a:pt x="90" y="35"/>
                    </a:lnTo>
                    <a:lnTo>
                      <a:pt x="89" y="33"/>
                    </a:lnTo>
                    <a:lnTo>
                      <a:pt x="37" y="33"/>
                    </a:lnTo>
                    <a:lnTo>
                      <a:pt x="6" y="21"/>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1"/>
              <p:cNvSpPr>
                <a:spLocks/>
              </p:cNvSpPr>
              <p:nvPr/>
            </p:nvSpPr>
            <p:spPr bwMode="auto">
              <a:xfrm>
                <a:off x="7456" y="684"/>
                <a:ext cx="89" cy="82"/>
              </a:xfrm>
              <a:custGeom>
                <a:avLst/>
                <a:gdLst>
                  <a:gd name="T0" fmla="+- 0 7519 7456"/>
                  <a:gd name="T1" fmla="*/ T0 w 89"/>
                  <a:gd name="T2" fmla="+- 0 738 684"/>
                  <a:gd name="T3" fmla="*/ 738 h 82"/>
                  <a:gd name="T4" fmla="+- 0 7501 7456"/>
                  <a:gd name="T5" fmla="*/ T4 w 89"/>
                  <a:gd name="T6" fmla="+- 0 738 684"/>
                  <a:gd name="T7" fmla="*/ 738 h 82"/>
                  <a:gd name="T8" fmla="+- 0 7521 7456"/>
                  <a:gd name="T9" fmla="*/ T8 w 89"/>
                  <a:gd name="T10" fmla="+- 0 766 684"/>
                  <a:gd name="T11" fmla="*/ 766 h 82"/>
                  <a:gd name="T12" fmla="+- 0 7533 7456"/>
                  <a:gd name="T13" fmla="*/ T12 w 89"/>
                  <a:gd name="T14" fmla="+- 0 757 684"/>
                  <a:gd name="T15" fmla="*/ 757 h 82"/>
                  <a:gd name="T16" fmla="+- 0 7519 7456"/>
                  <a:gd name="T17" fmla="*/ T16 w 89"/>
                  <a:gd name="T18" fmla="+- 0 738 684"/>
                  <a:gd name="T19" fmla="*/ 738 h 82"/>
                </a:gdLst>
                <a:ahLst/>
                <a:cxnLst>
                  <a:cxn ang="0">
                    <a:pos x="T1" y="T3"/>
                  </a:cxn>
                  <a:cxn ang="0">
                    <a:pos x="T5" y="T7"/>
                  </a:cxn>
                  <a:cxn ang="0">
                    <a:pos x="T9" y="T11"/>
                  </a:cxn>
                  <a:cxn ang="0">
                    <a:pos x="T13" y="T15"/>
                  </a:cxn>
                  <a:cxn ang="0">
                    <a:pos x="T17" y="T19"/>
                  </a:cxn>
                </a:cxnLst>
                <a:rect l="0" t="0" r="r" b="b"/>
                <a:pathLst>
                  <a:path w="89" h="82">
                    <a:moveTo>
                      <a:pt x="63" y="54"/>
                    </a:moveTo>
                    <a:lnTo>
                      <a:pt x="45" y="54"/>
                    </a:lnTo>
                    <a:lnTo>
                      <a:pt x="65" y="82"/>
                    </a:lnTo>
                    <a:lnTo>
                      <a:pt x="77" y="73"/>
                    </a:lnTo>
                    <a:lnTo>
                      <a:pt x="63" y="54"/>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2"/>
              <p:cNvSpPr>
                <a:spLocks/>
              </p:cNvSpPr>
              <p:nvPr/>
            </p:nvSpPr>
            <p:spPr bwMode="auto">
              <a:xfrm>
                <a:off x="7456" y="684"/>
                <a:ext cx="89" cy="82"/>
              </a:xfrm>
              <a:custGeom>
                <a:avLst/>
                <a:gdLst>
                  <a:gd name="T0" fmla="+- 0 7508 7456"/>
                  <a:gd name="T1" fmla="*/ T0 w 89"/>
                  <a:gd name="T2" fmla="+- 0 684 684"/>
                  <a:gd name="T3" fmla="*/ 684 h 82"/>
                  <a:gd name="T4" fmla="+- 0 7493 7456"/>
                  <a:gd name="T5" fmla="*/ T4 w 89"/>
                  <a:gd name="T6" fmla="+- 0 684 684"/>
                  <a:gd name="T7" fmla="*/ 684 h 82"/>
                  <a:gd name="T8" fmla="+- 0 7493 7456"/>
                  <a:gd name="T9" fmla="*/ T8 w 89"/>
                  <a:gd name="T10" fmla="+- 0 717 684"/>
                  <a:gd name="T11" fmla="*/ 717 h 82"/>
                  <a:gd name="T12" fmla="+- 0 7508 7456"/>
                  <a:gd name="T13" fmla="*/ T12 w 89"/>
                  <a:gd name="T14" fmla="+- 0 717 684"/>
                  <a:gd name="T15" fmla="*/ 717 h 82"/>
                  <a:gd name="T16" fmla="+- 0 7508 7456"/>
                  <a:gd name="T17" fmla="*/ T16 w 89"/>
                  <a:gd name="T18" fmla="+- 0 684 684"/>
                  <a:gd name="T19" fmla="*/ 684 h 82"/>
                </a:gdLst>
                <a:ahLst/>
                <a:cxnLst>
                  <a:cxn ang="0">
                    <a:pos x="T1" y="T3"/>
                  </a:cxn>
                  <a:cxn ang="0">
                    <a:pos x="T5" y="T7"/>
                  </a:cxn>
                  <a:cxn ang="0">
                    <a:pos x="T9" y="T11"/>
                  </a:cxn>
                  <a:cxn ang="0">
                    <a:pos x="T13" y="T15"/>
                  </a:cxn>
                  <a:cxn ang="0">
                    <a:pos x="T17" y="T19"/>
                  </a:cxn>
                </a:cxnLst>
                <a:rect l="0" t="0" r="r" b="b"/>
                <a:pathLst>
                  <a:path w="89" h="82">
                    <a:moveTo>
                      <a:pt x="52" y="0"/>
                    </a:moveTo>
                    <a:lnTo>
                      <a:pt x="37" y="0"/>
                    </a:lnTo>
                    <a:lnTo>
                      <a:pt x="37" y="33"/>
                    </a:lnTo>
                    <a:lnTo>
                      <a:pt x="52" y="33"/>
                    </a:lnTo>
                    <a:lnTo>
                      <a:pt x="52" y="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3"/>
              <p:cNvSpPr>
                <a:spLocks/>
              </p:cNvSpPr>
              <p:nvPr/>
            </p:nvSpPr>
            <p:spPr bwMode="auto">
              <a:xfrm>
                <a:off x="7456" y="684"/>
                <a:ext cx="89" cy="82"/>
              </a:xfrm>
              <a:custGeom>
                <a:avLst/>
                <a:gdLst>
                  <a:gd name="T0" fmla="+- 0 7540 7456"/>
                  <a:gd name="T1" fmla="*/ T0 w 89"/>
                  <a:gd name="T2" fmla="+- 0 705 684"/>
                  <a:gd name="T3" fmla="*/ 705 h 82"/>
                  <a:gd name="T4" fmla="+- 0 7508 7456"/>
                  <a:gd name="T5" fmla="*/ T4 w 89"/>
                  <a:gd name="T6" fmla="+- 0 717 684"/>
                  <a:gd name="T7" fmla="*/ 717 h 82"/>
                  <a:gd name="T8" fmla="+- 0 7545 7456"/>
                  <a:gd name="T9" fmla="*/ T8 w 89"/>
                  <a:gd name="T10" fmla="+- 0 717 684"/>
                  <a:gd name="T11" fmla="*/ 717 h 82"/>
                  <a:gd name="T12" fmla="+- 0 7540 7456"/>
                  <a:gd name="T13" fmla="*/ T12 w 89"/>
                  <a:gd name="T14" fmla="+- 0 705 684"/>
                  <a:gd name="T15" fmla="*/ 705 h 82"/>
                </a:gdLst>
                <a:ahLst/>
                <a:cxnLst>
                  <a:cxn ang="0">
                    <a:pos x="T1" y="T3"/>
                  </a:cxn>
                  <a:cxn ang="0">
                    <a:pos x="T5" y="T7"/>
                  </a:cxn>
                  <a:cxn ang="0">
                    <a:pos x="T9" y="T11"/>
                  </a:cxn>
                  <a:cxn ang="0">
                    <a:pos x="T13" y="T15"/>
                  </a:cxn>
                </a:cxnLst>
                <a:rect l="0" t="0" r="r" b="b"/>
                <a:pathLst>
                  <a:path w="89" h="82">
                    <a:moveTo>
                      <a:pt x="84" y="21"/>
                    </a:moveTo>
                    <a:lnTo>
                      <a:pt x="52" y="33"/>
                    </a:lnTo>
                    <a:lnTo>
                      <a:pt x="89" y="33"/>
                    </a:lnTo>
                    <a:lnTo>
                      <a:pt x="84" y="21"/>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 name="Rectangle 2"/>
          <p:cNvSpPr/>
          <p:nvPr/>
        </p:nvSpPr>
        <p:spPr>
          <a:xfrm>
            <a:off x="27731" y="6488668"/>
            <a:ext cx="1528634" cy="369332"/>
          </a:xfrm>
          <a:prstGeom prst="rect">
            <a:avLst/>
          </a:prstGeom>
        </p:spPr>
        <p:txBody>
          <a:bodyPr wrap="none">
            <a:spAutoFit/>
          </a:bodyPr>
          <a:lstStyle/>
          <a:p>
            <a:r>
              <a:rPr lang="en-US" dirty="0"/>
              <a:t>Citations &gt;130</a:t>
            </a:r>
          </a:p>
        </p:txBody>
      </p:sp>
    </p:spTree>
    <p:extLst>
      <p:ext uri="{BB962C8B-B14F-4D97-AF65-F5344CB8AC3E}">
        <p14:creationId xmlns:p14="http://schemas.microsoft.com/office/powerpoint/2010/main" val="2506865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0412"/>
            <a:ext cx="9219990" cy="1143000"/>
          </a:xfrm>
        </p:spPr>
        <p:txBody>
          <a:bodyPr>
            <a:normAutofit/>
          </a:bodyPr>
          <a:lstStyle/>
          <a:p>
            <a:r>
              <a:rPr lang="en-US" sz="3200" dirty="0">
                <a:solidFill>
                  <a:srgbClr val="4F81BD"/>
                </a:solidFill>
              </a:rPr>
              <a:t/>
            </a:r>
            <a:br>
              <a:rPr lang="en-US" sz="3200" dirty="0">
                <a:solidFill>
                  <a:srgbClr val="4F81BD"/>
                </a:solidFill>
              </a:rPr>
            </a:br>
            <a:r>
              <a:rPr lang="en-US" sz="3200" dirty="0" smtClean="0">
                <a:solidFill>
                  <a:srgbClr val="4F81BD"/>
                </a:solidFill>
              </a:rPr>
              <a:t>Authors’ Interpretation: Decreased tumor growth</a:t>
            </a:r>
            <a:endParaRPr lang="en-US" sz="3200" dirty="0"/>
          </a:p>
        </p:txBody>
      </p:sp>
      <p:grpSp>
        <p:nvGrpSpPr>
          <p:cNvPr id="22" name="Group 23"/>
          <p:cNvGrpSpPr>
            <a:grpSpLocks/>
          </p:cNvGrpSpPr>
          <p:nvPr/>
        </p:nvGrpSpPr>
        <p:grpSpPr bwMode="auto">
          <a:xfrm>
            <a:off x="1903917" y="1333500"/>
            <a:ext cx="5017583" cy="4042907"/>
            <a:chOff x="1379" y="239"/>
            <a:chExt cx="2784" cy="1964"/>
          </a:xfrm>
        </p:grpSpPr>
        <p:pic>
          <p:nvPicPr>
            <p:cNvPr id="104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 y="239"/>
              <a:ext cx="2784" cy="175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5"/>
            <p:cNvGrpSpPr>
              <a:grpSpLocks/>
            </p:cNvGrpSpPr>
            <p:nvPr/>
          </p:nvGrpSpPr>
          <p:grpSpPr bwMode="auto">
            <a:xfrm>
              <a:off x="2481" y="1673"/>
              <a:ext cx="121" cy="32"/>
              <a:chOff x="2481" y="1673"/>
              <a:chExt cx="121" cy="32"/>
            </a:xfrm>
          </p:grpSpPr>
          <p:sp>
            <p:nvSpPr>
              <p:cNvPr id="1044" name="Freeform 26"/>
              <p:cNvSpPr>
                <a:spLocks/>
              </p:cNvSpPr>
              <p:nvPr/>
            </p:nvSpPr>
            <p:spPr bwMode="auto">
              <a:xfrm>
                <a:off x="2481" y="1673"/>
                <a:ext cx="121" cy="32"/>
              </a:xfrm>
              <a:custGeom>
                <a:avLst/>
                <a:gdLst>
                  <a:gd name="T0" fmla="+- 0 2481 2481"/>
                  <a:gd name="T1" fmla="*/ T0 w 121"/>
                  <a:gd name="T2" fmla="+- 0 1705 1673"/>
                  <a:gd name="T3" fmla="*/ 1705 h 32"/>
                  <a:gd name="T4" fmla="+- 0 2542 2481"/>
                  <a:gd name="T5" fmla="*/ T4 w 121"/>
                  <a:gd name="T6" fmla="+- 0 1688 1673"/>
                  <a:gd name="T7" fmla="*/ 1688 h 32"/>
                  <a:gd name="T8" fmla="+- 0 2602 2481"/>
                  <a:gd name="T9" fmla="*/ T8 w 121"/>
                  <a:gd name="T10" fmla="+- 0 1673 1673"/>
                  <a:gd name="T11" fmla="*/ 1673 h 32"/>
                </a:gdLst>
                <a:ahLst/>
                <a:cxnLst>
                  <a:cxn ang="0">
                    <a:pos x="T1" y="T3"/>
                  </a:cxn>
                  <a:cxn ang="0">
                    <a:pos x="T5" y="T7"/>
                  </a:cxn>
                  <a:cxn ang="0">
                    <a:pos x="T9" y="T11"/>
                  </a:cxn>
                </a:cxnLst>
                <a:rect l="0" t="0" r="r" b="b"/>
                <a:pathLst>
                  <a:path w="121" h="32">
                    <a:moveTo>
                      <a:pt x="0" y="32"/>
                    </a:moveTo>
                    <a:lnTo>
                      <a:pt x="61" y="15"/>
                    </a:lnTo>
                    <a:lnTo>
                      <a:pt x="121" y="0"/>
                    </a:lnTo>
                  </a:path>
                </a:pathLst>
              </a:custGeom>
              <a:noFill/>
              <a:ln w="10464">
                <a:solidFill>
                  <a:srgbClr val="2B2E8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7"/>
            <p:cNvGrpSpPr>
              <a:grpSpLocks/>
            </p:cNvGrpSpPr>
            <p:nvPr/>
          </p:nvGrpSpPr>
          <p:grpSpPr bwMode="auto">
            <a:xfrm>
              <a:off x="2602" y="1657"/>
              <a:ext cx="114" cy="2"/>
              <a:chOff x="2602" y="1657"/>
              <a:chExt cx="114" cy="2"/>
            </a:xfrm>
          </p:grpSpPr>
          <p:sp>
            <p:nvSpPr>
              <p:cNvPr id="1043" name="Freeform 28"/>
              <p:cNvSpPr>
                <a:spLocks/>
              </p:cNvSpPr>
              <p:nvPr/>
            </p:nvSpPr>
            <p:spPr bwMode="auto">
              <a:xfrm>
                <a:off x="2602" y="1657"/>
                <a:ext cx="114" cy="2"/>
              </a:xfrm>
              <a:custGeom>
                <a:avLst/>
                <a:gdLst>
                  <a:gd name="T0" fmla="+- 0 2602 2602"/>
                  <a:gd name="T1" fmla="*/ T0 w 114"/>
                  <a:gd name="T2" fmla="+- 0 2716 2602"/>
                  <a:gd name="T3" fmla="*/ T2 w 114"/>
                </a:gdLst>
                <a:ahLst/>
                <a:cxnLst>
                  <a:cxn ang="0">
                    <a:pos x="T1" y="0"/>
                  </a:cxn>
                  <a:cxn ang="0">
                    <a:pos x="T3" y="0"/>
                  </a:cxn>
                </a:cxnLst>
                <a:rect l="0" t="0" r="r" b="b"/>
                <a:pathLst>
                  <a:path w="114">
                    <a:moveTo>
                      <a:pt x="0" y="0"/>
                    </a:moveTo>
                    <a:lnTo>
                      <a:pt x="114" y="0"/>
                    </a:lnTo>
                  </a:path>
                </a:pathLst>
              </a:custGeom>
              <a:noFill/>
              <a:ln w="20129">
                <a:solidFill>
                  <a:srgbClr val="2B2E8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3"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9" y="485"/>
                <a:ext cx="1270" cy="11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30"/>
            <p:cNvGrpSpPr>
              <a:grpSpLocks/>
            </p:cNvGrpSpPr>
            <p:nvPr/>
          </p:nvGrpSpPr>
          <p:grpSpPr bwMode="auto">
            <a:xfrm>
              <a:off x="2481" y="1656"/>
              <a:ext cx="121" cy="34"/>
              <a:chOff x="2481" y="1656"/>
              <a:chExt cx="121" cy="34"/>
            </a:xfrm>
          </p:grpSpPr>
          <p:sp>
            <p:nvSpPr>
              <p:cNvPr id="1042" name="Freeform 31"/>
              <p:cNvSpPr>
                <a:spLocks/>
              </p:cNvSpPr>
              <p:nvPr/>
            </p:nvSpPr>
            <p:spPr bwMode="auto">
              <a:xfrm>
                <a:off x="2481" y="1656"/>
                <a:ext cx="121" cy="34"/>
              </a:xfrm>
              <a:custGeom>
                <a:avLst/>
                <a:gdLst>
                  <a:gd name="T0" fmla="+- 0 2481 2481"/>
                  <a:gd name="T1" fmla="*/ T0 w 121"/>
                  <a:gd name="T2" fmla="+- 0 1690 1656"/>
                  <a:gd name="T3" fmla="*/ 1690 h 34"/>
                  <a:gd name="T4" fmla="+- 0 2542 2481"/>
                  <a:gd name="T5" fmla="*/ T4 w 121"/>
                  <a:gd name="T6" fmla="+- 0 1672 1656"/>
                  <a:gd name="T7" fmla="*/ 1672 h 34"/>
                  <a:gd name="T8" fmla="+- 0 2602 2481"/>
                  <a:gd name="T9" fmla="*/ T8 w 121"/>
                  <a:gd name="T10" fmla="+- 0 1656 1656"/>
                  <a:gd name="T11" fmla="*/ 1656 h 34"/>
                </a:gdLst>
                <a:ahLst/>
                <a:cxnLst>
                  <a:cxn ang="0">
                    <a:pos x="T1" y="T3"/>
                  </a:cxn>
                  <a:cxn ang="0">
                    <a:pos x="T5" y="T7"/>
                  </a:cxn>
                  <a:cxn ang="0">
                    <a:pos x="T9" y="T11"/>
                  </a:cxn>
                </a:cxnLst>
                <a:rect l="0" t="0" r="r" b="b"/>
                <a:pathLst>
                  <a:path w="121" h="34">
                    <a:moveTo>
                      <a:pt x="0" y="34"/>
                    </a:moveTo>
                    <a:lnTo>
                      <a:pt x="61" y="16"/>
                    </a:lnTo>
                    <a:lnTo>
                      <a:pt x="121" y="0"/>
                    </a:lnTo>
                  </a:path>
                </a:pathLst>
              </a:custGeom>
              <a:noFill/>
              <a:ln w="10464">
                <a:solidFill>
                  <a:srgbClr val="DB2F3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32"/>
            <p:cNvGrpSpPr>
              <a:grpSpLocks/>
            </p:cNvGrpSpPr>
            <p:nvPr/>
          </p:nvGrpSpPr>
          <p:grpSpPr bwMode="auto">
            <a:xfrm>
              <a:off x="2602" y="1639"/>
              <a:ext cx="114" cy="2"/>
              <a:chOff x="2602" y="1639"/>
              <a:chExt cx="114" cy="2"/>
            </a:xfrm>
          </p:grpSpPr>
          <p:sp>
            <p:nvSpPr>
              <p:cNvPr id="1041" name="Freeform 33"/>
              <p:cNvSpPr>
                <a:spLocks/>
              </p:cNvSpPr>
              <p:nvPr/>
            </p:nvSpPr>
            <p:spPr bwMode="auto">
              <a:xfrm>
                <a:off x="2602" y="1639"/>
                <a:ext cx="114" cy="2"/>
              </a:xfrm>
              <a:custGeom>
                <a:avLst/>
                <a:gdLst>
                  <a:gd name="T0" fmla="+- 0 2602 2602"/>
                  <a:gd name="T1" fmla="*/ T0 w 114"/>
                  <a:gd name="T2" fmla="+- 0 2716 2602"/>
                  <a:gd name="T3" fmla="*/ T2 w 114"/>
                </a:gdLst>
                <a:ahLst/>
                <a:cxnLst>
                  <a:cxn ang="0">
                    <a:pos x="T1" y="0"/>
                  </a:cxn>
                  <a:cxn ang="0">
                    <a:pos x="T3" y="0"/>
                  </a:cxn>
                </a:cxnLst>
                <a:rect l="0" t="0" r="r" b="b"/>
                <a:pathLst>
                  <a:path w="114">
                    <a:moveTo>
                      <a:pt x="0" y="0"/>
                    </a:moveTo>
                    <a:lnTo>
                      <a:pt x="114" y="0"/>
                    </a:lnTo>
                  </a:path>
                </a:pathLst>
              </a:custGeom>
              <a:noFill/>
              <a:ln w="20897">
                <a:solidFill>
                  <a:srgbClr val="DB2F3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34"/>
            <p:cNvGrpSpPr>
              <a:grpSpLocks/>
            </p:cNvGrpSpPr>
            <p:nvPr/>
          </p:nvGrpSpPr>
          <p:grpSpPr bwMode="auto">
            <a:xfrm>
              <a:off x="1707" y="1779"/>
              <a:ext cx="69" cy="106"/>
              <a:chOff x="1707" y="1779"/>
              <a:chExt cx="69" cy="106"/>
            </a:xfrm>
          </p:grpSpPr>
          <p:sp>
            <p:nvSpPr>
              <p:cNvPr id="1039" name="Freeform 35"/>
              <p:cNvSpPr>
                <a:spLocks/>
              </p:cNvSpPr>
              <p:nvPr/>
            </p:nvSpPr>
            <p:spPr bwMode="auto">
              <a:xfrm>
                <a:off x="1707" y="1779"/>
                <a:ext cx="69" cy="106"/>
              </a:xfrm>
              <a:custGeom>
                <a:avLst/>
                <a:gdLst>
                  <a:gd name="T0" fmla="+- 0 1747 1707"/>
                  <a:gd name="T1" fmla="*/ T0 w 69"/>
                  <a:gd name="T2" fmla="+- 0 1779 1779"/>
                  <a:gd name="T3" fmla="*/ 1779 h 106"/>
                  <a:gd name="T4" fmla="+- 0 1736 1707"/>
                  <a:gd name="T5" fmla="*/ T4 w 69"/>
                  <a:gd name="T6" fmla="+- 0 1779 1779"/>
                  <a:gd name="T7" fmla="*/ 1779 h 106"/>
                  <a:gd name="T8" fmla="+- 0 1732 1707"/>
                  <a:gd name="T9" fmla="*/ T8 w 69"/>
                  <a:gd name="T10" fmla="+- 0 1780 1779"/>
                  <a:gd name="T11" fmla="*/ 1780 h 106"/>
                  <a:gd name="T12" fmla="+- 0 1707 1707"/>
                  <a:gd name="T13" fmla="*/ T12 w 69"/>
                  <a:gd name="T14" fmla="+- 0 1840 1779"/>
                  <a:gd name="T15" fmla="*/ 1840 h 106"/>
                  <a:gd name="T16" fmla="+- 0 1708 1707"/>
                  <a:gd name="T17" fmla="*/ T16 w 69"/>
                  <a:gd name="T18" fmla="+- 0 1848 1779"/>
                  <a:gd name="T19" fmla="*/ 1848 h 106"/>
                  <a:gd name="T20" fmla="+- 0 1736 1707"/>
                  <a:gd name="T21" fmla="*/ T20 w 69"/>
                  <a:gd name="T22" fmla="+- 0 1885 1779"/>
                  <a:gd name="T23" fmla="*/ 1885 h 106"/>
                  <a:gd name="T24" fmla="+- 0 1747 1707"/>
                  <a:gd name="T25" fmla="*/ T24 w 69"/>
                  <a:gd name="T26" fmla="+- 0 1885 1779"/>
                  <a:gd name="T27" fmla="*/ 1885 h 106"/>
                  <a:gd name="T28" fmla="+- 0 1752 1707"/>
                  <a:gd name="T29" fmla="*/ T28 w 69"/>
                  <a:gd name="T30" fmla="+- 0 1884 1779"/>
                  <a:gd name="T31" fmla="*/ 1884 h 106"/>
                  <a:gd name="T32" fmla="+- 0 1756 1707"/>
                  <a:gd name="T33" fmla="*/ T32 w 69"/>
                  <a:gd name="T34" fmla="+- 0 1882 1779"/>
                  <a:gd name="T35" fmla="*/ 1882 h 106"/>
                  <a:gd name="T36" fmla="+- 0 1760 1707"/>
                  <a:gd name="T37" fmla="*/ T36 w 69"/>
                  <a:gd name="T38" fmla="+- 0 1881 1779"/>
                  <a:gd name="T39" fmla="*/ 1881 h 106"/>
                  <a:gd name="T40" fmla="+- 0 1763 1707"/>
                  <a:gd name="T41" fmla="*/ T40 w 69"/>
                  <a:gd name="T42" fmla="+- 0 1879 1779"/>
                  <a:gd name="T43" fmla="*/ 1879 h 106"/>
                  <a:gd name="T44" fmla="+- 0 1768 1707"/>
                  <a:gd name="T45" fmla="*/ T44 w 69"/>
                  <a:gd name="T46" fmla="+- 0 1874 1779"/>
                  <a:gd name="T47" fmla="*/ 1874 h 106"/>
                  <a:gd name="T48" fmla="+- 0 1737 1707"/>
                  <a:gd name="T49" fmla="*/ T48 w 69"/>
                  <a:gd name="T50" fmla="+- 0 1874 1779"/>
                  <a:gd name="T51" fmla="*/ 1874 h 106"/>
                  <a:gd name="T52" fmla="+- 0 1732 1707"/>
                  <a:gd name="T53" fmla="*/ T52 w 69"/>
                  <a:gd name="T54" fmla="+- 0 1872 1779"/>
                  <a:gd name="T55" fmla="*/ 1872 h 106"/>
                  <a:gd name="T56" fmla="+- 0 1721 1707"/>
                  <a:gd name="T57" fmla="*/ T56 w 69"/>
                  <a:gd name="T58" fmla="+- 0 1820 1779"/>
                  <a:gd name="T59" fmla="*/ 1820 h 106"/>
                  <a:gd name="T60" fmla="+- 0 1721 1707"/>
                  <a:gd name="T61" fmla="*/ T60 w 69"/>
                  <a:gd name="T62" fmla="+- 0 1817 1779"/>
                  <a:gd name="T63" fmla="*/ 1817 h 106"/>
                  <a:gd name="T64" fmla="+- 0 1722 1707"/>
                  <a:gd name="T65" fmla="*/ T64 w 69"/>
                  <a:gd name="T66" fmla="+- 0 1811 1779"/>
                  <a:gd name="T67" fmla="*/ 1811 h 106"/>
                  <a:gd name="T68" fmla="+- 0 1722 1707"/>
                  <a:gd name="T69" fmla="*/ T68 w 69"/>
                  <a:gd name="T70" fmla="+- 0 1808 1779"/>
                  <a:gd name="T71" fmla="*/ 1808 h 106"/>
                  <a:gd name="T72" fmla="+- 0 1723 1707"/>
                  <a:gd name="T73" fmla="*/ T72 w 69"/>
                  <a:gd name="T74" fmla="+- 0 1805 1779"/>
                  <a:gd name="T75" fmla="*/ 1805 h 106"/>
                  <a:gd name="T76" fmla="+- 0 1724 1707"/>
                  <a:gd name="T77" fmla="*/ T76 w 69"/>
                  <a:gd name="T78" fmla="+- 0 1802 1779"/>
                  <a:gd name="T79" fmla="*/ 1802 h 106"/>
                  <a:gd name="T80" fmla="+- 0 1738 1707"/>
                  <a:gd name="T81" fmla="*/ T80 w 69"/>
                  <a:gd name="T82" fmla="+- 0 1790 1779"/>
                  <a:gd name="T83" fmla="*/ 1790 h 106"/>
                  <a:gd name="T84" fmla="+- 0 1768 1707"/>
                  <a:gd name="T85" fmla="*/ T84 w 69"/>
                  <a:gd name="T86" fmla="+- 0 1790 1779"/>
                  <a:gd name="T87" fmla="*/ 1790 h 106"/>
                  <a:gd name="T88" fmla="+- 0 1763 1707"/>
                  <a:gd name="T89" fmla="*/ T88 w 69"/>
                  <a:gd name="T90" fmla="+- 0 1785 1779"/>
                  <a:gd name="T91" fmla="*/ 1785 h 106"/>
                  <a:gd name="T92" fmla="+- 0 1760 1707"/>
                  <a:gd name="T93" fmla="*/ T92 w 69"/>
                  <a:gd name="T94" fmla="+- 0 1783 1779"/>
                  <a:gd name="T95" fmla="*/ 1783 h 106"/>
                  <a:gd name="T96" fmla="+- 0 1752 1707"/>
                  <a:gd name="T97" fmla="*/ T96 w 69"/>
                  <a:gd name="T98" fmla="+- 0 1780 1779"/>
                  <a:gd name="T99" fmla="*/ 1780 h 106"/>
                  <a:gd name="T100" fmla="+- 0 1747 1707"/>
                  <a:gd name="T101" fmla="*/ T100 w 69"/>
                  <a:gd name="T102" fmla="+- 0 1779 1779"/>
                  <a:gd name="T103" fmla="*/ 1779 h 1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9" h="106">
                    <a:moveTo>
                      <a:pt x="40" y="0"/>
                    </a:moveTo>
                    <a:lnTo>
                      <a:pt x="29" y="0"/>
                    </a:lnTo>
                    <a:lnTo>
                      <a:pt x="25" y="1"/>
                    </a:lnTo>
                    <a:lnTo>
                      <a:pt x="0" y="61"/>
                    </a:lnTo>
                    <a:lnTo>
                      <a:pt x="1" y="69"/>
                    </a:lnTo>
                    <a:lnTo>
                      <a:pt x="29" y="106"/>
                    </a:lnTo>
                    <a:lnTo>
                      <a:pt x="40" y="106"/>
                    </a:lnTo>
                    <a:lnTo>
                      <a:pt x="45" y="105"/>
                    </a:lnTo>
                    <a:lnTo>
                      <a:pt x="49" y="103"/>
                    </a:lnTo>
                    <a:lnTo>
                      <a:pt x="53" y="102"/>
                    </a:lnTo>
                    <a:lnTo>
                      <a:pt x="56" y="100"/>
                    </a:lnTo>
                    <a:lnTo>
                      <a:pt x="61" y="95"/>
                    </a:lnTo>
                    <a:lnTo>
                      <a:pt x="30" y="95"/>
                    </a:lnTo>
                    <a:lnTo>
                      <a:pt x="25" y="93"/>
                    </a:lnTo>
                    <a:lnTo>
                      <a:pt x="14" y="41"/>
                    </a:lnTo>
                    <a:lnTo>
                      <a:pt x="14" y="38"/>
                    </a:lnTo>
                    <a:lnTo>
                      <a:pt x="15" y="32"/>
                    </a:lnTo>
                    <a:lnTo>
                      <a:pt x="15" y="29"/>
                    </a:lnTo>
                    <a:lnTo>
                      <a:pt x="16" y="26"/>
                    </a:lnTo>
                    <a:lnTo>
                      <a:pt x="17" y="23"/>
                    </a:lnTo>
                    <a:lnTo>
                      <a:pt x="31" y="11"/>
                    </a:lnTo>
                    <a:lnTo>
                      <a:pt x="61" y="11"/>
                    </a:lnTo>
                    <a:lnTo>
                      <a:pt x="56" y="6"/>
                    </a:lnTo>
                    <a:lnTo>
                      <a:pt x="53" y="4"/>
                    </a:lnTo>
                    <a:lnTo>
                      <a:pt x="45" y="1"/>
                    </a:lnTo>
                    <a:lnTo>
                      <a:pt x="4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Freeform 36"/>
              <p:cNvSpPr>
                <a:spLocks/>
              </p:cNvSpPr>
              <p:nvPr/>
            </p:nvSpPr>
            <p:spPr bwMode="auto">
              <a:xfrm>
                <a:off x="1707" y="1779"/>
                <a:ext cx="69" cy="106"/>
              </a:xfrm>
              <a:custGeom>
                <a:avLst/>
                <a:gdLst>
                  <a:gd name="T0" fmla="+- 0 1768 1707"/>
                  <a:gd name="T1" fmla="*/ T0 w 69"/>
                  <a:gd name="T2" fmla="+- 0 1790 1779"/>
                  <a:gd name="T3" fmla="*/ 1790 h 106"/>
                  <a:gd name="T4" fmla="+- 0 1745 1707"/>
                  <a:gd name="T5" fmla="*/ T4 w 69"/>
                  <a:gd name="T6" fmla="+- 0 1790 1779"/>
                  <a:gd name="T7" fmla="*/ 1790 h 106"/>
                  <a:gd name="T8" fmla="+- 0 1748 1707"/>
                  <a:gd name="T9" fmla="*/ T8 w 69"/>
                  <a:gd name="T10" fmla="+- 0 1791 1779"/>
                  <a:gd name="T11" fmla="*/ 1791 h 106"/>
                  <a:gd name="T12" fmla="+- 0 1753 1707"/>
                  <a:gd name="T13" fmla="*/ T12 w 69"/>
                  <a:gd name="T14" fmla="+- 0 1793 1779"/>
                  <a:gd name="T15" fmla="*/ 1793 h 106"/>
                  <a:gd name="T16" fmla="+- 0 1763 1707"/>
                  <a:gd name="T17" fmla="*/ T16 w 69"/>
                  <a:gd name="T18" fmla="+- 0 1844 1779"/>
                  <a:gd name="T19" fmla="*/ 1844 h 106"/>
                  <a:gd name="T20" fmla="+- 0 1763 1707"/>
                  <a:gd name="T21" fmla="*/ T20 w 69"/>
                  <a:gd name="T22" fmla="+- 0 1850 1779"/>
                  <a:gd name="T23" fmla="*/ 1850 h 106"/>
                  <a:gd name="T24" fmla="+- 0 1747 1707"/>
                  <a:gd name="T25" fmla="*/ T24 w 69"/>
                  <a:gd name="T26" fmla="+- 0 1874 1779"/>
                  <a:gd name="T27" fmla="*/ 1874 h 106"/>
                  <a:gd name="T28" fmla="+- 0 1768 1707"/>
                  <a:gd name="T29" fmla="*/ T28 w 69"/>
                  <a:gd name="T30" fmla="+- 0 1874 1779"/>
                  <a:gd name="T31" fmla="*/ 1874 h 106"/>
                  <a:gd name="T32" fmla="+- 0 1776 1707"/>
                  <a:gd name="T33" fmla="*/ T32 w 69"/>
                  <a:gd name="T34" fmla="+- 0 1840 1779"/>
                  <a:gd name="T35" fmla="*/ 1840 h 106"/>
                  <a:gd name="T36" fmla="+- 0 1776 1707"/>
                  <a:gd name="T37" fmla="*/ T36 w 69"/>
                  <a:gd name="T38" fmla="+- 0 1820 1779"/>
                  <a:gd name="T39" fmla="*/ 1820 h 106"/>
                  <a:gd name="T40" fmla="+- 0 1771 1707"/>
                  <a:gd name="T41" fmla="*/ T40 w 69"/>
                  <a:gd name="T42" fmla="+- 0 1797 1779"/>
                  <a:gd name="T43" fmla="*/ 1797 h 106"/>
                  <a:gd name="T44" fmla="+- 0 1770 1707"/>
                  <a:gd name="T45" fmla="*/ T44 w 69"/>
                  <a:gd name="T46" fmla="+- 0 1793 1779"/>
                  <a:gd name="T47" fmla="*/ 1793 h 106"/>
                  <a:gd name="T48" fmla="+- 0 1768 1707"/>
                  <a:gd name="T49" fmla="*/ T48 w 69"/>
                  <a:gd name="T50" fmla="+- 0 1790 1779"/>
                  <a:gd name="T51" fmla="*/ 1790 h 106"/>
                  <a:gd name="T52" fmla="+- 0 1768 1707"/>
                  <a:gd name="T53" fmla="*/ T52 w 69"/>
                  <a:gd name="T54" fmla="+- 0 1790 1779"/>
                  <a:gd name="T55" fmla="*/ 1790 h 1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69" h="106">
                    <a:moveTo>
                      <a:pt x="61" y="11"/>
                    </a:moveTo>
                    <a:lnTo>
                      <a:pt x="38" y="11"/>
                    </a:lnTo>
                    <a:lnTo>
                      <a:pt x="41" y="12"/>
                    </a:lnTo>
                    <a:lnTo>
                      <a:pt x="46" y="14"/>
                    </a:lnTo>
                    <a:lnTo>
                      <a:pt x="56" y="65"/>
                    </a:lnTo>
                    <a:lnTo>
                      <a:pt x="56" y="71"/>
                    </a:lnTo>
                    <a:lnTo>
                      <a:pt x="40" y="95"/>
                    </a:lnTo>
                    <a:lnTo>
                      <a:pt x="61" y="95"/>
                    </a:lnTo>
                    <a:lnTo>
                      <a:pt x="69" y="61"/>
                    </a:lnTo>
                    <a:lnTo>
                      <a:pt x="69" y="41"/>
                    </a:lnTo>
                    <a:lnTo>
                      <a:pt x="64" y="18"/>
                    </a:lnTo>
                    <a:lnTo>
                      <a:pt x="63" y="14"/>
                    </a:lnTo>
                    <a:lnTo>
                      <a:pt x="61" y="11"/>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38"/>
            <p:cNvGrpSpPr>
              <a:grpSpLocks/>
            </p:cNvGrpSpPr>
            <p:nvPr/>
          </p:nvGrpSpPr>
          <p:grpSpPr bwMode="auto">
            <a:xfrm>
              <a:off x="2791" y="2032"/>
              <a:ext cx="375" cy="160"/>
              <a:chOff x="2791" y="2032"/>
              <a:chExt cx="375" cy="160"/>
            </a:xfrm>
          </p:grpSpPr>
          <p:sp>
            <p:nvSpPr>
              <p:cNvPr id="29" name="Freeform 39"/>
              <p:cNvSpPr>
                <a:spLocks/>
              </p:cNvSpPr>
              <p:nvPr/>
            </p:nvSpPr>
            <p:spPr bwMode="auto">
              <a:xfrm>
                <a:off x="2791" y="2032"/>
                <a:ext cx="375" cy="160"/>
              </a:xfrm>
              <a:custGeom>
                <a:avLst/>
                <a:gdLst>
                  <a:gd name="T0" fmla="+- 0 2835 2791"/>
                  <a:gd name="T1" fmla="*/ T0 w 375"/>
                  <a:gd name="T2" fmla="+- 0 2032 2032"/>
                  <a:gd name="T3" fmla="*/ 2032 h 160"/>
                  <a:gd name="T4" fmla="+- 0 2791 2791"/>
                  <a:gd name="T5" fmla="*/ T4 w 375"/>
                  <a:gd name="T6" fmla="+- 0 2032 2032"/>
                  <a:gd name="T7" fmla="*/ 2032 h 160"/>
                  <a:gd name="T8" fmla="+- 0 2791 2791"/>
                  <a:gd name="T9" fmla="*/ T8 w 375"/>
                  <a:gd name="T10" fmla="+- 0 2158 2032"/>
                  <a:gd name="T11" fmla="*/ 2158 h 160"/>
                  <a:gd name="T12" fmla="+- 0 2845 2791"/>
                  <a:gd name="T13" fmla="*/ T12 w 375"/>
                  <a:gd name="T14" fmla="+- 0 2158 2032"/>
                  <a:gd name="T15" fmla="*/ 2158 h 160"/>
                  <a:gd name="T16" fmla="+- 0 2854 2791"/>
                  <a:gd name="T17" fmla="*/ T16 w 375"/>
                  <a:gd name="T18" fmla="+- 0 2156 2032"/>
                  <a:gd name="T19" fmla="*/ 2156 h 160"/>
                  <a:gd name="T20" fmla="+- 0 2869 2791"/>
                  <a:gd name="T21" fmla="*/ T20 w 375"/>
                  <a:gd name="T22" fmla="+- 0 2151 2032"/>
                  <a:gd name="T23" fmla="*/ 2151 h 160"/>
                  <a:gd name="T24" fmla="+- 0 2876 2791"/>
                  <a:gd name="T25" fmla="*/ T24 w 375"/>
                  <a:gd name="T26" fmla="+- 0 2146 2032"/>
                  <a:gd name="T27" fmla="*/ 2146 h 160"/>
                  <a:gd name="T28" fmla="+- 0 2878 2791"/>
                  <a:gd name="T29" fmla="*/ T28 w 375"/>
                  <a:gd name="T30" fmla="+- 0 2144 2032"/>
                  <a:gd name="T31" fmla="*/ 2144 h 160"/>
                  <a:gd name="T32" fmla="+- 0 2808 2791"/>
                  <a:gd name="T33" fmla="*/ T32 w 375"/>
                  <a:gd name="T34" fmla="+- 0 2144 2032"/>
                  <a:gd name="T35" fmla="*/ 2144 h 160"/>
                  <a:gd name="T36" fmla="+- 0 2808 2791"/>
                  <a:gd name="T37" fmla="*/ T36 w 375"/>
                  <a:gd name="T38" fmla="+- 0 2046 2032"/>
                  <a:gd name="T39" fmla="*/ 2046 h 160"/>
                  <a:gd name="T40" fmla="+- 0 2877 2791"/>
                  <a:gd name="T41" fmla="*/ T40 w 375"/>
                  <a:gd name="T42" fmla="+- 0 2046 2032"/>
                  <a:gd name="T43" fmla="*/ 2046 h 160"/>
                  <a:gd name="T44" fmla="+- 0 2874 2791"/>
                  <a:gd name="T45" fmla="*/ T44 w 375"/>
                  <a:gd name="T46" fmla="+- 0 2043 2032"/>
                  <a:gd name="T47" fmla="*/ 2043 h 160"/>
                  <a:gd name="T48" fmla="+- 0 2857 2791"/>
                  <a:gd name="T49" fmla="*/ T48 w 375"/>
                  <a:gd name="T50" fmla="+- 0 2035 2032"/>
                  <a:gd name="T51" fmla="*/ 2035 h 160"/>
                  <a:gd name="T52" fmla="+- 0 2835 2791"/>
                  <a:gd name="T53" fmla="*/ T52 w 375"/>
                  <a:gd name="T54" fmla="+- 0 2032 2032"/>
                  <a:gd name="T55" fmla="*/ 2032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375" h="160">
                    <a:moveTo>
                      <a:pt x="44" y="0"/>
                    </a:moveTo>
                    <a:lnTo>
                      <a:pt x="0" y="0"/>
                    </a:lnTo>
                    <a:lnTo>
                      <a:pt x="0" y="126"/>
                    </a:lnTo>
                    <a:lnTo>
                      <a:pt x="54" y="126"/>
                    </a:lnTo>
                    <a:lnTo>
                      <a:pt x="63" y="124"/>
                    </a:lnTo>
                    <a:lnTo>
                      <a:pt x="78" y="119"/>
                    </a:lnTo>
                    <a:lnTo>
                      <a:pt x="85" y="114"/>
                    </a:lnTo>
                    <a:lnTo>
                      <a:pt x="87" y="112"/>
                    </a:lnTo>
                    <a:lnTo>
                      <a:pt x="17" y="112"/>
                    </a:lnTo>
                    <a:lnTo>
                      <a:pt x="17" y="14"/>
                    </a:lnTo>
                    <a:lnTo>
                      <a:pt x="86" y="14"/>
                    </a:lnTo>
                    <a:lnTo>
                      <a:pt x="83" y="11"/>
                    </a:lnTo>
                    <a:lnTo>
                      <a:pt x="66" y="3"/>
                    </a:lnTo>
                    <a:lnTo>
                      <a:pt x="44"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p:cNvSpPr>
                <a:spLocks/>
              </p:cNvSpPr>
              <p:nvPr/>
            </p:nvSpPr>
            <p:spPr bwMode="auto">
              <a:xfrm>
                <a:off x="2791" y="2032"/>
                <a:ext cx="375" cy="160"/>
              </a:xfrm>
              <a:custGeom>
                <a:avLst/>
                <a:gdLst>
                  <a:gd name="T0" fmla="+- 0 2877 2791"/>
                  <a:gd name="T1" fmla="*/ T0 w 375"/>
                  <a:gd name="T2" fmla="+- 0 2046 2032"/>
                  <a:gd name="T3" fmla="*/ 2046 h 160"/>
                  <a:gd name="T4" fmla="+- 0 2844 2791"/>
                  <a:gd name="T5" fmla="*/ T4 w 375"/>
                  <a:gd name="T6" fmla="+- 0 2046 2032"/>
                  <a:gd name="T7" fmla="*/ 2046 h 160"/>
                  <a:gd name="T8" fmla="+- 0 2851 2791"/>
                  <a:gd name="T9" fmla="*/ T8 w 375"/>
                  <a:gd name="T10" fmla="+- 0 2047 2032"/>
                  <a:gd name="T11" fmla="*/ 2047 h 160"/>
                  <a:gd name="T12" fmla="+- 0 2861 2791"/>
                  <a:gd name="T13" fmla="*/ T12 w 375"/>
                  <a:gd name="T14" fmla="+- 0 2052 2032"/>
                  <a:gd name="T15" fmla="*/ 2052 h 160"/>
                  <a:gd name="T16" fmla="+- 0 2878 2791"/>
                  <a:gd name="T17" fmla="*/ T16 w 375"/>
                  <a:gd name="T18" fmla="+- 0 2087 2032"/>
                  <a:gd name="T19" fmla="*/ 2087 h 160"/>
                  <a:gd name="T20" fmla="+- 0 2878 2791"/>
                  <a:gd name="T21" fmla="*/ T20 w 375"/>
                  <a:gd name="T22" fmla="+- 0 2102 2032"/>
                  <a:gd name="T23" fmla="*/ 2102 h 160"/>
                  <a:gd name="T24" fmla="+- 0 2836 2791"/>
                  <a:gd name="T25" fmla="*/ T24 w 375"/>
                  <a:gd name="T26" fmla="+- 0 2144 2032"/>
                  <a:gd name="T27" fmla="*/ 2144 h 160"/>
                  <a:gd name="T28" fmla="+- 0 2878 2791"/>
                  <a:gd name="T29" fmla="*/ T28 w 375"/>
                  <a:gd name="T30" fmla="+- 0 2144 2032"/>
                  <a:gd name="T31" fmla="*/ 2144 h 160"/>
                  <a:gd name="T32" fmla="+- 0 2885 2791"/>
                  <a:gd name="T33" fmla="*/ T32 w 375"/>
                  <a:gd name="T34" fmla="+- 0 2135 2032"/>
                  <a:gd name="T35" fmla="*/ 2135 h 160"/>
                  <a:gd name="T36" fmla="+- 0 2889 2791"/>
                  <a:gd name="T37" fmla="*/ T36 w 375"/>
                  <a:gd name="T38" fmla="+- 0 2128 2032"/>
                  <a:gd name="T39" fmla="*/ 2128 h 160"/>
                  <a:gd name="T40" fmla="+- 0 2892 2791"/>
                  <a:gd name="T41" fmla="*/ T40 w 375"/>
                  <a:gd name="T42" fmla="+- 0 2119 2032"/>
                  <a:gd name="T43" fmla="*/ 2119 h 160"/>
                  <a:gd name="T44" fmla="+- 0 2894 2791"/>
                  <a:gd name="T45" fmla="*/ T44 w 375"/>
                  <a:gd name="T46" fmla="+- 0 2104 2032"/>
                  <a:gd name="T47" fmla="*/ 2104 h 160"/>
                  <a:gd name="T48" fmla="+- 0 2894 2791"/>
                  <a:gd name="T49" fmla="*/ T48 w 375"/>
                  <a:gd name="T50" fmla="+- 0 2078 2032"/>
                  <a:gd name="T51" fmla="*/ 2078 h 160"/>
                  <a:gd name="T52" fmla="+- 0 2888 2791"/>
                  <a:gd name="T53" fmla="*/ T52 w 375"/>
                  <a:gd name="T54" fmla="+- 0 2059 2032"/>
                  <a:gd name="T55" fmla="*/ 2059 h 160"/>
                  <a:gd name="T56" fmla="+- 0 2877 2791"/>
                  <a:gd name="T57" fmla="*/ T56 w 375"/>
                  <a:gd name="T58" fmla="+- 0 2046 2032"/>
                  <a:gd name="T59" fmla="*/ 2046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375" h="160">
                    <a:moveTo>
                      <a:pt x="86" y="14"/>
                    </a:moveTo>
                    <a:lnTo>
                      <a:pt x="53" y="14"/>
                    </a:lnTo>
                    <a:lnTo>
                      <a:pt x="60" y="15"/>
                    </a:lnTo>
                    <a:lnTo>
                      <a:pt x="70" y="20"/>
                    </a:lnTo>
                    <a:lnTo>
                      <a:pt x="87" y="55"/>
                    </a:lnTo>
                    <a:lnTo>
                      <a:pt x="87" y="70"/>
                    </a:lnTo>
                    <a:lnTo>
                      <a:pt x="45" y="112"/>
                    </a:lnTo>
                    <a:lnTo>
                      <a:pt x="87" y="112"/>
                    </a:lnTo>
                    <a:lnTo>
                      <a:pt x="94" y="103"/>
                    </a:lnTo>
                    <a:lnTo>
                      <a:pt x="98" y="96"/>
                    </a:lnTo>
                    <a:lnTo>
                      <a:pt x="101" y="87"/>
                    </a:lnTo>
                    <a:lnTo>
                      <a:pt x="103" y="72"/>
                    </a:lnTo>
                    <a:lnTo>
                      <a:pt x="103" y="46"/>
                    </a:lnTo>
                    <a:lnTo>
                      <a:pt x="97" y="27"/>
                    </a:lnTo>
                    <a:lnTo>
                      <a:pt x="86" y="1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1"/>
              <p:cNvSpPr>
                <a:spLocks/>
              </p:cNvSpPr>
              <p:nvPr/>
            </p:nvSpPr>
            <p:spPr bwMode="auto">
              <a:xfrm>
                <a:off x="2791" y="2032"/>
                <a:ext cx="375" cy="160"/>
              </a:xfrm>
              <a:custGeom>
                <a:avLst/>
                <a:gdLst>
                  <a:gd name="T0" fmla="+- 0 2982 2791"/>
                  <a:gd name="T1" fmla="*/ T0 w 375"/>
                  <a:gd name="T2" fmla="+- 0 2078 2032"/>
                  <a:gd name="T3" fmla="*/ 2078 h 160"/>
                  <a:gd name="T4" fmla="+- 0 2943 2791"/>
                  <a:gd name="T5" fmla="*/ T4 w 375"/>
                  <a:gd name="T6" fmla="+- 0 2078 2032"/>
                  <a:gd name="T7" fmla="*/ 2078 h 160"/>
                  <a:gd name="T8" fmla="+- 0 2954 2791"/>
                  <a:gd name="T9" fmla="*/ T8 w 375"/>
                  <a:gd name="T10" fmla="+- 0 2078 2032"/>
                  <a:gd name="T11" fmla="*/ 2078 h 160"/>
                  <a:gd name="T12" fmla="+- 0 2959 2791"/>
                  <a:gd name="T13" fmla="*/ T12 w 375"/>
                  <a:gd name="T14" fmla="+- 0 2079 2032"/>
                  <a:gd name="T15" fmla="*/ 2079 h 160"/>
                  <a:gd name="T16" fmla="+- 0 2969 2791"/>
                  <a:gd name="T17" fmla="*/ T16 w 375"/>
                  <a:gd name="T18" fmla="+- 0 2096 2032"/>
                  <a:gd name="T19" fmla="*/ 2096 h 160"/>
                  <a:gd name="T20" fmla="+- 0 2969 2791"/>
                  <a:gd name="T21" fmla="*/ T20 w 375"/>
                  <a:gd name="T22" fmla="+- 0 2098 2032"/>
                  <a:gd name="T23" fmla="*/ 2098 h 160"/>
                  <a:gd name="T24" fmla="+- 0 2947 2791"/>
                  <a:gd name="T25" fmla="*/ T24 w 375"/>
                  <a:gd name="T26" fmla="+- 0 2105 2032"/>
                  <a:gd name="T27" fmla="*/ 2105 h 160"/>
                  <a:gd name="T28" fmla="+- 0 2943 2791"/>
                  <a:gd name="T29" fmla="*/ T28 w 375"/>
                  <a:gd name="T30" fmla="+- 0 2106 2032"/>
                  <a:gd name="T31" fmla="*/ 2106 h 160"/>
                  <a:gd name="T32" fmla="+- 0 2939 2791"/>
                  <a:gd name="T33" fmla="*/ T32 w 375"/>
                  <a:gd name="T34" fmla="+- 0 2107 2032"/>
                  <a:gd name="T35" fmla="*/ 2107 h 160"/>
                  <a:gd name="T36" fmla="+- 0 2935 2791"/>
                  <a:gd name="T37" fmla="*/ T36 w 375"/>
                  <a:gd name="T38" fmla="+- 0 2107 2032"/>
                  <a:gd name="T39" fmla="*/ 2107 h 160"/>
                  <a:gd name="T40" fmla="+- 0 2931 2791"/>
                  <a:gd name="T41" fmla="*/ T40 w 375"/>
                  <a:gd name="T42" fmla="+- 0 2108 2032"/>
                  <a:gd name="T43" fmla="*/ 2108 h 160"/>
                  <a:gd name="T44" fmla="+- 0 2908 2791"/>
                  <a:gd name="T45" fmla="*/ T44 w 375"/>
                  <a:gd name="T46" fmla="+- 0 2140 2032"/>
                  <a:gd name="T47" fmla="*/ 2140 h 160"/>
                  <a:gd name="T48" fmla="+- 0 2909 2791"/>
                  <a:gd name="T49" fmla="*/ T48 w 375"/>
                  <a:gd name="T50" fmla="+- 0 2143 2032"/>
                  <a:gd name="T51" fmla="*/ 2143 h 160"/>
                  <a:gd name="T52" fmla="+- 0 2934 2791"/>
                  <a:gd name="T53" fmla="*/ T52 w 375"/>
                  <a:gd name="T54" fmla="+- 0 2160 2032"/>
                  <a:gd name="T55" fmla="*/ 2160 h 160"/>
                  <a:gd name="T56" fmla="+- 0 2944 2791"/>
                  <a:gd name="T57" fmla="*/ T56 w 375"/>
                  <a:gd name="T58" fmla="+- 0 2160 2032"/>
                  <a:gd name="T59" fmla="*/ 2160 h 160"/>
                  <a:gd name="T60" fmla="+- 0 2950 2791"/>
                  <a:gd name="T61" fmla="*/ T60 w 375"/>
                  <a:gd name="T62" fmla="+- 0 2159 2032"/>
                  <a:gd name="T63" fmla="*/ 2159 h 160"/>
                  <a:gd name="T64" fmla="+- 0 2961 2791"/>
                  <a:gd name="T65" fmla="*/ T64 w 375"/>
                  <a:gd name="T66" fmla="+- 0 2154 2032"/>
                  <a:gd name="T67" fmla="*/ 2154 h 160"/>
                  <a:gd name="T68" fmla="+- 0 2966 2791"/>
                  <a:gd name="T69" fmla="*/ T68 w 375"/>
                  <a:gd name="T70" fmla="+- 0 2151 2032"/>
                  <a:gd name="T71" fmla="*/ 2151 h 160"/>
                  <a:gd name="T72" fmla="+- 0 2969 2791"/>
                  <a:gd name="T73" fmla="*/ T72 w 375"/>
                  <a:gd name="T74" fmla="+- 0 2147 2032"/>
                  <a:gd name="T75" fmla="*/ 2147 h 160"/>
                  <a:gd name="T76" fmla="+- 0 2939 2791"/>
                  <a:gd name="T77" fmla="*/ T76 w 375"/>
                  <a:gd name="T78" fmla="+- 0 2147 2032"/>
                  <a:gd name="T79" fmla="*/ 2147 h 160"/>
                  <a:gd name="T80" fmla="+- 0 2937 2791"/>
                  <a:gd name="T81" fmla="*/ T80 w 375"/>
                  <a:gd name="T82" fmla="+- 0 2147 2032"/>
                  <a:gd name="T83" fmla="*/ 2147 h 160"/>
                  <a:gd name="T84" fmla="+- 0 2924 2791"/>
                  <a:gd name="T85" fmla="*/ T84 w 375"/>
                  <a:gd name="T86" fmla="+- 0 2136 2032"/>
                  <a:gd name="T87" fmla="*/ 2136 h 160"/>
                  <a:gd name="T88" fmla="+- 0 2924 2791"/>
                  <a:gd name="T89" fmla="*/ T88 w 375"/>
                  <a:gd name="T90" fmla="+- 0 2129 2032"/>
                  <a:gd name="T91" fmla="*/ 2129 h 160"/>
                  <a:gd name="T92" fmla="+- 0 2956 2791"/>
                  <a:gd name="T93" fmla="*/ T92 w 375"/>
                  <a:gd name="T94" fmla="+- 0 2115 2032"/>
                  <a:gd name="T95" fmla="*/ 2115 h 160"/>
                  <a:gd name="T96" fmla="+- 0 2959 2791"/>
                  <a:gd name="T97" fmla="*/ T96 w 375"/>
                  <a:gd name="T98" fmla="+- 0 2115 2032"/>
                  <a:gd name="T99" fmla="*/ 2115 h 160"/>
                  <a:gd name="T100" fmla="+- 0 2965 2791"/>
                  <a:gd name="T101" fmla="*/ T100 w 375"/>
                  <a:gd name="T102" fmla="+- 0 2113 2032"/>
                  <a:gd name="T103" fmla="*/ 2113 h 160"/>
                  <a:gd name="T104" fmla="+- 0 2967 2791"/>
                  <a:gd name="T105" fmla="*/ T104 w 375"/>
                  <a:gd name="T106" fmla="+- 0 2112 2032"/>
                  <a:gd name="T107" fmla="*/ 2112 h 160"/>
                  <a:gd name="T108" fmla="+- 0 2969 2791"/>
                  <a:gd name="T109" fmla="*/ T108 w 375"/>
                  <a:gd name="T110" fmla="+- 0 2111 2032"/>
                  <a:gd name="T111" fmla="*/ 2111 h 160"/>
                  <a:gd name="T112" fmla="+- 0 2984 2791"/>
                  <a:gd name="T113" fmla="*/ T112 w 375"/>
                  <a:gd name="T114" fmla="+- 0 2111 2032"/>
                  <a:gd name="T115" fmla="*/ 2111 h 160"/>
                  <a:gd name="T116" fmla="+- 0 2984 2791"/>
                  <a:gd name="T117" fmla="*/ T116 w 375"/>
                  <a:gd name="T118" fmla="+- 0 2085 2032"/>
                  <a:gd name="T119" fmla="*/ 2085 h 160"/>
                  <a:gd name="T120" fmla="+- 0 2983 2791"/>
                  <a:gd name="T121" fmla="*/ T120 w 375"/>
                  <a:gd name="T122" fmla="+- 0 2080 2032"/>
                  <a:gd name="T123" fmla="*/ 2080 h 160"/>
                  <a:gd name="T124" fmla="+- 0 2982 2791"/>
                  <a:gd name="T125" fmla="*/ T124 w 375"/>
                  <a:gd name="T126" fmla="+- 0 2078 2032"/>
                  <a:gd name="T127" fmla="*/ 2078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375" h="160">
                    <a:moveTo>
                      <a:pt x="191" y="46"/>
                    </a:moveTo>
                    <a:lnTo>
                      <a:pt x="152" y="46"/>
                    </a:lnTo>
                    <a:lnTo>
                      <a:pt x="163" y="46"/>
                    </a:lnTo>
                    <a:lnTo>
                      <a:pt x="168" y="47"/>
                    </a:lnTo>
                    <a:lnTo>
                      <a:pt x="178" y="64"/>
                    </a:lnTo>
                    <a:lnTo>
                      <a:pt x="178" y="66"/>
                    </a:lnTo>
                    <a:lnTo>
                      <a:pt x="156" y="73"/>
                    </a:lnTo>
                    <a:lnTo>
                      <a:pt x="152" y="74"/>
                    </a:lnTo>
                    <a:lnTo>
                      <a:pt x="148" y="75"/>
                    </a:lnTo>
                    <a:lnTo>
                      <a:pt x="144" y="75"/>
                    </a:lnTo>
                    <a:lnTo>
                      <a:pt x="140" y="76"/>
                    </a:lnTo>
                    <a:lnTo>
                      <a:pt x="117" y="108"/>
                    </a:lnTo>
                    <a:lnTo>
                      <a:pt x="118" y="111"/>
                    </a:lnTo>
                    <a:lnTo>
                      <a:pt x="143" y="128"/>
                    </a:lnTo>
                    <a:lnTo>
                      <a:pt x="153" y="128"/>
                    </a:lnTo>
                    <a:lnTo>
                      <a:pt x="159" y="127"/>
                    </a:lnTo>
                    <a:lnTo>
                      <a:pt x="170" y="122"/>
                    </a:lnTo>
                    <a:lnTo>
                      <a:pt x="175" y="119"/>
                    </a:lnTo>
                    <a:lnTo>
                      <a:pt x="178" y="115"/>
                    </a:lnTo>
                    <a:lnTo>
                      <a:pt x="148" y="115"/>
                    </a:lnTo>
                    <a:lnTo>
                      <a:pt x="146" y="115"/>
                    </a:lnTo>
                    <a:lnTo>
                      <a:pt x="133" y="104"/>
                    </a:lnTo>
                    <a:lnTo>
                      <a:pt x="133" y="97"/>
                    </a:lnTo>
                    <a:lnTo>
                      <a:pt x="165" y="83"/>
                    </a:lnTo>
                    <a:lnTo>
                      <a:pt x="168" y="83"/>
                    </a:lnTo>
                    <a:lnTo>
                      <a:pt x="174" y="81"/>
                    </a:lnTo>
                    <a:lnTo>
                      <a:pt x="176" y="80"/>
                    </a:lnTo>
                    <a:lnTo>
                      <a:pt x="178" y="79"/>
                    </a:lnTo>
                    <a:lnTo>
                      <a:pt x="193" y="79"/>
                    </a:lnTo>
                    <a:lnTo>
                      <a:pt x="193" y="53"/>
                    </a:lnTo>
                    <a:lnTo>
                      <a:pt x="192" y="48"/>
                    </a:lnTo>
                    <a:lnTo>
                      <a:pt x="191" y="46"/>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42"/>
              <p:cNvSpPr>
                <a:spLocks/>
              </p:cNvSpPr>
              <p:nvPr/>
            </p:nvSpPr>
            <p:spPr bwMode="auto">
              <a:xfrm>
                <a:off x="2791" y="2032"/>
                <a:ext cx="375" cy="160"/>
              </a:xfrm>
              <a:custGeom>
                <a:avLst/>
                <a:gdLst>
                  <a:gd name="T0" fmla="+- 0 2985 2791"/>
                  <a:gd name="T1" fmla="*/ T0 w 375"/>
                  <a:gd name="T2" fmla="+- 0 2146 2032"/>
                  <a:gd name="T3" fmla="*/ 2146 h 160"/>
                  <a:gd name="T4" fmla="+- 0 2970 2791"/>
                  <a:gd name="T5" fmla="*/ T4 w 375"/>
                  <a:gd name="T6" fmla="+- 0 2146 2032"/>
                  <a:gd name="T7" fmla="*/ 2146 h 160"/>
                  <a:gd name="T8" fmla="+- 0 2970 2791"/>
                  <a:gd name="T9" fmla="*/ T8 w 375"/>
                  <a:gd name="T10" fmla="+- 0 2151 2032"/>
                  <a:gd name="T11" fmla="*/ 2151 h 160"/>
                  <a:gd name="T12" fmla="+- 0 2971 2791"/>
                  <a:gd name="T13" fmla="*/ T12 w 375"/>
                  <a:gd name="T14" fmla="+- 0 2154 2032"/>
                  <a:gd name="T15" fmla="*/ 2154 h 160"/>
                  <a:gd name="T16" fmla="+- 0 2974 2791"/>
                  <a:gd name="T17" fmla="*/ T16 w 375"/>
                  <a:gd name="T18" fmla="+- 0 2157 2032"/>
                  <a:gd name="T19" fmla="*/ 2157 h 160"/>
                  <a:gd name="T20" fmla="+- 0 2976 2791"/>
                  <a:gd name="T21" fmla="*/ T20 w 375"/>
                  <a:gd name="T22" fmla="+- 0 2159 2032"/>
                  <a:gd name="T23" fmla="*/ 2159 h 160"/>
                  <a:gd name="T24" fmla="+- 0 2979 2791"/>
                  <a:gd name="T25" fmla="*/ T24 w 375"/>
                  <a:gd name="T26" fmla="+- 0 2160 2032"/>
                  <a:gd name="T27" fmla="*/ 2160 h 160"/>
                  <a:gd name="T28" fmla="+- 0 2987 2791"/>
                  <a:gd name="T29" fmla="*/ T28 w 375"/>
                  <a:gd name="T30" fmla="+- 0 2160 2032"/>
                  <a:gd name="T31" fmla="*/ 2160 h 160"/>
                  <a:gd name="T32" fmla="+- 0 2991 2791"/>
                  <a:gd name="T33" fmla="*/ T32 w 375"/>
                  <a:gd name="T34" fmla="+- 0 2159 2032"/>
                  <a:gd name="T35" fmla="*/ 2159 h 160"/>
                  <a:gd name="T36" fmla="+- 0 2993 2791"/>
                  <a:gd name="T37" fmla="*/ T36 w 375"/>
                  <a:gd name="T38" fmla="+- 0 2158 2032"/>
                  <a:gd name="T39" fmla="*/ 2158 h 160"/>
                  <a:gd name="T40" fmla="+- 0 2994 2791"/>
                  <a:gd name="T41" fmla="*/ T40 w 375"/>
                  <a:gd name="T42" fmla="+- 0 2147 2032"/>
                  <a:gd name="T43" fmla="*/ 2147 h 160"/>
                  <a:gd name="T44" fmla="+- 0 2987 2791"/>
                  <a:gd name="T45" fmla="*/ T44 w 375"/>
                  <a:gd name="T46" fmla="+- 0 2147 2032"/>
                  <a:gd name="T47" fmla="*/ 2147 h 160"/>
                  <a:gd name="T48" fmla="+- 0 2985 2791"/>
                  <a:gd name="T49" fmla="*/ T48 w 375"/>
                  <a:gd name="T50" fmla="+- 0 2146 2032"/>
                  <a:gd name="T51" fmla="*/ 2146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375" h="160">
                    <a:moveTo>
                      <a:pt x="194" y="114"/>
                    </a:moveTo>
                    <a:lnTo>
                      <a:pt x="179" y="114"/>
                    </a:lnTo>
                    <a:lnTo>
                      <a:pt x="179" y="119"/>
                    </a:lnTo>
                    <a:lnTo>
                      <a:pt x="180" y="122"/>
                    </a:lnTo>
                    <a:lnTo>
                      <a:pt x="183" y="125"/>
                    </a:lnTo>
                    <a:lnTo>
                      <a:pt x="185" y="127"/>
                    </a:lnTo>
                    <a:lnTo>
                      <a:pt x="188" y="128"/>
                    </a:lnTo>
                    <a:lnTo>
                      <a:pt x="196" y="128"/>
                    </a:lnTo>
                    <a:lnTo>
                      <a:pt x="200" y="127"/>
                    </a:lnTo>
                    <a:lnTo>
                      <a:pt x="202" y="126"/>
                    </a:lnTo>
                    <a:lnTo>
                      <a:pt x="203" y="115"/>
                    </a:lnTo>
                    <a:lnTo>
                      <a:pt x="196" y="115"/>
                    </a:lnTo>
                    <a:lnTo>
                      <a:pt x="194" y="11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43"/>
              <p:cNvSpPr>
                <a:spLocks/>
              </p:cNvSpPr>
              <p:nvPr/>
            </p:nvSpPr>
            <p:spPr bwMode="auto">
              <a:xfrm>
                <a:off x="2791" y="2032"/>
                <a:ext cx="375" cy="160"/>
              </a:xfrm>
              <a:custGeom>
                <a:avLst/>
                <a:gdLst>
                  <a:gd name="T0" fmla="+- 0 2984 2791"/>
                  <a:gd name="T1" fmla="*/ T0 w 375"/>
                  <a:gd name="T2" fmla="+- 0 2111 2032"/>
                  <a:gd name="T3" fmla="*/ 2111 h 160"/>
                  <a:gd name="T4" fmla="+- 0 2969 2791"/>
                  <a:gd name="T5" fmla="*/ T4 w 375"/>
                  <a:gd name="T6" fmla="+- 0 2111 2032"/>
                  <a:gd name="T7" fmla="*/ 2111 h 160"/>
                  <a:gd name="T8" fmla="+- 0 2969 2791"/>
                  <a:gd name="T9" fmla="*/ T8 w 375"/>
                  <a:gd name="T10" fmla="+- 0 2128 2032"/>
                  <a:gd name="T11" fmla="*/ 2128 h 160"/>
                  <a:gd name="T12" fmla="+- 0 2969 2791"/>
                  <a:gd name="T13" fmla="*/ T12 w 375"/>
                  <a:gd name="T14" fmla="+- 0 2131 2032"/>
                  <a:gd name="T15" fmla="*/ 2131 h 160"/>
                  <a:gd name="T16" fmla="+- 0 2946 2791"/>
                  <a:gd name="T17" fmla="*/ T16 w 375"/>
                  <a:gd name="T18" fmla="+- 0 2147 2032"/>
                  <a:gd name="T19" fmla="*/ 2147 h 160"/>
                  <a:gd name="T20" fmla="+- 0 2969 2791"/>
                  <a:gd name="T21" fmla="*/ T20 w 375"/>
                  <a:gd name="T22" fmla="+- 0 2147 2032"/>
                  <a:gd name="T23" fmla="*/ 2147 h 160"/>
                  <a:gd name="T24" fmla="+- 0 2970 2791"/>
                  <a:gd name="T25" fmla="*/ T24 w 375"/>
                  <a:gd name="T26" fmla="+- 0 2146 2032"/>
                  <a:gd name="T27" fmla="*/ 2146 h 160"/>
                  <a:gd name="T28" fmla="+- 0 2985 2791"/>
                  <a:gd name="T29" fmla="*/ T28 w 375"/>
                  <a:gd name="T30" fmla="+- 0 2146 2032"/>
                  <a:gd name="T31" fmla="*/ 2146 h 160"/>
                  <a:gd name="T32" fmla="+- 0 2985 2791"/>
                  <a:gd name="T33" fmla="*/ T32 w 375"/>
                  <a:gd name="T34" fmla="+- 0 2144 2032"/>
                  <a:gd name="T35" fmla="*/ 2144 h 160"/>
                  <a:gd name="T36" fmla="+- 0 2984 2791"/>
                  <a:gd name="T37" fmla="*/ T36 w 375"/>
                  <a:gd name="T38" fmla="+- 0 2140 2032"/>
                  <a:gd name="T39" fmla="*/ 2140 h 160"/>
                  <a:gd name="T40" fmla="+- 0 2984 2791"/>
                  <a:gd name="T41" fmla="*/ T40 w 375"/>
                  <a:gd name="T42" fmla="+- 0 2111 2032"/>
                  <a:gd name="T43" fmla="*/ 2111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75" h="160">
                    <a:moveTo>
                      <a:pt x="193" y="79"/>
                    </a:moveTo>
                    <a:lnTo>
                      <a:pt x="178" y="79"/>
                    </a:lnTo>
                    <a:lnTo>
                      <a:pt x="178" y="96"/>
                    </a:lnTo>
                    <a:lnTo>
                      <a:pt x="178" y="99"/>
                    </a:lnTo>
                    <a:lnTo>
                      <a:pt x="155" y="115"/>
                    </a:lnTo>
                    <a:lnTo>
                      <a:pt x="178" y="115"/>
                    </a:lnTo>
                    <a:lnTo>
                      <a:pt x="179" y="114"/>
                    </a:lnTo>
                    <a:lnTo>
                      <a:pt x="194" y="114"/>
                    </a:lnTo>
                    <a:lnTo>
                      <a:pt x="194" y="112"/>
                    </a:lnTo>
                    <a:lnTo>
                      <a:pt x="193" y="108"/>
                    </a:lnTo>
                    <a:lnTo>
                      <a:pt x="193" y="79"/>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 name="Freeform 44"/>
              <p:cNvSpPr>
                <a:spLocks/>
              </p:cNvSpPr>
              <p:nvPr/>
            </p:nvSpPr>
            <p:spPr bwMode="auto">
              <a:xfrm>
                <a:off x="2791" y="2032"/>
                <a:ext cx="375" cy="160"/>
              </a:xfrm>
              <a:custGeom>
                <a:avLst/>
                <a:gdLst>
                  <a:gd name="T0" fmla="+- 0 2994 2791"/>
                  <a:gd name="T1" fmla="*/ T0 w 375"/>
                  <a:gd name="T2" fmla="+- 0 2146 2032"/>
                  <a:gd name="T3" fmla="*/ 2146 h 160"/>
                  <a:gd name="T4" fmla="+- 0 2989 2791"/>
                  <a:gd name="T5" fmla="*/ T4 w 375"/>
                  <a:gd name="T6" fmla="+- 0 2147 2032"/>
                  <a:gd name="T7" fmla="*/ 2147 h 160"/>
                  <a:gd name="T8" fmla="+- 0 2994 2791"/>
                  <a:gd name="T9" fmla="*/ T8 w 375"/>
                  <a:gd name="T10" fmla="+- 0 2147 2032"/>
                  <a:gd name="T11" fmla="*/ 2147 h 160"/>
                  <a:gd name="T12" fmla="+- 0 2994 2791"/>
                  <a:gd name="T13" fmla="*/ T12 w 375"/>
                  <a:gd name="T14" fmla="+- 0 2146 2032"/>
                  <a:gd name="T15" fmla="*/ 2146 h 160"/>
                </a:gdLst>
                <a:ahLst/>
                <a:cxnLst>
                  <a:cxn ang="0">
                    <a:pos x="T1" y="T3"/>
                  </a:cxn>
                  <a:cxn ang="0">
                    <a:pos x="T5" y="T7"/>
                  </a:cxn>
                  <a:cxn ang="0">
                    <a:pos x="T9" y="T11"/>
                  </a:cxn>
                  <a:cxn ang="0">
                    <a:pos x="T13" y="T15"/>
                  </a:cxn>
                </a:cxnLst>
                <a:rect l="0" t="0" r="r" b="b"/>
                <a:pathLst>
                  <a:path w="375" h="160">
                    <a:moveTo>
                      <a:pt x="203" y="114"/>
                    </a:moveTo>
                    <a:lnTo>
                      <a:pt x="198" y="115"/>
                    </a:lnTo>
                    <a:lnTo>
                      <a:pt x="203" y="115"/>
                    </a:lnTo>
                    <a:lnTo>
                      <a:pt x="203" y="11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Freeform 45"/>
              <p:cNvSpPr>
                <a:spLocks/>
              </p:cNvSpPr>
              <p:nvPr/>
            </p:nvSpPr>
            <p:spPr bwMode="auto">
              <a:xfrm>
                <a:off x="2791" y="2032"/>
                <a:ext cx="375" cy="160"/>
              </a:xfrm>
              <a:custGeom>
                <a:avLst/>
                <a:gdLst>
                  <a:gd name="T0" fmla="+- 0 2954 2791"/>
                  <a:gd name="T1" fmla="*/ T0 w 375"/>
                  <a:gd name="T2" fmla="+- 0 2065 2032"/>
                  <a:gd name="T3" fmla="*/ 2065 h 160"/>
                  <a:gd name="T4" fmla="+- 0 2945 2791"/>
                  <a:gd name="T5" fmla="*/ T4 w 375"/>
                  <a:gd name="T6" fmla="+- 0 2065 2032"/>
                  <a:gd name="T7" fmla="*/ 2065 h 160"/>
                  <a:gd name="T8" fmla="+- 0 2940 2791"/>
                  <a:gd name="T9" fmla="*/ T8 w 375"/>
                  <a:gd name="T10" fmla="+- 0 2065 2032"/>
                  <a:gd name="T11" fmla="*/ 2065 h 160"/>
                  <a:gd name="T12" fmla="+- 0 2911 2791"/>
                  <a:gd name="T13" fmla="*/ T12 w 375"/>
                  <a:gd name="T14" fmla="+- 0 2095 2032"/>
                  <a:gd name="T15" fmla="*/ 2095 h 160"/>
                  <a:gd name="T16" fmla="+- 0 2926 2791"/>
                  <a:gd name="T17" fmla="*/ T16 w 375"/>
                  <a:gd name="T18" fmla="+- 0 2095 2032"/>
                  <a:gd name="T19" fmla="*/ 2095 h 160"/>
                  <a:gd name="T20" fmla="+- 0 2927 2791"/>
                  <a:gd name="T21" fmla="*/ T20 w 375"/>
                  <a:gd name="T22" fmla="+- 0 2089 2032"/>
                  <a:gd name="T23" fmla="*/ 2089 h 160"/>
                  <a:gd name="T24" fmla="+- 0 2929 2791"/>
                  <a:gd name="T25" fmla="*/ T24 w 375"/>
                  <a:gd name="T26" fmla="+- 0 2084 2032"/>
                  <a:gd name="T27" fmla="*/ 2084 h 160"/>
                  <a:gd name="T28" fmla="+- 0 2938 2791"/>
                  <a:gd name="T29" fmla="*/ T28 w 375"/>
                  <a:gd name="T30" fmla="+- 0 2079 2032"/>
                  <a:gd name="T31" fmla="*/ 2079 h 160"/>
                  <a:gd name="T32" fmla="+- 0 2943 2791"/>
                  <a:gd name="T33" fmla="*/ T32 w 375"/>
                  <a:gd name="T34" fmla="+- 0 2078 2032"/>
                  <a:gd name="T35" fmla="*/ 2078 h 160"/>
                  <a:gd name="T36" fmla="+- 0 2982 2791"/>
                  <a:gd name="T37" fmla="*/ T36 w 375"/>
                  <a:gd name="T38" fmla="+- 0 2078 2032"/>
                  <a:gd name="T39" fmla="*/ 2078 h 160"/>
                  <a:gd name="T40" fmla="+- 0 2979 2791"/>
                  <a:gd name="T41" fmla="*/ T40 w 375"/>
                  <a:gd name="T42" fmla="+- 0 2074 2032"/>
                  <a:gd name="T43" fmla="*/ 2074 h 160"/>
                  <a:gd name="T44" fmla="+- 0 2977 2791"/>
                  <a:gd name="T45" fmla="*/ T44 w 375"/>
                  <a:gd name="T46" fmla="+- 0 2071 2032"/>
                  <a:gd name="T47" fmla="*/ 2071 h 160"/>
                  <a:gd name="T48" fmla="+- 0 2970 2791"/>
                  <a:gd name="T49" fmla="*/ T48 w 375"/>
                  <a:gd name="T50" fmla="+- 0 2068 2032"/>
                  <a:gd name="T51" fmla="*/ 2068 h 160"/>
                  <a:gd name="T52" fmla="+- 0 2966 2791"/>
                  <a:gd name="T53" fmla="*/ T52 w 375"/>
                  <a:gd name="T54" fmla="+- 0 2066 2032"/>
                  <a:gd name="T55" fmla="*/ 2066 h 160"/>
                  <a:gd name="T56" fmla="+- 0 2958 2791"/>
                  <a:gd name="T57" fmla="*/ T56 w 375"/>
                  <a:gd name="T58" fmla="+- 0 2065 2032"/>
                  <a:gd name="T59" fmla="*/ 2065 h 160"/>
                  <a:gd name="T60" fmla="+- 0 2954 2791"/>
                  <a:gd name="T61" fmla="*/ T60 w 375"/>
                  <a:gd name="T62" fmla="+- 0 2065 2032"/>
                  <a:gd name="T63" fmla="*/ 2065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375" h="160">
                    <a:moveTo>
                      <a:pt x="163" y="33"/>
                    </a:moveTo>
                    <a:lnTo>
                      <a:pt x="154" y="33"/>
                    </a:lnTo>
                    <a:lnTo>
                      <a:pt x="149" y="33"/>
                    </a:lnTo>
                    <a:lnTo>
                      <a:pt x="120" y="63"/>
                    </a:lnTo>
                    <a:lnTo>
                      <a:pt x="135" y="63"/>
                    </a:lnTo>
                    <a:lnTo>
                      <a:pt x="136" y="57"/>
                    </a:lnTo>
                    <a:lnTo>
                      <a:pt x="138" y="52"/>
                    </a:lnTo>
                    <a:lnTo>
                      <a:pt x="147" y="47"/>
                    </a:lnTo>
                    <a:lnTo>
                      <a:pt x="152" y="46"/>
                    </a:lnTo>
                    <a:lnTo>
                      <a:pt x="191" y="46"/>
                    </a:lnTo>
                    <a:lnTo>
                      <a:pt x="188" y="42"/>
                    </a:lnTo>
                    <a:lnTo>
                      <a:pt x="186" y="39"/>
                    </a:lnTo>
                    <a:lnTo>
                      <a:pt x="179" y="36"/>
                    </a:lnTo>
                    <a:lnTo>
                      <a:pt x="175" y="34"/>
                    </a:lnTo>
                    <a:lnTo>
                      <a:pt x="167" y="33"/>
                    </a:lnTo>
                    <a:lnTo>
                      <a:pt x="163" y="3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Freeform 46"/>
              <p:cNvSpPr>
                <a:spLocks/>
              </p:cNvSpPr>
              <p:nvPr/>
            </p:nvSpPr>
            <p:spPr bwMode="auto">
              <a:xfrm>
                <a:off x="2791" y="2032"/>
                <a:ext cx="375" cy="160"/>
              </a:xfrm>
              <a:custGeom>
                <a:avLst/>
                <a:gdLst>
                  <a:gd name="T0" fmla="+- 0 3006 2791"/>
                  <a:gd name="T1" fmla="*/ T0 w 375"/>
                  <a:gd name="T2" fmla="+- 0 2179 2032"/>
                  <a:gd name="T3" fmla="*/ 2179 h 160"/>
                  <a:gd name="T4" fmla="+- 0 3006 2791"/>
                  <a:gd name="T5" fmla="*/ T4 w 375"/>
                  <a:gd name="T6" fmla="+- 0 2193 2032"/>
                  <a:gd name="T7" fmla="*/ 2193 h 160"/>
                  <a:gd name="T8" fmla="+- 0 3027 2791"/>
                  <a:gd name="T9" fmla="*/ T8 w 375"/>
                  <a:gd name="T10" fmla="+- 0 2193 2032"/>
                  <a:gd name="T11" fmla="*/ 2193 h 160"/>
                  <a:gd name="T12" fmla="+- 0 3028 2791"/>
                  <a:gd name="T13" fmla="*/ T12 w 375"/>
                  <a:gd name="T14" fmla="+- 0 2192 2032"/>
                  <a:gd name="T15" fmla="*/ 2192 h 160"/>
                  <a:gd name="T16" fmla="+- 0 3030 2791"/>
                  <a:gd name="T17" fmla="*/ T16 w 375"/>
                  <a:gd name="T18" fmla="+- 0 2191 2032"/>
                  <a:gd name="T19" fmla="*/ 2191 h 160"/>
                  <a:gd name="T20" fmla="+- 0 3034 2791"/>
                  <a:gd name="T21" fmla="*/ T20 w 375"/>
                  <a:gd name="T22" fmla="+- 0 2187 2032"/>
                  <a:gd name="T23" fmla="*/ 2187 h 160"/>
                  <a:gd name="T24" fmla="+- 0 3036 2791"/>
                  <a:gd name="T25" fmla="*/ T24 w 375"/>
                  <a:gd name="T26" fmla="+- 0 2184 2032"/>
                  <a:gd name="T27" fmla="*/ 2184 h 160"/>
                  <a:gd name="T28" fmla="+- 0 3038 2791"/>
                  <a:gd name="T29" fmla="*/ T28 w 375"/>
                  <a:gd name="T30" fmla="+- 0 2181 2032"/>
                  <a:gd name="T31" fmla="*/ 2181 h 160"/>
                  <a:gd name="T32" fmla="+- 0 3015 2791"/>
                  <a:gd name="T33" fmla="*/ T32 w 375"/>
                  <a:gd name="T34" fmla="+- 0 2181 2032"/>
                  <a:gd name="T35" fmla="*/ 2181 h 160"/>
                  <a:gd name="T36" fmla="+- 0 3011 2791"/>
                  <a:gd name="T37" fmla="*/ T36 w 375"/>
                  <a:gd name="T38" fmla="+- 0 2180 2032"/>
                  <a:gd name="T39" fmla="*/ 2180 h 160"/>
                  <a:gd name="T40" fmla="+- 0 3006 2791"/>
                  <a:gd name="T41" fmla="*/ T40 w 375"/>
                  <a:gd name="T42" fmla="+- 0 2179 2032"/>
                  <a:gd name="T43" fmla="*/ 2179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75" h="160">
                    <a:moveTo>
                      <a:pt x="215" y="147"/>
                    </a:moveTo>
                    <a:lnTo>
                      <a:pt x="215" y="161"/>
                    </a:lnTo>
                    <a:lnTo>
                      <a:pt x="236" y="161"/>
                    </a:lnTo>
                    <a:lnTo>
                      <a:pt x="237" y="160"/>
                    </a:lnTo>
                    <a:lnTo>
                      <a:pt x="239" y="159"/>
                    </a:lnTo>
                    <a:lnTo>
                      <a:pt x="243" y="155"/>
                    </a:lnTo>
                    <a:lnTo>
                      <a:pt x="245" y="152"/>
                    </a:lnTo>
                    <a:lnTo>
                      <a:pt x="247" y="149"/>
                    </a:lnTo>
                    <a:lnTo>
                      <a:pt x="224" y="149"/>
                    </a:lnTo>
                    <a:lnTo>
                      <a:pt x="220" y="148"/>
                    </a:lnTo>
                    <a:lnTo>
                      <a:pt x="215" y="14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Freeform 47"/>
              <p:cNvSpPr>
                <a:spLocks/>
              </p:cNvSpPr>
              <p:nvPr/>
            </p:nvSpPr>
            <p:spPr bwMode="auto">
              <a:xfrm>
                <a:off x="2791" y="2032"/>
                <a:ext cx="375" cy="160"/>
              </a:xfrm>
              <a:custGeom>
                <a:avLst/>
                <a:gdLst>
                  <a:gd name="T0" fmla="+- 0 3014 2791"/>
                  <a:gd name="T1" fmla="*/ T0 w 375"/>
                  <a:gd name="T2" fmla="+- 0 2067 2032"/>
                  <a:gd name="T3" fmla="*/ 2067 h 160"/>
                  <a:gd name="T4" fmla="+- 0 2998 2791"/>
                  <a:gd name="T5" fmla="*/ T4 w 375"/>
                  <a:gd name="T6" fmla="+- 0 2067 2032"/>
                  <a:gd name="T7" fmla="*/ 2067 h 160"/>
                  <a:gd name="T8" fmla="+- 0 3034 2791"/>
                  <a:gd name="T9" fmla="*/ T8 w 375"/>
                  <a:gd name="T10" fmla="+- 0 2157 2032"/>
                  <a:gd name="T11" fmla="*/ 2157 h 160"/>
                  <a:gd name="T12" fmla="+- 0 3028 2791"/>
                  <a:gd name="T13" fmla="*/ T12 w 375"/>
                  <a:gd name="T14" fmla="+- 0 2173 2032"/>
                  <a:gd name="T15" fmla="*/ 2173 h 160"/>
                  <a:gd name="T16" fmla="+- 0 3026 2791"/>
                  <a:gd name="T17" fmla="*/ T16 w 375"/>
                  <a:gd name="T18" fmla="+- 0 2175 2032"/>
                  <a:gd name="T19" fmla="*/ 2175 h 160"/>
                  <a:gd name="T20" fmla="+- 0 3024 2791"/>
                  <a:gd name="T21" fmla="*/ T20 w 375"/>
                  <a:gd name="T22" fmla="+- 0 2178 2032"/>
                  <a:gd name="T23" fmla="*/ 2178 h 160"/>
                  <a:gd name="T24" fmla="+- 0 3021 2791"/>
                  <a:gd name="T25" fmla="*/ T24 w 375"/>
                  <a:gd name="T26" fmla="+- 0 2180 2032"/>
                  <a:gd name="T27" fmla="*/ 2180 h 160"/>
                  <a:gd name="T28" fmla="+- 0 3018 2791"/>
                  <a:gd name="T29" fmla="*/ T28 w 375"/>
                  <a:gd name="T30" fmla="+- 0 2181 2032"/>
                  <a:gd name="T31" fmla="*/ 2181 h 160"/>
                  <a:gd name="T32" fmla="+- 0 3038 2791"/>
                  <a:gd name="T33" fmla="*/ T32 w 375"/>
                  <a:gd name="T34" fmla="+- 0 2181 2032"/>
                  <a:gd name="T35" fmla="*/ 2181 h 160"/>
                  <a:gd name="T36" fmla="+- 0 3040 2791"/>
                  <a:gd name="T37" fmla="*/ T36 w 375"/>
                  <a:gd name="T38" fmla="+- 0 2178 2032"/>
                  <a:gd name="T39" fmla="*/ 2178 h 160"/>
                  <a:gd name="T40" fmla="+- 0 3041 2791"/>
                  <a:gd name="T41" fmla="*/ T40 w 375"/>
                  <a:gd name="T42" fmla="+- 0 2174 2032"/>
                  <a:gd name="T43" fmla="*/ 2174 h 160"/>
                  <a:gd name="T44" fmla="+- 0 3043 2791"/>
                  <a:gd name="T45" fmla="*/ T44 w 375"/>
                  <a:gd name="T46" fmla="+- 0 2170 2032"/>
                  <a:gd name="T47" fmla="*/ 2170 h 160"/>
                  <a:gd name="T48" fmla="+- 0 3054 2791"/>
                  <a:gd name="T49" fmla="*/ T48 w 375"/>
                  <a:gd name="T50" fmla="+- 0 2141 2032"/>
                  <a:gd name="T51" fmla="*/ 2141 h 160"/>
                  <a:gd name="T52" fmla="+- 0 3041 2791"/>
                  <a:gd name="T53" fmla="*/ T52 w 375"/>
                  <a:gd name="T54" fmla="+- 0 2141 2032"/>
                  <a:gd name="T55" fmla="*/ 2141 h 160"/>
                  <a:gd name="T56" fmla="+- 0 3014 2791"/>
                  <a:gd name="T57" fmla="*/ T56 w 375"/>
                  <a:gd name="T58" fmla="+- 0 2067 2032"/>
                  <a:gd name="T59" fmla="*/ 2067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375" h="160">
                    <a:moveTo>
                      <a:pt x="223" y="35"/>
                    </a:moveTo>
                    <a:lnTo>
                      <a:pt x="207" y="35"/>
                    </a:lnTo>
                    <a:lnTo>
                      <a:pt x="243" y="125"/>
                    </a:lnTo>
                    <a:lnTo>
                      <a:pt x="237" y="141"/>
                    </a:lnTo>
                    <a:lnTo>
                      <a:pt x="235" y="143"/>
                    </a:lnTo>
                    <a:lnTo>
                      <a:pt x="233" y="146"/>
                    </a:lnTo>
                    <a:lnTo>
                      <a:pt x="230" y="148"/>
                    </a:lnTo>
                    <a:lnTo>
                      <a:pt x="227" y="149"/>
                    </a:lnTo>
                    <a:lnTo>
                      <a:pt x="247" y="149"/>
                    </a:lnTo>
                    <a:lnTo>
                      <a:pt x="249" y="146"/>
                    </a:lnTo>
                    <a:lnTo>
                      <a:pt x="250" y="142"/>
                    </a:lnTo>
                    <a:lnTo>
                      <a:pt x="252" y="138"/>
                    </a:lnTo>
                    <a:lnTo>
                      <a:pt x="263" y="109"/>
                    </a:lnTo>
                    <a:lnTo>
                      <a:pt x="250" y="109"/>
                    </a:lnTo>
                    <a:lnTo>
                      <a:pt x="223" y="3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Freeform 48"/>
              <p:cNvSpPr>
                <a:spLocks/>
              </p:cNvSpPr>
              <p:nvPr/>
            </p:nvSpPr>
            <p:spPr bwMode="auto">
              <a:xfrm>
                <a:off x="2791" y="2032"/>
                <a:ext cx="375" cy="160"/>
              </a:xfrm>
              <a:custGeom>
                <a:avLst/>
                <a:gdLst>
                  <a:gd name="T0" fmla="+- 0 3083 2791"/>
                  <a:gd name="T1" fmla="*/ T0 w 375"/>
                  <a:gd name="T2" fmla="+- 0 2067 2032"/>
                  <a:gd name="T3" fmla="*/ 2067 h 160"/>
                  <a:gd name="T4" fmla="+- 0 3067 2791"/>
                  <a:gd name="T5" fmla="*/ T4 w 375"/>
                  <a:gd name="T6" fmla="+- 0 2067 2032"/>
                  <a:gd name="T7" fmla="*/ 2067 h 160"/>
                  <a:gd name="T8" fmla="+- 0 3041 2791"/>
                  <a:gd name="T9" fmla="*/ T8 w 375"/>
                  <a:gd name="T10" fmla="+- 0 2141 2032"/>
                  <a:gd name="T11" fmla="*/ 2141 h 160"/>
                  <a:gd name="T12" fmla="+- 0 3054 2791"/>
                  <a:gd name="T13" fmla="*/ T12 w 375"/>
                  <a:gd name="T14" fmla="+- 0 2141 2032"/>
                  <a:gd name="T15" fmla="*/ 2141 h 160"/>
                  <a:gd name="T16" fmla="+- 0 3083 2791"/>
                  <a:gd name="T17" fmla="*/ T16 w 375"/>
                  <a:gd name="T18" fmla="+- 0 2067 2032"/>
                  <a:gd name="T19" fmla="*/ 2067 h 160"/>
                </a:gdLst>
                <a:ahLst/>
                <a:cxnLst>
                  <a:cxn ang="0">
                    <a:pos x="T1" y="T3"/>
                  </a:cxn>
                  <a:cxn ang="0">
                    <a:pos x="T5" y="T7"/>
                  </a:cxn>
                  <a:cxn ang="0">
                    <a:pos x="T9" y="T11"/>
                  </a:cxn>
                  <a:cxn ang="0">
                    <a:pos x="T13" y="T15"/>
                  </a:cxn>
                  <a:cxn ang="0">
                    <a:pos x="T17" y="T19"/>
                  </a:cxn>
                </a:cxnLst>
                <a:rect l="0" t="0" r="r" b="b"/>
                <a:pathLst>
                  <a:path w="375" h="160">
                    <a:moveTo>
                      <a:pt x="292" y="35"/>
                    </a:moveTo>
                    <a:lnTo>
                      <a:pt x="276" y="35"/>
                    </a:lnTo>
                    <a:lnTo>
                      <a:pt x="250" y="109"/>
                    </a:lnTo>
                    <a:lnTo>
                      <a:pt x="263" y="109"/>
                    </a:lnTo>
                    <a:lnTo>
                      <a:pt x="292" y="3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Freeform 49"/>
              <p:cNvSpPr>
                <a:spLocks/>
              </p:cNvSpPr>
              <p:nvPr/>
            </p:nvSpPr>
            <p:spPr bwMode="auto">
              <a:xfrm>
                <a:off x="2791" y="2032"/>
                <a:ext cx="375" cy="160"/>
              </a:xfrm>
              <a:custGeom>
                <a:avLst/>
                <a:gdLst>
                  <a:gd name="T0" fmla="+- 0 3105 2791"/>
                  <a:gd name="T1" fmla="*/ T0 w 375"/>
                  <a:gd name="T2" fmla="+- 0 2129 2032"/>
                  <a:gd name="T3" fmla="*/ 2129 h 160"/>
                  <a:gd name="T4" fmla="+- 0 3090 2791"/>
                  <a:gd name="T5" fmla="*/ T4 w 375"/>
                  <a:gd name="T6" fmla="+- 0 2129 2032"/>
                  <a:gd name="T7" fmla="*/ 2129 h 160"/>
                  <a:gd name="T8" fmla="+- 0 3090 2791"/>
                  <a:gd name="T9" fmla="*/ T8 w 375"/>
                  <a:gd name="T10" fmla="+- 0 2133 2032"/>
                  <a:gd name="T11" fmla="*/ 2133 h 160"/>
                  <a:gd name="T12" fmla="+- 0 3123 2791"/>
                  <a:gd name="T13" fmla="*/ T12 w 375"/>
                  <a:gd name="T14" fmla="+- 0 2160 2032"/>
                  <a:gd name="T15" fmla="*/ 2160 h 160"/>
                  <a:gd name="T16" fmla="+- 0 3133 2791"/>
                  <a:gd name="T17" fmla="*/ T16 w 375"/>
                  <a:gd name="T18" fmla="+- 0 2160 2032"/>
                  <a:gd name="T19" fmla="*/ 2160 h 160"/>
                  <a:gd name="T20" fmla="+- 0 3162 2791"/>
                  <a:gd name="T21" fmla="*/ T20 w 375"/>
                  <a:gd name="T22" fmla="+- 0 2147 2032"/>
                  <a:gd name="T23" fmla="*/ 2147 h 160"/>
                  <a:gd name="T24" fmla="+- 0 3126 2791"/>
                  <a:gd name="T25" fmla="*/ T24 w 375"/>
                  <a:gd name="T26" fmla="+- 0 2147 2032"/>
                  <a:gd name="T27" fmla="*/ 2147 h 160"/>
                  <a:gd name="T28" fmla="+- 0 3123 2791"/>
                  <a:gd name="T29" fmla="*/ T28 w 375"/>
                  <a:gd name="T30" fmla="+- 0 2147 2032"/>
                  <a:gd name="T31" fmla="*/ 2147 h 160"/>
                  <a:gd name="T32" fmla="+- 0 3105 2791"/>
                  <a:gd name="T33" fmla="*/ T32 w 375"/>
                  <a:gd name="T34" fmla="+- 0 2133 2032"/>
                  <a:gd name="T35" fmla="*/ 2133 h 160"/>
                  <a:gd name="T36" fmla="+- 0 3105 2791"/>
                  <a:gd name="T37" fmla="*/ T36 w 375"/>
                  <a:gd name="T38" fmla="+- 0 2129 2032"/>
                  <a:gd name="T39" fmla="*/ 2129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75" h="160">
                    <a:moveTo>
                      <a:pt x="314" y="97"/>
                    </a:moveTo>
                    <a:lnTo>
                      <a:pt x="299" y="97"/>
                    </a:lnTo>
                    <a:lnTo>
                      <a:pt x="299" y="101"/>
                    </a:lnTo>
                    <a:lnTo>
                      <a:pt x="332" y="128"/>
                    </a:lnTo>
                    <a:lnTo>
                      <a:pt x="342" y="128"/>
                    </a:lnTo>
                    <a:lnTo>
                      <a:pt x="371" y="115"/>
                    </a:lnTo>
                    <a:lnTo>
                      <a:pt x="335" y="115"/>
                    </a:lnTo>
                    <a:lnTo>
                      <a:pt x="332" y="115"/>
                    </a:lnTo>
                    <a:lnTo>
                      <a:pt x="314" y="101"/>
                    </a:lnTo>
                    <a:lnTo>
                      <a:pt x="314" y="9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Freeform 50"/>
              <p:cNvSpPr>
                <a:spLocks/>
              </p:cNvSpPr>
              <p:nvPr/>
            </p:nvSpPr>
            <p:spPr bwMode="auto">
              <a:xfrm>
                <a:off x="2791" y="2032"/>
                <a:ext cx="375" cy="160"/>
              </a:xfrm>
              <a:custGeom>
                <a:avLst/>
                <a:gdLst>
                  <a:gd name="T0" fmla="+- 0 3131 2791"/>
                  <a:gd name="T1" fmla="*/ T0 w 375"/>
                  <a:gd name="T2" fmla="+- 0 2065 2032"/>
                  <a:gd name="T3" fmla="*/ 2065 h 160"/>
                  <a:gd name="T4" fmla="+- 0 3122 2791"/>
                  <a:gd name="T5" fmla="*/ T4 w 375"/>
                  <a:gd name="T6" fmla="+- 0 2065 2032"/>
                  <a:gd name="T7" fmla="*/ 2065 h 160"/>
                  <a:gd name="T8" fmla="+- 0 3118 2791"/>
                  <a:gd name="T9" fmla="*/ T8 w 375"/>
                  <a:gd name="T10" fmla="+- 0 2065 2032"/>
                  <a:gd name="T11" fmla="*/ 2065 h 160"/>
                  <a:gd name="T12" fmla="+- 0 3092 2791"/>
                  <a:gd name="T13" fmla="*/ T12 w 375"/>
                  <a:gd name="T14" fmla="+- 0 2097 2032"/>
                  <a:gd name="T15" fmla="*/ 2097 h 160"/>
                  <a:gd name="T16" fmla="+- 0 3093 2791"/>
                  <a:gd name="T17" fmla="*/ T16 w 375"/>
                  <a:gd name="T18" fmla="+- 0 2101 2032"/>
                  <a:gd name="T19" fmla="*/ 2101 h 160"/>
                  <a:gd name="T20" fmla="+- 0 3099 2791"/>
                  <a:gd name="T21" fmla="*/ T20 w 375"/>
                  <a:gd name="T22" fmla="+- 0 2108 2032"/>
                  <a:gd name="T23" fmla="*/ 2108 h 160"/>
                  <a:gd name="T24" fmla="+- 0 3103 2791"/>
                  <a:gd name="T25" fmla="*/ T24 w 375"/>
                  <a:gd name="T26" fmla="+- 0 2110 2032"/>
                  <a:gd name="T27" fmla="*/ 2110 h 160"/>
                  <a:gd name="T28" fmla="+- 0 3107 2791"/>
                  <a:gd name="T29" fmla="*/ T28 w 375"/>
                  <a:gd name="T30" fmla="+- 0 2112 2032"/>
                  <a:gd name="T31" fmla="*/ 2112 h 160"/>
                  <a:gd name="T32" fmla="+- 0 3111 2791"/>
                  <a:gd name="T33" fmla="*/ T32 w 375"/>
                  <a:gd name="T34" fmla="+- 0 2114 2032"/>
                  <a:gd name="T35" fmla="*/ 2114 h 160"/>
                  <a:gd name="T36" fmla="+- 0 3116 2791"/>
                  <a:gd name="T37" fmla="*/ T36 w 375"/>
                  <a:gd name="T38" fmla="+- 0 2115 2032"/>
                  <a:gd name="T39" fmla="*/ 2115 h 160"/>
                  <a:gd name="T40" fmla="+- 0 3121 2791"/>
                  <a:gd name="T41" fmla="*/ T40 w 375"/>
                  <a:gd name="T42" fmla="+- 0 2116 2032"/>
                  <a:gd name="T43" fmla="*/ 2116 h 160"/>
                  <a:gd name="T44" fmla="+- 0 3126 2791"/>
                  <a:gd name="T45" fmla="*/ T44 w 375"/>
                  <a:gd name="T46" fmla="+- 0 2117 2032"/>
                  <a:gd name="T47" fmla="*/ 2117 h 160"/>
                  <a:gd name="T48" fmla="+- 0 3151 2791"/>
                  <a:gd name="T49" fmla="*/ T48 w 375"/>
                  <a:gd name="T50" fmla="+- 0 2136 2032"/>
                  <a:gd name="T51" fmla="*/ 2136 h 160"/>
                  <a:gd name="T52" fmla="+- 0 3150 2791"/>
                  <a:gd name="T53" fmla="*/ T52 w 375"/>
                  <a:gd name="T54" fmla="+- 0 2138 2032"/>
                  <a:gd name="T55" fmla="*/ 2138 h 160"/>
                  <a:gd name="T56" fmla="+- 0 3126 2791"/>
                  <a:gd name="T57" fmla="*/ T56 w 375"/>
                  <a:gd name="T58" fmla="+- 0 2147 2032"/>
                  <a:gd name="T59" fmla="*/ 2147 h 160"/>
                  <a:gd name="T60" fmla="+- 0 3162 2791"/>
                  <a:gd name="T61" fmla="*/ T60 w 375"/>
                  <a:gd name="T62" fmla="+- 0 2147 2032"/>
                  <a:gd name="T63" fmla="*/ 2147 h 160"/>
                  <a:gd name="T64" fmla="+- 0 3166 2791"/>
                  <a:gd name="T65" fmla="*/ T64 w 375"/>
                  <a:gd name="T66" fmla="+- 0 2141 2032"/>
                  <a:gd name="T67" fmla="*/ 2141 h 160"/>
                  <a:gd name="T68" fmla="+- 0 3167 2791"/>
                  <a:gd name="T69" fmla="*/ T68 w 375"/>
                  <a:gd name="T70" fmla="+- 0 2138 2032"/>
                  <a:gd name="T71" fmla="*/ 2138 h 160"/>
                  <a:gd name="T72" fmla="+- 0 3167 2791"/>
                  <a:gd name="T73" fmla="*/ T72 w 375"/>
                  <a:gd name="T74" fmla="+- 0 2127 2032"/>
                  <a:gd name="T75" fmla="*/ 2127 h 160"/>
                  <a:gd name="T76" fmla="+- 0 3166 2791"/>
                  <a:gd name="T77" fmla="*/ T76 w 375"/>
                  <a:gd name="T78" fmla="+- 0 2123 2032"/>
                  <a:gd name="T79" fmla="*/ 2123 h 160"/>
                  <a:gd name="T80" fmla="+- 0 3123 2791"/>
                  <a:gd name="T81" fmla="*/ T80 w 375"/>
                  <a:gd name="T82" fmla="+- 0 2102 2032"/>
                  <a:gd name="T83" fmla="*/ 2102 h 160"/>
                  <a:gd name="T84" fmla="+- 0 3120 2791"/>
                  <a:gd name="T85" fmla="*/ T84 w 375"/>
                  <a:gd name="T86" fmla="+- 0 2101 2032"/>
                  <a:gd name="T87" fmla="*/ 2101 h 160"/>
                  <a:gd name="T88" fmla="+- 0 3114 2791"/>
                  <a:gd name="T89" fmla="*/ T88 w 375"/>
                  <a:gd name="T90" fmla="+- 0 2099 2032"/>
                  <a:gd name="T91" fmla="*/ 2099 h 160"/>
                  <a:gd name="T92" fmla="+- 0 3112 2791"/>
                  <a:gd name="T93" fmla="*/ T92 w 375"/>
                  <a:gd name="T94" fmla="+- 0 2098 2032"/>
                  <a:gd name="T95" fmla="*/ 2098 h 160"/>
                  <a:gd name="T96" fmla="+- 0 3108 2791"/>
                  <a:gd name="T97" fmla="*/ T96 w 375"/>
                  <a:gd name="T98" fmla="+- 0 2094 2032"/>
                  <a:gd name="T99" fmla="*/ 2094 h 160"/>
                  <a:gd name="T100" fmla="+- 0 3107 2791"/>
                  <a:gd name="T101" fmla="*/ T100 w 375"/>
                  <a:gd name="T102" fmla="+- 0 2092 2032"/>
                  <a:gd name="T103" fmla="*/ 2092 h 160"/>
                  <a:gd name="T104" fmla="+- 0 3107 2791"/>
                  <a:gd name="T105" fmla="*/ T104 w 375"/>
                  <a:gd name="T106" fmla="+- 0 2087 2032"/>
                  <a:gd name="T107" fmla="*/ 2087 h 160"/>
                  <a:gd name="T108" fmla="+- 0 3129 2791"/>
                  <a:gd name="T109" fmla="*/ T108 w 375"/>
                  <a:gd name="T110" fmla="+- 0 2078 2032"/>
                  <a:gd name="T111" fmla="*/ 2078 h 160"/>
                  <a:gd name="T112" fmla="+- 0 3159 2791"/>
                  <a:gd name="T113" fmla="*/ T112 w 375"/>
                  <a:gd name="T114" fmla="+- 0 2078 2032"/>
                  <a:gd name="T115" fmla="*/ 2078 h 160"/>
                  <a:gd name="T116" fmla="+- 0 3157 2791"/>
                  <a:gd name="T117" fmla="*/ T116 w 375"/>
                  <a:gd name="T118" fmla="+- 0 2076 2032"/>
                  <a:gd name="T119" fmla="*/ 2076 h 160"/>
                  <a:gd name="T120" fmla="+- 0 3155 2791"/>
                  <a:gd name="T121" fmla="*/ T120 w 375"/>
                  <a:gd name="T122" fmla="+- 0 2073 2032"/>
                  <a:gd name="T123" fmla="*/ 2073 h 160"/>
                  <a:gd name="T124" fmla="+- 0 3148 2791"/>
                  <a:gd name="T125" fmla="*/ T124 w 375"/>
                  <a:gd name="T126" fmla="+- 0 2069 2032"/>
                  <a:gd name="T127" fmla="*/ 2069 h 160"/>
                  <a:gd name="T128" fmla="+- 0 3144 2791"/>
                  <a:gd name="T129" fmla="*/ T128 w 375"/>
                  <a:gd name="T130" fmla="+- 0 2067 2032"/>
                  <a:gd name="T131" fmla="*/ 2067 h 160"/>
                  <a:gd name="T132" fmla="+- 0 3135 2791"/>
                  <a:gd name="T133" fmla="*/ T132 w 375"/>
                  <a:gd name="T134" fmla="+- 0 2065 2032"/>
                  <a:gd name="T135" fmla="*/ 2065 h 160"/>
                  <a:gd name="T136" fmla="+- 0 3131 2791"/>
                  <a:gd name="T137" fmla="*/ T136 w 375"/>
                  <a:gd name="T138" fmla="+- 0 2065 2032"/>
                  <a:gd name="T139" fmla="*/ 2065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Lst>
                <a:rect l="0" t="0" r="r" b="b"/>
                <a:pathLst>
                  <a:path w="375" h="160">
                    <a:moveTo>
                      <a:pt x="340" y="33"/>
                    </a:moveTo>
                    <a:lnTo>
                      <a:pt x="331" y="33"/>
                    </a:lnTo>
                    <a:lnTo>
                      <a:pt x="327" y="33"/>
                    </a:lnTo>
                    <a:lnTo>
                      <a:pt x="301" y="65"/>
                    </a:lnTo>
                    <a:lnTo>
                      <a:pt x="302" y="69"/>
                    </a:lnTo>
                    <a:lnTo>
                      <a:pt x="308" y="76"/>
                    </a:lnTo>
                    <a:lnTo>
                      <a:pt x="312" y="78"/>
                    </a:lnTo>
                    <a:lnTo>
                      <a:pt x="316" y="80"/>
                    </a:lnTo>
                    <a:lnTo>
                      <a:pt x="320" y="82"/>
                    </a:lnTo>
                    <a:lnTo>
                      <a:pt x="325" y="83"/>
                    </a:lnTo>
                    <a:lnTo>
                      <a:pt x="330" y="84"/>
                    </a:lnTo>
                    <a:lnTo>
                      <a:pt x="335" y="85"/>
                    </a:lnTo>
                    <a:lnTo>
                      <a:pt x="360" y="104"/>
                    </a:lnTo>
                    <a:lnTo>
                      <a:pt x="359" y="106"/>
                    </a:lnTo>
                    <a:lnTo>
                      <a:pt x="335" y="115"/>
                    </a:lnTo>
                    <a:lnTo>
                      <a:pt x="371" y="115"/>
                    </a:lnTo>
                    <a:lnTo>
                      <a:pt x="375" y="109"/>
                    </a:lnTo>
                    <a:lnTo>
                      <a:pt x="376" y="106"/>
                    </a:lnTo>
                    <a:lnTo>
                      <a:pt x="376" y="95"/>
                    </a:lnTo>
                    <a:lnTo>
                      <a:pt x="375" y="91"/>
                    </a:lnTo>
                    <a:lnTo>
                      <a:pt x="332" y="70"/>
                    </a:lnTo>
                    <a:lnTo>
                      <a:pt x="329" y="69"/>
                    </a:lnTo>
                    <a:lnTo>
                      <a:pt x="323" y="67"/>
                    </a:lnTo>
                    <a:lnTo>
                      <a:pt x="321" y="66"/>
                    </a:lnTo>
                    <a:lnTo>
                      <a:pt x="317" y="62"/>
                    </a:lnTo>
                    <a:lnTo>
                      <a:pt x="316" y="60"/>
                    </a:lnTo>
                    <a:lnTo>
                      <a:pt x="316" y="55"/>
                    </a:lnTo>
                    <a:lnTo>
                      <a:pt x="338" y="46"/>
                    </a:lnTo>
                    <a:lnTo>
                      <a:pt x="368" y="46"/>
                    </a:lnTo>
                    <a:lnTo>
                      <a:pt x="366" y="44"/>
                    </a:lnTo>
                    <a:lnTo>
                      <a:pt x="364" y="41"/>
                    </a:lnTo>
                    <a:lnTo>
                      <a:pt x="357" y="37"/>
                    </a:lnTo>
                    <a:lnTo>
                      <a:pt x="353" y="35"/>
                    </a:lnTo>
                    <a:lnTo>
                      <a:pt x="344" y="33"/>
                    </a:lnTo>
                    <a:lnTo>
                      <a:pt x="340" y="3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Freeform 51"/>
              <p:cNvSpPr>
                <a:spLocks/>
              </p:cNvSpPr>
              <p:nvPr/>
            </p:nvSpPr>
            <p:spPr bwMode="auto">
              <a:xfrm>
                <a:off x="2791" y="2032"/>
                <a:ext cx="375" cy="160"/>
              </a:xfrm>
              <a:custGeom>
                <a:avLst/>
                <a:gdLst>
                  <a:gd name="T0" fmla="+- 0 3159 2791"/>
                  <a:gd name="T1" fmla="*/ T0 w 375"/>
                  <a:gd name="T2" fmla="+- 0 2078 2032"/>
                  <a:gd name="T3" fmla="*/ 2078 h 160"/>
                  <a:gd name="T4" fmla="+- 0 3129 2791"/>
                  <a:gd name="T5" fmla="*/ T4 w 375"/>
                  <a:gd name="T6" fmla="+- 0 2078 2032"/>
                  <a:gd name="T7" fmla="*/ 2078 h 160"/>
                  <a:gd name="T8" fmla="+- 0 3132 2791"/>
                  <a:gd name="T9" fmla="*/ T8 w 375"/>
                  <a:gd name="T10" fmla="+- 0 2078 2032"/>
                  <a:gd name="T11" fmla="*/ 2078 h 160"/>
                  <a:gd name="T12" fmla="+- 0 3137 2791"/>
                  <a:gd name="T13" fmla="*/ T12 w 375"/>
                  <a:gd name="T14" fmla="+- 0 2079 2032"/>
                  <a:gd name="T15" fmla="*/ 2079 h 160"/>
                  <a:gd name="T16" fmla="+- 0 3139 2791"/>
                  <a:gd name="T17" fmla="*/ T16 w 375"/>
                  <a:gd name="T18" fmla="+- 0 2080 2032"/>
                  <a:gd name="T19" fmla="*/ 2080 h 160"/>
                  <a:gd name="T20" fmla="+- 0 3143 2791"/>
                  <a:gd name="T21" fmla="*/ T20 w 375"/>
                  <a:gd name="T22" fmla="+- 0 2083 2032"/>
                  <a:gd name="T23" fmla="*/ 2083 h 160"/>
                  <a:gd name="T24" fmla="+- 0 3144 2791"/>
                  <a:gd name="T25" fmla="*/ T24 w 375"/>
                  <a:gd name="T26" fmla="+- 0 2084 2032"/>
                  <a:gd name="T27" fmla="*/ 2084 h 160"/>
                  <a:gd name="T28" fmla="+- 0 3146 2791"/>
                  <a:gd name="T29" fmla="*/ T28 w 375"/>
                  <a:gd name="T30" fmla="+- 0 2086 2032"/>
                  <a:gd name="T31" fmla="*/ 2086 h 160"/>
                  <a:gd name="T32" fmla="+- 0 3147 2791"/>
                  <a:gd name="T33" fmla="*/ T32 w 375"/>
                  <a:gd name="T34" fmla="+- 0 2088 2032"/>
                  <a:gd name="T35" fmla="*/ 2088 h 160"/>
                  <a:gd name="T36" fmla="+- 0 3148 2791"/>
                  <a:gd name="T37" fmla="*/ T36 w 375"/>
                  <a:gd name="T38" fmla="+- 0 2090 2032"/>
                  <a:gd name="T39" fmla="*/ 2090 h 160"/>
                  <a:gd name="T40" fmla="+- 0 3148 2791"/>
                  <a:gd name="T41" fmla="*/ T40 w 375"/>
                  <a:gd name="T42" fmla="+- 0 2093 2032"/>
                  <a:gd name="T43" fmla="*/ 2093 h 160"/>
                  <a:gd name="T44" fmla="+- 0 3163 2791"/>
                  <a:gd name="T45" fmla="*/ T44 w 375"/>
                  <a:gd name="T46" fmla="+- 0 2093 2032"/>
                  <a:gd name="T47" fmla="*/ 2093 h 160"/>
                  <a:gd name="T48" fmla="+- 0 3163 2791"/>
                  <a:gd name="T49" fmla="*/ T48 w 375"/>
                  <a:gd name="T50" fmla="+- 0 2088 2032"/>
                  <a:gd name="T51" fmla="*/ 2088 h 160"/>
                  <a:gd name="T52" fmla="+- 0 3161 2791"/>
                  <a:gd name="T53" fmla="*/ T52 w 375"/>
                  <a:gd name="T54" fmla="+- 0 2083 2032"/>
                  <a:gd name="T55" fmla="*/ 2083 h 160"/>
                  <a:gd name="T56" fmla="+- 0 3159 2791"/>
                  <a:gd name="T57" fmla="*/ T56 w 375"/>
                  <a:gd name="T58" fmla="+- 0 2078 2032"/>
                  <a:gd name="T59" fmla="*/ 2078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375" h="160">
                    <a:moveTo>
                      <a:pt x="368" y="46"/>
                    </a:moveTo>
                    <a:lnTo>
                      <a:pt x="338" y="46"/>
                    </a:lnTo>
                    <a:lnTo>
                      <a:pt x="341" y="46"/>
                    </a:lnTo>
                    <a:lnTo>
                      <a:pt x="346" y="47"/>
                    </a:lnTo>
                    <a:lnTo>
                      <a:pt x="348" y="48"/>
                    </a:lnTo>
                    <a:lnTo>
                      <a:pt x="352" y="51"/>
                    </a:lnTo>
                    <a:lnTo>
                      <a:pt x="353" y="52"/>
                    </a:lnTo>
                    <a:lnTo>
                      <a:pt x="355" y="54"/>
                    </a:lnTo>
                    <a:lnTo>
                      <a:pt x="356" y="56"/>
                    </a:lnTo>
                    <a:lnTo>
                      <a:pt x="357" y="58"/>
                    </a:lnTo>
                    <a:lnTo>
                      <a:pt x="357" y="61"/>
                    </a:lnTo>
                    <a:lnTo>
                      <a:pt x="372" y="61"/>
                    </a:lnTo>
                    <a:lnTo>
                      <a:pt x="372" y="56"/>
                    </a:lnTo>
                    <a:lnTo>
                      <a:pt x="370" y="51"/>
                    </a:lnTo>
                    <a:lnTo>
                      <a:pt x="368" y="46"/>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 name="Rectangle 4"/>
          <p:cNvSpPr/>
          <p:nvPr/>
        </p:nvSpPr>
        <p:spPr>
          <a:xfrm>
            <a:off x="3563807" y="1604475"/>
            <a:ext cx="1828177" cy="914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819400" y="5391863"/>
            <a:ext cx="4572000" cy="400110"/>
          </a:xfrm>
          <a:prstGeom prst="rect">
            <a:avLst/>
          </a:prstGeom>
        </p:spPr>
        <p:txBody>
          <a:bodyPr>
            <a:spAutoFit/>
          </a:bodyPr>
          <a:lstStyle/>
          <a:p>
            <a:r>
              <a:rPr lang="en-US" sz="2000" b="1" dirty="0"/>
              <a:t>Error bars display SEM;  *p &lt; 0.05;  </a:t>
            </a:r>
          </a:p>
        </p:txBody>
      </p:sp>
      <p:sp>
        <p:nvSpPr>
          <p:cNvPr id="4" name="Rectangle 3"/>
          <p:cNvSpPr/>
          <p:nvPr/>
        </p:nvSpPr>
        <p:spPr>
          <a:xfrm>
            <a:off x="0" y="6488668"/>
            <a:ext cx="1528634" cy="369332"/>
          </a:xfrm>
          <a:prstGeom prst="rect">
            <a:avLst/>
          </a:prstGeom>
        </p:spPr>
        <p:txBody>
          <a:bodyPr wrap="none">
            <a:spAutoFit/>
          </a:bodyPr>
          <a:lstStyle/>
          <a:p>
            <a:r>
              <a:rPr lang="en-US" dirty="0"/>
              <a:t>Citations &gt;130</a:t>
            </a:r>
          </a:p>
        </p:txBody>
      </p:sp>
      <p:sp>
        <p:nvSpPr>
          <p:cNvPr id="35" name="Title 1"/>
          <p:cNvSpPr txBox="1">
            <a:spLocks/>
          </p:cNvSpPr>
          <p:nvPr/>
        </p:nvSpPr>
        <p:spPr>
          <a:xfrm>
            <a:off x="476652" y="6092399"/>
            <a:ext cx="8421687" cy="7656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chemeClr val="accent1"/>
                </a:solidFill>
              </a:rPr>
              <a:t>Example #2.</a:t>
            </a:r>
            <a:r>
              <a:rPr lang="en-US" dirty="0" smtClean="0">
                <a:solidFill>
                  <a:schemeClr val="accent1"/>
                </a:solidFill>
              </a:rPr>
              <a:t>  </a:t>
            </a:r>
            <a:endParaRPr lang="en-US" dirty="0">
              <a:solidFill>
                <a:schemeClr val="accent1"/>
              </a:solidFill>
            </a:endParaRPr>
          </a:p>
        </p:txBody>
      </p:sp>
    </p:spTree>
    <p:extLst>
      <p:ext uri="{BB962C8B-B14F-4D97-AF65-F5344CB8AC3E}">
        <p14:creationId xmlns:p14="http://schemas.microsoft.com/office/powerpoint/2010/main" val="2284050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0412"/>
            <a:ext cx="9219990" cy="1143000"/>
          </a:xfrm>
        </p:spPr>
        <p:txBody>
          <a:bodyPr>
            <a:normAutofit/>
          </a:bodyPr>
          <a:lstStyle/>
          <a:p>
            <a:r>
              <a:rPr lang="en-US" sz="3200" dirty="0">
                <a:solidFill>
                  <a:srgbClr val="4F81BD"/>
                </a:solidFill>
              </a:rPr>
              <a:t/>
            </a:r>
            <a:br>
              <a:rPr lang="en-US" sz="3200" dirty="0">
                <a:solidFill>
                  <a:srgbClr val="4F81BD"/>
                </a:solidFill>
              </a:rPr>
            </a:br>
            <a:r>
              <a:rPr lang="en-US" sz="3200" dirty="0" smtClean="0">
                <a:solidFill>
                  <a:srgbClr val="4F81BD"/>
                </a:solidFill>
              </a:rPr>
              <a:t>Authors’ Interpretation: Decreased tumor growth</a:t>
            </a:r>
            <a:endParaRPr lang="en-US" sz="3200" dirty="0"/>
          </a:p>
        </p:txBody>
      </p:sp>
      <p:grpSp>
        <p:nvGrpSpPr>
          <p:cNvPr id="22" name="Group 23"/>
          <p:cNvGrpSpPr>
            <a:grpSpLocks/>
          </p:cNvGrpSpPr>
          <p:nvPr/>
        </p:nvGrpSpPr>
        <p:grpSpPr bwMode="auto">
          <a:xfrm>
            <a:off x="1903917" y="1333500"/>
            <a:ext cx="5017583" cy="4042907"/>
            <a:chOff x="1379" y="239"/>
            <a:chExt cx="2784" cy="1964"/>
          </a:xfrm>
        </p:grpSpPr>
        <p:pic>
          <p:nvPicPr>
            <p:cNvPr id="104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 y="239"/>
              <a:ext cx="2784" cy="175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5"/>
            <p:cNvGrpSpPr>
              <a:grpSpLocks/>
            </p:cNvGrpSpPr>
            <p:nvPr/>
          </p:nvGrpSpPr>
          <p:grpSpPr bwMode="auto">
            <a:xfrm>
              <a:off x="2481" y="1673"/>
              <a:ext cx="121" cy="32"/>
              <a:chOff x="2481" y="1673"/>
              <a:chExt cx="121" cy="32"/>
            </a:xfrm>
          </p:grpSpPr>
          <p:sp>
            <p:nvSpPr>
              <p:cNvPr id="1044" name="Freeform 26"/>
              <p:cNvSpPr>
                <a:spLocks/>
              </p:cNvSpPr>
              <p:nvPr/>
            </p:nvSpPr>
            <p:spPr bwMode="auto">
              <a:xfrm>
                <a:off x="2481" y="1673"/>
                <a:ext cx="121" cy="32"/>
              </a:xfrm>
              <a:custGeom>
                <a:avLst/>
                <a:gdLst>
                  <a:gd name="T0" fmla="+- 0 2481 2481"/>
                  <a:gd name="T1" fmla="*/ T0 w 121"/>
                  <a:gd name="T2" fmla="+- 0 1705 1673"/>
                  <a:gd name="T3" fmla="*/ 1705 h 32"/>
                  <a:gd name="T4" fmla="+- 0 2542 2481"/>
                  <a:gd name="T5" fmla="*/ T4 w 121"/>
                  <a:gd name="T6" fmla="+- 0 1688 1673"/>
                  <a:gd name="T7" fmla="*/ 1688 h 32"/>
                  <a:gd name="T8" fmla="+- 0 2602 2481"/>
                  <a:gd name="T9" fmla="*/ T8 w 121"/>
                  <a:gd name="T10" fmla="+- 0 1673 1673"/>
                  <a:gd name="T11" fmla="*/ 1673 h 32"/>
                </a:gdLst>
                <a:ahLst/>
                <a:cxnLst>
                  <a:cxn ang="0">
                    <a:pos x="T1" y="T3"/>
                  </a:cxn>
                  <a:cxn ang="0">
                    <a:pos x="T5" y="T7"/>
                  </a:cxn>
                  <a:cxn ang="0">
                    <a:pos x="T9" y="T11"/>
                  </a:cxn>
                </a:cxnLst>
                <a:rect l="0" t="0" r="r" b="b"/>
                <a:pathLst>
                  <a:path w="121" h="32">
                    <a:moveTo>
                      <a:pt x="0" y="32"/>
                    </a:moveTo>
                    <a:lnTo>
                      <a:pt x="61" y="15"/>
                    </a:lnTo>
                    <a:lnTo>
                      <a:pt x="121" y="0"/>
                    </a:lnTo>
                  </a:path>
                </a:pathLst>
              </a:custGeom>
              <a:noFill/>
              <a:ln w="10464">
                <a:solidFill>
                  <a:srgbClr val="2B2E8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7"/>
            <p:cNvGrpSpPr>
              <a:grpSpLocks/>
            </p:cNvGrpSpPr>
            <p:nvPr/>
          </p:nvGrpSpPr>
          <p:grpSpPr bwMode="auto">
            <a:xfrm>
              <a:off x="2602" y="1657"/>
              <a:ext cx="114" cy="2"/>
              <a:chOff x="2602" y="1657"/>
              <a:chExt cx="114" cy="2"/>
            </a:xfrm>
          </p:grpSpPr>
          <p:sp>
            <p:nvSpPr>
              <p:cNvPr id="1043" name="Freeform 28"/>
              <p:cNvSpPr>
                <a:spLocks/>
              </p:cNvSpPr>
              <p:nvPr/>
            </p:nvSpPr>
            <p:spPr bwMode="auto">
              <a:xfrm>
                <a:off x="2602" y="1657"/>
                <a:ext cx="114" cy="2"/>
              </a:xfrm>
              <a:custGeom>
                <a:avLst/>
                <a:gdLst>
                  <a:gd name="T0" fmla="+- 0 2602 2602"/>
                  <a:gd name="T1" fmla="*/ T0 w 114"/>
                  <a:gd name="T2" fmla="+- 0 2716 2602"/>
                  <a:gd name="T3" fmla="*/ T2 w 114"/>
                </a:gdLst>
                <a:ahLst/>
                <a:cxnLst>
                  <a:cxn ang="0">
                    <a:pos x="T1" y="0"/>
                  </a:cxn>
                  <a:cxn ang="0">
                    <a:pos x="T3" y="0"/>
                  </a:cxn>
                </a:cxnLst>
                <a:rect l="0" t="0" r="r" b="b"/>
                <a:pathLst>
                  <a:path w="114">
                    <a:moveTo>
                      <a:pt x="0" y="0"/>
                    </a:moveTo>
                    <a:lnTo>
                      <a:pt x="114" y="0"/>
                    </a:lnTo>
                  </a:path>
                </a:pathLst>
              </a:custGeom>
              <a:noFill/>
              <a:ln w="20129">
                <a:solidFill>
                  <a:srgbClr val="2B2E8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3"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9" y="485"/>
                <a:ext cx="1270" cy="11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30"/>
            <p:cNvGrpSpPr>
              <a:grpSpLocks/>
            </p:cNvGrpSpPr>
            <p:nvPr/>
          </p:nvGrpSpPr>
          <p:grpSpPr bwMode="auto">
            <a:xfrm>
              <a:off x="2481" y="1656"/>
              <a:ext cx="121" cy="34"/>
              <a:chOff x="2481" y="1656"/>
              <a:chExt cx="121" cy="34"/>
            </a:xfrm>
          </p:grpSpPr>
          <p:sp>
            <p:nvSpPr>
              <p:cNvPr id="1042" name="Freeform 31"/>
              <p:cNvSpPr>
                <a:spLocks/>
              </p:cNvSpPr>
              <p:nvPr/>
            </p:nvSpPr>
            <p:spPr bwMode="auto">
              <a:xfrm>
                <a:off x="2481" y="1656"/>
                <a:ext cx="121" cy="34"/>
              </a:xfrm>
              <a:custGeom>
                <a:avLst/>
                <a:gdLst>
                  <a:gd name="T0" fmla="+- 0 2481 2481"/>
                  <a:gd name="T1" fmla="*/ T0 w 121"/>
                  <a:gd name="T2" fmla="+- 0 1690 1656"/>
                  <a:gd name="T3" fmla="*/ 1690 h 34"/>
                  <a:gd name="T4" fmla="+- 0 2542 2481"/>
                  <a:gd name="T5" fmla="*/ T4 w 121"/>
                  <a:gd name="T6" fmla="+- 0 1672 1656"/>
                  <a:gd name="T7" fmla="*/ 1672 h 34"/>
                  <a:gd name="T8" fmla="+- 0 2602 2481"/>
                  <a:gd name="T9" fmla="*/ T8 w 121"/>
                  <a:gd name="T10" fmla="+- 0 1656 1656"/>
                  <a:gd name="T11" fmla="*/ 1656 h 34"/>
                </a:gdLst>
                <a:ahLst/>
                <a:cxnLst>
                  <a:cxn ang="0">
                    <a:pos x="T1" y="T3"/>
                  </a:cxn>
                  <a:cxn ang="0">
                    <a:pos x="T5" y="T7"/>
                  </a:cxn>
                  <a:cxn ang="0">
                    <a:pos x="T9" y="T11"/>
                  </a:cxn>
                </a:cxnLst>
                <a:rect l="0" t="0" r="r" b="b"/>
                <a:pathLst>
                  <a:path w="121" h="34">
                    <a:moveTo>
                      <a:pt x="0" y="34"/>
                    </a:moveTo>
                    <a:lnTo>
                      <a:pt x="61" y="16"/>
                    </a:lnTo>
                    <a:lnTo>
                      <a:pt x="121" y="0"/>
                    </a:lnTo>
                  </a:path>
                </a:pathLst>
              </a:custGeom>
              <a:noFill/>
              <a:ln w="10464">
                <a:solidFill>
                  <a:srgbClr val="DB2F3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32"/>
            <p:cNvGrpSpPr>
              <a:grpSpLocks/>
            </p:cNvGrpSpPr>
            <p:nvPr/>
          </p:nvGrpSpPr>
          <p:grpSpPr bwMode="auto">
            <a:xfrm>
              <a:off x="2602" y="1639"/>
              <a:ext cx="114" cy="2"/>
              <a:chOff x="2602" y="1639"/>
              <a:chExt cx="114" cy="2"/>
            </a:xfrm>
          </p:grpSpPr>
          <p:sp>
            <p:nvSpPr>
              <p:cNvPr id="1041" name="Freeform 33"/>
              <p:cNvSpPr>
                <a:spLocks/>
              </p:cNvSpPr>
              <p:nvPr/>
            </p:nvSpPr>
            <p:spPr bwMode="auto">
              <a:xfrm>
                <a:off x="2602" y="1639"/>
                <a:ext cx="114" cy="2"/>
              </a:xfrm>
              <a:custGeom>
                <a:avLst/>
                <a:gdLst>
                  <a:gd name="T0" fmla="+- 0 2602 2602"/>
                  <a:gd name="T1" fmla="*/ T0 w 114"/>
                  <a:gd name="T2" fmla="+- 0 2716 2602"/>
                  <a:gd name="T3" fmla="*/ T2 w 114"/>
                </a:gdLst>
                <a:ahLst/>
                <a:cxnLst>
                  <a:cxn ang="0">
                    <a:pos x="T1" y="0"/>
                  </a:cxn>
                  <a:cxn ang="0">
                    <a:pos x="T3" y="0"/>
                  </a:cxn>
                </a:cxnLst>
                <a:rect l="0" t="0" r="r" b="b"/>
                <a:pathLst>
                  <a:path w="114">
                    <a:moveTo>
                      <a:pt x="0" y="0"/>
                    </a:moveTo>
                    <a:lnTo>
                      <a:pt x="114" y="0"/>
                    </a:lnTo>
                  </a:path>
                </a:pathLst>
              </a:custGeom>
              <a:noFill/>
              <a:ln w="20897">
                <a:solidFill>
                  <a:srgbClr val="DB2F3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34"/>
            <p:cNvGrpSpPr>
              <a:grpSpLocks/>
            </p:cNvGrpSpPr>
            <p:nvPr/>
          </p:nvGrpSpPr>
          <p:grpSpPr bwMode="auto">
            <a:xfrm>
              <a:off x="1707" y="1779"/>
              <a:ext cx="69" cy="106"/>
              <a:chOff x="1707" y="1779"/>
              <a:chExt cx="69" cy="106"/>
            </a:xfrm>
          </p:grpSpPr>
          <p:sp>
            <p:nvSpPr>
              <p:cNvPr id="1039" name="Freeform 35"/>
              <p:cNvSpPr>
                <a:spLocks/>
              </p:cNvSpPr>
              <p:nvPr/>
            </p:nvSpPr>
            <p:spPr bwMode="auto">
              <a:xfrm>
                <a:off x="1707" y="1779"/>
                <a:ext cx="69" cy="106"/>
              </a:xfrm>
              <a:custGeom>
                <a:avLst/>
                <a:gdLst>
                  <a:gd name="T0" fmla="+- 0 1747 1707"/>
                  <a:gd name="T1" fmla="*/ T0 w 69"/>
                  <a:gd name="T2" fmla="+- 0 1779 1779"/>
                  <a:gd name="T3" fmla="*/ 1779 h 106"/>
                  <a:gd name="T4" fmla="+- 0 1736 1707"/>
                  <a:gd name="T5" fmla="*/ T4 w 69"/>
                  <a:gd name="T6" fmla="+- 0 1779 1779"/>
                  <a:gd name="T7" fmla="*/ 1779 h 106"/>
                  <a:gd name="T8" fmla="+- 0 1732 1707"/>
                  <a:gd name="T9" fmla="*/ T8 w 69"/>
                  <a:gd name="T10" fmla="+- 0 1780 1779"/>
                  <a:gd name="T11" fmla="*/ 1780 h 106"/>
                  <a:gd name="T12" fmla="+- 0 1707 1707"/>
                  <a:gd name="T13" fmla="*/ T12 w 69"/>
                  <a:gd name="T14" fmla="+- 0 1840 1779"/>
                  <a:gd name="T15" fmla="*/ 1840 h 106"/>
                  <a:gd name="T16" fmla="+- 0 1708 1707"/>
                  <a:gd name="T17" fmla="*/ T16 w 69"/>
                  <a:gd name="T18" fmla="+- 0 1848 1779"/>
                  <a:gd name="T19" fmla="*/ 1848 h 106"/>
                  <a:gd name="T20" fmla="+- 0 1736 1707"/>
                  <a:gd name="T21" fmla="*/ T20 w 69"/>
                  <a:gd name="T22" fmla="+- 0 1885 1779"/>
                  <a:gd name="T23" fmla="*/ 1885 h 106"/>
                  <a:gd name="T24" fmla="+- 0 1747 1707"/>
                  <a:gd name="T25" fmla="*/ T24 w 69"/>
                  <a:gd name="T26" fmla="+- 0 1885 1779"/>
                  <a:gd name="T27" fmla="*/ 1885 h 106"/>
                  <a:gd name="T28" fmla="+- 0 1752 1707"/>
                  <a:gd name="T29" fmla="*/ T28 w 69"/>
                  <a:gd name="T30" fmla="+- 0 1884 1779"/>
                  <a:gd name="T31" fmla="*/ 1884 h 106"/>
                  <a:gd name="T32" fmla="+- 0 1756 1707"/>
                  <a:gd name="T33" fmla="*/ T32 w 69"/>
                  <a:gd name="T34" fmla="+- 0 1882 1779"/>
                  <a:gd name="T35" fmla="*/ 1882 h 106"/>
                  <a:gd name="T36" fmla="+- 0 1760 1707"/>
                  <a:gd name="T37" fmla="*/ T36 w 69"/>
                  <a:gd name="T38" fmla="+- 0 1881 1779"/>
                  <a:gd name="T39" fmla="*/ 1881 h 106"/>
                  <a:gd name="T40" fmla="+- 0 1763 1707"/>
                  <a:gd name="T41" fmla="*/ T40 w 69"/>
                  <a:gd name="T42" fmla="+- 0 1879 1779"/>
                  <a:gd name="T43" fmla="*/ 1879 h 106"/>
                  <a:gd name="T44" fmla="+- 0 1768 1707"/>
                  <a:gd name="T45" fmla="*/ T44 w 69"/>
                  <a:gd name="T46" fmla="+- 0 1874 1779"/>
                  <a:gd name="T47" fmla="*/ 1874 h 106"/>
                  <a:gd name="T48" fmla="+- 0 1737 1707"/>
                  <a:gd name="T49" fmla="*/ T48 w 69"/>
                  <a:gd name="T50" fmla="+- 0 1874 1779"/>
                  <a:gd name="T51" fmla="*/ 1874 h 106"/>
                  <a:gd name="T52" fmla="+- 0 1732 1707"/>
                  <a:gd name="T53" fmla="*/ T52 w 69"/>
                  <a:gd name="T54" fmla="+- 0 1872 1779"/>
                  <a:gd name="T55" fmla="*/ 1872 h 106"/>
                  <a:gd name="T56" fmla="+- 0 1721 1707"/>
                  <a:gd name="T57" fmla="*/ T56 w 69"/>
                  <a:gd name="T58" fmla="+- 0 1820 1779"/>
                  <a:gd name="T59" fmla="*/ 1820 h 106"/>
                  <a:gd name="T60" fmla="+- 0 1721 1707"/>
                  <a:gd name="T61" fmla="*/ T60 w 69"/>
                  <a:gd name="T62" fmla="+- 0 1817 1779"/>
                  <a:gd name="T63" fmla="*/ 1817 h 106"/>
                  <a:gd name="T64" fmla="+- 0 1722 1707"/>
                  <a:gd name="T65" fmla="*/ T64 w 69"/>
                  <a:gd name="T66" fmla="+- 0 1811 1779"/>
                  <a:gd name="T67" fmla="*/ 1811 h 106"/>
                  <a:gd name="T68" fmla="+- 0 1722 1707"/>
                  <a:gd name="T69" fmla="*/ T68 w 69"/>
                  <a:gd name="T70" fmla="+- 0 1808 1779"/>
                  <a:gd name="T71" fmla="*/ 1808 h 106"/>
                  <a:gd name="T72" fmla="+- 0 1723 1707"/>
                  <a:gd name="T73" fmla="*/ T72 w 69"/>
                  <a:gd name="T74" fmla="+- 0 1805 1779"/>
                  <a:gd name="T75" fmla="*/ 1805 h 106"/>
                  <a:gd name="T76" fmla="+- 0 1724 1707"/>
                  <a:gd name="T77" fmla="*/ T76 w 69"/>
                  <a:gd name="T78" fmla="+- 0 1802 1779"/>
                  <a:gd name="T79" fmla="*/ 1802 h 106"/>
                  <a:gd name="T80" fmla="+- 0 1738 1707"/>
                  <a:gd name="T81" fmla="*/ T80 w 69"/>
                  <a:gd name="T82" fmla="+- 0 1790 1779"/>
                  <a:gd name="T83" fmla="*/ 1790 h 106"/>
                  <a:gd name="T84" fmla="+- 0 1768 1707"/>
                  <a:gd name="T85" fmla="*/ T84 w 69"/>
                  <a:gd name="T86" fmla="+- 0 1790 1779"/>
                  <a:gd name="T87" fmla="*/ 1790 h 106"/>
                  <a:gd name="T88" fmla="+- 0 1763 1707"/>
                  <a:gd name="T89" fmla="*/ T88 w 69"/>
                  <a:gd name="T90" fmla="+- 0 1785 1779"/>
                  <a:gd name="T91" fmla="*/ 1785 h 106"/>
                  <a:gd name="T92" fmla="+- 0 1760 1707"/>
                  <a:gd name="T93" fmla="*/ T92 w 69"/>
                  <a:gd name="T94" fmla="+- 0 1783 1779"/>
                  <a:gd name="T95" fmla="*/ 1783 h 106"/>
                  <a:gd name="T96" fmla="+- 0 1752 1707"/>
                  <a:gd name="T97" fmla="*/ T96 w 69"/>
                  <a:gd name="T98" fmla="+- 0 1780 1779"/>
                  <a:gd name="T99" fmla="*/ 1780 h 106"/>
                  <a:gd name="T100" fmla="+- 0 1747 1707"/>
                  <a:gd name="T101" fmla="*/ T100 w 69"/>
                  <a:gd name="T102" fmla="+- 0 1779 1779"/>
                  <a:gd name="T103" fmla="*/ 1779 h 1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9" h="106">
                    <a:moveTo>
                      <a:pt x="40" y="0"/>
                    </a:moveTo>
                    <a:lnTo>
                      <a:pt x="29" y="0"/>
                    </a:lnTo>
                    <a:lnTo>
                      <a:pt x="25" y="1"/>
                    </a:lnTo>
                    <a:lnTo>
                      <a:pt x="0" y="61"/>
                    </a:lnTo>
                    <a:lnTo>
                      <a:pt x="1" y="69"/>
                    </a:lnTo>
                    <a:lnTo>
                      <a:pt x="29" y="106"/>
                    </a:lnTo>
                    <a:lnTo>
                      <a:pt x="40" y="106"/>
                    </a:lnTo>
                    <a:lnTo>
                      <a:pt x="45" y="105"/>
                    </a:lnTo>
                    <a:lnTo>
                      <a:pt x="49" y="103"/>
                    </a:lnTo>
                    <a:lnTo>
                      <a:pt x="53" y="102"/>
                    </a:lnTo>
                    <a:lnTo>
                      <a:pt x="56" y="100"/>
                    </a:lnTo>
                    <a:lnTo>
                      <a:pt x="61" y="95"/>
                    </a:lnTo>
                    <a:lnTo>
                      <a:pt x="30" y="95"/>
                    </a:lnTo>
                    <a:lnTo>
                      <a:pt x="25" y="93"/>
                    </a:lnTo>
                    <a:lnTo>
                      <a:pt x="14" y="41"/>
                    </a:lnTo>
                    <a:lnTo>
                      <a:pt x="14" y="38"/>
                    </a:lnTo>
                    <a:lnTo>
                      <a:pt x="15" y="32"/>
                    </a:lnTo>
                    <a:lnTo>
                      <a:pt x="15" y="29"/>
                    </a:lnTo>
                    <a:lnTo>
                      <a:pt x="16" y="26"/>
                    </a:lnTo>
                    <a:lnTo>
                      <a:pt x="17" y="23"/>
                    </a:lnTo>
                    <a:lnTo>
                      <a:pt x="31" y="11"/>
                    </a:lnTo>
                    <a:lnTo>
                      <a:pt x="61" y="11"/>
                    </a:lnTo>
                    <a:lnTo>
                      <a:pt x="56" y="6"/>
                    </a:lnTo>
                    <a:lnTo>
                      <a:pt x="53" y="4"/>
                    </a:lnTo>
                    <a:lnTo>
                      <a:pt x="45" y="1"/>
                    </a:lnTo>
                    <a:lnTo>
                      <a:pt x="4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Freeform 36"/>
              <p:cNvSpPr>
                <a:spLocks/>
              </p:cNvSpPr>
              <p:nvPr/>
            </p:nvSpPr>
            <p:spPr bwMode="auto">
              <a:xfrm>
                <a:off x="1707" y="1779"/>
                <a:ext cx="69" cy="106"/>
              </a:xfrm>
              <a:custGeom>
                <a:avLst/>
                <a:gdLst>
                  <a:gd name="T0" fmla="+- 0 1768 1707"/>
                  <a:gd name="T1" fmla="*/ T0 w 69"/>
                  <a:gd name="T2" fmla="+- 0 1790 1779"/>
                  <a:gd name="T3" fmla="*/ 1790 h 106"/>
                  <a:gd name="T4" fmla="+- 0 1745 1707"/>
                  <a:gd name="T5" fmla="*/ T4 w 69"/>
                  <a:gd name="T6" fmla="+- 0 1790 1779"/>
                  <a:gd name="T7" fmla="*/ 1790 h 106"/>
                  <a:gd name="T8" fmla="+- 0 1748 1707"/>
                  <a:gd name="T9" fmla="*/ T8 w 69"/>
                  <a:gd name="T10" fmla="+- 0 1791 1779"/>
                  <a:gd name="T11" fmla="*/ 1791 h 106"/>
                  <a:gd name="T12" fmla="+- 0 1753 1707"/>
                  <a:gd name="T13" fmla="*/ T12 w 69"/>
                  <a:gd name="T14" fmla="+- 0 1793 1779"/>
                  <a:gd name="T15" fmla="*/ 1793 h 106"/>
                  <a:gd name="T16" fmla="+- 0 1763 1707"/>
                  <a:gd name="T17" fmla="*/ T16 w 69"/>
                  <a:gd name="T18" fmla="+- 0 1844 1779"/>
                  <a:gd name="T19" fmla="*/ 1844 h 106"/>
                  <a:gd name="T20" fmla="+- 0 1763 1707"/>
                  <a:gd name="T21" fmla="*/ T20 w 69"/>
                  <a:gd name="T22" fmla="+- 0 1850 1779"/>
                  <a:gd name="T23" fmla="*/ 1850 h 106"/>
                  <a:gd name="T24" fmla="+- 0 1747 1707"/>
                  <a:gd name="T25" fmla="*/ T24 w 69"/>
                  <a:gd name="T26" fmla="+- 0 1874 1779"/>
                  <a:gd name="T27" fmla="*/ 1874 h 106"/>
                  <a:gd name="T28" fmla="+- 0 1768 1707"/>
                  <a:gd name="T29" fmla="*/ T28 w 69"/>
                  <a:gd name="T30" fmla="+- 0 1874 1779"/>
                  <a:gd name="T31" fmla="*/ 1874 h 106"/>
                  <a:gd name="T32" fmla="+- 0 1776 1707"/>
                  <a:gd name="T33" fmla="*/ T32 w 69"/>
                  <a:gd name="T34" fmla="+- 0 1840 1779"/>
                  <a:gd name="T35" fmla="*/ 1840 h 106"/>
                  <a:gd name="T36" fmla="+- 0 1776 1707"/>
                  <a:gd name="T37" fmla="*/ T36 w 69"/>
                  <a:gd name="T38" fmla="+- 0 1820 1779"/>
                  <a:gd name="T39" fmla="*/ 1820 h 106"/>
                  <a:gd name="T40" fmla="+- 0 1771 1707"/>
                  <a:gd name="T41" fmla="*/ T40 w 69"/>
                  <a:gd name="T42" fmla="+- 0 1797 1779"/>
                  <a:gd name="T43" fmla="*/ 1797 h 106"/>
                  <a:gd name="T44" fmla="+- 0 1770 1707"/>
                  <a:gd name="T45" fmla="*/ T44 w 69"/>
                  <a:gd name="T46" fmla="+- 0 1793 1779"/>
                  <a:gd name="T47" fmla="*/ 1793 h 106"/>
                  <a:gd name="T48" fmla="+- 0 1768 1707"/>
                  <a:gd name="T49" fmla="*/ T48 w 69"/>
                  <a:gd name="T50" fmla="+- 0 1790 1779"/>
                  <a:gd name="T51" fmla="*/ 1790 h 106"/>
                  <a:gd name="T52" fmla="+- 0 1768 1707"/>
                  <a:gd name="T53" fmla="*/ T52 w 69"/>
                  <a:gd name="T54" fmla="+- 0 1790 1779"/>
                  <a:gd name="T55" fmla="*/ 1790 h 1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69" h="106">
                    <a:moveTo>
                      <a:pt x="61" y="11"/>
                    </a:moveTo>
                    <a:lnTo>
                      <a:pt x="38" y="11"/>
                    </a:lnTo>
                    <a:lnTo>
                      <a:pt x="41" y="12"/>
                    </a:lnTo>
                    <a:lnTo>
                      <a:pt x="46" y="14"/>
                    </a:lnTo>
                    <a:lnTo>
                      <a:pt x="56" y="65"/>
                    </a:lnTo>
                    <a:lnTo>
                      <a:pt x="56" y="71"/>
                    </a:lnTo>
                    <a:lnTo>
                      <a:pt x="40" y="95"/>
                    </a:lnTo>
                    <a:lnTo>
                      <a:pt x="61" y="95"/>
                    </a:lnTo>
                    <a:lnTo>
                      <a:pt x="69" y="61"/>
                    </a:lnTo>
                    <a:lnTo>
                      <a:pt x="69" y="41"/>
                    </a:lnTo>
                    <a:lnTo>
                      <a:pt x="64" y="18"/>
                    </a:lnTo>
                    <a:lnTo>
                      <a:pt x="63" y="14"/>
                    </a:lnTo>
                    <a:lnTo>
                      <a:pt x="61" y="11"/>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38"/>
            <p:cNvGrpSpPr>
              <a:grpSpLocks/>
            </p:cNvGrpSpPr>
            <p:nvPr/>
          </p:nvGrpSpPr>
          <p:grpSpPr bwMode="auto">
            <a:xfrm>
              <a:off x="2791" y="2032"/>
              <a:ext cx="375" cy="160"/>
              <a:chOff x="2791" y="2032"/>
              <a:chExt cx="375" cy="160"/>
            </a:xfrm>
          </p:grpSpPr>
          <p:sp>
            <p:nvSpPr>
              <p:cNvPr id="29" name="Freeform 39"/>
              <p:cNvSpPr>
                <a:spLocks/>
              </p:cNvSpPr>
              <p:nvPr/>
            </p:nvSpPr>
            <p:spPr bwMode="auto">
              <a:xfrm>
                <a:off x="2791" y="2032"/>
                <a:ext cx="375" cy="160"/>
              </a:xfrm>
              <a:custGeom>
                <a:avLst/>
                <a:gdLst>
                  <a:gd name="T0" fmla="+- 0 2835 2791"/>
                  <a:gd name="T1" fmla="*/ T0 w 375"/>
                  <a:gd name="T2" fmla="+- 0 2032 2032"/>
                  <a:gd name="T3" fmla="*/ 2032 h 160"/>
                  <a:gd name="T4" fmla="+- 0 2791 2791"/>
                  <a:gd name="T5" fmla="*/ T4 w 375"/>
                  <a:gd name="T6" fmla="+- 0 2032 2032"/>
                  <a:gd name="T7" fmla="*/ 2032 h 160"/>
                  <a:gd name="T8" fmla="+- 0 2791 2791"/>
                  <a:gd name="T9" fmla="*/ T8 w 375"/>
                  <a:gd name="T10" fmla="+- 0 2158 2032"/>
                  <a:gd name="T11" fmla="*/ 2158 h 160"/>
                  <a:gd name="T12" fmla="+- 0 2845 2791"/>
                  <a:gd name="T13" fmla="*/ T12 w 375"/>
                  <a:gd name="T14" fmla="+- 0 2158 2032"/>
                  <a:gd name="T15" fmla="*/ 2158 h 160"/>
                  <a:gd name="T16" fmla="+- 0 2854 2791"/>
                  <a:gd name="T17" fmla="*/ T16 w 375"/>
                  <a:gd name="T18" fmla="+- 0 2156 2032"/>
                  <a:gd name="T19" fmla="*/ 2156 h 160"/>
                  <a:gd name="T20" fmla="+- 0 2869 2791"/>
                  <a:gd name="T21" fmla="*/ T20 w 375"/>
                  <a:gd name="T22" fmla="+- 0 2151 2032"/>
                  <a:gd name="T23" fmla="*/ 2151 h 160"/>
                  <a:gd name="T24" fmla="+- 0 2876 2791"/>
                  <a:gd name="T25" fmla="*/ T24 w 375"/>
                  <a:gd name="T26" fmla="+- 0 2146 2032"/>
                  <a:gd name="T27" fmla="*/ 2146 h 160"/>
                  <a:gd name="T28" fmla="+- 0 2878 2791"/>
                  <a:gd name="T29" fmla="*/ T28 w 375"/>
                  <a:gd name="T30" fmla="+- 0 2144 2032"/>
                  <a:gd name="T31" fmla="*/ 2144 h 160"/>
                  <a:gd name="T32" fmla="+- 0 2808 2791"/>
                  <a:gd name="T33" fmla="*/ T32 w 375"/>
                  <a:gd name="T34" fmla="+- 0 2144 2032"/>
                  <a:gd name="T35" fmla="*/ 2144 h 160"/>
                  <a:gd name="T36" fmla="+- 0 2808 2791"/>
                  <a:gd name="T37" fmla="*/ T36 w 375"/>
                  <a:gd name="T38" fmla="+- 0 2046 2032"/>
                  <a:gd name="T39" fmla="*/ 2046 h 160"/>
                  <a:gd name="T40" fmla="+- 0 2877 2791"/>
                  <a:gd name="T41" fmla="*/ T40 w 375"/>
                  <a:gd name="T42" fmla="+- 0 2046 2032"/>
                  <a:gd name="T43" fmla="*/ 2046 h 160"/>
                  <a:gd name="T44" fmla="+- 0 2874 2791"/>
                  <a:gd name="T45" fmla="*/ T44 w 375"/>
                  <a:gd name="T46" fmla="+- 0 2043 2032"/>
                  <a:gd name="T47" fmla="*/ 2043 h 160"/>
                  <a:gd name="T48" fmla="+- 0 2857 2791"/>
                  <a:gd name="T49" fmla="*/ T48 w 375"/>
                  <a:gd name="T50" fmla="+- 0 2035 2032"/>
                  <a:gd name="T51" fmla="*/ 2035 h 160"/>
                  <a:gd name="T52" fmla="+- 0 2835 2791"/>
                  <a:gd name="T53" fmla="*/ T52 w 375"/>
                  <a:gd name="T54" fmla="+- 0 2032 2032"/>
                  <a:gd name="T55" fmla="*/ 2032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375" h="160">
                    <a:moveTo>
                      <a:pt x="44" y="0"/>
                    </a:moveTo>
                    <a:lnTo>
                      <a:pt x="0" y="0"/>
                    </a:lnTo>
                    <a:lnTo>
                      <a:pt x="0" y="126"/>
                    </a:lnTo>
                    <a:lnTo>
                      <a:pt x="54" y="126"/>
                    </a:lnTo>
                    <a:lnTo>
                      <a:pt x="63" y="124"/>
                    </a:lnTo>
                    <a:lnTo>
                      <a:pt x="78" y="119"/>
                    </a:lnTo>
                    <a:lnTo>
                      <a:pt x="85" y="114"/>
                    </a:lnTo>
                    <a:lnTo>
                      <a:pt x="87" y="112"/>
                    </a:lnTo>
                    <a:lnTo>
                      <a:pt x="17" y="112"/>
                    </a:lnTo>
                    <a:lnTo>
                      <a:pt x="17" y="14"/>
                    </a:lnTo>
                    <a:lnTo>
                      <a:pt x="86" y="14"/>
                    </a:lnTo>
                    <a:lnTo>
                      <a:pt x="83" y="11"/>
                    </a:lnTo>
                    <a:lnTo>
                      <a:pt x="66" y="3"/>
                    </a:lnTo>
                    <a:lnTo>
                      <a:pt x="44"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p:cNvSpPr>
                <a:spLocks/>
              </p:cNvSpPr>
              <p:nvPr/>
            </p:nvSpPr>
            <p:spPr bwMode="auto">
              <a:xfrm>
                <a:off x="2791" y="2032"/>
                <a:ext cx="375" cy="160"/>
              </a:xfrm>
              <a:custGeom>
                <a:avLst/>
                <a:gdLst>
                  <a:gd name="T0" fmla="+- 0 2877 2791"/>
                  <a:gd name="T1" fmla="*/ T0 w 375"/>
                  <a:gd name="T2" fmla="+- 0 2046 2032"/>
                  <a:gd name="T3" fmla="*/ 2046 h 160"/>
                  <a:gd name="T4" fmla="+- 0 2844 2791"/>
                  <a:gd name="T5" fmla="*/ T4 w 375"/>
                  <a:gd name="T6" fmla="+- 0 2046 2032"/>
                  <a:gd name="T7" fmla="*/ 2046 h 160"/>
                  <a:gd name="T8" fmla="+- 0 2851 2791"/>
                  <a:gd name="T9" fmla="*/ T8 w 375"/>
                  <a:gd name="T10" fmla="+- 0 2047 2032"/>
                  <a:gd name="T11" fmla="*/ 2047 h 160"/>
                  <a:gd name="T12" fmla="+- 0 2861 2791"/>
                  <a:gd name="T13" fmla="*/ T12 w 375"/>
                  <a:gd name="T14" fmla="+- 0 2052 2032"/>
                  <a:gd name="T15" fmla="*/ 2052 h 160"/>
                  <a:gd name="T16" fmla="+- 0 2878 2791"/>
                  <a:gd name="T17" fmla="*/ T16 w 375"/>
                  <a:gd name="T18" fmla="+- 0 2087 2032"/>
                  <a:gd name="T19" fmla="*/ 2087 h 160"/>
                  <a:gd name="T20" fmla="+- 0 2878 2791"/>
                  <a:gd name="T21" fmla="*/ T20 w 375"/>
                  <a:gd name="T22" fmla="+- 0 2102 2032"/>
                  <a:gd name="T23" fmla="*/ 2102 h 160"/>
                  <a:gd name="T24" fmla="+- 0 2836 2791"/>
                  <a:gd name="T25" fmla="*/ T24 w 375"/>
                  <a:gd name="T26" fmla="+- 0 2144 2032"/>
                  <a:gd name="T27" fmla="*/ 2144 h 160"/>
                  <a:gd name="T28" fmla="+- 0 2878 2791"/>
                  <a:gd name="T29" fmla="*/ T28 w 375"/>
                  <a:gd name="T30" fmla="+- 0 2144 2032"/>
                  <a:gd name="T31" fmla="*/ 2144 h 160"/>
                  <a:gd name="T32" fmla="+- 0 2885 2791"/>
                  <a:gd name="T33" fmla="*/ T32 w 375"/>
                  <a:gd name="T34" fmla="+- 0 2135 2032"/>
                  <a:gd name="T35" fmla="*/ 2135 h 160"/>
                  <a:gd name="T36" fmla="+- 0 2889 2791"/>
                  <a:gd name="T37" fmla="*/ T36 w 375"/>
                  <a:gd name="T38" fmla="+- 0 2128 2032"/>
                  <a:gd name="T39" fmla="*/ 2128 h 160"/>
                  <a:gd name="T40" fmla="+- 0 2892 2791"/>
                  <a:gd name="T41" fmla="*/ T40 w 375"/>
                  <a:gd name="T42" fmla="+- 0 2119 2032"/>
                  <a:gd name="T43" fmla="*/ 2119 h 160"/>
                  <a:gd name="T44" fmla="+- 0 2894 2791"/>
                  <a:gd name="T45" fmla="*/ T44 w 375"/>
                  <a:gd name="T46" fmla="+- 0 2104 2032"/>
                  <a:gd name="T47" fmla="*/ 2104 h 160"/>
                  <a:gd name="T48" fmla="+- 0 2894 2791"/>
                  <a:gd name="T49" fmla="*/ T48 w 375"/>
                  <a:gd name="T50" fmla="+- 0 2078 2032"/>
                  <a:gd name="T51" fmla="*/ 2078 h 160"/>
                  <a:gd name="T52" fmla="+- 0 2888 2791"/>
                  <a:gd name="T53" fmla="*/ T52 w 375"/>
                  <a:gd name="T54" fmla="+- 0 2059 2032"/>
                  <a:gd name="T55" fmla="*/ 2059 h 160"/>
                  <a:gd name="T56" fmla="+- 0 2877 2791"/>
                  <a:gd name="T57" fmla="*/ T56 w 375"/>
                  <a:gd name="T58" fmla="+- 0 2046 2032"/>
                  <a:gd name="T59" fmla="*/ 2046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375" h="160">
                    <a:moveTo>
                      <a:pt x="86" y="14"/>
                    </a:moveTo>
                    <a:lnTo>
                      <a:pt x="53" y="14"/>
                    </a:lnTo>
                    <a:lnTo>
                      <a:pt x="60" y="15"/>
                    </a:lnTo>
                    <a:lnTo>
                      <a:pt x="70" y="20"/>
                    </a:lnTo>
                    <a:lnTo>
                      <a:pt x="87" y="55"/>
                    </a:lnTo>
                    <a:lnTo>
                      <a:pt x="87" y="70"/>
                    </a:lnTo>
                    <a:lnTo>
                      <a:pt x="45" y="112"/>
                    </a:lnTo>
                    <a:lnTo>
                      <a:pt x="87" y="112"/>
                    </a:lnTo>
                    <a:lnTo>
                      <a:pt x="94" y="103"/>
                    </a:lnTo>
                    <a:lnTo>
                      <a:pt x="98" y="96"/>
                    </a:lnTo>
                    <a:lnTo>
                      <a:pt x="101" y="87"/>
                    </a:lnTo>
                    <a:lnTo>
                      <a:pt x="103" y="72"/>
                    </a:lnTo>
                    <a:lnTo>
                      <a:pt x="103" y="46"/>
                    </a:lnTo>
                    <a:lnTo>
                      <a:pt x="97" y="27"/>
                    </a:lnTo>
                    <a:lnTo>
                      <a:pt x="86" y="1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1"/>
              <p:cNvSpPr>
                <a:spLocks/>
              </p:cNvSpPr>
              <p:nvPr/>
            </p:nvSpPr>
            <p:spPr bwMode="auto">
              <a:xfrm>
                <a:off x="2791" y="2032"/>
                <a:ext cx="375" cy="160"/>
              </a:xfrm>
              <a:custGeom>
                <a:avLst/>
                <a:gdLst>
                  <a:gd name="T0" fmla="+- 0 2982 2791"/>
                  <a:gd name="T1" fmla="*/ T0 w 375"/>
                  <a:gd name="T2" fmla="+- 0 2078 2032"/>
                  <a:gd name="T3" fmla="*/ 2078 h 160"/>
                  <a:gd name="T4" fmla="+- 0 2943 2791"/>
                  <a:gd name="T5" fmla="*/ T4 w 375"/>
                  <a:gd name="T6" fmla="+- 0 2078 2032"/>
                  <a:gd name="T7" fmla="*/ 2078 h 160"/>
                  <a:gd name="T8" fmla="+- 0 2954 2791"/>
                  <a:gd name="T9" fmla="*/ T8 w 375"/>
                  <a:gd name="T10" fmla="+- 0 2078 2032"/>
                  <a:gd name="T11" fmla="*/ 2078 h 160"/>
                  <a:gd name="T12" fmla="+- 0 2959 2791"/>
                  <a:gd name="T13" fmla="*/ T12 w 375"/>
                  <a:gd name="T14" fmla="+- 0 2079 2032"/>
                  <a:gd name="T15" fmla="*/ 2079 h 160"/>
                  <a:gd name="T16" fmla="+- 0 2969 2791"/>
                  <a:gd name="T17" fmla="*/ T16 w 375"/>
                  <a:gd name="T18" fmla="+- 0 2096 2032"/>
                  <a:gd name="T19" fmla="*/ 2096 h 160"/>
                  <a:gd name="T20" fmla="+- 0 2969 2791"/>
                  <a:gd name="T21" fmla="*/ T20 w 375"/>
                  <a:gd name="T22" fmla="+- 0 2098 2032"/>
                  <a:gd name="T23" fmla="*/ 2098 h 160"/>
                  <a:gd name="T24" fmla="+- 0 2947 2791"/>
                  <a:gd name="T25" fmla="*/ T24 w 375"/>
                  <a:gd name="T26" fmla="+- 0 2105 2032"/>
                  <a:gd name="T27" fmla="*/ 2105 h 160"/>
                  <a:gd name="T28" fmla="+- 0 2943 2791"/>
                  <a:gd name="T29" fmla="*/ T28 w 375"/>
                  <a:gd name="T30" fmla="+- 0 2106 2032"/>
                  <a:gd name="T31" fmla="*/ 2106 h 160"/>
                  <a:gd name="T32" fmla="+- 0 2939 2791"/>
                  <a:gd name="T33" fmla="*/ T32 w 375"/>
                  <a:gd name="T34" fmla="+- 0 2107 2032"/>
                  <a:gd name="T35" fmla="*/ 2107 h 160"/>
                  <a:gd name="T36" fmla="+- 0 2935 2791"/>
                  <a:gd name="T37" fmla="*/ T36 w 375"/>
                  <a:gd name="T38" fmla="+- 0 2107 2032"/>
                  <a:gd name="T39" fmla="*/ 2107 h 160"/>
                  <a:gd name="T40" fmla="+- 0 2931 2791"/>
                  <a:gd name="T41" fmla="*/ T40 w 375"/>
                  <a:gd name="T42" fmla="+- 0 2108 2032"/>
                  <a:gd name="T43" fmla="*/ 2108 h 160"/>
                  <a:gd name="T44" fmla="+- 0 2908 2791"/>
                  <a:gd name="T45" fmla="*/ T44 w 375"/>
                  <a:gd name="T46" fmla="+- 0 2140 2032"/>
                  <a:gd name="T47" fmla="*/ 2140 h 160"/>
                  <a:gd name="T48" fmla="+- 0 2909 2791"/>
                  <a:gd name="T49" fmla="*/ T48 w 375"/>
                  <a:gd name="T50" fmla="+- 0 2143 2032"/>
                  <a:gd name="T51" fmla="*/ 2143 h 160"/>
                  <a:gd name="T52" fmla="+- 0 2934 2791"/>
                  <a:gd name="T53" fmla="*/ T52 w 375"/>
                  <a:gd name="T54" fmla="+- 0 2160 2032"/>
                  <a:gd name="T55" fmla="*/ 2160 h 160"/>
                  <a:gd name="T56" fmla="+- 0 2944 2791"/>
                  <a:gd name="T57" fmla="*/ T56 w 375"/>
                  <a:gd name="T58" fmla="+- 0 2160 2032"/>
                  <a:gd name="T59" fmla="*/ 2160 h 160"/>
                  <a:gd name="T60" fmla="+- 0 2950 2791"/>
                  <a:gd name="T61" fmla="*/ T60 w 375"/>
                  <a:gd name="T62" fmla="+- 0 2159 2032"/>
                  <a:gd name="T63" fmla="*/ 2159 h 160"/>
                  <a:gd name="T64" fmla="+- 0 2961 2791"/>
                  <a:gd name="T65" fmla="*/ T64 w 375"/>
                  <a:gd name="T66" fmla="+- 0 2154 2032"/>
                  <a:gd name="T67" fmla="*/ 2154 h 160"/>
                  <a:gd name="T68" fmla="+- 0 2966 2791"/>
                  <a:gd name="T69" fmla="*/ T68 w 375"/>
                  <a:gd name="T70" fmla="+- 0 2151 2032"/>
                  <a:gd name="T71" fmla="*/ 2151 h 160"/>
                  <a:gd name="T72" fmla="+- 0 2969 2791"/>
                  <a:gd name="T73" fmla="*/ T72 w 375"/>
                  <a:gd name="T74" fmla="+- 0 2147 2032"/>
                  <a:gd name="T75" fmla="*/ 2147 h 160"/>
                  <a:gd name="T76" fmla="+- 0 2939 2791"/>
                  <a:gd name="T77" fmla="*/ T76 w 375"/>
                  <a:gd name="T78" fmla="+- 0 2147 2032"/>
                  <a:gd name="T79" fmla="*/ 2147 h 160"/>
                  <a:gd name="T80" fmla="+- 0 2937 2791"/>
                  <a:gd name="T81" fmla="*/ T80 w 375"/>
                  <a:gd name="T82" fmla="+- 0 2147 2032"/>
                  <a:gd name="T83" fmla="*/ 2147 h 160"/>
                  <a:gd name="T84" fmla="+- 0 2924 2791"/>
                  <a:gd name="T85" fmla="*/ T84 w 375"/>
                  <a:gd name="T86" fmla="+- 0 2136 2032"/>
                  <a:gd name="T87" fmla="*/ 2136 h 160"/>
                  <a:gd name="T88" fmla="+- 0 2924 2791"/>
                  <a:gd name="T89" fmla="*/ T88 w 375"/>
                  <a:gd name="T90" fmla="+- 0 2129 2032"/>
                  <a:gd name="T91" fmla="*/ 2129 h 160"/>
                  <a:gd name="T92" fmla="+- 0 2956 2791"/>
                  <a:gd name="T93" fmla="*/ T92 w 375"/>
                  <a:gd name="T94" fmla="+- 0 2115 2032"/>
                  <a:gd name="T95" fmla="*/ 2115 h 160"/>
                  <a:gd name="T96" fmla="+- 0 2959 2791"/>
                  <a:gd name="T97" fmla="*/ T96 w 375"/>
                  <a:gd name="T98" fmla="+- 0 2115 2032"/>
                  <a:gd name="T99" fmla="*/ 2115 h 160"/>
                  <a:gd name="T100" fmla="+- 0 2965 2791"/>
                  <a:gd name="T101" fmla="*/ T100 w 375"/>
                  <a:gd name="T102" fmla="+- 0 2113 2032"/>
                  <a:gd name="T103" fmla="*/ 2113 h 160"/>
                  <a:gd name="T104" fmla="+- 0 2967 2791"/>
                  <a:gd name="T105" fmla="*/ T104 w 375"/>
                  <a:gd name="T106" fmla="+- 0 2112 2032"/>
                  <a:gd name="T107" fmla="*/ 2112 h 160"/>
                  <a:gd name="T108" fmla="+- 0 2969 2791"/>
                  <a:gd name="T109" fmla="*/ T108 w 375"/>
                  <a:gd name="T110" fmla="+- 0 2111 2032"/>
                  <a:gd name="T111" fmla="*/ 2111 h 160"/>
                  <a:gd name="T112" fmla="+- 0 2984 2791"/>
                  <a:gd name="T113" fmla="*/ T112 w 375"/>
                  <a:gd name="T114" fmla="+- 0 2111 2032"/>
                  <a:gd name="T115" fmla="*/ 2111 h 160"/>
                  <a:gd name="T116" fmla="+- 0 2984 2791"/>
                  <a:gd name="T117" fmla="*/ T116 w 375"/>
                  <a:gd name="T118" fmla="+- 0 2085 2032"/>
                  <a:gd name="T119" fmla="*/ 2085 h 160"/>
                  <a:gd name="T120" fmla="+- 0 2983 2791"/>
                  <a:gd name="T121" fmla="*/ T120 w 375"/>
                  <a:gd name="T122" fmla="+- 0 2080 2032"/>
                  <a:gd name="T123" fmla="*/ 2080 h 160"/>
                  <a:gd name="T124" fmla="+- 0 2982 2791"/>
                  <a:gd name="T125" fmla="*/ T124 w 375"/>
                  <a:gd name="T126" fmla="+- 0 2078 2032"/>
                  <a:gd name="T127" fmla="*/ 2078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375" h="160">
                    <a:moveTo>
                      <a:pt x="191" y="46"/>
                    </a:moveTo>
                    <a:lnTo>
                      <a:pt x="152" y="46"/>
                    </a:lnTo>
                    <a:lnTo>
                      <a:pt x="163" y="46"/>
                    </a:lnTo>
                    <a:lnTo>
                      <a:pt x="168" y="47"/>
                    </a:lnTo>
                    <a:lnTo>
                      <a:pt x="178" y="64"/>
                    </a:lnTo>
                    <a:lnTo>
                      <a:pt x="178" y="66"/>
                    </a:lnTo>
                    <a:lnTo>
                      <a:pt x="156" y="73"/>
                    </a:lnTo>
                    <a:lnTo>
                      <a:pt x="152" y="74"/>
                    </a:lnTo>
                    <a:lnTo>
                      <a:pt x="148" y="75"/>
                    </a:lnTo>
                    <a:lnTo>
                      <a:pt x="144" y="75"/>
                    </a:lnTo>
                    <a:lnTo>
                      <a:pt x="140" y="76"/>
                    </a:lnTo>
                    <a:lnTo>
                      <a:pt x="117" y="108"/>
                    </a:lnTo>
                    <a:lnTo>
                      <a:pt x="118" y="111"/>
                    </a:lnTo>
                    <a:lnTo>
                      <a:pt x="143" y="128"/>
                    </a:lnTo>
                    <a:lnTo>
                      <a:pt x="153" y="128"/>
                    </a:lnTo>
                    <a:lnTo>
                      <a:pt x="159" y="127"/>
                    </a:lnTo>
                    <a:lnTo>
                      <a:pt x="170" y="122"/>
                    </a:lnTo>
                    <a:lnTo>
                      <a:pt x="175" y="119"/>
                    </a:lnTo>
                    <a:lnTo>
                      <a:pt x="178" y="115"/>
                    </a:lnTo>
                    <a:lnTo>
                      <a:pt x="148" y="115"/>
                    </a:lnTo>
                    <a:lnTo>
                      <a:pt x="146" y="115"/>
                    </a:lnTo>
                    <a:lnTo>
                      <a:pt x="133" y="104"/>
                    </a:lnTo>
                    <a:lnTo>
                      <a:pt x="133" y="97"/>
                    </a:lnTo>
                    <a:lnTo>
                      <a:pt x="165" y="83"/>
                    </a:lnTo>
                    <a:lnTo>
                      <a:pt x="168" y="83"/>
                    </a:lnTo>
                    <a:lnTo>
                      <a:pt x="174" y="81"/>
                    </a:lnTo>
                    <a:lnTo>
                      <a:pt x="176" y="80"/>
                    </a:lnTo>
                    <a:lnTo>
                      <a:pt x="178" y="79"/>
                    </a:lnTo>
                    <a:lnTo>
                      <a:pt x="193" y="79"/>
                    </a:lnTo>
                    <a:lnTo>
                      <a:pt x="193" y="53"/>
                    </a:lnTo>
                    <a:lnTo>
                      <a:pt x="192" y="48"/>
                    </a:lnTo>
                    <a:lnTo>
                      <a:pt x="191" y="46"/>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42"/>
              <p:cNvSpPr>
                <a:spLocks/>
              </p:cNvSpPr>
              <p:nvPr/>
            </p:nvSpPr>
            <p:spPr bwMode="auto">
              <a:xfrm>
                <a:off x="2791" y="2032"/>
                <a:ext cx="375" cy="160"/>
              </a:xfrm>
              <a:custGeom>
                <a:avLst/>
                <a:gdLst>
                  <a:gd name="T0" fmla="+- 0 2985 2791"/>
                  <a:gd name="T1" fmla="*/ T0 w 375"/>
                  <a:gd name="T2" fmla="+- 0 2146 2032"/>
                  <a:gd name="T3" fmla="*/ 2146 h 160"/>
                  <a:gd name="T4" fmla="+- 0 2970 2791"/>
                  <a:gd name="T5" fmla="*/ T4 w 375"/>
                  <a:gd name="T6" fmla="+- 0 2146 2032"/>
                  <a:gd name="T7" fmla="*/ 2146 h 160"/>
                  <a:gd name="T8" fmla="+- 0 2970 2791"/>
                  <a:gd name="T9" fmla="*/ T8 w 375"/>
                  <a:gd name="T10" fmla="+- 0 2151 2032"/>
                  <a:gd name="T11" fmla="*/ 2151 h 160"/>
                  <a:gd name="T12" fmla="+- 0 2971 2791"/>
                  <a:gd name="T13" fmla="*/ T12 w 375"/>
                  <a:gd name="T14" fmla="+- 0 2154 2032"/>
                  <a:gd name="T15" fmla="*/ 2154 h 160"/>
                  <a:gd name="T16" fmla="+- 0 2974 2791"/>
                  <a:gd name="T17" fmla="*/ T16 w 375"/>
                  <a:gd name="T18" fmla="+- 0 2157 2032"/>
                  <a:gd name="T19" fmla="*/ 2157 h 160"/>
                  <a:gd name="T20" fmla="+- 0 2976 2791"/>
                  <a:gd name="T21" fmla="*/ T20 w 375"/>
                  <a:gd name="T22" fmla="+- 0 2159 2032"/>
                  <a:gd name="T23" fmla="*/ 2159 h 160"/>
                  <a:gd name="T24" fmla="+- 0 2979 2791"/>
                  <a:gd name="T25" fmla="*/ T24 w 375"/>
                  <a:gd name="T26" fmla="+- 0 2160 2032"/>
                  <a:gd name="T27" fmla="*/ 2160 h 160"/>
                  <a:gd name="T28" fmla="+- 0 2987 2791"/>
                  <a:gd name="T29" fmla="*/ T28 w 375"/>
                  <a:gd name="T30" fmla="+- 0 2160 2032"/>
                  <a:gd name="T31" fmla="*/ 2160 h 160"/>
                  <a:gd name="T32" fmla="+- 0 2991 2791"/>
                  <a:gd name="T33" fmla="*/ T32 w 375"/>
                  <a:gd name="T34" fmla="+- 0 2159 2032"/>
                  <a:gd name="T35" fmla="*/ 2159 h 160"/>
                  <a:gd name="T36" fmla="+- 0 2993 2791"/>
                  <a:gd name="T37" fmla="*/ T36 w 375"/>
                  <a:gd name="T38" fmla="+- 0 2158 2032"/>
                  <a:gd name="T39" fmla="*/ 2158 h 160"/>
                  <a:gd name="T40" fmla="+- 0 2994 2791"/>
                  <a:gd name="T41" fmla="*/ T40 w 375"/>
                  <a:gd name="T42" fmla="+- 0 2147 2032"/>
                  <a:gd name="T43" fmla="*/ 2147 h 160"/>
                  <a:gd name="T44" fmla="+- 0 2987 2791"/>
                  <a:gd name="T45" fmla="*/ T44 w 375"/>
                  <a:gd name="T46" fmla="+- 0 2147 2032"/>
                  <a:gd name="T47" fmla="*/ 2147 h 160"/>
                  <a:gd name="T48" fmla="+- 0 2985 2791"/>
                  <a:gd name="T49" fmla="*/ T48 w 375"/>
                  <a:gd name="T50" fmla="+- 0 2146 2032"/>
                  <a:gd name="T51" fmla="*/ 2146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375" h="160">
                    <a:moveTo>
                      <a:pt x="194" y="114"/>
                    </a:moveTo>
                    <a:lnTo>
                      <a:pt x="179" y="114"/>
                    </a:lnTo>
                    <a:lnTo>
                      <a:pt x="179" y="119"/>
                    </a:lnTo>
                    <a:lnTo>
                      <a:pt x="180" y="122"/>
                    </a:lnTo>
                    <a:lnTo>
                      <a:pt x="183" y="125"/>
                    </a:lnTo>
                    <a:lnTo>
                      <a:pt x="185" y="127"/>
                    </a:lnTo>
                    <a:lnTo>
                      <a:pt x="188" y="128"/>
                    </a:lnTo>
                    <a:lnTo>
                      <a:pt x="196" y="128"/>
                    </a:lnTo>
                    <a:lnTo>
                      <a:pt x="200" y="127"/>
                    </a:lnTo>
                    <a:lnTo>
                      <a:pt x="202" y="126"/>
                    </a:lnTo>
                    <a:lnTo>
                      <a:pt x="203" y="115"/>
                    </a:lnTo>
                    <a:lnTo>
                      <a:pt x="196" y="115"/>
                    </a:lnTo>
                    <a:lnTo>
                      <a:pt x="194" y="11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43"/>
              <p:cNvSpPr>
                <a:spLocks/>
              </p:cNvSpPr>
              <p:nvPr/>
            </p:nvSpPr>
            <p:spPr bwMode="auto">
              <a:xfrm>
                <a:off x="2791" y="2032"/>
                <a:ext cx="375" cy="160"/>
              </a:xfrm>
              <a:custGeom>
                <a:avLst/>
                <a:gdLst>
                  <a:gd name="T0" fmla="+- 0 2984 2791"/>
                  <a:gd name="T1" fmla="*/ T0 w 375"/>
                  <a:gd name="T2" fmla="+- 0 2111 2032"/>
                  <a:gd name="T3" fmla="*/ 2111 h 160"/>
                  <a:gd name="T4" fmla="+- 0 2969 2791"/>
                  <a:gd name="T5" fmla="*/ T4 w 375"/>
                  <a:gd name="T6" fmla="+- 0 2111 2032"/>
                  <a:gd name="T7" fmla="*/ 2111 h 160"/>
                  <a:gd name="T8" fmla="+- 0 2969 2791"/>
                  <a:gd name="T9" fmla="*/ T8 w 375"/>
                  <a:gd name="T10" fmla="+- 0 2128 2032"/>
                  <a:gd name="T11" fmla="*/ 2128 h 160"/>
                  <a:gd name="T12" fmla="+- 0 2969 2791"/>
                  <a:gd name="T13" fmla="*/ T12 w 375"/>
                  <a:gd name="T14" fmla="+- 0 2131 2032"/>
                  <a:gd name="T15" fmla="*/ 2131 h 160"/>
                  <a:gd name="T16" fmla="+- 0 2946 2791"/>
                  <a:gd name="T17" fmla="*/ T16 w 375"/>
                  <a:gd name="T18" fmla="+- 0 2147 2032"/>
                  <a:gd name="T19" fmla="*/ 2147 h 160"/>
                  <a:gd name="T20" fmla="+- 0 2969 2791"/>
                  <a:gd name="T21" fmla="*/ T20 w 375"/>
                  <a:gd name="T22" fmla="+- 0 2147 2032"/>
                  <a:gd name="T23" fmla="*/ 2147 h 160"/>
                  <a:gd name="T24" fmla="+- 0 2970 2791"/>
                  <a:gd name="T25" fmla="*/ T24 w 375"/>
                  <a:gd name="T26" fmla="+- 0 2146 2032"/>
                  <a:gd name="T27" fmla="*/ 2146 h 160"/>
                  <a:gd name="T28" fmla="+- 0 2985 2791"/>
                  <a:gd name="T29" fmla="*/ T28 w 375"/>
                  <a:gd name="T30" fmla="+- 0 2146 2032"/>
                  <a:gd name="T31" fmla="*/ 2146 h 160"/>
                  <a:gd name="T32" fmla="+- 0 2985 2791"/>
                  <a:gd name="T33" fmla="*/ T32 w 375"/>
                  <a:gd name="T34" fmla="+- 0 2144 2032"/>
                  <a:gd name="T35" fmla="*/ 2144 h 160"/>
                  <a:gd name="T36" fmla="+- 0 2984 2791"/>
                  <a:gd name="T37" fmla="*/ T36 w 375"/>
                  <a:gd name="T38" fmla="+- 0 2140 2032"/>
                  <a:gd name="T39" fmla="*/ 2140 h 160"/>
                  <a:gd name="T40" fmla="+- 0 2984 2791"/>
                  <a:gd name="T41" fmla="*/ T40 w 375"/>
                  <a:gd name="T42" fmla="+- 0 2111 2032"/>
                  <a:gd name="T43" fmla="*/ 2111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75" h="160">
                    <a:moveTo>
                      <a:pt x="193" y="79"/>
                    </a:moveTo>
                    <a:lnTo>
                      <a:pt x="178" y="79"/>
                    </a:lnTo>
                    <a:lnTo>
                      <a:pt x="178" y="96"/>
                    </a:lnTo>
                    <a:lnTo>
                      <a:pt x="178" y="99"/>
                    </a:lnTo>
                    <a:lnTo>
                      <a:pt x="155" y="115"/>
                    </a:lnTo>
                    <a:lnTo>
                      <a:pt x="178" y="115"/>
                    </a:lnTo>
                    <a:lnTo>
                      <a:pt x="179" y="114"/>
                    </a:lnTo>
                    <a:lnTo>
                      <a:pt x="194" y="114"/>
                    </a:lnTo>
                    <a:lnTo>
                      <a:pt x="194" y="112"/>
                    </a:lnTo>
                    <a:lnTo>
                      <a:pt x="193" y="108"/>
                    </a:lnTo>
                    <a:lnTo>
                      <a:pt x="193" y="79"/>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 name="Freeform 44"/>
              <p:cNvSpPr>
                <a:spLocks/>
              </p:cNvSpPr>
              <p:nvPr/>
            </p:nvSpPr>
            <p:spPr bwMode="auto">
              <a:xfrm>
                <a:off x="2791" y="2032"/>
                <a:ext cx="375" cy="160"/>
              </a:xfrm>
              <a:custGeom>
                <a:avLst/>
                <a:gdLst>
                  <a:gd name="T0" fmla="+- 0 2994 2791"/>
                  <a:gd name="T1" fmla="*/ T0 w 375"/>
                  <a:gd name="T2" fmla="+- 0 2146 2032"/>
                  <a:gd name="T3" fmla="*/ 2146 h 160"/>
                  <a:gd name="T4" fmla="+- 0 2989 2791"/>
                  <a:gd name="T5" fmla="*/ T4 w 375"/>
                  <a:gd name="T6" fmla="+- 0 2147 2032"/>
                  <a:gd name="T7" fmla="*/ 2147 h 160"/>
                  <a:gd name="T8" fmla="+- 0 2994 2791"/>
                  <a:gd name="T9" fmla="*/ T8 w 375"/>
                  <a:gd name="T10" fmla="+- 0 2147 2032"/>
                  <a:gd name="T11" fmla="*/ 2147 h 160"/>
                  <a:gd name="T12" fmla="+- 0 2994 2791"/>
                  <a:gd name="T13" fmla="*/ T12 w 375"/>
                  <a:gd name="T14" fmla="+- 0 2146 2032"/>
                  <a:gd name="T15" fmla="*/ 2146 h 160"/>
                </a:gdLst>
                <a:ahLst/>
                <a:cxnLst>
                  <a:cxn ang="0">
                    <a:pos x="T1" y="T3"/>
                  </a:cxn>
                  <a:cxn ang="0">
                    <a:pos x="T5" y="T7"/>
                  </a:cxn>
                  <a:cxn ang="0">
                    <a:pos x="T9" y="T11"/>
                  </a:cxn>
                  <a:cxn ang="0">
                    <a:pos x="T13" y="T15"/>
                  </a:cxn>
                </a:cxnLst>
                <a:rect l="0" t="0" r="r" b="b"/>
                <a:pathLst>
                  <a:path w="375" h="160">
                    <a:moveTo>
                      <a:pt x="203" y="114"/>
                    </a:moveTo>
                    <a:lnTo>
                      <a:pt x="198" y="115"/>
                    </a:lnTo>
                    <a:lnTo>
                      <a:pt x="203" y="115"/>
                    </a:lnTo>
                    <a:lnTo>
                      <a:pt x="203" y="11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Freeform 45"/>
              <p:cNvSpPr>
                <a:spLocks/>
              </p:cNvSpPr>
              <p:nvPr/>
            </p:nvSpPr>
            <p:spPr bwMode="auto">
              <a:xfrm>
                <a:off x="2791" y="2032"/>
                <a:ext cx="375" cy="160"/>
              </a:xfrm>
              <a:custGeom>
                <a:avLst/>
                <a:gdLst>
                  <a:gd name="T0" fmla="+- 0 2954 2791"/>
                  <a:gd name="T1" fmla="*/ T0 w 375"/>
                  <a:gd name="T2" fmla="+- 0 2065 2032"/>
                  <a:gd name="T3" fmla="*/ 2065 h 160"/>
                  <a:gd name="T4" fmla="+- 0 2945 2791"/>
                  <a:gd name="T5" fmla="*/ T4 w 375"/>
                  <a:gd name="T6" fmla="+- 0 2065 2032"/>
                  <a:gd name="T7" fmla="*/ 2065 h 160"/>
                  <a:gd name="T8" fmla="+- 0 2940 2791"/>
                  <a:gd name="T9" fmla="*/ T8 w 375"/>
                  <a:gd name="T10" fmla="+- 0 2065 2032"/>
                  <a:gd name="T11" fmla="*/ 2065 h 160"/>
                  <a:gd name="T12" fmla="+- 0 2911 2791"/>
                  <a:gd name="T13" fmla="*/ T12 w 375"/>
                  <a:gd name="T14" fmla="+- 0 2095 2032"/>
                  <a:gd name="T15" fmla="*/ 2095 h 160"/>
                  <a:gd name="T16" fmla="+- 0 2926 2791"/>
                  <a:gd name="T17" fmla="*/ T16 w 375"/>
                  <a:gd name="T18" fmla="+- 0 2095 2032"/>
                  <a:gd name="T19" fmla="*/ 2095 h 160"/>
                  <a:gd name="T20" fmla="+- 0 2927 2791"/>
                  <a:gd name="T21" fmla="*/ T20 w 375"/>
                  <a:gd name="T22" fmla="+- 0 2089 2032"/>
                  <a:gd name="T23" fmla="*/ 2089 h 160"/>
                  <a:gd name="T24" fmla="+- 0 2929 2791"/>
                  <a:gd name="T25" fmla="*/ T24 w 375"/>
                  <a:gd name="T26" fmla="+- 0 2084 2032"/>
                  <a:gd name="T27" fmla="*/ 2084 h 160"/>
                  <a:gd name="T28" fmla="+- 0 2938 2791"/>
                  <a:gd name="T29" fmla="*/ T28 w 375"/>
                  <a:gd name="T30" fmla="+- 0 2079 2032"/>
                  <a:gd name="T31" fmla="*/ 2079 h 160"/>
                  <a:gd name="T32" fmla="+- 0 2943 2791"/>
                  <a:gd name="T33" fmla="*/ T32 w 375"/>
                  <a:gd name="T34" fmla="+- 0 2078 2032"/>
                  <a:gd name="T35" fmla="*/ 2078 h 160"/>
                  <a:gd name="T36" fmla="+- 0 2982 2791"/>
                  <a:gd name="T37" fmla="*/ T36 w 375"/>
                  <a:gd name="T38" fmla="+- 0 2078 2032"/>
                  <a:gd name="T39" fmla="*/ 2078 h 160"/>
                  <a:gd name="T40" fmla="+- 0 2979 2791"/>
                  <a:gd name="T41" fmla="*/ T40 w 375"/>
                  <a:gd name="T42" fmla="+- 0 2074 2032"/>
                  <a:gd name="T43" fmla="*/ 2074 h 160"/>
                  <a:gd name="T44" fmla="+- 0 2977 2791"/>
                  <a:gd name="T45" fmla="*/ T44 w 375"/>
                  <a:gd name="T46" fmla="+- 0 2071 2032"/>
                  <a:gd name="T47" fmla="*/ 2071 h 160"/>
                  <a:gd name="T48" fmla="+- 0 2970 2791"/>
                  <a:gd name="T49" fmla="*/ T48 w 375"/>
                  <a:gd name="T50" fmla="+- 0 2068 2032"/>
                  <a:gd name="T51" fmla="*/ 2068 h 160"/>
                  <a:gd name="T52" fmla="+- 0 2966 2791"/>
                  <a:gd name="T53" fmla="*/ T52 w 375"/>
                  <a:gd name="T54" fmla="+- 0 2066 2032"/>
                  <a:gd name="T55" fmla="*/ 2066 h 160"/>
                  <a:gd name="T56" fmla="+- 0 2958 2791"/>
                  <a:gd name="T57" fmla="*/ T56 w 375"/>
                  <a:gd name="T58" fmla="+- 0 2065 2032"/>
                  <a:gd name="T59" fmla="*/ 2065 h 160"/>
                  <a:gd name="T60" fmla="+- 0 2954 2791"/>
                  <a:gd name="T61" fmla="*/ T60 w 375"/>
                  <a:gd name="T62" fmla="+- 0 2065 2032"/>
                  <a:gd name="T63" fmla="*/ 2065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375" h="160">
                    <a:moveTo>
                      <a:pt x="163" y="33"/>
                    </a:moveTo>
                    <a:lnTo>
                      <a:pt x="154" y="33"/>
                    </a:lnTo>
                    <a:lnTo>
                      <a:pt x="149" y="33"/>
                    </a:lnTo>
                    <a:lnTo>
                      <a:pt x="120" y="63"/>
                    </a:lnTo>
                    <a:lnTo>
                      <a:pt x="135" y="63"/>
                    </a:lnTo>
                    <a:lnTo>
                      <a:pt x="136" y="57"/>
                    </a:lnTo>
                    <a:lnTo>
                      <a:pt x="138" y="52"/>
                    </a:lnTo>
                    <a:lnTo>
                      <a:pt x="147" y="47"/>
                    </a:lnTo>
                    <a:lnTo>
                      <a:pt x="152" y="46"/>
                    </a:lnTo>
                    <a:lnTo>
                      <a:pt x="191" y="46"/>
                    </a:lnTo>
                    <a:lnTo>
                      <a:pt x="188" y="42"/>
                    </a:lnTo>
                    <a:lnTo>
                      <a:pt x="186" y="39"/>
                    </a:lnTo>
                    <a:lnTo>
                      <a:pt x="179" y="36"/>
                    </a:lnTo>
                    <a:lnTo>
                      <a:pt x="175" y="34"/>
                    </a:lnTo>
                    <a:lnTo>
                      <a:pt x="167" y="33"/>
                    </a:lnTo>
                    <a:lnTo>
                      <a:pt x="163" y="3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Freeform 46"/>
              <p:cNvSpPr>
                <a:spLocks/>
              </p:cNvSpPr>
              <p:nvPr/>
            </p:nvSpPr>
            <p:spPr bwMode="auto">
              <a:xfrm>
                <a:off x="2791" y="2032"/>
                <a:ext cx="375" cy="160"/>
              </a:xfrm>
              <a:custGeom>
                <a:avLst/>
                <a:gdLst>
                  <a:gd name="T0" fmla="+- 0 3006 2791"/>
                  <a:gd name="T1" fmla="*/ T0 w 375"/>
                  <a:gd name="T2" fmla="+- 0 2179 2032"/>
                  <a:gd name="T3" fmla="*/ 2179 h 160"/>
                  <a:gd name="T4" fmla="+- 0 3006 2791"/>
                  <a:gd name="T5" fmla="*/ T4 w 375"/>
                  <a:gd name="T6" fmla="+- 0 2193 2032"/>
                  <a:gd name="T7" fmla="*/ 2193 h 160"/>
                  <a:gd name="T8" fmla="+- 0 3027 2791"/>
                  <a:gd name="T9" fmla="*/ T8 w 375"/>
                  <a:gd name="T10" fmla="+- 0 2193 2032"/>
                  <a:gd name="T11" fmla="*/ 2193 h 160"/>
                  <a:gd name="T12" fmla="+- 0 3028 2791"/>
                  <a:gd name="T13" fmla="*/ T12 w 375"/>
                  <a:gd name="T14" fmla="+- 0 2192 2032"/>
                  <a:gd name="T15" fmla="*/ 2192 h 160"/>
                  <a:gd name="T16" fmla="+- 0 3030 2791"/>
                  <a:gd name="T17" fmla="*/ T16 w 375"/>
                  <a:gd name="T18" fmla="+- 0 2191 2032"/>
                  <a:gd name="T19" fmla="*/ 2191 h 160"/>
                  <a:gd name="T20" fmla="+- 0 3034 2791"/>
                  <a:gd name="T21" fmla="*/ T20 w 375"/>
                  <a:gd name="T22" fmla="+- 0 2187 2032"/>
                  <a:gd name="T23" fmla="*/ 2187 h 160"/>
                  <a:gd name="T24" fmla="+- 0 3036 2791"/>
                  <a:gd name="T25" fmla="*/ T24 w 375"/>
                  <a:gd name="T26" fmla="+- 0 2184 2032"/>
                  <a:gd name="T27" fmla="*/ 2184 h 160"/>
                  <a:gd name="T28" fmla="+- 0 3038 2791"/>
                  <a:gd name="T29" fmla="*/ T28 w 375"/>
                  <a:gd name="T30" fmla="+- 0 2181 2032"/>
                  <a:gd name="T31" fmla="*/ 2181 h 160"/>
                  <a:gd name="T32" fmla="+- 0 3015 2791"/>
                  <a:gd name="T33" fmla="*/ T32 w 375"/>
                  <a:gd name="T34" fmla="+- 0 2181 2032"/>
                  <a:gd name="T35" fmla="*/ 2181 h 160"/>
                  <a:gd name="T36" fmla="+- 0 3011 2791"/>
                  <a:gd name="T37" fmla="*/ T36 w 375"/>
                  <a:gd name="T38" fmla="+- 0 2180 2032"/>
                  <a:gd name="T39" fmla="*/ 2180 h 160"/>
                  <a:gd name="T40" fmla="+- 0 3006 2791"/>
                  <a:gd name="T41" fmla="*/ T40 w 375"/>
                  <a:gd name="T42" fmla="+- 0 2179 2032"/>
                  <a:gd name="T43" fmla="*/ 2179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75" h="160">
                    <a:moveTo>
                      <a:pt x="215" y="147"/>
                    </a:moveTo>
                    <a:lnTo>
                      <a:pt x="215" y="161"/>
                    </a:lnTo>
                    <a:lnTo>
                      <a:pt x="236" y="161"/>
                    </a:lnTo>
                    <a:lnTo>
                      <a:pt x="237" y="160"/>
                    </a:lnTo>
                    <a:lnTo>
                      <a:pt x="239" y="159"/>
                    </a:lnTo>
                    <a:lnTo>
                      <a:pt x="243" y="155"/>
                    </a:lnTo>
                    <a:lnTo>
                      <a:pt x="245" y="152"/>
                    </a:lnTo>
                    <a:lnTo>
                      <a:pt x="247" y="149"/>
                    </a:lnTo>
                    <a:lnTo>
                      <a:pt x="224" y="149"/>
                    </a:lnTo>
                    <a:lnTo>
                      <a:pt x="220" y="148"/>
                    </a:lnTo>
                    <a:lnTo>
                      <a:pt x="215" y="14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Freeform 47"/>
              <p:cNvSpPr>
                <a:spLocks/>
              </p:cNvSpPr>
              <p:nvPr/>
            </p:nvSpPr>
            <p:spPr bwMode="auto">
              <a:xfrm>
                <a:off x="2791" y="2032"/>
                <a:ext cx="375" cy="160"/>
              </a:xfrm>
              <a:custGeom>
                <a:avLst/>
                <a:gdLst>
                  <a:gd name="T0" fmla="+- 0 3014 2791"/>
                  <a:gd name="T1" fmla="*/ T0 w 375"/>
                  <a:gd name="T2" fmla="+- 0 2067 2032"/>
                  <a:gd name="T3" fmla="*/ 2067 h 160"/>
                  <a:gd name="T4" fmla="+- 0 2998 2791"/>
                  <a:gd name="T5" fmla="*/ T4 w 375"/>
                  <a:gd name="T6" fmla="+- 0 2067 2032"/>
                  <a:gd name="T7" fmla="*/ 2067 h 160"/>
                  <a:gd name="T8" fmla="+- 0 3034 2791"/>
                  <a:gd name="T9" fmla="*/ T8 w 375"/>
                  <a:gd name="T10" fmla="+- 0 2157 2032"/>
                  <a:gd name="T11" fmla="*/ 2157 h 160"/>
                  <a:gd name="T12" fmla="+- 0 3028 2791"/>
                  <a:gd name="T13" fmla="*/ T12 w 375"/>
                  <a:gd name="T14" fmla="+- 0 2173 2032"/>
                  <a:gd name="T15" fmla="*/ 2173 h 160"/>
                  <a:gd name="T16" fmla="+- 0 3026 2791"/>
                  <a:gd name="T17" fmla="*/ T16 w 375"/>
                  <a:gd name="T18" fmla="+- 0 2175 2032"/>
                  <a:gd name="T19" fmla="*/ 2175 h 160"/>
                  <a:gd name="T20" fmla="+- 0 3024 2791"/>
                  <a:gd name="T21" fmla="*/ T20 w 375"/>
                  <a:gd name="T22" fmla="+- 0 2178 2032"/>
                  <a:gd name="T23" fmla="*/ 2178 h 160"/>
                  <a:gd name="T24" fmla="+- 0 3021 2791"/>
                  <a:gd name="T25" fmla="*/ T24 w 375"/>
                  <a:gd name="T26" fmla="+- 0 2180 2032"/>
                  <a:gd name="T27" fmla="*/ 2180 h 160"/>
                  <a:gd name="T28" fmla="+- 0 3018 2791"/>
                  <a:gd name="T29" fmla="*/ T28 w 375"/>
                  <a:gd name="T30" fmla="+- 0 2181 2032"/>
                  <a:gd name="T31" fmla="*/ 2181 h 160"/>
                  <a:gd name="T32" fmla="+- 0 3038 2791"/>
                  <a:gd name="T33" fmla="*/ T32 w 375"/>
                  <a:gd name="T34" fmla="+- 0 2181 2032"/>
                  <a:gd name="T35" fmla="*/ 2181 h 160"/>
                  <a:gd name="T36" fmla="+- 0 3040 2791"/>
                  <a:gd name="T37" fmla="*/ T36 w 375"/>
                  <a:gd name="T38" fmla="+- 0 2178 2032"/>
                  <a:gd name="T39" fmla="*/ 2178 h 160"/>
                  <a:gd name="T40" fmla="+- 0 3041 2791"/>
                  <a:gd name="T41" fmla="*/ T40 w 375"/>
                  <a:gd name="T42" fmla="+- 0 2174 2032"/>
                  <a:gd name="T43" fmla="*/ 2174 h 160"/>
                  <a:gd name="T44" fmla="+- 0 3043 2791"/>
                  <a:gd name="T45" fmla="*/ T44 w 375"/>
                  <a:gd name="T46" fmla="+- 0 2170 2032"/>
                  <a:gd name="T47" fmla="*/ 2170 h 160"/>
                  <a:gd name="T48" fmla="+- 0 3054 2791"/>
                  <a:gd name="T49" fmla="*/ T48 w 375"/>
                  <a:gd name="T50" fmla="+- 0 2141 2032"/>
                  <a:gd name="T51" fmla="*/ 2141 h 160"/>
                  <a:gd name="T52" fmla="+- 0 3041 2791"/>
                  <a:gd name="T53" fmla="*/ T52 w 375"/>
                  <a:gd name="T54" fmla="+- 0 2141 2032"/>
                  <a:gd name="T55" fmla="*/ 2141 h 160"/>
                  <a:gd name="T56" fmla="+- 0 3014 2791"/>
                  <a:gd name="T57" fmla="*/ T56 w 375"/>
                  <a:gd name="T58" fmla="+- 0 2067 2032"/>
                  <a:gd name="T59" fmla="*/ 2067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375" h="160">
                    <a:moveTo>
                      <a:pt x="223" y="35"/>
                    </a:moveTo>
                    <a:lnTo>
                      <a:pt x="207" y="35"/>
                    </a:lnTo>
                    <a:lnTo>
                      <a:pt x="243" y="125"/>
                    </a:lnTo>
                    <a:lnTo>
                      <a:pt x="237" y="141"/>
                    </a:lnTo>
                    <a:lnTo>
                      <a:pt x="235" y="143"/>
                    </a:lnTo>
                    <a:lnTo>
                      <a:pt x="233" y="146"/>
                    </a:lnTo>
                    <a:lnTo>
                      <a:pt x="230" y="148"/>
                    </a:lnTo>
                    <a:lnTo>
                      <a:pt x="227" y="149"/>
                    </a:lnTo>
                    <a:lnTo>
                      <a:pt x="247" y="149"/>
                    </a:lnTo>
                    <a:lnTo>
                      <a:pt x="249" y="146"/>
                    </a:lnTo>
                    <a:lnTo>
                      <a:pt x="250" y="142"/>
                    </a:lnTo>
                    <a:lnTo>
                      <a:pt x="252" y="138"/>
                    </a:lnTo>
                    <a:lnTo>
                      <a:pt x="263" y="109"/>
                    </a:lnTo>
                    <a:lnTo>
                      <a:pt x="250" y="109"/>
                    </a:lnTo>
                    <a:lnTo>
                      <a:pt x="223" y="3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Freeform 48"/>
              <p:cNvSpPr>
                <a:spLocks/>
              </p:cNvSpPr>
              <p:nvPr/>
            </p:nvSpPr>
            <p:spPr bwMode="auto">
              <a:xfrm>
                <a:off x="2791" y="2032"/>
                <a:ext cx="375" cy="160"/>
              </a:xfrm>
              <a:custGeom>
                <a:avLst/>
                <a:gdLst>
                  <a:gd name="T0" fmla="+- 0 3083 2791"/>
                  <a:gd name="T1" fmla="*/ T0 w 375"/>
                  <a:gd name="T2" fmla="+- 0 2067 2032"/>
                  <a:gd name="T3" fmla="*/ 2067 h 160"/>
                  <a:gd name="T4" fmla="+- 0 3067 2791"/>
                  <a:gd name="T5" fmla="*/ T4 w 375"/>
                  <a:gd name="T6" fmla="+- 0 2067 2032"/>
                  <a:gd name="T7" fmla="*/ 2067 h 160"/>
                  <a:gd name="T8" fmla="+- 0 3041 2791"/>
                  <a:gd name="T9" fmla="*/ T8 w 375"/>
                  <a:gd name="T10" fmla="+- 0 2141 2032"/>
                  <a:gd name="T11" fmla="*/ 2141 h 160"/>
                  <a:gd name="T12" fmla="+- 0 3054 2791"/>
                  <a:gd name="T13" fmla="*/ T12 w 375"/>
                  <a:gd name="T14" fmla="+- 0 2141 2032"/>
                  <a:gd name="T15" fmla="*/ 2141 h 160"/>
                  <a:gd name="T16" fmla="+- 0 3083 2791"/>
                  <a:gd name="T17" fmla="*/ T16 w 375"/>
                  <a:gd name="T18" fmla="+- 0 2067 2032"/>
                  <a:gd name="T19" fmla="*/ 2067 h 160"/>
                </a:gdLst>
                <a:ahLst/>
                <a:cxnLst>
                  <a:cxn ang="0">
                    <a:pos x="T1" y="T3"/>
                  </a:cxn>
                  <a:cxn ang="0">
                    <a:pos x="T5" y="T7"/>
                  </a:cxn>
                  <a:cxn ang="0">
                    <a:pos x="T9" y="T11"/>
                  </a:cxn>
                  <a:cxn ang="0">
                    <a:pos x="T13" y="T15"/>
                  </a:cxn>
                  <a:cxn ang="0">
                    <a:pos x="T17" y="T19"/>
                  </a:cxn>
                </a:cxnLst>
                <a:rect l="0" t="0" r="r" b="b"/>
                <a:pathLst>
                  <a:path w="375" h="160">
                    <a:moveTo>
                      <a:pt x="292" y="35"/>
                    </a:moveTo>
                    <a:lnTo>
                      <a:pt x="276" y="35"/>
                    </a:lnTo>
                    <a:lnTo>
                      <a:pt x="250" y="109"/>
                    </a:lnTo>
                    <a:lnTo>
                      <a:pt x="263" y="109"/>
                    </a:lnTo>
                    <a:lnTo>
                      <a:pt x="292" y="3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Freeform 49"/>
              <p:cNvSpPr>
                <a:spLocks/>
              </p:cNvSpPr>
              <p:nvPr/>
            </p:nvSpPr>
            <p:spPr bwMode="auto">
              <a:xfrm>
                <a:off x="2791" y="2032"/>
                <a:ext cx="375" cy="160"/>
              </a:xfrm>
              <a:custGeom>
                <a:avLst/>
                <a:gdLst>
                  <a:gd name="T0" fmla="+- 0 3105 2791"/>
                  <a:gd name="T1" fmla="*/ T0 w 375"/>
                  <a:gd name="T2" fmla="+- 0 2129 2032"/>
                  <a:gd name="T3" fmla="*/ 2129 h 160"/>
                  <a:gd name="T4" fmla="+- 0 3090 2791"/>
                  <a:gd name="T5" fmla="*/ T4 w 375"/>
                  <a:gd name="T6" fmla="+- 0 2129 2032"/>
                  <a:gd name="T7" fmla="*/ 2129 h 160"/>
                  <a:gd name="T8" fmla="+- 0 3090 2791"/>
                  <a:gd name="T9" fmla="*/ T8 w 375"/>
                  <a:gd name="T10" fmla="+- 0 2133 2032"/>
                  <a:gd name="T11" fmla="*/ 2133 h 160"/>
                  <a:gd name="T12" fmla="+- 0 3123 2791"/>
                  <a:gd name="T13" fmla="*/ T12 w 375"/>
                  <a:gd name="T14" fmla="+- 0 2160 2032"/>
                  <a:gd name="T15" fmla="*/ 2160 h 160"/>
                  <a:gd name="T16" fmla="+- 0 3133 2791"/>
                  <a:gd name="T17" fmla="*/ T16 w 375"/>
                  <a:gd name="T18" fmla="+- 0 2160 2032"/>
                  <a:gd name="T19" fmla="*/ 2160 h 160"/>
                  <a:gd name="T20" fmla="+- 0 3162 2791"/>
                  <a:gd name="T21" fmla="*/ T20 w 375"/>
                  <a:gd name="T22" fmla="+- 0 2147 2032"/>
                  <a:gd name="T23" fmla="*/ 2147 h 160"/>
                  <a:gd name="T24" fmla="+- 0 3126 2791"/>
                  <a:gd name="T25" fmla="*/ T24 w 375"/>
                  <a:gd name="T26" fmla="+- 0 2147 2032"/>
                  <a:gd name="T27" fmla="*/ 2147 h 160"/>
                  <a:gd name="T28" fmla="+- 0 3123 2791"/>
                  <a:gd name="T29" fmla="*/ T28 w 375"/>
                  <a:gd name="T30" fmla="+- 0 2147 2032"/>
                  <a:gd name="T31" fmla="*/ 2147 h 160"/>
                  <a:gd name="T32" fmla="+- 0 3105 2791"/>
                  <a:gd name="T33" fmla="*/ T32 w 375"/>
                  <a:gd name="T34" fmla="+- 0 2133 2032"/>
                  <a:gd name="T35" fmla="*/ 2133 h 160"/>
                  <a:gd name="T36" fmla="+- 0 3105 2791"/>
                  <a:gd name="T37" fmla="*/ T36 w 375"/>
                  <a:gd name="T38" fmla="+- 0 2129 2032"/>
                  <a:gd name="T39" fmla="*/ 2129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75" h="160">
                    <a:moveTo>
                      <a:pt x="314" y="97"/>
                    </a:moveTo>
                    <a:lnTo>
                      <a:pt x="299" y="97"/>
                    </a:lnTo>
                    <a:lnTo>
                      <a:pt x="299" y="101"/>
                    </a:lnTo>
                    <a:lnTo>
                      <a:pt x="332" y="128"/>
                    </a:lnTo>
                    <a:lnTo>
                      <a:pt x="342" y="128"/>
                    </a:lnTo>
                    <a:lnTo>
                      <a:pt x="371" y="115"/>
                    </a:lnTo>
                    <a:lnTo>
                      <a:pt x="335" y="115"/>
                    </a:lnTo>
                    <a:lnTo>
                      <a:pt x="332" y="115"/>
                    </a:lnTo>
                    <a:lnTo>
                      <a:pt x="314" y="101"/>
                    </a:lnTo>
                    <a:lnTo>
                      <a:pt x="314" y="9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Freeform 50"/>
              <p:cNvSpPr>
                <a:spLocks/>
              </p:cNvSpPr>
              <p:nvPr/>
            </p:nvSpPr>
            <p:spPr bwMode="auto">
              <a:xfrm>
                <a:off x="2791" y="2032"/>
                <a:ext cx="375" cy="160"/>
              </a:xfrm>
              <a:custGeom>
                <a:avLst/>
                <a:gdLst>
                  <a:gd name="T0" fmla="+- 0 3131 2791"/>
                  <a:gd name="T1" fmla="*/ T0 w 375"/>
                  <a:gd name="T2" fmla="+- 0 2065 2032"/>
                  <a:gd name="T3" fmla="*/ 2065 h 160"/>
                  <a:gd name="T4" fmla="+- 0 3122 2791"/>
                  <a:gd name="T5" fmla="*/ T4 w 375"/>
                  <a:gd name="T6" fmla="+- 0 2065 2032"/>
                  <a:gd name="T7" fmla="*/ 2065 h 160"/>
                  <a:gd name="T8" fmla="+- 0 3118 2791"/>
                  <a:gd name="T9" fmla="*/ T8 w 375"/>
                  <a:gd name="T10" fmla="+- 0 2065 2032"/>
                  <a:gd name="T11" fmla="*/ 2065 h 160"/>
                  <a:gd name="T12" fmla="+- 0 3092 2791"/>
                  <a:gd name="T13" fmla="*/ T12 w 375"/>
                  <a:gd name="T14" fmla="+- 0 2097 2032"/>
                  <a:gd name="T15" fmla="*/ 2097 h 160"/>
                  <a:gd name="T16" fmla="+- 0 3093 2791"/>
                  <a:gd name="T17" fmla="*/ T16 w 375"/>
                  <a:gd name="T18" fmla="+- 0 2101 2032"/>
                  <a:gd name="T19" fmla="*/ 2101 h 160"/>
                  <a:gd name="T20" fmla="+- 0 3099 2791"/>
                  <a:gd name="T21" fmla="*/ T20 w 375"/>
                  <a:gd name="T22" fmla="+- 0 2108 2032"/>
                  <a:gd name="T23" fmla="*/ 2108 h 160"/>
                  <a:gd name="T24" fmla="+- 0 3103 2791"/>
                  <a:gd name="T25" fmla="*/ T24 w 375"/>
                  <a:gd name="T26" fmla="+- 0 2110 2032"/>
                  <a:gd name="T27" fmla="*/ 2110 h 160"/>
                  <a:gd name="T28" fmla="+- 0 3107 2791"/>
                  <a:gd name="T29" fmla="*/ T28 w 375"/>
                  <a:gd name="T30" fmla="+- 0 2112 2032"/>
                  <a:gd name="T31" fmla="*/ 2112 h 160"/>
                  <a:gd name="T32" fmla="+- 0 3111 2791"/>
                  <a:gd name="T33" fmla="*/ T32 w 375"/>
                  <a:gd name="T34" fmla="+- 0 2114 2032"/>
                  <a:gd name="T35" fmla="*/ 2114 h 160"/>
                  <a:gd name="T36" fmla="+- 0 3116 2791"/>
                  <a:gd name="T37" fmla="*/ T36 w 375"/>
                  <a:gd name="T38" fmla="+- 0 2115 2032"/>
                  <a:gd name="T39" fmla="*/ 2115 h 160"/>
                  <a:gd name="T40" fmla="+- 0 3121 2791"/>
                  <a:gd name="T41" fmla="*/ T40 w 375"/>
                  <a:gd name="T42" fmla="+- 0 2116 2032"/>
                  <a:gd name="T43" fmla="*/ 2116 h 160"/>
                  <a:gd name="T44" fmla="+- 0 3126 2791"/>
                  <a:gd name="T45" fmla="*/ T44 w 375"/>
                  <a:gd name="T46" fmla="+- 0 2117 2032"/>
                  <a:gd name="T47" fmla="*/ 2117 h 160"/>
                  <a:gd name="T48" fmla="+- 0 3151 2791"/>
                  <a:gd name="T49" fmla="*/ T48 w 375"/>
                  <a:gd name="T50" fmla="+- 0 2136 2032"/>
                  <a:gd name="T51" fmla="*/ 2136 h 160"/>
                  <a:gd name="T52" fmla="+- 0 3150 2791"/>
                  <a:gd name="T53" fmla="*/ T52 w 375"/>
                  <a:gd name="T54" fmla="+- 0 2138 2032"/>
                  <a:gd name="T55" fmla="*/ 2138 h 160"/>
                  <a:gd name="T56" fmla="+- 0 3126 2791"/>
                  <a:gd name="T57" fmla="*/ T56 w 375"/>
                  <a:gd name="T58" fmla="+- 0 2147 2032"/>
                  <a:gd name="T59" fmla="*/ 2147 h 160"/>
                  <a:gd name="T60" fmla="+- 0 3162 2791"/>
                  <a:gd name="T61" fmla="*/ T60 w 375"/>
                  <a:gd name="T62" fmla="+- 0 2147 2032"/>
                  <a:gd name="T63" fmla="*/ 2147 h 160"/>
                  <a:gd name="T64" fmla="+- 0 3166 2791"/>
                  <a:gd name="T65" fmla="*/ T64 w 375"/>
                  <a:gd name="T66" fmla="+- 0 2141 2032"/>
                  <a:gd name="T67" fmla="*/ 2141 h 160"/>
                  <a:gd name="T68" fmla="+- 0 3167 2791"/>
                  <a:gd name="T69" fmla="*/ T68 w 375"/>
                  <a:gd name="T70" fmla="+- 0 2138 2032"/>
                  <a:gd name="T71" fmla="*/ 2138 h 160"/>
                  <a:gd name="T72" fmla="+- 0 3167 2791"/>
                  <a:gd name="T73" fmla="*/ T72 w 375"/>
                  <a:gd name="T74" fmla="+- 0 2127 2032"/>
                  <a:gd name="T75" fmla="*/ 2127 h 160"/>
                  <a:gd name="T76" fmla="+- 0 3166 2791"/>
                  <a:gd name="T77" fmla="*/ T76 w 375"/>
                  <a:gd name="T78" fmla="+- 0 2123 2032"/>
                  <a:gd name="T79" fmla="*/ 2123 h 160"/>
                  <a:gd name="T80" fmla="+- 0 3123 2791"/>
                  <a:gd name="T81" fmla="*/ T80 w 375"/>
                  <a:gd name="T82" fmla="+- 0 2102 2032"/>
                  <a:gd name="T83" fmla="*/ 2102 h 160"/>
                  <a:gd name="T84" fmla="+- 0 3120 2791"/>
                  <a:gd name="T85" fmla="*/ T84 w 375"/>
                  <a:gd name="T86" fmla="+- 0 2101 2032"/>
                  <a:gd name="T87" fmla="*/ 2101 h 160"/>
                  <a:gd name="T88" fmla="+- 0 3114 2791"/>
                  <a:gd name="T89" fmla="*/ T88 w 375"/>
                  <a:gd name="T90" fmla="+- 0 2099 2032"/>
                  <a:gd name="T91" fmla="*/ 2099 h 160"/>
                  <a:gd name="T92" fmla="+- 0 3112 2791"/>
                  <a:gd name="T93" fmla="*/ T92 w 375"/>
                  <a:gd name="T94" fmla="+- 0 2098 2032"/>
                  <a:gd name="T95" fmla="*/ 2098 h 160"/>
                  <a:gd name="T96" fmla="+- 0 3108 2791"/>
                  <a:gd name="T97" fmla="*/ T96 w 375"/>
                  <a:gd name="T98" fmla="+- 0 2094 2032"/>
                  <a:gd name="T99" fmla="*/ 2094 h 160"/>
                  <a:gd name="T100" fmla="+- 0 3107 2791"/>
                  <a:gd name="T101" fmla="*/ T100 w 375"/>
                  <a:gd name="T102" fmla="+- 0 2092 2032"/>
                  <a:gd name="T103" fmla="*/ 2092 h 160"/>
                  <a:gd name="T104" fmla="+- 0 3107 2791"/>
                  <a:gd name="T105" fmla="*/ T104 w 375"/>
                  <a:gd name="T106" fmla="+- 0 2087 2032"/>
                  <a:gd name="T107" fmla="*/ 2087 h 160"/>
                  <a:gd name="T108" fmla="+- 0 3129 2791"/>
                  <a:gd name="T109" fmla="*/ T108 w 375"/>
                  <a:gd name="T110" fmla="+- 0 2078 2032"/>
                  <a:gd name="T111" fmla="*/ 2078 h 160"/>
                  <a:gd name="T112" fmla="+- 0 3159 2791"/>
                  <a:gd name="T113" fmla="*/ T112 w 375"/>
                  <a:gd name="T114" fmla="+- 0 2078 2032"/>
                  <a:gd name="T115" fmla="*/ 2078 h 160"/>
                  <a:gd name="T116" fmla="+- 0 3157 2791"/>
                  <a:gd name="T117" fmla="*/ T116 w 375"/>
                  <a:gd name="T118" fmla="+- 0 2076 2032"/>
                  <a:gd name="T119" fmla="*/ 2076 h 160"/>
                  <a:gd name="T120" fmla="+- 0 3155 2791"/>
                  <a:gd name="T121" fmla="*/ T120 w 375"/>
                  <a:gd name="T122" fmla="+- 0 2073 2032"/>
                  <a:gd name="T123" fmla="*/ 2073 h 160"/>
                  <a:gd name="T124" fmla="+- 0 3148 2791"/>
                  <a:gd name="T125" fmla="*/ T124 w 375"/>
                  <a:gd name="T126" fmla="+- 0 2069 2032"/>
                  <a:gd name="T127" fmla="*/ 2069 h 160"/>
                  <a:gd name="T128" fmla="+- 0 3144 2791"/>
                  <a:gd name="T129" fmla="*/ T128 w 375"/>
                  <a:gd name="T130" fmla="+- 0 2067 2032"/>
                  <a:gd name="T131" fmla="*/ 2067 h 160"/>
                  <a:gd name="T132" fmla="+- 0 3135 2791"/>
                  <a:gd name="T133" fmla="*/ T132 w 375"/>
                  <a:gd name="T134" fmla="+- 0 2065 2032"/>
                  <a:gd name="T135" fmla="*/ 2065 h 160"/>
                  <a:gd name="T136" fmla="+- 0 3131 2791"/>
                  <a:gd name="T137" fmla="*/ T136 w 375"/>
                  <a:gd name="T138" fmla="+- 0 2065 2032"/>
                  <a:gd name="T139" fmla="*/ 2065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Lst>
                <a:rect l="0" t="0" r="r" b="b"/>
                <a:pathLst>
                  <a:path w="375" h="160">
                    <a:moveTo>
                      <a:pt x="340" y="33"/>
                    </a:moveTo>
                    <a:lnTo>
                      <a:pt x="331" y="33"/>
                    </a:lnTo>
                    <a:lnTo>
                      <a:pt x="327" y="33"/>
                    </a:lnTo>
                    <a:lnTo>
                      <a:pt x="301" y="65"/>
                    </a:lnTo>
                    <a:lnTo>
                      <a:pt x="302" y="69"/>
                    </a:lnTo>
                    <a:lnTo>
                      <a:pt x="308" y="76"/>
                    </a:lnTo>
                    <a:lnTo>
                      <a:pt x="312" y="78"/>
                    </a:lnTo>
                    <a:lnTo>
                      <a:pt x="316" y="80"/>
                    </a:lnTo>
                    <a:lnTo>
                      <a:pt x="320" y="82"/>
                    </a:lnTo>
                    <a:lnTo>
                      <a:pt x="325" y="83"/>
                    </a:lnTo>
                    <a:lnTo>
                      <a:pt x="330" y="84"/>
                    </a:lnTo>
                    <a:lnTo>
                      <a:pt x="335" y="85"/>
                    </a:lnTo>
                    <a:lnTo>
                      <a:pt x="360" y="104"/>
                    </a:lnTo>
                    <a:lnTo>
                      <a:pt x="359" y="106"/>
                    </a:lnTo>
                    <a:lnTo>
                      <a:pt x="335" y="115"/>
                    </a:lnTo>
                    <a:lnTo>
                      <a:pt x="371" y="115"/>
                    </a:lnTo>
                    <a:lnTo>
                      <a:pt x="375" y="109"/>
                    </a:lnTo>
                    <a:lnTo>
                      <a:pt x="376" y="106"/>
                    </a:lnTo>
                    <a:lnTo>
                      <a:pt x="376" y="95"/>
                    </a:lnTo>
                    <a:lnTo>
                      <a:pt x="375" y="91"/>
                    </a:lnTo>
                    <a:lnTo>
                      <a:pt x="332" y="70"/>
                    </a:lnTo>
                    <a:lnTo>
                      <a:pt x="329" y="69"/>
                    </a:lnTo>
                    <a:lnTo>
                      <a:pt x="323" y="67"/>
                    </a:lnTo>
                    <a:lnTo>
                      <a:pt x="321" y="66"/>
                    </a:lnTo>
                    <a:lnTo>
                      <a:pt x="317" y="62"/>
                    </a:lnTo>
                    <a:lnTo>
                      <a:pt x="316" y="60"/>
                    </a:lnTo>
                    <a:lnTo>
                      <a:pt x="316" y="55"/>
                    </a:lnTo>
                    <a:lnTo>
                      <a:pt x="338" y="46"/>
                    </a:lnTo>
                    <a:lnTo>
                      <a:pt x="368" y="46"/>
                    </a:lnTo>
                    <a:lnTo>
                      <a:pt x="366" y="44"/>
                    </a:lnTo>
                    <a:lnTo>
                      <a:pt x="364" y="41"/>
                    </a:lnTo>
                    <a:lnTo>
                      <a:pt x="357" y="37"/>
                    </a:lnTo>
                    <a:lnTo>
                      <a:pt x="353" y="35"/>
                    </a:lnTo>
                    <a:lnTo>
                      <a:pt x="344" y="33"/>
                    </a:lnTo>
                    <a:lnTo>
                      <a:pt x="340" y="3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Freeform 51"/>
              <p:cNvSpPr>
                <a:spLocks/>
              </p:cNvSpPr>
              <p:nvPr/>
            </p:nvSpPr>
            <p:spPr bwMode="auto">
              <a:xfrm>
                <a:off x="2791" y="2032"/>
                <a:ext cx="375" cy="160"/>
              </a:xfrm>
              <a:custGeom>
                <a:avLst/>
                <a:gdLst>
                  <a:gd name="T0" fmla="+- 0 3159 2791"/>
                  <a:gd name="T1" fmla="*/ T0 w 375"/>
                  <a:gd name="T2" fmla="+- 0 2078 2032"/>
                  <a:gd name="T3" fmla="*/ 2078 h 160"/>
                  <a:gd name="T4" fmla="+- 0 3129 2791"/>
                  <a:gd name="T5" fmla="*/ T4 w 375"/>
                  <a:gd name="T6" fmla="+- 0 2078 2032"/>
                  <a:gd name="T7" fmla="*/ 2078 h 160"/>
                  <a:gd name="T8" fmla="+- 0 3132 2791"/>
                  <a:gd name="T9" fmla="*/ T8 w 375"/>
                  <a:gd name="T10" fmla="+- 0 2078 2032"/>
                  <a:gd name="T11" fmla="*/ 2078 h 160"/>
                  <a:gd name="T12" fmla="+- 0 3137 2791"/>
                  <a:gd name="T13" fmla="*/ T12 w 375"/>
                  <a:gd name="T14" fmla="+- 0 2079 2032"/>
                  <a:gd name="T15" fmla="*/ 2079 h 160"/>
                  <a:gd name="T16" fmla="+- 0 3139 2791"/>
                  <a:gd name="T17" fmla="*/ T16 w 375"/>
                  <a:gd name="T18" fmla="+- 0 2080 2032"/>
                  <a:gd name="T19" fmla="*/ 2080 h 160"/>
                  <a:gd name="T20" fmla="+- 0 3143 2791"/>
                  <a:gd name="T21" fmla="*/ T20 w 375"/>
                  <a:gd name="T22" fmla="+- 0 2083 2032"/>
                  <a:gd name="T23" fmla="*/ 2083 h 160"/>
                  <a:gd name="T24" fmla="+- 0 3144 2791"/>
                  <a:gd name="T25" fmla="*/ T24 w 375"/>
                  <a:gd name="T26" fmla="+- 0 2084 2032"/>
                  <a:gd name="T27" fmla="*/ 2084 h 160"/>
                  <a:gd name="T28" fmla="+- 0 3146 2791"/>
                  <a:gd name="T29" fmla="*/ T28 w 375"/>
                  <a:gd name="T30" fmla="+- 0 2086 2032"/>
                  <a:gd name="T31" fmla="*/ 2086 h 160"/>
                  <a:gd name="T32" fmla="+- 0 3147 2791"/>
                  <a:gd name="T33" fmla="*/ T32 w 375"/>
                  <a:gd name="T34" fmla="+- 0 2088 2032"/>
                  <a:gd name="T35" fmla="*/ 2088 h 160"/>
                  <a:gd name="T36" fmla="+- 0 3148 2791"/>
                  <a:gd name="T37" fmla="*/ T36 w 375"/>
                  <a:gd name="T38" fmla="+- 0 2090 2032"/>
                  <a:gd name="T39" fmla="*/ 2090 h 160"/>
                  <a:gd name="T40" fmla="+- 0 3148 2791"/>
                  <a:gd name="T41" fmla="*/ T40 w 375"/>
                  <a:gd name="T42" fmla="+- 0 2093 2032"/>
                  <a:gd name="T43" fmla="*/ 2093 h 160"/>
                  <a:gd name="T44" fmla="+- 0 3163 2791"/>
                  <a:gd name="T45" fmla="*/ T44 w 375"/>
                  <a:gd name="T46" fmla="+- 0 2093 2032"/>
                  <a:gd name="T47" fmla="*/ 2093 h 160"/>
                  <a:gd name="T48" fmla="+- 0 3163 2791"/>
                  <a:gd name="T49" fmla="*/ T48 w 375"/>
                  <a:gd name="T50" fmla="+- 0 2088 2032"/>
                  <a:gd name="T51" fmla="*/ 2088 h 160"/>
                  <a:gd name="T52" fmla="+- 0 3161 2791"/>
                  <a:gd name="T53" fmla="*/ T52 w 375"/>
                  <a:gd name="T54" fmla="+- 0 2083 2032"/>
                  <a:gd name="T55" fmla="*/ 2083 h 160"/>
                  <a:gd name="T56" fmla="+- 0 3159 2791"/>
                  <a:gd name="T57" fmla="*/ T56 w 375"/>
                  <a:gd name="T58" fmla="+- 0 2078 2032"/>
                  <a:gd name="T59" fmla="*/ 2078 h 1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375" h="160">
                    <a:moveTo>
                      <a:pt x="368" y="46"/>
                    </a:moveTo>
                    <a:lnTo>
                      <a:pt x="338" y="46"/>
                    </a:lnTo>
                    <a:lnTo>
                      <a:pt x="341" y="46"/>
                    </a:lnTo>
                    <a:lnTo>
                      <a:pt x="346" y="47"/>
                    </a:lnTo>
                    <a:lnTo>
                      <a:pt x="348" y="48"/>
                    </a:lnTo>
                    <a:lnTo>
                      <a:pt x="352" y="51"/>
                    </a:lnTo>
                    <a:lnTo>
                      <a:pt x="353" y="52"/>
                    </a:lnTo>
                    <a:lnTo>
                      <a:pt x="355" y="54"/>
                    </a:lnTo>
                    <a:lnTo>
                      <a:pt x="356" y="56"/>
                    </a:lnTo>
                    <a:lnTo>
                      <a:pt x="357" y="58"/>
                    </a:lnTo>
                    <a:lnTo>
                      <a:pt x="357" y="61"/>
                    </a:lnTo>
                    <a:lnTo>
                      <a:pt x="372" y="61"/>
                    </a:lnTo>
                    <a:lnTo>
                      <a:pt x="372" y="56"/>
                    </a:lnTo>
                    <a:lnTo>
                      <a:pt x="370" y="51"/>
                    </a:lnTo>
                    <a:lnTo>
                      <a:pt x="368" y="46"/>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045" name="TextBox 1044"/>
          <p:cNvSpPr txBox="1"/>
          <p:nvPr/>
        </p:nvSpPr>
        <p:spPr>
          <a:xfrm>
            <a:off x="2882900" y="5303705"/>
            <a:ext cx="6642100" cy="400110"/>
          </a:xfrm>
          <a:prstGeom prst="rect">
            <a:avLst/>
          </a:prstGeom>
          <a:noFill/>
        </p:spPr>
        <p:txBody>
          <a:bodyPr wrap="square" rtlCol="0">
            <a:spAutoFit/>
          </a:bodyPr>
          <a:lstStyle/>
          <a:p>
            <a:r>
              <a:rPr lang="en-US" sz="2000" b="1" dirty="0" smtClean="0">
                <a:solidFill>
                  <a:srgbClr val="000000"/>
                </a:solidFill>
              </a:rPr>
              <a:t>Error </a:t>
            </a:r>
            <a:r>
              <a:rPr lang="en-US" sz="2000" b="1" dirty="0">
                <a:solidFill>
                  <a:srgbClr val="000000"/>
                </a:solidFill>
              </a:rPr>
              <a:t>bars display SEM; </a:t>
            </a:r>
            <a:r>
              <a:rPr lang="en-US" sz="2000" b="1" dirty="0" smtClean="0">
                <a:solidFill>
                  <a:srgbClr val="000000"/>
                </a:solidFill>
              </a:rPr>
              <a:t> *</a:t>
            </a:r>
            <a:r>
              <a:rPr lang="en-US" sz="2000" b="1" dirty="0">
                <a:solidFill>
                  <a:srgbClr val="000000"/>
                </a:solidFill>
              </a:rPr>
              <a:t>p </a:t>
            </a:r>
            <a:r>
              <a:rPr lang="en-US" sz="2000" b="1" dirty="0" smtClean="0">
                <a:solidFill>
                  <a:srgbClr val="000000"/>
                </a:solidFill>
              </a:rPr>
              <a:t>&lt; 0.05</a:t>
            </a:r>
            <a:r>
              <a:rPr lang="en-US" sz="2000" b="1" dirty="0" smtClean="0">
                <a:solidFill>
                  <a:srgbClr val="C0504D"/>
                </a:solidFill>
              </a:rPr>
              <a:t> </a:t>
            </a:r>
            <a:endParaRPr lang="en-US" sz="2000" b="1" dirty="0">
              <a:solidFill>
                <a:srgbClr val="C0504D"/>
              </a:solidFill>
            </a:endParaRPr>
          </a:p>
        </p:txBody>
      </p:sp>
      <p:sp>
        <p:nvSpPr>
          <p:cNvPr id="5" name="Rectangle 4"/>
          <p:cNvSpPr/>
          <p:nvPr/>
        </p:nvSpPr>
        <p:spPr>
          <a:xfrm>
            <a:off x="3563807" y="1604475"/>
            <a:ext cx="1828177" cy="914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0800" y="5634773"/>
            <a:ext cx="9144000" cy="1200328"/>
          </a:xfrm>
          <a:prstGeom prst="rect">
            <a:avLst/>
          </a:prstGeom>
          <a:noFill/>
        </p:spPr>
        <p:txBody>
          <a:bodyPr wrap="square" rtlCol="0">
            <a:spAutoFit/>
          </a:bodyPr>
          <a:lstStyle/>
          <a:p>
            <a:pPr algn="ctr"/>
            <a:r>
              <a:rPr lang="en-US" sz="2400" b="1" dirty="0">
                <a:solidFill>
                  <a:srgbClr val="C0504D"/>
                </a:solidFill>
              </a:rPr>
              <a:t>n</a:t>
            </a:r>
            <a:r>
              <a:rPr lang="en-US" sz="2400" b="1" dirty="0" smtClean="0">
                <a:solidFill>
                  <a:srgbClr val="C0504D"/>
                </a:solidFill>
              </a:rPr>
              <a:t>= not stated.  Errors unbelievable.   </a:t>
            </a:r>
          </a:p>
          <a:p>
            <a:pPr algn="ctr"/>
            <a:r>
              <a:rPr lang="en-US" sz="2400" b="1" dirty="0" smtClean="0">
                <a:solidFill>
                  <a:schemeClr val="accent2"/>
                </a:solidFill>
              </a:rPr>
              <a:t>Beware</a:t>
            </a:r>
            <a:r>
              <a:rPr lang="en-US" sz="2400" b="1" dirty="0">
                <a:solidFill>
                  <a:schemeClr val="accent2"/>
                </a:solidFill>
              </a:rPr>
              <a:t> </a:t>
            </a:r>
            <a:r>
              <a:rPr lang="en-US" sz="2400" b="1" dirty="0" smtClean="0">
                <a:solidFill>
                  <a:schemeClr val="accent2"/>
                </a:solidFill>
              </a:rPr>
              <a:t>“statistical significance” that is of no biological significance</a:t>
            </a:r>
          </a:p>
          <a:p>
            <a:pPr algn="ctr"/>
            <a:r>
              <a:rPr lang="en-US" sz="2400" b="1" dirty="0" smtClean="0">
                <a:solidFill>
                  <a:schemeClr val="accent2"/>
                </a:solidFill>
              </a:rPr>
              <a:t> 	Beware * against only selected points</a:t>
            </a:r>
            <a:endParaRPr lang="en-US" sz="2400" b="1" dirty="0">
              <a:solidFill>
                <a:schemeClr val="accent2"/>
              </a:solidFill>
            </a:endParaRPr>
          </a:p>
        </p:txBody>
      </p:sp>
      <p:sp>
        <p:nvSpPr>
          <p:cNvPr id="6" name="Rectangle 5"/>
          <p:cNvSpPr/>
          <p:nvPr/>
        </p:nvSpPr>
        <p:spPr>
          <a:xfrm>
            <a:off x="0" y="6485704"/>
            <a:ext cx="1528634" cy="369332"/>
          </a:xfrm>
          <a:prstGeom prst="rect">
            <a:avLst/>
          </a:prstGeom>
        </p:spPr>
        <p:txBody>
          <a:bodyPr wrap="none">
            <a:spAutoFit/>
          </a:bodyPr>
          <a:lstStyle/>
          <a:p>
            <a:r>
              <a:rPr lang="en-US" dirty="0"/>
              <a:t>Citations &gt;130</a:t>
            </a:r>
          </a:p>
        </p:txBody>
      </p:sp>
    </p:spTree>
    <p:extLst>
      <p:ext uri="{BB962C8B-B14F-4D97-AF65-F5344CB8AC3E}">
        <p14:creationId xmlns:p14="http://schemas.microsoft.com/office/powerpoint/2010/main" val="100933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69" y="498726"/>
            <a:ext cx="9193185" cy="1143000"/>
          </a:xfrm>
        </p:spPr>
        <p:txBody>
          <a:bodyPr>
            <a:noAutofit/>
          </a:bodyPr>
          <a:lstStyle/>
          <a:p>
            <a:r>
              <a:rPr lang="en-US" sz="3600" dirty="0">
                <a:solidFill>
                  <a:srgbClr val="4F81BD"/>
                </a:solidFill>
              </a:rPr>
              <a:t/>
            </a:r>
            <a:br>
              <a:rPr lang="en-US" sz="3600" dirty="0">
                <a:solidFill>
                  <a:srgbClr val="4F81BD"/>
                </a:solidFill>
              </a:rPr>
            </a:br>
            <a:endParaRPr lang="en-US" sz="3600" dirty="0"/>
          </a:p>
        </p:txBody>
      </p:sp>
      <p:sp>
        <p:nvSpPr>
          <p:cNvPr id="3" name="TextBox 2"/>
          <p:cNvSpPr txBox="1"/>
          <p:nvPr/>
        </p:nvSpPr>
        <p:spPr>
          <a:xfrm>
            <a:off x="2325125" y="3559810"/>
            <a:ext cx="184666" cy="1477328"/>
          </a:xfrm>
          <a:prstGeom prst="rect">
            <a:avLst/>
          </a:prstGeom>
          <a:noFill/>
        </p:spPr>
        <p:txBody>
          <a:bodyPr wrap="none" rtlCol="0">
            <a:spAutoFit/>
          </a:bodyPr>
          <a:lstStyle/>
          <a:p>
            <a:endParaRPr lang="en-US" dirty="0"/>
          </a:p>
          <a:p>
            <a:endParaRPr lang="en-US" dirty="0"/>
          </a:p>
          <a:p>
            <a:endParaRPr lang="en-US" dirty="0"/>
          </a:p>
          <a:p>
            <a:endParaRPr lang="en-US" dirty="0"/>
          </a:p>
          <a:p>
            <a:endParaRPr lang="en-US" dirty="0"/>
          </a:p>
        </p:txBody>
      </p:sp>
      <p:sp>
        <p:nvSpPr>
          <p:cNvPr id="7" name="TextBox 6"/>
          <p:cNvSpPr txBox="1"/>
          <p:nvPr/>
        </p:nvSpPr>
        <p:spPr>
          <a:xfrm>
            <a:off x="108950" y="2032042"/>
            <a:ext cx="8947001" cy="2985433"/>
          </a:xfrm>
          <a:prstGeom prst="rect">
            <a:avLst/>
          </a:prstGeom>
          <a:noFill/>
        </p:spPr>
        <p:txBody>
          <a:bodyPr wrap="none" rtlCol="0">
            <a:spAutoFit/>
          </a:bodyPr>
          <a:lstStyle/>
          <a:p>
            <a:pPr algn="ctr"/>
            <a:r>
              <a:rPr lang="en-US" sz="2400" dirty="0" smtClean="0"/>
              <a:t>“…targeting </a:t>
            </a:r>
            <a:r>
              <a:rPr lang="en-US" sz="2400" dirty="0"/>
              <a:t>of Met using PF2341066 inhibited the </a:t>
            </a:r>
            <a:r>
              <a:rPr lang="en-US" sz="2400" dirty="0" smtClean="0"/>
              <a:t>EMT program </a:t>
            </a:r>
            <a:r>
              <a:rPr lang="en-US" sz="2400" dirty="0"/>
              <a:t>shift </a:t>
            </a:r>
            <a:endParaRPr lang="en-US" sz="2400" dirty="0" smtClean="0"/>
          </a:p>
          <a:p>
            <a:pPr algn="ctr"/>
            <a:r>
              <a:rPr lang="en-US" sz="2400" dirty="0"/>
              <a:t>a</a:t>
            </a:r>
            <a:r>
              <a:rPr lang="en-US" sz="2400" dirty="0" smtClean="0"/>
              <a:t>nd suppressed metastasis…</a:t>
            </a:r>
            <a:r>
              <a:rPr lang="en-US" sz="2400" dirty="0"/>
              <a:t>Although PF2341066 is also an inhibitor </a:t>
            </a:r>
            <a:endParaRPr lang="en-US" sz="2400" dirty="0" smtClean="0"/>
          </a:p>
          <a:p>
            <a:pPr algn="ctr"/>
            <a:r>
              <a:rPr lang="en-US" sz="2400" dirty="0" smtClean="0"/>
              <a:t>of ALK, quantitative </a:t>
            </a:r>
            <a:r>
              <a:rPr lang="en-US" sz="2400" dirty="0"/>
              <a:t>RT-PCR (data not shown) and </a:t>
            </a:r>
            <a:r>
              <a:rPr lang="en-US" sz="2400" dirty="0" err="1"/>
              <a:t>immunostaining</a:t>
            </a:r>
            <a:endParaRPr lang="en-US" sz="2400" dirty="0"/>
          </a:p>
          <a:p>
            <a:pPr algn="ctr"/>
            <a:r>
              <a:rPr lang="en-US" sz="2400" dirty="0"/>
              <a:t>revealed that ALK was not </a:t>
            </a:r>
            <a:r>
              <a:rPr lang="en-US" sz="2400" dirty="0" smtClean="0"/>
              <a:t>expressed </a:t>
            </a:r>
            <a:r>
              <a:rPr lang="en-US" sz="2400" dirty="0"/>
              <a:t>in 4T1 tumors </a:t>
            </a:r>
            <a:r>
              <a:rPr lang="en-US" sz="2400" dirty="0" smtClean="0"/>
              <a:t>with or </a:t>
            </a:r>
          </a:p>
          <a:p>
            <a:pPr algn="ctr"/>
            <a:r>
              <a:rPr lang="en-US" sz="2400" dirty="0" smtClean="0"/>
              <a:t>without </a:t>
            </a:r>
            <a:r>
              <a:rPr lang="en-US" sz="2400" dirty="0"/>
              <a:t>PF2341066 </a:t>
            </a:r>
            <a:r>
              <a:rPr lang="en-US" sz="2400" dirty="0" smtClean="0"/>
              <a:t>treatment..”</a:t>
            </a:r>
          </a:p>
          <a:p>
            <a:pPr algn="ctr"/>
            <a:endParaRPr lang="en-US" sz="3200" b="1" dirty="0" smtClean="0">
              <a:solidFill>
                <a:srgbClr val="FF0000"/>
              </a:solidFill>
            </a:endParaRPr>
          </a:p>
          <a:p>
            <a:endParaRPr lang="en-US" dirty="0" smtClean="0"/>
          </a:p>
          <a:p>
            <a:endParaRPr lang="en-US" dirty="0"/>
          </a:p>
        </p:txBody>
      </p:sp>
      <p:sp>
        <p:nvSpPr>
          <p:cNvPr id="4" name="Rectangle 3"/>
          <p:cNvSpPr/>
          <p:nvPr/>
        </p:nvSpPr>
        <p:spPr>
          <a:xfrm>
            <a:off x="0" y="6475053"/>
            <a:ext cx="1528634" cy="369332"/>
          </a:xfrm>
          <a:prstGeom prst="rect">
            <a:avLst/>
          </a:prstGeom>
        </p:spPr>
        <p:txBody>
          <a:bodyPr wrap="none">
            <a:spAutoFit/>
          </a:bodyPr>
          <a:lstStyle/>
          <a:p>
            <a:r>
              <a:rPr lang="en-US" dirty="0"/>
              <a:t>Citations &gt;130</a:t>
            </a:r>
          </a:p>
        </p:txBody>
      </p:sp>
      <p:sp>
        <p:nvSpPr>
          <p:cNvPr id="9" name="Title 1"/>
          <p:cNvSpPr txBox="1">
            <a:spLocks/>
          </p:cNvSpPr>
          <p:nvPr/>
        </p:nvSpPr>
        <p:spPr>
          <a:xfrm>
            <a:off x="476652" y="6092399"/>
            <a:ext cx="8421687" cy="7656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chemeClr val="accent1"/>
                </a:solidFill>
              </a:rPr>
              <a:t>Example #2.</a:t>
            </a:r>
            <a:r>
              <a:rPr lang="en-US" dirty="0" smtClean="0">
                <a:solidFill>
                  <a:schemeClr val="accent1"/>
                </a:solidFill>
              </a:rPr>
              <a:t>  </a:t>
            </a:r>
            <a:endParaRPr lang="en-US" dirty="0">
              <a:solidFill>
                <a:schemeClr val="accent1"/>
              </a:solidFill>
            </a:endParaRPr>
          </a:p>
        </p:txBody>
      </p:sp>
    </p:spTree>
    <p:extLst>
      <p:ext uri="{BB962C8B-B14F-4D97-AF65-F5344CB8AC3E}">
        <p14:creationId xmlns:p14="http://schemas.microsoft.com/office/powerpoint/2010/main" val="295691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69" y="498726"/>
            <a:ext cx="9193185" cy="1143000"/>
          </a:xfrm>
        </p:spPr>
        <p:txBody>
          <a:bodyPr>
            <a:noAutofit/>
          </a:bodyPr>
          <a:lstStyle/>
          <a:p>
            <a:r>
              <a:rPr lang="en-US" sz="3600" dirty="0" smtClean="0">
                <a:solidFill>
                  <a:srgbClr val="4F81BD"/>
                </a:solidFill>
              </a:rPr>
              <a:t>Were </a:t>
            </a:r>
            <a:r>
              <a:rPr lang="en-US" sz="3600" dirty="0">
                <a:solidFill>
                  <a:srgbClr val="4F81BD"/>
                </a:solidFill>
              </a:rPr>
              <a:t>positive and negative controls </a:t>
            </a:r>
            <a:r>
              <a:rPr lang="en-US" sz="3600" dirty="0" smtClean="0">
                <a:solidFill>
                  <a:srgbClr val="4F81BD"/>
                </a:solidFill>
              </a:rPr>
              <a:t/>
            </a:r>
            <a:br>
              <a:rPr lang="en-US" sz="3600" dirty="0" smtClean="0">
                <a:solidFill>
                  <a:srgbClr val="4F81BD"/>
                </a:solidFill>
              </a:rPr>
            </a:br>
            <a:r>
              <a:rPr lang="en-US" sz="3600" dirty="0" smtClean="0">
                <a:solidFill>
                  <a:srgbClr val="4F81BD"/>
                </a:solidFill>
              </a:rPr>
              <a:t>included/shown</a:t>
            </a:r>
            <a:r>
              <a:rPr lang="en-US" sz="3600" dirty="0">
                <a:solidFill>
                  <a:srgbClr val="4F81BD"/>
                </a:solidFill>
              </a:rPr>
              <a:t>? </a:t>
            </a:r>
            <a:br>
              <a:rPr lang="en-US" sz="3600" dirty="0">
                <a:solidFill>
                  <a:srgbClr val="4F81BD"/>
                </a:solidFill>
              </a:rPr>
            </a:br>
            <a:endParaRPr lang="en-US" sz="3600" dirty="0"/>
          </a:p>
        </p:txBody>
      </p:sp>
      <p:sp>
        <p:nvSpPr>
          <p:cNvPr id="3" name="TextBox 2"/>
          <p:cNvSpPr txBox="1"/>
          <p:nvPr/>
        </p:nvSpPr>
        <p:spPr>
          <a:xfrm>
            <a:off x="2325125" y="3559810"/>
            <a:ext cx="184666" cy="1477328"/>
          </a:xfrm>
          <a:prstGeom prst="rect">
            <a:avLst/>
          </a:prstGeom>
          <a:noFill/>
        </p:spPr>
        <p:txBody>
          <a:bodyPr wrap="none" rtlCol="0">
            <a:spAutoFit/>
          </a:bodyPr>
          <a:lstStyle/>
          <a:p>
            <a:endParaRPr lang="en-US" dirty="0"/>
          </a:p>
          <a:p>
            <a:endParaRPr lang="en-US" dirty="0"/>
          </a:p>
          <a:p>
            <a:endParaRPr lang="en-US" dirty="0"/>
          </a:p>
          <a:p>
            <a:endParaRPr lang="en-US" dirty="0"/>
          </a:p>
          <a:p>
            <a:endParaRPr lang="en-US" dirty="0"/>
          </a:p>
        </p:txBody>
      </p:sp>
      <p:sp>
        <p:nvSpPr>
          <p:cNvPr id="7" name="TextBox 6"/>
          <p:cNvSpPr txBox="1"/>
          <p:nvPr/>
        </p:nvSpPr>
        <p:spPr>
          <a:xfrm>
            <a:off x="135359" y="2032042"/>
            <a:ext cx="8894181" cy="3477875"/>
          </a:xfrm>
          <a:prstGeom prst="rect">
            <a:avLst/>
          </a:prstGeom>
          <a:noFill/>
        </p:spPr>
        <p:txBody>
          <a:bodyPr wrap="none" rtlCol="0">
            <a:spAutoFit/>
          </a:bodyPr>
          <a:lstStyle/>
          <a:p>
            <a:pPr algn="ctr"/>
            <a:r>
              <a:rPr lang="en-US" sz="2400" dirty="0" smtClean="0"/>
              <a:t>“…targeting </a:t>
            </a:r>
            <a:r>
              <a:rPr lang="en-US" sz="2400" dirty="0"/>
              <a:t>of Met using PF2341066 inhibited the </a:t>
            </a:r>
            <a:r>
              <a:rPr lang="en-US" sz="2400" dirty="0" smtClean="0"/>
              <a:t>EMT program </a:t>
            </a:r>
            <a:r>
              <a:rPr lang="en-US" sz="2400" dirty="0"/>
              <a:t>shift </a:t>
            </a:r>
            <a:endParaRPr lang="en-US" sz="2400" dirty="0" smtClean="0"/>
          </a:p>
          <a:p>
            <a:pPr algn="ctr"/>
            <a:r>
              <a:rPr lang="en-US" sz="2400" dirty="0"/>
              <a:t>a</a:t>
            </a:r>
            <a:r>
              <a:rPr lang="en-US" sz="2400" dirty="0" smtClean="0"/>
              <a:t>nd suppressed metastasis…</a:t>
            </a:r>
            <a:r>
              <a:rPr lang="en-US" sz="2400" dirty="0"/>
              <a:t>Although PF2341066 is also an inhibitor </a:t>
            </a:r>
            <a:endParaRPr lang="en-US" sz="2400" dirty="0" smtClean="0"/>
          </a:p>
          <a:p>
            <a:pPr algn="ctr"/>
            <a:r>
              <a:rPr lang="en-US" sz="2400" dirty="0" smtClean="0"/>
              <a:t>of ALK, quantitative </a:t>
            </a:r>
            <a:r>
              <a:rPr lang="en-US" sz="2400" dirty="0"/>
              <a:t>RT-PCR (</a:t>
            </a:r>
            <a:r>
              <a:rPr lang="en-US" sz="2400" b="1" u="sng" dirty="0"/>
              <a:t>data not shown</a:t>
            </a:r>
            <a:r>
              <a:rPr lang="en-US" sz="2400" dirty="0"/>
              <a:t>) and </a:t>
            </a:r>
            <a:r>
              <a:rPr lang="en-US" sz="2400" dirty="0" err="1"/>
              <a:t>immunostaining</a:t>
            </a:r>
            <a:endParaRPr lang="en-US" sz="2400" dirty="0"/>
          </a:p>
          <a:p>
            <a:pPr algn="ctr"/>
            <a:r>
              <a:rPr lang="en-US" sz="2400" dirty="0"/>
              <a:t>revealed that </a:t>
            </a:r>
            <a:r>
              <a:rPr lang="en-US" sz="2400" b="1" u="sng" dirty="0"/>
              <a:t>ALK was not </a:t>
            </a:r>
            <a:r>
              <a:rPr lang="en-US" sz="2400" b="1" u="sng" dirty="0" smtClean="0"/>
              <a:t>expressed </a:t>
            </a:r>
            <a:r>
              <a:rPr lang="en-US" sz="2400" dirty="0"/>
              <a:t>in 4T1 tumors </a:t>
            </a:r>
            <a:r>
              <a:rPr lang="en-US" sz="2400" dirty="0" smtClean="0"/>
              <a:t>with or </a:t>
            </a:r>
          </a:p>
          <a:p>
            <a:pPr algn="ctr"/>
            <a:r>
              <a:rPr lang="en-US" sz="2400" dirty="0" smtClean="0"/>
              <a:t>without </a:t>
            </a:r>
            <a:r>
              <a:rPr lang="en-US" sz="2400" dirty="0"/>
              <a:t>PF2341066 </a:t>
            </a:r>
            <a:r>
              <a:rPr lang="en-US" sz="2400" dirty="0" smtClean="0"/>
              <a:t>treatment..”</a:t>
            </a:r>
          </a:p>
          <a:p>
            <a:endParaRPr lang="en-US" dirty="0" smtClean="0"/>
          </a:p>
          <a:p>
            <a:endParaRPr lang="en-US" dirty="0"/>
          </a:p>
          <a:p>
            <a:r>
              <a:rPr lang="en-US" sz="3200" dirty="0" smtClean="0">
                <a:solidFill>
                  <a:srgbClr val="C0504D"/>
                </a:solidFill>
              </a:rPr>
              <a:t>AND </a:t>
            </a:r>
          </a:p>
          <a:p>
            <a:r>
              <a:rPr lang="en-US" sz="3200" dirty="0" smtClean="0">
                <a:solidFill>
                  <a:srgbClr val="C0504D"/>
                </a:solidFill>
              </a:rPr>
              <a:t>Ignoring the fact that PF2341066 targets 16 kinases</a:t>
            </a:r>
            <a:endParaRPr lang="en-US" sz="3200" dirty="0">
              <a:solidFill>
                <a:srgbClr val="C0504D"/>
              </a:solidFill>
            </a:endParaRPr>
          </a:p>
        </p:txBody>
      </p:sp>
      <p:sp>
        <p:nvSpPr>
          <p:cNvPr id="4" name="Rectangle 3"/>
          <p:cNvSpPr/>
          <p:nvPr/>
        </p:nvSpPr>
        <p:spPr>
          <a:xfrm>
            <a:off x="0" y="6488668"/>
            <a:ext cx="1528634" cy="369332"/>
          </a:xfrm>
          <a:prstGeom prst="rect">
            <a:avLst/>
          </a:prstGeom>
        </p:spPr>
        <p:txBody>
          <a:bodyPr wrap="none">
            <a:spAutoFit/>
          </a:bodyPr>
          <a:lstStyle/>
          <a:p>
            <a:r>
              <a:rPr lang="en-US" dirty="0"/>
              <a:t>Citations &gt;130</a:t>
            </a:r>
          </a:p>
        </p:txBody>
      </p:sp>
      <p:sp>
        <p:nvSpPr>
          <p:cNvPr id="9" name="Title 1"/>
          <p:cNvSpPr txBox="1">
            <a:spLocks/>
          </p:cNvSpPr>
          <p:nvPr/>
        </p:nvSpPr>
        <p:spPr>
          <a:xfrm>
            <a:off x="476652" y="6092399"/>
            <a:ext cx="8421687" cy="7656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chemeClr val="accent1"/>
                </a:solidFill>
              </a:rPr>
              <a:t>Example #2.</a:t>
            </a:r>
            <a:r>
              <a:rPr lang="en-US" dirty="0" smtClean="0">
                <a:solidFill>
                  <a:schemeClr val="accent1"/>
                </a:solidFill>
              </a:rPr>
              <a:t>  </a:t>
            </a:r>
            <a:endParaRPr lang="en-US" dirty="0">
              <a:solidFill>
                <a:schemeClr val="accent1"/>
              </a:solidFill>
            </a:endParaRPr>
          </a:p>
        </p:txBody>
      </p:sp>
    </p:spTree>
    <p:extLst>
      <p:ext uri="{BB962C8B-B14F-4D97-AF65-F5344CB8AC3E}">
        <p14:creationId xmlns:p14="http://schemas.microsoft.com/office/powerpoint/2010/main" val="26661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273300"/>
            <a:ext cx="7772400" cy="1362075"/>
          </a:xfrm>
        </p:spPr>
        <p:txBody>
          <a:bodyPr>
            <a:normAutofit/>
          </a:bodyPr>
          <a:lstStyle/>
          <a:p>
            <a:pPr algn="ctr"/>
            <a:r>
              <a:rPr lang="en-US" sz="8000" dirty="0" smtClean="0">
                <a:solidFill>
                  <a:srgbClr val="800000"/>
                </a:solidFill>
              </a:rPr>
              <a:t>BE  SKEPTICAL</a:t>
            </a:r>
            <a:endParaRPr lang="en-US" sz="8000" dirty="0">
              <a:solidFill>
                <a:srgbClr val="800000"/>
              </a:solidFill>
            </a:endParaRPr>
          </a:p>
        </p:txBody>
      </p:sp>
    </p:spTree>
    <p:extLst>
      <p:ext uri="{BB962C8B-B14F-4D97-AF65-F5344CB8AC3E}">
        <p14:creationId xmlns:p14="http://schemas.microsoft.com/office/powerpoint/2010/main" val="589372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t="6040" b="6040"/>
          <a:stretch>
            <a:fillRect/>
          </a:stretch>
        </p:blipFill>
        <p:spPr>
          <a:xfrm>
            <a:off x="1996924" y="349436"/>
            <a:ext cx="5148952" cy="4904776"/>
          </a:xfrm>
        </p:spPr>
      </p:pic>
      <p:sp>
        <p:nvSpPr>
          <p:cNvPr id="6" name="Rectangle 5"/>
          <p:cNvSpPr/>
          <p:nvPr/>
        </p:nvSpPr>
        <p:spPr>
          <a:xfrm>
            <a:off x="3640667" y="304799"/>
            <a:ext cx="9144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802976" y="287871"/>
            <a:ext cx="643467" cy="728133"/>
          </a:xfrm>
          <a:prstGeom prst="rect">
            <a:avLst/>
          </a:prstGeom>
          <a:solidFill>
            <a:schemeClr val="bg1"/>
          </a:solidFill>
          <a:ln>
            <a:noFill/>
          </a:ln>
        </p:spPr>
        <p:txBody>
          <a:bodyPr wrap="square" rtlCol="0">
            <a:spAutoFit/>
          </a:bodyPr>
          <a:lstStyle/>
          <a:p>
            <a:endParaRPr lang="en-US" dirty="0"/>
          </a:p>
        </p:txBody>
      </p:sp>
      <p:sp>
        <p:nvSpPr>
          <p:cNvPr id="8" name="TextBox 7"/>
          <p:cNvSpPr txBox="1"/>
          <p:nvPr/>
        </p:nvSpPr>
        <p:spPr>
          <a:xfrm>
            <a:off x="2238227" y="203204"/>
            <a:ext cx="643467" cy="728133"/>
          </a:xfrm>
          <a:prstGeom prst="rect">
            <a:avLst/>
          </a:prstGeom>
          <a:solidFill>
            <a:schemeClr val="bg1"/>
          </a:solidFill>
          <a:ln>
            <a:noFill/>
          </a:ln>
        </p:spPr>
        <p:txBody>
          <a:bodyPr wrap="square" rtlCol="0">
            <a:spAutoFit/>
          </a:bodyPr>
          <a:lstStyle/>
          <a:p>
            <a:endParaRPr lang="en-US" dirty="0"/>
          </a:p>
        </p:txBody>
      </p:sp>
      <p:sp>
        <p:nvSpPr>
          <p:cNvPr id="9" name="Rectangle 8"/>
          <p:cNvSpPr/>
          <p:nvPr/>
        </p:nvSpPr>
        <p:spPr>
          <a:xfrm>
            <a:off x="3454399" y="5465233"/>
            <a:ext cx="3691467" cy="9144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88900" y="5062603"/>
            <a:ext cx="9023912" cy="1015663"/>
          </a:xfrm>
          <a:prstGeom prst="rect">
            <a:avLst/>
          </a:prstGeom>
          <a:solidFill>
            <a:srgbClr val="FFFFFF"/>
          </a:solidFill>
        </p:spPr>
        <p:txBody>
          <a:bodyPr wrap="square" rtlCol="0">
            <a:spAutoFit/>
          </a:bodyPr>
          <a:lstStyle/>
          <a:p>
            <a:pPr algn="ctr"/>
            <a:r>
              <a:rPr lang="en-US" sz="2000" dirty="0">
                <a:solidFill>
                  <a:srgbClr val="4F81BD"/>
                </a:solidFill>
              </a:rPr>
              <a:t>Method: 5x10</a:t>
            </a:r>
            <a:r>
              <a:rPr lang="en-US" sz="2000" baseline="30000" dirty="0">
                <a:solidFill>
                  <a:srgbClr val="4F81BD"/>
                </a:solidFill>
              </a:rPr>
              <a:t>4</a:t>
            </a:r>
            <a:r>
              <a:rPr lang="en-US" sz="2000" dirty="0">
                <a:solidFill>
                  <a:srgbClr val="4F81BD"/>
                </a:solidFill>
              </a:rPr>
              <a:t> cells in each well of a 6-well dish, </a:t>
            </a:r>
          </a:p>
          <a:p>
            <a:pPr algn="ctr"/>
            <a:r>
              <a:rPr lang="en-US" sz="2000" dirty="0">
                <a:solidFill>
                  <a:srgbClr val="4F81BD"/>
                </a:solidFill>
              </a:rPr>
              <a:t>colony growth scored at 3-4 weeks @ 40x magnification</a:t>
            </a:r>
          </a:p>
          <a:p>
            <a:endParaRPr lang="en-US" sz="2000" dirty="0"/>
          </a:p>
        </p:txBody>
      </p:sp>
      <p:sp>
        <p:nvSpPr>
          <p:cNvPr id="3" name="TextBox 2"/>
          <p:cNvSpPr txBox="1"/>
          <p:nvPr/>
        </p:nvSpPr>
        <p:spPr>
          <a:xfrm>
            <a:off x="-22376" y="114300"/>
            <a:ext cx="9173288" cy="584776"/>
          </a:xfrm>
          <a:prstGeom prst="rect">
            <a:avLst/>
          </a:prstGeom>
          <a:noFill/>
        </p:spPr>
        <p:txBody>
          <a:bodyPr wrap="square" rtlCol="0">
            <a:spAutoFit/>
          </a:bodyPr>
          <a:lstStyle/>
          <a:p>
            <a:pPr algn="ctr"/>
            <a:r>
              <a:rPr lang="en-US" sz="3200" b="1" dirty="0" smtClean="0">
                <a:solidFill>
                  <a:schemeClr val="accent1"/>
                </a:solidFill>
              </a:rPr>
              <a:t>Authors’ Interpretation: Decreased colony formation</a:t>
            </a:r>
            <a:endParaRPr lang="en-US" sz="3200" b="1" dirty="0">
              <a:solidFill>
                <a:schemeClr val="accent1"/>
              </a:solidFill>
            </a:endParaRPr>
          </a:p>
        </p:txBody>
      </p:sp>
      <p:sp>
        <p:nvSpPr>
          <p:cNvPr id="11" name="TextBox 10"/>
          <p:cNvSpPr txBox="1"/>
          <p:nvPr/>
        </p:nvSpPr>
        <p:spPr>
          <a:xfrm>
            <a:off x="4762500" y="931337"/>
            <a:ext cx="966881" cy="369332"/>
          </a:xfrm>
          <a:prstGeom prst="rect">
            <a:avLst/>
          </a:prstGeom>
          <a:noFill/>
        </p:spPr>
        <p:txBody>
          <a:bodyPr wrap="none" rtlCol="0">
            <a:spAutoFit/>
          </a:bodyPr>
          <a:lstStyle/>
          <a:p>
            <a:r>
              <a:rPr lang="en-US" dirty="0" smtClean="0"/>
              <a:t>Cell Line</a:t>
            </a:r>
            <a:endParaRPr lang="en-US" dirty="0"/>
          </a:p>
        </p:txBody>
      </p:sp>
      <p:sp>
        <p:nvSpPr>
          <p:cNvPr id="5" name="TextBox 4"/>
          <p:cNvSpPr txBox="1"/>
          <p:nvPr/>
        </p:nvSpPr>
        <p:spPr>
          <a:xfrm>
            <a:off x="38100" y="6502400"/>
            <a:ext cx="2121093" cy="369332"/>
          </a:xfrm>
          <a:prstGeom prst="rect">
            <a:avLst/>
          </a:prstGeom>
          <a:noFill/>
        </p:spPr>
        <p:txBody>
          <a:bodyPr wrap="none" rtlCol="0">
            <a:spAutoFit/>
          </a:bodyPr>
          <a:lstStyle/>
          <a:p>
            <a:r>
              <a:rPr lang="en-US" dirty="0" err="1" smtClean="0"/>
              <a:t>Approx</a:t>
            </a:r>
            <a:r>
              <a:rPr lang="en-US" dirty="0" smtClean="0"/>
              <a:t> 800 citations</a:t>
            </a:r>
            <a:endParaRPr lang="en-US" dirty="0"/>
          </a:p>
        </p:txBody>
      </p:sp>
      <p:sp>
        <p:nvSpPr>
          <p:cNvPr id="12" name="Title 1"/>
          <p:cNvSpPr txBox="1">
            <a:spLocks/>
          </p:cNvSpPr>
          <p:nvPr/>
        </p:nvSpPr>
        <p:spPr>
          <a:xfrm>
            <a:off x="476652" y="6092399"/>
            <a:ext cx="8421687" cy="7656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chemeClr val="accent1"/>
                </a:solidFill>
              </a:rPr>
              <a:t>Example #3.</a:t>
            </a:r>
            <a:r>
              <a:rPr lang="en-US" dirty="0" smtClean="0">
                <a:solidFill>
                  <a:schemeClr val="accent1"/>
                </a:solidFill>
              </a:rPr>
              <a:t>  </a:t>
            </a:r>
            <a:endParaRPr lang="en-US" dirty="0">
              <a:solidFill>
                <a:schemeClr val="accent1"/>
              </a:solidFill>
            </a:endParaRPr>
          </a:p>
        </p:txBody>
      </p:sp>
    </p:spTree>
    <p:extLst>
      <p:ext uri="{BB962C8B-B14F-4D97-AF65-F5344CB8AC3E}">
        <p14:creationId xmlns:p14="http://schemas.microsoft.com/office/powerpoint/2010/main" val="1545239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t="6040" b="6040"/>
          <a:stretch>
            <a:fillRect/>
          </a:stretch>
        </p:blipFill>
        <p:spPr>
          <a:xfrm>
            <a:off x="1996924" y="349436"/>
            <a:ext cx="5148952" cy="4904776"/>
          </a:xfrm>
        </p:spPr>
      </p:pic>
      <p:sp>
        <p:nvSpPr>
          <p:cNvPr id="6" name="Rectangle 5"/>
          <p:cNvSpPr/>
          <p:nvPr/>
        </p:nvSpPr>
        <p:spPr>
          <a:xfrm>
            <a:off x="3640667" y="304799"/>
            <a:ext cx="9144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802976" y="287871"/>
            <a:ext cx="643467" cy="728133"/>
          </a:xfrm>
          <a:prstGeom prst="rect">
            <a:avLst/>
          </a:prstGeom>
          <a:solidFill>
            <a:schemeClr val="bg1"/>
          </a:solidFill>
          <a:ln>
            <a:noFill/>
          </a:ln>
        </p:spPr>
        <p:txBody>
          <a:bodyPr wrap="square" rtlCol="0">
            <a:spAutoFit/>
          </a:bodyPr>
          <a:lstStyle/>
          <a:p>
            <a:endParaRPr lang="en-US" dirty="0"/>
          </a:p>
        </p:txBody>
      </p:sp>
      <p:sp>
        <p:nvSpPr>
          <p:cNvPr id="8" name="TextBox 7"/>
          <p:cNvSpPr txBox="1"/>
          <p:nvPr/>
        </p:nvSpPr>
        <p:spPr>
          <a:xfrm>
            <a:off x="2238227" y="203204"/>
            <a:ext cx="643467" cy="728133"/>
          </a:xfrm>
          <a:prstGeom prst="rect">
            <a:avLst/>
          </a:prstGeom>
          <a:solidFill>
            <a:schemeClr val="bg1"/>
          </a:solidFill>
          <a:ln>
            <a:noFill/>
          </a:ln>
        </p:spPr>
        <p:txBody>
          <a:bodyPr wrap="square" rtlCol="0">
            <a:spAutoFit/>
          </a:bodyPr>
          <a:lstStyle/>
          <a:p>
            <a:endParaRPr lang="en-US" dirty="0"/>
          </a:p>
        </p:txBody>
      </p:sp>
      <p:sp>
        <p:nvSpPr>
          <p:cNvPr id="9" name="Rectangle 8"/>
          <p:cNvSpPr/>
          <p:nvPr/>
        </p:nvSpPr>
        <p:spPr>
          <a:xfrm>
            <a:off x="3454399" y="5465233"/>
            <a:ext cx="3691467" cy="9144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88900" y="4999103"/>
            <a:ext cx="9023912" cy="1015663"/>
          </a:xfrm>
          <a:prstGeom prst="rect">
            <a:avLst/>
          </a:prstGeom>
          <a:solidFill>
            <a:srgbClr val="FFFFFF"/>
          </a:solidFill>
        </p:spPr>
        <p:txBody>
          <a:bodyPr wrap="square" rtlCol="0">
            <a:spAutoFit/>
          </a:bodyPr>
          <a:lstStyle/>
          <a:p>
            <a:pPr algn="ctr"/>
            <a:r>
              <a:rPr lang="en-US" sz="2000" dirty="0">
                <a:solidFill>
                  <a:srgbClr val="4F81BD"/>
                </a:solidFill>
              </a:rPr>
              <a:t>Method: 5x10</a:t>
            </a:r>
            <a:r>
              <a:rPr lang="en-US" sz="2000" baseline="30000" dirty="0">
                <a:solidFill>
                  <a:srgbClr val="4F81BD"/>
                </a:solidFill>
              </a:rPr>
              <a:t>4</a:t>
            </a:r>
            <a:r>
              <a:rPr lang="en-US" sz="2000" dirty="0">
                <a:solidFill>
                  <a:srgbClr val="4F81BD"/>
                </a:solidFill>
              </a:rPr>
              <a:t> cells in each well of a 6-well dish, </a:t>
            </a:r>
          </a:p>
          <a:p>
            <a:pPr algn="ctr"/>
            <a:r>
              <a:rPr lang="en-US" sz="2000" dirty="0">
                <a:solidFill>
                  <a:srgbClr val="4F81BD"/>
                </a:solidFill>
              </a:rPr>
              <a:t>colony growth scored at 3-4 weeks @ 40x magnification</a:t>
            </a:r>
          </a:p>
          <a:p>
            <a:endParaRPr lang="en-US" sz="2000" dirty="0"/>
          </a:p>
        </p:txBody>
      </p:sp>
      <p:sp>
        <p:nvSpPr>
          <p:cNvPr id="3" name="TextBox 2"/>
          <p:cNvSpPr txBox="1"/>
          <p:nvPr/>
        </p:nvSpPr>
        <p:spPr>
          <a:xfrm>
            <a:off x="-35076" y="114300"/>
            <a:ext cx="9173288" cy="584776"/>
          </a:xfrm>
          <a:prstGeom prst="rect">
            <a:avLst/>
          </a:prstGeom>
          <a:noFill/>
        </p:spPr>
        <p:txBody>
          <a:bodyPr wrap="square" rtlCol="0">
            <a:spAutoFit/>
          </a:bodyPr>
          <a:lstStyle/>
          <a:p>
            <a:pPr algn="ctr"/>
            <a:r>
              <a:rPr lang="en-US" sz="3200" b="1" dirty="0" smtClean="0">
                <a:solidFill>
                  <a:schemeClr val="accent1"/>
                </a:solidFill>
              </a:rPr>
              <a:t>Authors’ Interpretation: Decreased colony formation</a:t>
            </a:r>
            <a:endParaRPr lang="en-US" sz="3200" b="1" dirty="0">
              <a:solidFill>
                <a:schemeClr val="accent1"/>
              </a:solidFill>
            </a:endParaRPr>
          </a:p>
        </p:txBody>
      </p:sp>
      <p:sp>
        <p:nvSpPr>
          <p:cNvPr id="5" name="TextBox 4"/>
          <p:cNvSpPr txBox="1"/>
          <p:nvPr/>
        </p:nvSpPr>
        <p:spPr>
          <a:xfrm>
            <a:off x="0" y="5676900"/>
            <a:ext cx="9440525" cy="1077218"/>
          </a:xfrm>
          <a:prstGeom prst="rect">
            <a:avLst/>
          </a:prstGeom>
          <a:noFill/>
        </p:spPr>
        <p:txBody>
          <a:bodyPr wrap="square" rtlCol="0">
            <a:spAutoFit/>
          </a:bodyPr>
          <a:lstStyle/>
          <a:p>
            <a:pPr algn="ctr"/>
            <a:r>
              <a:rPr lang="en-US" sz="2000" dirty="0" smtClean="0">
                <a:solidFill>
                  <a:schemeClr val="accent2"/>
                </a:solidFill>
              </a:rPr>
              <a:t>Cloning efficiency ~50% implies 25,000 colonies per well (35mm </a:t>
            </a:r>
            <a:r>
              <a:rPr lang="en-US" sz="2000" dirty="0" err="1" smtClean="0">
                <a:solidFill>
                  <a:schemeClr val="accent2"/>
                </a:solidFill>
              </a:rPr>
              <a:t>diam</a:t>
            </a:r>
            <a:r>
              <a:rPr lang="en-US" sz="2000" dirty="0" smtClean="0">
                <a:solidFill>
                  <a:schemeClr val="accent2"/>
                </a:solidFill>
              </a:rPr>
              <a:t> x 18mm deep)</a:t>
            </a:r>
          </a:p>
          <a:p>
            <a:pPr algn="ctr"/>
            <a:r>
              <a:rPr lang="en-US" sz="2000" dirty="0" smtClean="0">
                <a:solidFill>
                  <a:schemeClr val="accent2"/>
                </a:solidFill>
              </a:rPr>
              <a:t>A reasonable number of 100 colonies, would require cloning efficiency of ~0.2%</a:t>
            </a:r>
          </a:p>
          <a:p>
            <a:pPr algn="ctr"/>
            <a:r>
              <a:rPr lang="en-US" sz="2400" b="1" dirty="0" smtClean="0">
                <a:solidFill>
                  <a:schemeClr val="accent2"/>
                </a:solidFill>
              </a:rPr>
              <a:t>Beware results expressed as percentage </a:t>
            </a:r>
            <a:endParaRPr lang="en-US" sz="2400" b="1" dirty="0">
              <a:solidFill>
                <a:schemeClr val="accent2"/>
              </a:solidFill>
            </a:endParaRPr>
          </a:p>
        </p:txBody>
      </p:sp>
      <p:sp>
        <p:nvSpPr>
          <p:cNvPr id="11" name="TextBox 10"/>
          <p:cNvSpPr txBox="1"/>
          <p:nvPr/>
        </p:nvSpPr>
        <p:spPr>
          <a:xfrm>
            <a:off x="4762500" y="931337"/>
            <a:ext cx="966881" cy="369332"/>
          </a:xfrm>
          <a:prstGeom prst="rect">
            <a:avLst/>
          </a:prstGeom>
          <a:noFill/>
        </p:spPr>
        <p:txBody>
          <a:bodyPr wrap="none" rtlCol="0">
            <a:spAutoFit/>
          </a:bodyPr>
          <a:lstStyle/>
          <a:p>
            <a:r>
              <a:rPr lang="en-US" dirty="0" smtClean="0"/>
              <a:t>Cell Line</a:t>
            </a:r>
            <a:endParaRPr lang="en-US" dirty="0"/>
          </a:p>
        </p:txBody>
      </p:sp>
      <p:sp>
        <p:nvSpPr>
          <p:cNvPr id="12" name="Rectangle 11"/>
          <p:cNvSpPr/>
          <p:nvPr/>
        </p:nvSpPr>
        <p:spPr>
          <a:xfrm>
            <a:off x="0" y="6482834"/>
            <a:ext cx="2121093" cy="369332"/>
          </a:xfrm>
          <a:prstGeom prst="rect">
            <a:avLst/>
          </a:prstGeom>
        </p:spPr>
        <p:txBody>
          <a:bodyPr wrap="none">
            <a:spAutoFit/>
          </a:bodyPr>
          <a:lstStyle/>
          <a:p>
            <a:r>
              <a:rPr lang="en-US" dirty="0" err="1"/>
              <a:t>Approx</a:t>
            </a:r>
            <a:r>
              <a:rPr lang="en-US" dirty="0"/>
              <a:t> 800 citations</a:t>
            </a:r>
          </a:p>
        </p:txBody>
      </p:sp>
    </p:spTree>
    <p:extLst>
      <p:ext uri="{BB962C8B-B14F-4D97-AF65-F5344CB8AC3E}">
        <p14:creationId xmlns:p14="http://schemas.microsoft.com/office/powerpoint/2010/main" val="3429867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t="6313" b="6313"/>
          <a:stretch>
            <a:fillRect/>
          </a:stretch>
        </p:blipFill>
        <p:spPr>
          <a:xfrm>
            <a:off x="1320266" y="1036645"/>
            <a:ext cx="6062662" cy="4528039"/>
          </a:xfrm>
        </p:spPr>
      </p:pic>
      <p:sp>
        <p:nvSpPr>
          <p:cNvPr id="5" name="TextBox 4"/>
          <p:cNvSpPr txBox="1"/>
          <p:nvPr/>
        </p:nvSpPr>
        <p:spPr>
          <a:xfrm>
            <a:off x="6874940" y="4902207"/>
            <a:ext cx="753481" cy="461665"/>
          </a:xfrm>
          <a:prstGeom prst="rect">
            <a:avLst/>
          </a:prstGeom>
          <a:solidFill>
            <a:schemeClr val="bg1"/>
          </a:solidFill>
        </p:spPr>
        <p:txBody>
          <a:bodyPr wrap="none" rtlCol="0">
            <a:spAutoFit/>
          </a:bodyPr>
          <a:lstStyle/>
          <a:p>
            <a:r>
              <a:rPr lang="en-US" sz="2400" dirty="0" smtClean="0"/>
              <a:t>days</a:t>
            </a:r>
            <a:endParaRPr lang="en-US" sz="2400" dirty="0"/>
          </a:p>
        </p:txBody>
      </p:sp>
      <p:sp>
        <p:nvSpPr>
          <p:cNvPr id="6" name="TextBox 5"/>
          <p:cNvSpPr txBox="1"/>
          <p:nvPr/>
        </p:nvSpPr>
        <p:spPr>
          <a:xfrm>
            <a:off x="6671753" y="3725338"/>
            <a:ext cx="1730612" cy="461665"/>
          </a:xfrm>
          <a:prstGeom prst="rect">
            <a:avLst/>
          </a:prstGeom>
          <a:noFill/>
        </p:spPr>
        <p:txBody>
          <a:bodyPr wrap="none" rtlCol="0">
            <a:spAutoFit/>
          </a:bodyPr>
          <a:lstStyle/>
          <a:p>
            <a:r>
              <a:rPr lang="en-US" sz="2400" dirty="0" smtClean="0"/>
              <a:t>Control cells</a:t>
            </a:r>
            <a:endParaRPr lang="en-US" sz="2400" dirty="0"/>
          </a:p>
        </p:txBody>
      </p:sp>
      <p:sp>
        <p:nvSpPr>
          <p:cNvPr id="7" name="TextBox 6"/>
          <p:cNvSpPr txBox="1"/>
          <p:nvPr/>
        </p:nvSpPr>
        <p:spPr>
          <a:xfrm>
            <a:off x="145939" y="118534"/>
            <a:ext cx="8875747" cy="830997"/>
          </a:xfrm>
          <a:prstGeom prst="rect">
            <a:avLst/>
          </a:prstGeom>
          <a:noFill/>
        </p:spPr>
        <p:txBody>
          <a:bodyPr wrap="none" rtlCol="0">
            <a:spAutoFit/>
          </a:bodyPr>
          <a:lstStyle/>
          <a:p>
            <a:pPr algn="ctr"/>
            <a:r>
              <a:rPr lang="en-US" sz="2400" b="1" dirty="0" smtClean="0">
                <a:solidFill>
                  <a:srgbClr val="4F81BD"/>
                </a:solidFill>
              </a:rPr>
              <a:t>Authors’ Interpretation: “Transfection </a:t>
            </a:r>
            <a:r>
              <a:rPr lang="en-US" sz="2400" b="1" dirty="0">
                <a:solidFill>
                  <a:srgbClr val="4F81BD"/>
                </a:solidFill>
              </a:rPr>
              <a:t>accelerated cell proliferation, </a:t>
            </a:r>
            <a:endParaRPr lang="en-US" sz="2400" b="1" dirty="0" smtClean="0">
              <a:solidFill>
                <a:srgbClr val="4F81BD"/>
              </a:solidFill>
            </a:endParaRPr>
          </a:p>
          <a:p>
            <a:pPr algn="ctr"/>
            <a:r>
              <a:rPr lang="en-US" sz="2400" b="1" dirty="0" smtClean="0">
                <a:solidFill>
                  <a:srgbClr val="4F81BD"/>
                </a:solidFill>
              </a:rPr>
              <a:t>suggesting that X can </a:t>
            </a:r>
            <a:r>
              <a:rPr lang="en-US" sz="2400" b="1" dirty="0">
                <a:solidFill>
                  <a:srgbClr val="4F81BD"/>
                </a:solidFill>
              </a:rPr>
              <a:t>exert a biological </a:t>
            </a:r>
            <a:r>
              <a:rPr lang="en-US" sz="2400" b="1" dirty="0" smtClean="0">
                <a:solidFill>
                  <a:srgbClr val="4F81BD"/>
                </a:solidFill>
              </a:rPr>
              <a:t>activity”</a:t>
            </a:r>
            <a:endParaRPr lang="en-US" sz="2400" b="1" dirty="0">
              <a:solidFill>
                <a:srgbClr val="4F81BD"/>
              </a:solidFill>
            </a:endParaRPr>
          </a:p>
        </p:txBody>
      </p:sp>
      <p:sp>
        <p:nvSpPr>
          <p:cNvPr id="8" name="TextBox 7"/>
          <p:cNvSpPr txBox="1"/>
          <p:nvPr/>
        </p:nvSpPr>
        <p:spPr>
          <a:xfrm>
            <a:off x="2624675" y="1397005"/>
            <a:ext cx="2565346" cy="1384995"/>
          </a:xfrm>
          <a:prstGeom prst="rect">
            <a:avLst/>
          </a:prstGeom>
          <a:solidFill>
            <a:schemeClr val="bg1"/>
          </a:solidFill>
        </p:spPr>
        <p:txBody>
          <a:bodyPr wrap="square" rtlCol="0">
            <a:spAutoFit/>
          </a:bodyPr>
          <a:lstStyle/>
          <a:p>
            <a:r>
              <a:rPr lang="en-US" sz="2800" dirty="0" smtClean="0"/>
              <a:t>Red </a:t>
            </a:r>
            <a:r>
              <a:rPr lang="en-US" sz="2800" dirty="0" err="1" smtClean="0"/>
              <a:t>vs</a:t>
            </a:r>
            <a:r>
              <a:rPr lang="en-US" sz="2800" dirty="0" smtClean="0"/>
              <a:t> control</a:t>
            </a:r>
          </a:p>
          <a:p>
            <a:endParaRPr lang="en-US" sz="2800" dirty="0" smtClean="0"/>
          </a:p>
          <a:p>
            <a:r>
              <a:rPr lang="en-US" sz="2800" dirty="0" smtClean="0"/>
              <a:t>Blue </a:t>
            </a:r>
            <a:r>
              <a:rPr lang="en-US" sz="2800" dirty="0" err="1" smtClean="0"/>
              <a:t>vs</a:t>
            </a:r>
            <a:r>
              <a:rPr lang="en-US" sz="2800" dirty="0" smtClean="0"/>
              <a:t> Black</a:t>
            </a:r>
            <a:endParaRPr lang="en-US" sz="2800" dirty="0"/>
          </a:p>
        </p:txBody>
      </p:sp>
      <p:sp>
        <p:nvSpPr>
          <p:cNvPr id="12" name="TextBox 11"/>
          <p:cNvSpPr txBox="1"/>
          <p:nvPr/>
        </p:nvSpPr>
        <p:spPr>
          <a:xfrm>
            <a:off x="7307239" y="1943112"/>
            <a:ext cx="1836761" cy="830997"/>
          </a:xfrm>
          <a:prstGeom prst="rect">
            <a:avLst/>
          </a:prstGeom>
          <a:noFill/>
        </p:spPr>
        <p:txBody>
          <a:bodyPr wrap="none" rtlCol="0">
            <a:spAutoFit/>
          </a:bodyPr>
          <a:lstStyle/>
          <a:p>
            <a:r>
              <a:rPr lang="en-US" sz="1600" dirty="0" smtClean="0"/>
              <a:t>Cell Line</a:t>
            </a:r>
          </a:p>
          <a:p>
            <a:r>
              <a:rPr lang="en-US" sz="1600" dirty="0" smtClean="0"/>
              <a:t>n &gt; 3</a:t>
            </a:r>
          </a:p>
          <a:p>
            <a:r>
              <a:rPr lang="en-US" sz="1600" dirty="0" smtClean="0"/>
              <a:t>Assay: Crystal violet</a:t>
            </a:r>
            <a:endParaRPr lang="en-US" sz="1600" dirty="0"/>
          </a:p>
        </p:txBody>
      </p:sp>
      <p:sp>
        <p:nvSpPr>
          <p:cNvPr id="2" name="Rectangle 1"/>
          <p:cNvSpPr/>
          <p:nvPr/>
        </p:nvSpPr>
        <p:spPr>
          <a:xfrm>
            <a:off x="0" y="6519902"/>
            <a:ext cx="2121093" cy="369332"/>
          </a:xfrm>
          <a:prstGeom prst="rect">
            <a:avLst/>
          </a:prstGeom>
        </p:spPr>
        <p:txBody>
          <a:bodyPr wrap="none">
            <a:spAutoFit/>
          </a:bodyPr>
          <a:lstStyle/>
          <a:p>
            <a:r>
              <a:rPr lang="en-US" dirty="0" err="1"/>
              <a:t>Approx</a:t>
            </a:r>
            <a:r>
              <a:rPr lang="en-US" dirty="0"/>
              <a:t> 800 citations</a:t>
            </a:r>
          </a:p>
        </p:txBody>
      </p:sp>
      <p:sp>
        <p:nvSpPr>
          <p:cNvPr id="3" name="TextBox 2"/>
          <p:cNvSpPr txBox="1"/>
          <p:nvPr/>
        </p:nvSpPr>
        <p:spPr>
          <a:xfrm>
            <a:off x="4381500" y="5448300"/>
            <a:ext cx="1314966" cy="369332"/>
          </a:xfrm>
          <a:prstGeom prst="rect">
            <a:avLst/>
          </a:prstGeom>
          <a:solidFill>
            <a:schemeClr val="bg1"/>
          </a:solidFill>
          <a:ln>
            <a:noFill/>
          </a:ln>
        </p:spPr>
        <p:txBody>
          <a:bodyPr wrap="square" rtlCol="0">
            <a:spAutoFit/>
          </a:bodyPr>
          <a:lstStyle/>
          <a:p>
            <a:endParaRPr lang="en-US" dirty="0"/>
          </a:p>
        </p:txBody>
      </p:sp>
    </p:spTree>
    <p:extLst>
      <p:ext uri="{BB962C8B-B14F-4D97-AF65-F5344CB8AC3E}">
        <p14:creationId xmlns:p14="http://schemas.microsoft.com/office/powerpoint/2010/main" val="3725177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2"/>
            <a:ext cx="8229600" cy="1143000"/>
          </a:xfrm>
        </p:spPr>
        <p:txBody>
          <a:bodyPr>
            <a:normAutofit/>
          </a:bodyPr>
          <a:lstStyle/>
          <a:p>
            <a:r>
              <a:rPr lang="en-US" sz="3600" b="1" dirty="0" smtClean="0">
                <a:solidFill>
                  <a:schemeClr val="accent1"/>
                </a:solidFill>
              </a:rPr>
              <a:t>Begley’s position statement</a:t>
            </a:r>
            <a:endParaRPr lang="en-US" sz="3600" b="1" dirty="0">
              <a:solidFill>
                <a:schemeClr val="accent1"/>
              </a:solidFill>
            </a:endParaRPr>
          </a:p>
        </p:txBody>
      </p:sp>
      <p:sp>
        <p:nvSpPr>
          <p:cNvPr id="3" name="Content Placeholder 2"/>
          <p:cNvSpPr>
            <a:spLocks noGrp="1"/>
          </p:cNvSpPr>
          <p:nvPr>
            <p:ph idx="1"/>
          </p:nvPr>
        </p:nvSpPr>
        <p:spPr>
          <a:xfrm>
            <a:off x="457200" y="1117600"/>
            <a:ext cx="8229600" cy="4525963"/>
          </a:xfrm>
        </p:spPr>
        <p:txBody>
          <a:bodyPr>
            <a:normAutofit lnSpcReduction="10000"/>
          </a:bodyPr>
          <a:lstStyle/>
          <a:p>
            <a:r>
              <a:rPr lang="en-US" dirty="0" smtClean="0">
                <a:solidFill>
                  <a:srgbClr val="4F81BD"/>
                </a:solidFill>
              </a:rPr>
              <a:t>These results do not challenge the validity or legitimacy of the scientific method </a:t>
            </a:r>
          </a:p>
          <a:p>
            <a:r>
              <a:rPr lang="en-US" dirty="0">
                <a:solidFill>
                  <a:srgbClr val="4F81BD"/>
                </a:solidFill>
              </a:rPr>
              <a:t>N</a:t>
            </a:r>
            <a:r>
              <a:rPr lang="en-US" dirty="0" smtClean="0">
                <a:solidFill>
                  <a:srgbClr val="4F81BD"/>
                </a:solidFill>
              </a:rPr>
              <a:t>ot talking about fraud: the subject is scientific-laziness, sloppiness, ignorance, exaggeration, desperation</a:t>
            </a:r>
          </a:p>
          <a:p>
            <a:r>
              <a:rPr lang="en-US" dirty="0" smtClean="0">
                <a:solidFill>
                  <a:srgbClr val="4F81BD"/>
                </a:solidFill>
              </a:rPr>
              <a:t>The vast majority of investigators want to do the right thing</a:t>
            </a:r>
          </a:p>
          <a:p>
            <a:r>
              <a:rPr lang="en-US" dirty="0" smtClean="0">
                <a:solidFill>
                  <a:srgbClr val="4F81BD"/>
                </a:solidFill>
              </a:rPr>
              <a:t>That this debate is occurring in public confirms the strength our scientific system</a:t>
            </a:r>
          </a:p>
          <a:p>
            <a:pPr marL="0" indent="0">
              <a:buNone/>
            </a:pPr>
            <a:endParaRPr lang="en-US" dirty="0" smtClean="0">
              <a:solidFill>
                <a:srgbClr val="4F81BD"/>
              </a:solidFill>
            </a:endParaRPr>
          </a:p>
          <a:p>
            <a:pPr marL="0" indent="0">
              <a:buNone/>
            </a:pPr>
            <a:endParaRPr lang="en-US" dirty="0">
              <a:solidFill>
                <a:srgbClr val="4F81BD"/>
              </a:solidFill>
            </a:endParaRPr>
          </a:p>
        </p:txBody>
      </p:sp>
    </p:spTree>
    <p:extLst>
      <p:ext uri="{BB962C8B-B14F-4D97-AF65-F5344CB8AC3E}">
        <p14:creationId xmlns:p14="http://schemas.microsoft.com/office/powerpoint/2010/main" val="914140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t="6313" b="6313"/>
          <a:stretch>
            <a:fillRect/>
          </a:stretch>
        </p:blipFill>
        <p:spPr>
          <a:xfrm>
            <a:off x="1320266" y="1036645"/>
            <a:ext cx="6062662" cy="4528039"/>
          </a:xfrm>
        </p:spPr>
      </p:pic>
      <p:sp>
        <p:nvSpPr>
          <p:cNvPr id="5" name="TextBox 4"/>
          <p:cNvSpPr txBox="1"/>
          <p:nvPr/>
        </p:nvSpPr>
        <p:spPr>
          <a:xfrm>
            <a:off x="6874940" y="4902207"/>
            <a:ext cx="753481" cy="461665"/>
          </a:xfrm>
          <a:prstGeom prst="rect">
            <a:avLst/>
          </a:prstGeom>
          <a:solidFill>
            <a:schemeClr val="bg1"/>
          </a:solidFill>
        </p:spPr>
        <p:txBody>
          <a:bodyPr wrap="none" rtlCol="0">
            <a:spAutoFit/>
          </a:bodyPr>
          <a:lstStyle/>
          <a:p>
            <a:r>
              <a:rPr lang="en-US" sz="2400" dirty="0" smtClean="0"/>
              <a:t>days</a:t>
            </a:r>
            <a:endParaRPr lang="en-US" sz="2400" dirty="0"/>
          </a:p>
        </p:txBody>
      </p:sp>
      <p:sp>
        <p:nvSpPr>
          <p:cNvPr id="6" name="TextBox 5"/>
          <p:cNvSpPr txBox="1"/>
          <p:nvPr/>
        </p:nvSpPr>
        <p:spPr>
          <a:xfrm>
            <a:off x="6671753" y="3725338"/>
            <a:ext cx="1730612" cy="461665"/>
          </a:xfrm>
          <a:prstGeom prst="rect">
            <a:avLst/>
          </a:prstGeom>
          <a:noFill/>
        </p:spPr>
        <p:txBody>
          <a:bodyPr wrap="none" rtlCol="0">
            <a:spAutoFit/>
          </a:bodyPr>
          <a:lstStyle/>
          <a:p>
            <a:r>
              <a:rPr lang="en-US" sz="2400" dirty="0" smtClean="0"/>
              <a:t>Control cells</a:t>
            </a:r>
            <a:endParaRPr lang="en-US" sz="2400" dirty="0"/>
          </a:p>
        </p:txBody>
      </p:sp>
      <p:sp>
        <p:nvSpPr>
          <p:cNvPr id="7" name="TextBox 6"/>
          <p:cNvSpPr txBox="1"/>
          <p:nvPr/>
        </p:nvSpPr>
        <p:spPr>
          <a:xfrm>
            <a:off x="145939" y="118534"/>
            <a:ext cx="8875747" cy="830997"/>
          </a:xfrm>
          <a:prstGeom prst="rect">
            <a:avLst/>
          </a:prstGeom>
          <a:noFill/>
        </p:spPr>
        <p:txBody>
          <a:bodyPr wrap="none" rtlCol="0">
            <a:spAutoFit/>
          </a:bodyPr>
          <a:lstStyle/>
          <a:p>
            <a:pPr algn="ctr"/>
            <a:r>
              <a:rPr lang="en-US" sz="2400" b="1" dirty="0" smtClean="0">
                <a:solidFill>
                  <a:srgbClr val="4F81BD"/>
                </a:solidFill>
              </a:rPr>
              <a:t>Authors’ Interpretation: “Transfection </a:t>
            </a:r>
            <a:r>
              <a:rPr lang="en-US" sz="2400" b="1" dirty="0">
                <a:solidFill>
                  <a:srgbClr val="4F81BD"/>
                </a:solidFill>
              </a:rPr>
              <a:t>accelerated cell proliferation, </a:t>
            </a:r>
            <a:endParaRPr lang="en-US" sz="2400" b="1" dirty="0" smtClean="0">
              <a:solidFill>
                <a:srgbClr val="4F81BD"/>
              </a:solidFill>
            </a:endParaRPr>
          </a:p>
          <a:p>
            <a:pPr algn="ctr"/>
            <a:r>
              <a:rPr lang="en-US" sz="2400" b="1" dirty="0" smtClean="0">
                <a:solidFill>
                  <a:srgbClr val="4F81BD"/>
                </a:solidFill>
              </a:rPr>
              <a:t>suggesting that X can </a:t>
            </a:r>
            <a:r>
              <a:rPr lang="en-US" sz="2400" b="1" dirty="0">
                <a:solidFill>
                  <a:srgbClr val="4F81BD"/>
                </a:solidFill>
              </a:rPr>
              <a:t>exert a biological </a:t>
            </a:r>
            <a:r>
              <a:rPr lang="en-US" sz="2400" b="1" dirty="0" smtClean="0">
                <a:solidFill>
                  <a:srgbClr val="4F81BD"/>
                </a:solidFill>
              </a:rPr>
              <a:t>activity”</a:t>
            </a:r>
            <a:endParaRPr lang="en-US" sz="2400" b="1" dirty="0">
              <a:solidFill>
                <a:srgbClr val="4F81BD"/>
              </a:solidFill>
            </a:endParaRPr>
          </a:p>
        </p:txBody>
      </p:sp>
      <p:sp>
        <p:nvSpPr>
          <p:cNvPr id="8" name="TextBox 7"/>
          <p:cNvSpPr txBox="1"/>
          <p:nvPr/>
        </p:nvSpPr>
        <p:spPr>
          <a:xfrm>
            <a:off x="2624675" y="1397005"/>
            <a:ext cx="2565346" cy="1384995"/>
          </a:xfrm>
          <a:prstGeom prst="rect">
            <a:avLst/>
          </a:prstGeom>
          <a:solidFill>
            <a:schemeClr val="bg1"/>
          </a:solidFill>
        </p:spPr>
        <p:txBody>
          <a:bodyPr wrap="square" rtlCol="0">
            <a:spAutoFit/>
          </a:bodyPr>
          <a:lstStyle/>
          <a:p>
            <a:r>
              <a:rPr lang="en-US" sz="2800" dirty="0" smtClean="0"/>
              <a:t>Red </a:t>
            </a:r>
            <a:r>
              <a:rPr lang="en-US" sz="2800" dirty="0" err="1" smtClean="0"/>
              <a:t>vs</a:t>
            </a:r>
            <a:r>
              <a:rPr lang="en-US" sz="2800" dirty="0" smtClean="0"/>
              <a:t> control</a:t>
            </a:r>
          </a:p>
          <a:p>
            <a:endParaRPr lang="en-US" sz="2800" dirty="0" smtClean="0"/>
          </a:p>
          <a:p>
            <a:r>
              <a:rPr lang="en-US" sz="2800" dirty="0" smtClean="0"/>
              <a:t>Blue </a:t>
            </a:r>
            <a:r>
              <a:rPr lang="en-US" sz="2800" dirty="0" err="1" smtClean="0"/>
              <a:t>vs</a:t>
            </a:r>
            <a:r>
              <a:rPr lang="en-US" sz="2800" dirty="0" smtClean="0"/>
              <a:t> Black</a:t>
            </a:r>
            <a:endParaRPr lang="en-US" sz="2800" dirty="0"/>
          </a:p>
        </p:txBody>
      </p:sp>
      <p:sp>
        <p:nvSpPr>
          <p:cNvPr id="12" name="TextBox 11"/>
          <p:cNvSpPr txBox="1"/>
          <p:nvPr/>
        </p:nvSpPr>
        <p:spPr>
          <a:xfrm>
            <a:off x="7307239" y="1943112"/>
            <a:ext cx="1836761" cy="830997"/>
          </a:xfrm>
          <a:prstGeom prst="rect">
            <a:avLst/>
          </a:prstGeom>
          <a:noFill/>
        </p:spPr>
        <p:txBody>
          <a:bodyPr wrap="none" rtlCol="0">
            <a:spAutoFit/>
          </a:bodyPr>
          <a:lstStyle/>
          <a:p>
            <a:r>
              <a:rPr lang="en-US" sz="1600" dirty="0" smtClean="0"/>
              <a:t>Cell Line</a:t>
            </a:r>
          </a:p>
          <a:p>
            <a:r>
              <a:rPr lang="en-US" sz="1600" dirty="0" smtClean="0"/>
              <a:t>n &gt; 3</a:t>
            </a:r>
          </a:p>
          <a:p>
            <a:r>
              <a:rPr lang="en-US" sz="1600" dirty="0" smtClean="0"/>
              <a:t>Assay: Crystal violet</a:t>
            </a:r>
            <a:endParaRPr lang="en-US" sz="1600" dirty="0"/>
          </a:p>
        </p:txBody>
      </p:sp>
      <p:sp>
        <p:nvSpPr>
          <p:cNvPr id="2" name="Rectangle 1"/>
          <p:cNvSpPr/>
          <p:nvPr/>
        </p:nvSpPr>
        <p:spPr>
          <a:xfrm>
            <a:off x="0" y="6519902"/>
            <a:ext cx="2121093" cy="369332"/>
          </a:xfrm>
          <a:prstGeom prst="rect">
            <a:avLst/>
          </a:prstGeom>
        </p:spPr>
        <p:txBody>
          <a:bodyPr wrap="none">
            <a:spAutoFit/>
          </a:bodyPr>
          <a:lstStyle/>
          <a:p>
            <a:r>
              <a:rPr lang="en-US" dirty="0" err="1"/>
              <a:t>Approx</a:t>
            </a:r>
            <a:r>
              <a:rPr lang="en-US" dirty="0"/>
              <a:t> 800 citations</a:t>
            </a:r>
          </a:p>
        </p:txBody>
      </p:sp>
      <p:sp>
        <p:nvSpPr>
          <p:cNvPr id="3" name="TextBox 2"/>
          <p:cNvSpPr txBox="1"/>
          <p:nvPr/>
        </p:nvSpPr>
        <p:spPr>
          <a:xfrm>
            <a:off x="4381500" y="5448300"/>
            <a:ext cx="1314966" cy="369332"/>
          </a:xfrm>
          <a:prstGeom prst="rect">
            <a:avLst/>
          </a:prstGeom>
          <a:solidFill>
            <a:schemeClr val="bg1"/>
          </a:solidFill>
          <a:ln>
            <a:noFill/>
          </a:ln>
        </p:spPr>
        <p:txBody>
          <a:bodyPr wrap="square" rtlCol="0">
            <a:spAutoFit/>
          </a:bodyPr>
          <a:lstStyle/>
          <a:p>
            <a:endParaRPr lang="en-US" dirty="0"/>
          </a:p>
        </p:txBody>
      </p:sp>
      <p:sp>
        <p:nvSpPr>
          <p:cNvPr id="9" name="TextBox 8"/>
          <p:cNvSpPr txBox="1"/>
          <p:nvPr/>
        </p:nvSpPr>
        <p:spPr>
          <a:xfrm>
            <a:off x="698500" y="5397500"/>
            <a:ext cx="7926213" cy="1754327"/>
          </a:xfrm>
          <a:prstGeom prst="rect">
            <a:avLst/>
          </a:prstGeom>
          <a:noFill/>
        </p:spPr>
        <p:txBody>
          <a:bodyPr wrap="square" rtlCol="0">
            <a:spAutoFit/>
          </a:bodyPr>
          <a:lstStyle/>
          <a:p>
            <a:pPr algn="ctr"/>
            <a:r>
              <a:rPr lang="en-US" b="1" dirty="0">
                <a:solidFill>
                  <a:srgbClr val="C0504D"/>
                </a:solidFill>
              </a:rPr>
              <a:t>Control cells “stationary”: why is this cell line not proliferating over 5 days?</a:t>
            </a:r>
          </a:p>
          <a:p>
            <a:pPr algn="ctr"/>
            <a:r>
              <a:rPr lang="en-US" b="1" dirty="0">
                <a:solidFill>
                  <a:srgbClr val="C0504D"/>
                </a:solidFill>
              </a:rPr>
              <a:t>Tiny errors suggest replicate, not  n&gt;3 experiments</a:t>
            </a:r>
          </a:p>
          <a:p>
            <a:pPr algn="ctr"/>
            <a:r>
              <a:rPr lang="en-US" b="1" dirty="0">
                <a:solidFill>
                  <a:srgbClr val="C0504D"/>
                </a:solidFill>
              </a:rPr>
              <a:t>Linear not logarithmic Scale		</a:t>
            </a:r>
          </a:p>
          <a:p>
            <a:pPr algn="ctr"/>
            <a:r>
              <a:rPr lang="en-US" b="1" dirty="0">
                <a:solidFill>
                  <a:srgbClr val="C0504D"/>
                </a:solidFill>
              </a:rPr>
              <a:t>Subjective assay not blinded</a:t>
            </a:r>
          </a:p>
          <a:p>
            <a:pPr algn="ctr"/>
            <a:r>
              <a:rPr lang="en-US" b="1" dirty="0">
                <a:solidFill>
                  <a:srgbClr val="C0504D"/>
                </a:solidFill>
              </a:rPr>
              <a:t>Relative, not absolute cell number</a:t>
            </a:r>
          </a:p>
          <a:p>
            <a:endParaRPr lang="en-US" dirty="0"/>
          </a:p>
        </p:txBody>
      </p:sp>
    </p:spTree>
    <p:extLst>
      <p:ext uri="{BB962C8B-B14F-4D97-AF65-F5344CB8AC3E}">
        <p14:creationId xmlns:p14="http://schemas.microsoft.com/office/powerpoint/2010/main" val="101699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t="15244" b="15244"/>
          <a:stretch>
            <a:fillRect/>
          </a:stretch>
        </p:blipFill>
        <p:spPr>
          <a:xfrm>
            <a:off x="4978917" y="1671654"/>
            <a:ext cx="4774671" cy="3512402"/>
          </a:xfrm>
        </p:spPr>
      </p:pic>
      <p:pic>
        <p:nvPicPr>
          <p:cNvPr id="5" name="Content Placeholder 3"/>
          <p:cNvPicPr>
            <a:picLocks noChangeAspect="1"/>
          </p:cNvPicPr>
          <p:nvPr/>
        </p:nvPicPr>
        <p:blipFill>
          <a:blip r:embed="rId4"/>
          <a:srcRect t="6313" b="6313"/>
          <a:stretch>
            <a:fillRect/>
          </a:stretch>
        </p:blipFill>
        <p:spPr>
          <a:xfrm>
            <a:off x="-254281" y="1383780"/>
            <a:ext cx="5216265" cy="3895888"/>
          </a:xfrm>
          <a:prstGeom prst="rect">
            <a:avLst/>
          </a:prstGeom>
        </p:spPr>
      </p:pic>
      <p:sp>
        <p:nvSpPr>
          <p:cNvPr id="6" name="TextBox 5"/>
          <p:cNvSpPr txBox="1"/>
          <p:nvPr/>
        </p:nvSpPr>
        <p:spPr>
          <a:xfrm>
            <a:off x="2218264" y="5211936"/>
            <a:ext cx="753481" cy="461665"/>
          </a:xfrm>
          <a:prstGeom prst="rect">
            <a:avLst/>
          </a:prstGeom>
          <a:solidFill>
            <a:schemeClr val="bg1"/>
          </a:solidFill>
        </p:spPr>
        <p:txBody>
          <a:bodyPr wrap="none" rtlCol="0">
            <a:spAutoFit/>
          </a:bodyPr>
          <a:lstStyle/>
          <a:p>
            <a:r>
              <a:rPr lang="en-US" sz="2400" dirty="0" smtClean="0"/>
              <a:t>days</a:t>
            </a:r>
            <a:endParaRPr lang="en-US" sz="2400" dirty="0"/>
          </a:p>
        </p:txBody>
      </p:sp>
      <p:sp>
        <p:nvSpPr>
          <p:cNvPr id="8" name="TextBox 7"/>
          <p:cNvSpPr txBox="1"/>
          <p:nvPr/>
        </p:nvSpPr>
        <p:spPr>
          <a:xfrm>
            <a:off x="7183940" y="5082701"/>
            <a:ext cx="753481" cy="461665"/>
          </a:xfrm>
          <a:prstGeom prst="rect">
            <a:avLst/>
          </a:prstGeom>
          <a:noFill/>
        </p:spPr>
        <p:txBody>
          <a:bodyPr wrap="none" rtlCol="0">
            <a:spAutoFit/>
          </a:bodyPr>
          <a:lstStyle/>
          <a:p>
            <a:r>
              <a:rPr lang="en-US" sz="2400" dirty="0" smtClean="0"/>
              <a:t>days</a:t>
            </a:r>
            <a:endParaRPr lang="en-US" sz="2400" dirty="0"/>
          </a:p>
        </p:txBody>
      </p:sp>
      <p:sp>
        <p:nvSpPr>
          <p:cNvPr id="9" name="Rectangle 8"/>
          <p:cNvSpPr/>
          <p:nvPr/>
        </p:nvSpPr>
        <p:spPr>
          <a:xfrm>
            <a:off x="880534" y="1671654"/>
            <a:ext cx="2006545" cy="133824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112951" y="1858438"/>
            <a:ext cx="1947316" cy="62653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4267210" y="1976971"/>
            <a:ext cx="355590" cy="189654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8720664" y="2552704"/>
            <a:ext cx="304800" cy="124934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69212" y="50802"/>
            <a:ext cx="8681784" cy="954107"/>
          </a:xfrm>
          <a:prstGeom prst="rect">
            <a:avLst/>
          </a:prstGeom>
          <a:noFill/>
        </p:spPr>
        <p:txBody>
          <a:bodyPr wrap="none" rtlCol="0">
            <a:spAutoFit/>
          </a:bodyPr>
          <a:lstStyle/>
          <a:p>
            <a:pPr algn="ctr"/>
            <a:r>
              <a:rPr lang="en-US" sz="2800" b="1" dirty="0">
                <a:solidFill>
                  <a:schemeClr val="accent1"/>
                </a:solidFill>
              </a:rPr>
              <a:t>I</a:t>
            </a:r>
            <a:r>
              <a:rPr lang="en-US" sz="2800" b="1" dirty="0" smtClean="0">
                <a:solidFill>
                  <a:schemeClr val="accent1"/>
                </a:solidFill>
              </a:rPr>
              <a:t>n one Figure an increase is attributed to </a:t>
            </a:r>
          </a:p>
          <a:p>
            <a:pPr algn="ctr"/>
            <a:r>
              <a:rPr lang="en-US" sz="2800" b="1" dirty="0" smtClean="0">
                <a:solidFill>
                  <a:schemeClr val="accent1"/>
                </a:solidFill>
              </a:rPr>
              <a:t>experimental manipulation, in another it is the converse</a:t>
            </a:r>
            <a:endParaRPr lang="en-US" sz="2800" b="1" dirty="0">
              <a:solidFill>
                <a:srgbClr val="4F81BD"/>
              </a:solidFill>
            </a:endParaRPr>
          </a:p>
        </p:txBody>
      </p:sp>
      <p:sp>
        <p:nvSpPr>
          <p:cNvPr id="14" name="TextBox 13"/>
          <p:cNvSpPr txBox="1"/>
          <p:nvPr/>
        </p:nvSpPr>
        <p:spPr>
          <a:xfrm>
            <a:off x="3979324" y="3958176"/>
            <a:ext cx="883250" cy="369332"/>
          </a:xfrm>
          <a:prstGeom prst="rect">
            <a:avLst/>
          </a:prstGeom>
          <a:noFill/>
        </p:spPr>
        <p:txBody>
          <a:bodyPr wrap="none" rtlCol="0">
            <a:spAutoFit/>
          </a:bodyPr>
          <a:lstStyle/>
          <a:p>
            <a:r>
              <a:rPr lang="en-US" dirty="0" smtClean="0"/>
              <a:t>Control</a:t>
            </a:r>
            <a:endParaRPr lang="en-US" dirty="0"/>
          </a:p>
        </p:txBody>
      </p:sp>
      <p:sp>
        <p:nvSpPr>
          <p:cNvPr id="15" name="TextBox 14"/>
          <p:cNvSpPr txBox="1"/>
          <p:nvPr/>
        </p:nvSpPr>
        <p:spPr>
          <a:xfrm>
            <a:off x="8314269" y="2044703"/>
            <a:ext cx="883250" cy="369332"/>
          </a:xfrm>
          <a:prstGeom prst="rect">
            <a:avLst/>
          </a:prstGeom>
          <a:noFill/>
        </p:spPr>
        <p:txBody>
          <a:bodyPr wrap="none" rtlCol="0">
            <a:spAutoFit/>
          </a:bodyPr>
          <a:lstStyle/>
          <a:p>
            <a:r>
              <a:rPr lang="en-US" dirty="0" smtClean="0"/>
              <a:t>Control</a:t>
            </a:r>
            <a:endParaRPr lang="en-US" dirty="0"/>
          </a:p>
        </p:txBody>
      </p:sp>
      <p:sp>
        <p:nvSpPr>
          <p:cNvPr id="3" name="TextBox 2"/>
          <p:cNvSpPr txBox="1"/>
          <p:nvPr/>
        </p:nvSpPr>
        <p:spPr>
          <a:xfrm>
            <a:off x="424698" y="5588000"/>
            <a:ext cx="8551890" cy="1569660"/>
          </a:xfrm>
          <a:prstGeom prst="rect">
            <a:avLst/>
          </a:prstGeom>
          <a:solidFill>
            <a:srgbClr val="FFFFFF"/>
          </a:solidFill>
        </p:spPr>
        <p:txBody>
          <a:bodyPr wrap="none" rtlCol="0">
            <a:spAutoFit/>
          </a:bodyPr>
          <a:lstStyle/>
          <a:p>
            <a:pPr algn="ctr"/>
            <a:r>
              <a:rPr lang="en-US" sz="2400" b="1" dirty="0" smtClean="0">
                <a:solidFill>
                  <a:srgbClr val="C0504D"/>
                </a:solidFill>
              </a:rPr>
              <a:t>The same, control </a:t>
            </a:r>
            <a:r>
              <a:rPr lang="en-US" sz="2400" b="1" dirty="0">
                <a:solidFill>
                  <a:srgbClr val="C0504D"/>
                </a:solidFill>
              </a:rPr>
              <a:t>cells “stationary</a:t>
            </a:r>
            <a:r>
              <a:rPr lang="en-US" sz="2400" b="1" dirty="0" smtClean="0">
                <a:solidFill>
                  <a:srgbClr val="C0504D"/>
                </a:solidFill>
              </a:rPr>
              <a:t>” for 5 days in one experiment, </a:t>
            </a:r>
          </a:p>
          <a:p>
            <a:pPr algn="ctr"/>
            <a:r>
              <a:rPr lang="en-US" sz="2400" b="1" dirty="0" smtClean="0">
                <a:solidFill>
                  <a:srgbClr val="C0504D"/>
                </a:solidFill>
              </a:rPr>
              <a:t>but proliferating over 3 days in the next</a:t>
            </a:r>
          </a:p>
          <a:p>
            <a:pPr algn="ctr"/>
            <a:r>
              <a:rPr lang="en-US" sz="2400" b="1" dirty="0" smtClean="0">
                <a:solidFill>
                  <a:srgbClr val="C0504D"/>
                </a:solidFill>
              </a:rPr>
              <a:t>….multiple examples in this paper </a:t>
            </a:r>
            <a:endParaRPr lang="en-US" sz="2400" b="1" dirty="0">
              <a:solidFill>
                <a:srgbClr val="C0504D"/>
              </a:solidFill>
            </a:endParaRPr>
          </a:p>
          <a:p>
            <a:pPr algn="ctr"/>
            <a:endParaRPr lang="en-US" sz="2400" dirty="0"/>
          </a:p>
        </p:txBody>
      </p:sp>
      <p:sp>
        <p:nvSpPr>
          <p:cNvPr id="2" name="Rectangle 1"/>
          <p:cNvSpPr/>
          <p:nvPr/>
        </p:nvSpPr>
        <p:spPr>
          <a:xfrm>
            <a:off x="-14226" y="6495534"/>
            <a:ext cx="2121093" cy="369332"/>
          </a:xfrm>
          <a:prstGeom prst="rect">
            <a:avLst/>
          </a:prstGeom>
        </p:spPr>
        <p:txBody>
          <a:bodyPr wrap="none">
            <a:spAutoFit/>
          </a:bodyPr>
          <a:lstStyle/>
          <a:p>
            <a:r>
              <a:rPr lang="en-US" dirty="0" err="1"/>
              <a:t>Approx</a:t>
            </a:r>
            <a:r>
              <a:rPr lang="en-US" dirty="0"/>
              <a:t> 800 citations</a:t>
            </a:r>
          </a:p>
        </p:txBody>
      </p:sp>
    </p:spTree>
    <p:extLst>
      <p:ext uri="{BB962C8B-B14F-4D97-AF65-F5344CB8AC3E}">
        <p14:creationId xmlns:p14="http://schemas.microsoft.com/office/powerpoint/2010/main" val="967753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3"/>
          <a:srcRect t="14389" b="14389"/>
          <a:stretch>
            <a:fillRect/>
          </a:stretch>
        </p:blipFill>
        <p:spPr>
          <a:xfrm>
            <a:off x="0" y="1474038"/>
            <a:ext cx="4448709" cy="4139362"/>
          </a:xfrm>
        </p:spPr>
      </p:pic>
      <p:sp>
        <p:nvSpPr>
          <p:cNvPr id="9" name="TextBox 8"/>
          <p:cNvSpPr txBox="1"/>
          <p:nvPr/>
        </p:nvSpPr>
        <p:spPr>
          <a:xfrm>
            <a:off x="5803917" y="5434578"/>
            <a:ext cx="2946385" cy="830997"/>
          </a:xfrm>
          <a:prstGeom prst="rect">
            <a:avLst/>
          </a:prstGeom>
          <a:solidFill>
            <a:srgbClr val="FFFFFF"/>
          </a:solidFill>
        </p:spPr>
        <p:txBody>
          <a:bodyPr wrap="square" rtlCol="0">
            <a:spAutoFit/>
          </a:bodyPr>
          <a:lstStyle/>
          <a:p>
            <a:r>
              <a:rPr lang="en-US" sz="2400" dirty="0" smtClean="0"/>
              <a:t>Control</a:t>
            </a:r>
          </a:p>
          <a:p>
            <a:r>
              <a:rPr lang="en-US" sz="2400" dirty="0" smtClean="0"/>
              <a:t> </a:t>
            </a:r>
            <a:endParaRPr lang="en-US" sz="2400" dirty="0"/>
          </a:p>
        </p:txBody>
      </p:sp>
      <p:sp>
        <p:nvSpPr>
          <p:cNvPr id="10" name="TextBox 9"/>
          <p:cNvSpPr txBox="1"/>
          <p:nvPr/>
        </p:nvSpPr>
        <p:spPr>
          <a:xfrm>
            <a:off x="2319870" y="5532744"/>
            <a:ext cx="753481" cy="461665"/>
          </a:xfrm>
          <a:prstGeom prst="rect">
            <a:avLst/>
          </a:prstGeom>
          <a:noFill/>
        </p:spPr>
        <p:txBody>
          <a:bodyPr wrap="none" rtlCol="0">
            <a:spAutoFit/>
          </a:bodyPr>
          <a:lstStyle/>
          <a:p>
            <a:r>
              <a:rPr lang="en-US" sz="2400" dirty="0" smtClean="0"/>
              <a:t>days</a:t>
            </a:r>
            <a:endParaRPr lang="en-US" sz="2400" dirty="0"/>
          </a:p>
        </p:txBody>
      </p:sp>
      <p:sp>
        <p:nvSpPr>
          <p:cNvPr id="2" name="Rectangle 1"/>
          <p:cNvSpPr/>
          <p:nvPr/>
        </p:nvSpPr>
        <p:spPr>
          <a:xfrm>
            <a:off x="0" y="6468538"/>
            <a:ext cx="2121093" cy="369332"/>
          </a:xfrm>
          <a:prstGeom prst="rect">
            <a:avLst/>
          </a:prstGeom>
        </p:spPr>
        <p:txBody>
          <a:bodyPr wrap="none">
            <a:spAutoFit/>
          </a:bodyPr>
          <a:lstStyle/>
          <a:p>
            <a:r>
              <a:rPr lang="en-US" dirty="0" err="1"/>
              <a:t>Approx</a:t>
            </a:r>
            <a:r>
              <a:rPr lang="en-US" dirty="0"/>
              <a:t> 800 citations</a:t>
            </a:r>
          </a:p>
        </p:txBody>
      </p:sp>
      <p:pic>
        <p:nvPicPr>
          <p:cNvPr id="12" name="Picture Placeholder 13"/>
          <p:cNvPicPr>
            <a:picLocks noChangeAspect="1"/>
          </p:cNvPicPr>
          <p:nvPr/>
        </p:nvPicPr>
        <p:blipFill>
          <a:blip r:embed="rId4"/>
          <a:srcRect l="6955" r="6955"/>
          <a:stretch>
            <a:fillRect/>
          </a:stretch>
        </p:blipFill>
        <p:spPr>
          <a:xfrm>
            <a:off x="4457699" y="38169"/>
            <a:ext cx="4521201" cy="6198638"/>
          </a:xfrm>
          <a:prstGeom prst="rect">
            <a:avLst/>
          </a:prstGeom>
        </p:spPr>
      </p:pic>
      <p:sp>
        <p:nvSpPr>
          <p:cNvPr id="13" name="TextBox 12"/>
          <p:cNvSpPr txBox="1"/>
          <p:nvPr/>
        </p:nvSpPr>
        <p:spPr>
          <a:xfrm rot="16200000">
            <a:off x="3044305" y="3007684"/>
            <a:ext cx="3285710" cy="523220"/>
          </a:xfrm>
          <a:prstGeom prst="rect">
            <a:avLst/>
          </a:prstGeom>
          <a:solidFill>
            <a:schemeClr val="bg1"/>
          </a:solidFill>
        </p:spPr>
        <p:txBody>
          <a:bodyPr wrap="square" rtlCol="0">
            <a:spAutoFit/>
          </a:bodyPr>
          <a:lstStyle/>
          <a:p>
            <a:r>
              <a:rPr lang="en-US" sz="2800" dirty="0" smtClean="0"/>
              <a:t>  relative cell number</a:t>
            </a:r>
            <a:endParaRPr lang="en-US" sz="2800" dirty="0"/>
          </a:p>
        </p:txBody>
      </p:sp>
      <p:sp>
        <p:nvSpPr>
          <p:cNvPr id="8" name="TextBox 7"/>
          <p:cNvSpPr txBox="1"/>
          <p:nvPr/>
        </p:nvSpPr>
        <p:spPr>
          <a:xfrm>
            <a:off x="0" y="20700"/>
            <a:ext cx="9023575" cy="1200328"/>
          </a:xfrm>
          <a:prstGeom prst="rect">
            <a:avLst/>
          </a:prstGeom>
          <a:noFill/>
        </p:spPr>
        <p:txBody>
          <a:bodyPr wrap="square" rtlCol="0">
            <a:spAutoFit/>
          </a:bodyPr>
          <a:lstStyle/>
          <a:p>
            <a:pPr algn="ctr"/>
            <a:r>
              <a:rPr lang="en-US" sz="2400" b="1" dirty="0">
                <a:solidFill>
                  <a:srgbClr val="4F81BD"/>
                </a:solidFill>
              </a:rPr>
              <a:t> </a:t>
            </a:r>
            <a:r>
              <a:rPr lang="en-US" sz="2400" b="1" dirty="0" smtClean="0">
                <a:solidFill>
                  <a:srgbClr val="4F81BD"/>
                </a:solidFill>
              </a:rPr>
              <a:t>Authors’ Interpretation: “Importantly</a:t>
            </a:r>
            <a:r>
              <a:rPr lang="en-US" sz="2400" b="1" dirty="0">
                <a:solidFill>
                  <a:srgbClr val="4F81BD"/>
                </a:solidFill>
              </a:rPr>
              <a:t>, X</a:t>
            </a:r>
            <a:r>
              <a:rPr lang="en-US" sz="2400" b="1" dirty="0" smtClean="0">
                <a:solidFill>
                  <a:srgbClr val="4F81BD"/>
                </a:solidFill>
              </a:rPr>
              <a:t> overexpression </a:t>
            </a:r>
            <a:r>
              <a:rPr lang="en-US" sz="2400" b="1" dirty="0">
                <a:solidFill>
                  <a:srgbClr val="4F81BD"/>
                </a:solidFill>
              </a:rPr>
              <a:t>was accompanied by </a:t>
            </a:r>
            <a:r>
              <a:rPr lang="en-US" sz="2400" b="1" dirty="0" smtClean="0">
                <a:solidFill>
                  <a:srgbClr val="4F81BD"/>
                </a:solidFill>
              </a:rPr>
              <a:t>growth inhibition</a:t>
            </a:r>
            <a:r>
              <a:rPr lang="is-IS" sz="2400" b="1" dirty="0" smtClean="0">
                <a:solidFill>
                  <a:srgbClr val="4F81BD"/>
                </a:solidFill>
              </a:rPr>
              <a:t>…</a:t>
            </a:r>
            <a:r>
              <a:rPr lang="en-US" sz="2400" b="1" dirty="0" smtClean="0">
                <a:solidFill>
                  <a:srgbClr val="4F81BD"/>
                </a:solidFill>
              </a:rPr>
              <a:t>Y overexpression accelerated growth” </a:t>
            </a:r>
            <a:endParaRPr lang="en-US" sz="2400" b="1" dirty="0">
              <a:solidFill>
                <a:srgbClr val="4F81BD"/>
              </a:solidFill>
            </a:endParaRPr>
          </a:p>
        </p:txBody>
      </p:sp>
      <p:sp>
        <p:nvSpPr>
          <p:cNvPr id="15" name="TextBox 14"/>
          <p:cNvSpPr txBox="1"/>
          <p:nvPr/>
        </p:nvSpPr>
        <p:spPr>
          <a:xfrm>
            <a:off x="6781801" y="5573076"/>
            <a:ext cx="939796" cy="1200328"/>
          </a:xfrm>
          <a:prstGeom prst="rect">
            <a:avLst/>
          </a:prstGeom>
          <a:solidFill>
            <a:schemeClr val="bg1"/>
          </a:solidFill>
        </p:spPr>
        <p:txBody>
          <a:bodyPr wrap="square" rtlCol="0">
            <a:spAutoFit/>
          </a:bodyPr>
          <a:lstStyle/>
          <a:p>
            <a:r>
              <a:rPr lang="en-US" sz="2400" dirty="0"/>
              <a:t>d</a:t>
            </a:r>
            <a:r>
              <a:rPr lang="en-US" sz="2400" dirty="0" smtClean="0"/>
              <a:t>ays</a:t>
            </a:r>
          </a:p>
          <a:p>
            <a:endParaRPr lang="en-US" sz="2400" dirty="0"/>
          </a:p>
          <a:p>
            <a:endParaRPr lang="en-US" sz="2400" dirty="0"/>
          </a:p>
        </p:txBody>
      </p:sp>
      <p:sp>
        <p:nvSpPr>
          <p:cNvPr id="3" name="TextBox 2"/>
          <p:cNvSpPr txBox="1"/>
          <p:nvPr/>
        </p:nvSpPr>
        <p:spPr>
          <a:xfrm>
            <a:off x="1828800" y="953339"/>
            <a:ext cx="1224714" cy="523220"/>
          </a:xfrm>
          <a:prstGeom prst="rect">
            <a:avLst/>
          </a:prstGeom>
          <a:noFill/>
        </p:spPr>
        <p:txBody>
          <a:bodyPr wrap="none" rtlCol="0">
            <a:spAutoFit/>
          </a:bodyPr>
          <a:lstStyle/>
          <a:p>
            <a:r>
              <a:rPr lang="en-US" sz="2800" dirty="0" smtClean="0"/>
              <a:t>Gene X</a:t>
            </a:r>
            <a:endParaRPr lang="en-US" sz="2800" dirty="0"/>
          </a:p>
        </p:txBody>
      </p:sp>
      <p:sp>
        <p:nvSpPr>
          <p:cNvPr id="4" name="TextBox 3"/>
          <p:cNvSpPr txBox="1"/>
          <p:nvPr/>
        </p:nvSpPr>
        <p:spPr>
          <a:xfrm>
            <a:off x="6286500" y="953339"/>
            <a:ext cx="1223412" cy="523220"/>
          </a:xfrm>
          <a:prstGeom prst="rect">
            <a:avLst/>
          </a:prstGeom>
          <a:noFill/>
        </p:spPr>
        <p:txBody>
          <a:bodyPr wrap="none" rtlCol="0">
            <a:spAutoFit/>
          </a:bodyPr>
          <a:lstStyle/>
          <a:p>
            <a:r>
              <a:rPr lang="en-US" sz="2800" dirty="0" smtClean="0"/>
              <a:t>Gene Y</a:t>
            </a:r>
            <a:endParaRPr lang="en-US" sz="2800" dirty="0"/>
          </a:p>
        </p:txBody>
      </p:sp>
    </p:spTree>
    <p:extLst>
      <p:ext uri="{BB962C8B-B14F-4D97-AF65-F5344CB8AC3E}">
        <p14:creationId xmlns:p14="http://schemas.microsoft.com/office/powerpoint/2010/main" val="23885854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3"/>
          <a:srcRect t="14389" b="14389"/>
          <a:stretch>
            <a:fillRect/>
          </a:stretch>
        </p:blipFill>
        <p:spPr>
          <a:xfrm>
            <a:off x="0" y="1474038"/>
            <a:ext cx="4448709" cy="4139362"/>
          </a:xfrm>
        </p:spPr>
      </p:pic>
      <p:sp>
        <p:nvSpPr>
          <p:cNvPr id="9" name="TextBox 8"/>
          <p:cNvSpPr txBox="1"/>
          <p:nvPr/>
        </p:nvSpPr>
        <p:spPr>
          <a:xfrm>
            <a:off x="5803917" y="5434578"/>
            <a:ext cx="2946385" cy="830997"/>
          </a:xfrm>
          <a:prstGeom prst="rect">
            <a:avLst/>
          </a:prstGeom>
          <a:solidFill>
            <a:srgbClr val="FFFFFF"/>
          </a:solidFill>
        </p:spPr>
        <p:txBody>
          <a:bodyPr wrap="square" rtlCol="0">
            <a:spAutoFit/>
          </a:bodyPr>
          <a:lstStyle/>
          <a:p>
            <a:r>
              <a:rPr lang="en-US" sz="2400" dirty="0" smtClean="0"/>
              <a:t>Control</a:t>
            </a:r>
          </a:p>
          <a:p>
            <a:r>
              <a:rPr lang="en-US" sz="2400" dirty="0" smtClean="0"/>
              <a:t> </a:t>
            </a:r>
            <a:endParaRPr lang="en-US" sz="2400" dirty="0"/>
          </a:p>
        </p:txBody>
      </p:sp>
      <p:sp>
        <p:nvSpPr>
          <p:cNvPr id="10" name="TextBox 9"/>
          <p:cNvSpPr txBox="1"/>
          <p:nvPr/>
        </p:nvSpPr>
        <p:spPr>
          <a:xfrm>
            <a:off x="2319870" y="5532744"/>
            <a:ext cx="753481" cy="461665"/>
          </a:xfrm>
          <a:prstGeom prst="rect">
            <a:avLst/>
          </a:prstGeom>
          <a:noFill/>
        </p:spPr>
        <p:txBody>
          <a:bodyPr wrap="none" rtlCol="0">
            <a:spAutoFit/>
          </a:bodyPr>
          <a:lstStyle/>
          <a:p>
            <a:r>
              <a:rPr lang="en-US" sz="2400" dirty="0" smtClean="0"/>
              <a:t>days</a:t>
            </a:r>
            <a:endParaRPr lang="en-US" sz="2400" dirty="0"/>
          </a:p>
        </p:txBody>
      </p:sp>
      <p:sp>
        <p:nvSpPr>
          <p:cNvPr id="2" name="Rectangle 1"/>
          <p:cNvSpPr/>
          <p:nvPr/>
        </p:nvSpPr>
        <p:spPr>
          <a:xfrm>
            <a:off x="0" y="6468538"/>
            <a:ext cx="2121093" cy="369332"/>
          </a:xfrm>
          <a:prstGeom prst="rect">
            <a:avLst/>
          </a:prstGeom>
        </p:spPr>
        <p:txBody>
          <a:bodyPr wrap="none">
            <a:spAutoFit/>
          </a:bodyPr>
          <a:lstStyle/>
          <a:p>
            <a:r>
              <a:rPr lang="en-US" dirty="0" err="1"/>
              <a:t>Approx</a:t>
            </a:r>
            <a:r>
              <a:rPr lang="en-US" dirty="0"/>
              <a:t> 800 citations</a:t>
            </a:r>
          </a:p>
        </p:txBody>
      </p:sp>
      <p:pic>
        <p:nvPicPr>
          <p:cNvPr id="12" name="Picture Placeholder 13"/>
          <p:cNvPicPr>
            <a:picLocks noChangeAspect="1"/>
          </p:cNvPicPr>
          <p:nvPr/>
        </p:nvPicPr>
        <p:blipFill>
          <a:blip r:embed="rId4"/>
          <a:srcRect l="6955" r="6955"/>
          <a:stretch>
            <a:fillRect/>
          </a:stretch>
        </p:blipFill>
        <p:spPr>
          <a:xfrm>
            <a:off x="4457699" y="38169"/>
            <a:ext cx="4521201" cy="6198638"/>
          </a:xfrm>
          <a:prstGeom prst="rect">
            <a:avLst/>
          </a:prstGeom>
        </p:spPr>
      </p:pic>
      <p:sp>
        <p:nvSpPr>
          <p:cNvPr id="13" name="TextBox 12"/>
          <p:cNvSpPr txBox="1"/>
          <p:nvPr/>
        </p:nvSpPr>
        <p:spPr>
          <a:xfrm rot="16200000">
            <a:off x="3044305" y="3007684"/>
            <a:ext cx="3285710" cy="523220"/>
          </a:xfrm>
          <a:prstGeom prst="rect">
            <a:avLst/>
          </a:prstGeom>
          <a:solidFill>
            <a:schemeClr val="bg1"/>
          </a:solidFill>
        </p:spPr>
        <p:txBody>
          <a:bodyPr wrap="square" rtlCol="0">
            <a:spAutoFit/>
          </a:bodyPr>
          <a:lstStyle/>
          <a:p>
            <a:r>
              <a:rPr lang="en-US" sz="2800" dirty="0" smtClean="0"/>
              <a:t>  relative cell number</a:t>
            </a:r>
            <a:endParaRPr lang="en-US" sz="2800" dirty="0"/>
          </a:p>
        </p:txBody>
      </p:sp>
      <p:sp>
        <p:nvSpPr>
          <p:cNvPr id="8" name="TextBox 7"/>
          <p:cNvSpPr txBox="1"/>
          <p:nvPr/>
        </p:nvSpPr>
        <p:spPr>
          <a:xfrm>
            <a:off x="0" y="20700"/>
            <a:ext cx="9023575" cy="1200328"/>
          </a:xfrm>
          <a:prstGeom prst="rect">
            <a:avLst/>
          </a:prstGeom>
          <a:noFill/>
        </p:spPr>
        <p:txBody>
          <a:bodyPr wrap="square" rtlCol="0">
            <a:spAutoFit/>
          </a:bodyPr>
          <a:lstStyle/>
          <a:p>
            <a:pPr algn="ctr"/>
            <a:r>
              <a:rPr lang="en-US" sz="2400" b="1" dirty="0">
                <a:solidFill>
                  <a:srgbClr val="4F81BD"/>
                </a:solidFill>
              </a:rPr>
              <a:t> </a:t>
            </a:r>
            <a:r>
              <a:rPr lang="en-US" sz="2400" b="1" dirty="0" smtClean="0">
                <a:solidFill>
                  <a:srgbClr val="4F81BD"/>
                </a:solidFill>
              </a:rPr>
              <a:t>Authors’ Interpretation: “Importantly</a:t>
            </a:r>
            <a:r>
              <a:rPr lang="en-US" sz="2400" b="1" dirty="0">
                <a:solidFill>
                  <a:srgbClr val="4F81BD"/>
                </a:solidFill>
              </a:rPr>
              <a:t>, X</a:t>
            </a:r>
            <a:r>
              <a:rPr lang="en-US" sz="2400" b="1" dirty="0" smtClean="0">
                <a:solidFill>
                  <a:srgbClr val="4F81BD"/>
                </a:solidFill>
              </a:rPr>
              <a:t> overexpression </a:t>
            </a:r>
            <a:r>
              <a:rPr lang="en-US" sz="2400" b="1" dirty="0">
                <a:solidFill>
                  <a:srgbClr val="4F81BD"/>
                </a:solidFill>
              </a:rPr>
              <a:t>was accompanied by </a:t>
            </a:r>
            <a:r>
              <a:rPr lang="en-US" sz="2400" b="1" dirty="0" smtClean="0">
                <a:solidFill>
                  <a:srgbClr val="4F81BD"/>
                </a:solidFill>
              </a:rPr>
              <a:t>growth inhibition</a:t>
            </a:r>
            <a:r>
              <a:rPr lang="is-IS" sz="2400" b="1" dirty="0" smtClean="0">
                <a:solidFill>
                  <a:srgbClr val="4F81BD"/>
                </a:solidFill>
              </a:rPr>
              <a:t>…</a:t>
            </a:r>
            <a:r>
              <a:rPr lang="en-US" sz="2400" b="1" dirty="0" smtClean="0">
                <a:solidFill>
                  <a:srgbClr val="4F81BD"/>
                </a:solidFill>
              </a:rPr>
              <a:t>Y overexpression accelerated growth” </a:t>
            </a:r>
            <a:endParaRPr lang="en-US" sz="2400" b="1" dirty="0">
              <a:solidFill>
                <a:srgbClr val="4F81BD"/>
              </a:solidFill>
            </a:endParaRPr>
          </a:p>
        </p:txBody>
      </p:sp>
      <p:sp>
        <p:nvSpPr>
          <p:cNvPr id="15" name="TextBox 14"/>
          <p:cNvSpPr txBox="1"/>
          <p:nvPr/>
        </p:nvSpPr>
        <p:spPr>
          <a:xfrm>
            <a:off x="6781801" y="5573076"/>
            <a:ext cx="939796" cy="1200328"/>
          </a:xfrm>
          <a:prstGeom prst="rect">
            <a:avLst/>
          </a:prstGeom>
          <a:solidFill>
            <a:schemeClr val="bg1"/>
          </a:solidFill>
        </p:spPr>
        <p:txBody>
          <a:bodyPr wrap="square" rtlCol="0">
            <a:spAutoFit/>
          </a:bodyPr>
          <a:lstStyle/>
          <a:p>
            <a:r>
              <a:rPr lang="en-US" sz="2400" dirty="0"/>
              <a:t>d</a:t>
            </a:r>
            <a:r>
              <a:rPr lang="en-US" sz="2400" dirty="0" smtClean="0"/>
              <a:t>ays</a:t>
            </a:r>
          </a:p>
          <a:p>
            <a:endParaRPr lang="en-US" sz="2400" dirty="0"/>
          </a:p>
          <a:p>
            <a:endParaRPr lang="en-US" sz="2400" dirty="0"/>
          </a:p>
        </p:txBody>
      </p:sp>
      <p:sp>
        <p:nvSpPr>
          <p:cNvPr id="3" name="TextBox 2"/>
          <p:cNvSpPr txBox="1"/>
          <p:nvPr/>
        </p:nvSpPr>
        <p:spPr>
          <a:xfrm>
            <a:off x="1828800" y="953339"/>
            <a:ext cx="1224714" cy="523220"/>
          </a:xfrm>
          <a:prstGeom prst="rect">
            <a:avLst/>
          </a:prstGeom>
          <a:noFill/>
        </p:spPr>
        <p:txBody>
          <a:bodyPr wrap="none" rtlCol="0">
            <a:spAutoFit/>
          </a:bodyPr>
          <a:lstStyle/>
          <a:p>
            <a:r>
              <a:rPr lang="en-US" sz="2800" dirty="0" smtClean="0"/>
              <a:t>Gene X</a:t>
            </a:r>
            <a:endParaRPr lang="en-US" sz="2800" dirty="0"/>
          </a:p>
        </p:txBody>
      </p:sp>
      <p:sp>
        <p:nvSpPr>
          <p:cNvPr id="4" name="TextBox 3"/>
          <p:cNvSpPr txBox="1"/>
          <p:nvPr/>
        </p:nvSpPr>
        <p:spPr>
          <a:xfrm>
            <a:off x="6286500" y="953339"/>
            <a:ext cx="1223412" cy="523220"/>
          </a:xfrm>
          <a:prstGeom prst="rect">
            <a:avLst/>
          </a:prstGeom>
          <a:noFill/>
        </p:spPr>
        <p:txBody>
          <a:bodyPr wrap="none" rtlCol="0">
            <a:spAutoFit/>
          </a:bodyPr>
          <a:lstStyle/>
          <a:p>
            <a:r>
              <a:rPr lang="en-US" sz="2800" dirty="0" smtClean="0"/>
              <a:t>Gene Y</a:t>
            </a:r>
            <a:endParaRPr lang="en-US" sz="2800" dirty="0"/>
          </a:p>
        </p:txBody>
      </p:sp>
      <p:sp>
        <p:nvSpPr>
          <p:cNvPr id="14" name="TextBox 13"/>
          <p:cNvSpPr txBox="1"/>
          <p:nvPr/>
        </p:nvSpPr>
        <p:spPr>
          <a:xfrm>
            <a:off x="1981201" y="5245100"/>
            <a:ext cx="5740396" cy="1938992"/>
          </a:xfrm>
          <a:prstGeom prst="rect">
            <a:avLst/>
          </a:prstGeom>
          <a:solidFill>
            <a:srgbClr val="FFFFFF"/>
          </a:solidFill>
        </p:spPr>
        <p:txBody>
          <a:bodyPr wrap="square" rtlCol="0">
            <a:spAutoFit/>
          </a:bodyPr>
          <a:lstStyle/>
          <a:p>
            <a:pPr algn="ctr"/>
            <a:r>
              <a:rPr lang="en-US" sz="2000" b="1" dirty="0">
                <a:solidFill>
                  <a:srgbClr val="C0504D"/>
                </a:solidFill>
              </a:rPr>
              <a:t>Single </a:t>
            </a:r>
            <a:r>
              <a:rPr lang="en-US" sz="2000" b="1" dirty="0" smtClean="0">
                <a:solidFill>
                  <a:srgbClr val="C0504D"/>
                </a:solidFill>
              </a:rPr>
              <a:t>experiments</a:t>
            </a:r>
          </a:p>
          <a:p>
            <a:pPr algn="ctr"/>
            <a:r>
              <a:rPr lang="en-US" sz="2000" b="1" dirty="0" smtClean="0">
                <a:solidFill>
                  <a:srgbClr val="C0504D"/>
                </a:solidFill>
              </a:rPr>
              <a:t>Linear Scale</a:t>
            </a:r>
            <a:endParaRPr lang="en-US" sz="2000" b="1" dirty="0">
              <a:solidFill>
                <a:srgbClr val="C0504D"/>
              </a:solidFill>
            </a:endParaRPr>
          </a:p>
          <a:p>
            <a:pPr algn="ctr"/>
            <a:r>
              <a:rPr lang="en-US" sz="2000" b="1" dirty="0" smtClean="0">
                <a:solidFill>
                  <a:srgbClr val="C0504D"/>
                </a:solidFill>
              </a:rPr>
              <a:t>No transfection controls</a:t>
            </a:r>
          </a:p>
          <a:p>
            <a:pPr algn="ctr"/>
            <a:r>
              <a:rPr lang="en-US" sz="2000" b="1" dirty="0">
                <a:solidFill>
                  <a:srgbClr val="C0504D"/>
                </a:solidFill>
              </a:rPr>
              <a:t>C</a:t>
            </a:r>
            <a:r>
              <a:rPr lang="en-US" sz="2000" b="1" dirty="0" smtClean="0">
                <a:solidFill>
                  <a:srgbClr val="C0504D"/>
                </a:solidFill>
              </a:rPr>
              <a:t>ontrol cells growing in left panel, but not on right Relative </a:t>
            </a:r>
            <a:r>
              <a:rPr lang="en-US" sz="2000" b="1" dirty="0">
                <a:solidFill>
                  <a:srgbClr val="C0504D"/>
                </a:solidFill>
              </a:rPr>
              <a:t>not absolute cell number</a:t>
            </a:r>
          </a:p>
          <a:p>
            <a:endParaRPr lang="en-US" sz="2000" b="1" dirty="0"/>
          </a:p>
        </p:txBody>
      </p:sp>
    </p:spTree>
    <p:extLst>
      <p:ext uri="{BB962C8B-B14F-4D97-AF65-F5344CB8AC3E}">
        <p14:creationId xmlns:p14="http://schemas.microsoft.com/office/powerpoint/2010/main" val="2542925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3"/>
          <a:srcRect t="18512" b="18512"/>
          <a:stretch>
            <a:fillRect/>
          </a:stretch>
        </p:blipFill>
        <p:spPr>
          <a:xfrm>
            <a:off x="1620832" y="1100815"/>
            <a:ext cx="5300673" cy="4407491"/>
          </a:xfrm>
        </p:spPr>
      </p:pic>
      <p:sp>
        <p:nvSpPr>
          <p:cNvPr id="6" name="TextBox 5"/>
          <p:cNvSpPr txBox="1"/>
          <p:nvPr/>
        </p:nvSpPr>
        <p:spPr>
          <a:xfrm>
            <a:off x="0" y="21169"/>
            <a:ext cx="8991600" cy="830997"/>
          </a:xfrm>
          <a:prstGeom prst="rect">
            <a:avLst/>
          </a:prstGeom>
          <a:noFill/>
        </p:spPr>
        <p:txBody>
          <a:bodyPr wrap="square" rtlCol="0">
            <a:spAutoFit/>
          </a:bodyPr>
          <a:lstStyle/>
          <a:p>
            <a:pPr algn="ctr"/>
            <a:r>
              <a:rPr lang="en-US" sz="2400" b="1" dirty="0" smtClean="0">
                <a:solidFill>
                  <a:srgbClr val="4F81BD"/>
                </a:solidFill>
              </a:rPr>
              <a:t>Authors’ Interpretation: “Targeting with </a:t>
            </a:r>
            <a:r>
              <a:rPr lang="en-US" sz="2400" b="1" dirty="0" err="1" smtClean="0">
                <a:solidFill>
                  <a:srgbClr val="4F81BD"/>
                </a:solidFill>
              </a:rPr>
              <a:t>siRNA</a:t>
            </a:r>
            <a:r>
              <a:rPr lang="en-US" sz="2400" b="1" dirty="0" smtClean="0">
                <a:solidFill>
                  <a:srgbClr val="4F81BD"/>
                </a:solidFill>
              </a:rPr>
              <a:t> #1 and </a:t>
            </a:r>
            <a:r>
              <a:rPr lang="en-US" sz="2400" b="1" dirty="0" err="1" smtClean="0">
                <a:solidFill>
                  <a:srgbClr val="4F81BD"/>
                </a:solidFill>
              </a:rPr>
              <a:t>siRNA</a:t>
            </a:r>
            <a:r>
              <a:rPr lang="en-US" sz="2400" b="1" dirty="0" smtClean="0">
                <a:solidFill>
                  <a:srgbClr val="4F81BD"/>
                </a:solidFill>
              </a:rPr>
              <a:t> #2 decreased Gene X </a:t>
            </a:r>
            <a:r>
              <a:rPr lang="en-US" sz="2400" b="1" u="sng" dirty="0" smtClean="0">
                <a:solidFill>
                  <a:srgbClr val="4F81BD"/>
                </a:solidFill>
              </a:rPr>
              <a:t>and Gene Y mRNA abundance”</a:t>
            </a:r>
            <a:r>
              <a:rPr lang="en-US" sz="2400" b="1" dirty="0" smtClean="0">
                <a:solidFill>
                  <a:srgbClr val="4F81BD"/>
                </a:solidFill>
              </a:rPr>
              <a:t>.</a:t>
            </a:r>
            <a:endParaRPr lang="en-US" sz="2400" b="1" dirty="0">
              <a:solidFill>
                <a:srgbClr val="4F81BD"/>
              </a:solidFill>
            </a:endParaRPr>
          </a:p>
        </p:txBody>
      </p:sp>
      <p:sp>
        <p:nvSpPr>
          <p:cNvPr id="7" name="TextBox 6"/>
          <p:cNvSpPr txBox="1"/>
          <p:nvPr/>
        </p:nvSpPr>
        <p:spPr>
          <a:xfrm>
            <a:off x="3907344" y="5482173"/>
            <a:ext cx="1070237" cy="646331"/>
          </a:xfrm>
          <a:prstGeom prst="rect">
            <a:avLst/>
          </a:prstGeom>
          <a:noFill/>
        </p:spPr>
        <p:txBody>
          <a:bodyPr wrap="none" rtlCol="0">
            <a:spAutoFit/>
          </a:bodyPr>
          <a:lstStyle/>
          <a:p>
            <a:pPr algn="ctr"/>
            <a:r>
              <a:rPr lang="en-US" dirty="0" smtClean="0"/>
              <a:t>Targeting </a:t>
            </a:r>
          </a:p>
          <a:p>
            <a:pPr algn="ctr"/>
            <a:r>
              <a:rPr lang="en-US" dirty="0" err="1" smtClean="0"/>
              <a:t>siRNA</a:t>
            </a:r>
            <a:endParaRPr lang="en-US" dirty="0"/>
          </a:p>
        </p:txBody>
      </p:sp>
      <p:sp>
        <p:nvSpPr>
          <p:cNvPr id="9" name="TextBox 8"/>
          <p:cNvSpPr txBox="1"/>
          <p:nvPr/>
        </p:nvSpPr>
        <p:spPr>
          <a:xfrm>
            <a:off x="5990174" y="5499109"/>
            <a:ext cx="1070237" cy="646331"/>
          </a:xfrm>
          <a:prstGeom prst="rect">
            <a:avLst/>
          </a:prstGeom>
          <a:noFill/>
        </p:spPr>
        <p:txBody>
          <a:bodyPr wrap="none" rtlCol="0">
            <a:spAutoFit/>
          </a:bodyPr>
          <a:lstStyle/>
          <a:p>
            <a:pPr algn="ctr"/>
            <a:r>
              <a:rPr lang="en-US" dirty="0" smtClean="0"/>
              <a:t>Targeting</a:t>
            </a:r>
          </a:p>
          <a:p>
            <a:pPr algn="ctr"/>
            <a:r>
              <a:rPr lang="en-US" dirty="0" err="1" smtClean="0"/>
              <a:t>siRNA</a:t>
            </a:r>
            <a:endParaRPr lang="en-US" dirty="0"/>
          </a:p>
        </p:txBody>
      </p:sp>
      <p:sp>
        <p:nvSpPr>
          <p:cNvPr id="10" name="TextBox 9"/>
          <p:cNvSpPr txBox="1"/>
          <p:nvPr/>
        </p:nvSpPr>
        <p:spPr>
          <a:xfrm>
            <a:off x="2938705" y="5220446"/>
            <a:ext cx="1070237" cy="923330"/>
          </a:xfrm>
          <a:prstGeom prst="rect">
            <a:avLst/>
          </a:prstGeom>
          <a:solidFill>
            <a:srgbClr val="FFFFFF"/>
          </a:solidFill>
        </p:spPr>
        <p:txBody>
          <a:bodyPr wrap="none" rtlCol="0">
            <a:spAutoFit/>
          </a:bodyPr>
          <a:lstStyle/>
          <a:p>
            <a:pPr algn="ctr"/>
            <a:r>
              <a:rPr lang="en-US" dirty="0" smtClean="0"/>
              <a:t>Non-</a:t>
            </a:r>
          </a:p>
          <a:p>
            <a:pPr algn="ctr"/>
            <a:r>
              <a:rPr lang="en-US" dirty="0" smtClean="0"/>
              <a:t>Targeting</a:t>
            </a:r>
          </a:p>
          <a:p>
            <a:pPr algn="ctr"/>
            <a:r>
              <a:rPr lang="en-US" dirty="0" err="1" smtClean="0"/>
              <a:t>siRNA</a:t>
            </a:r>
            <a:endParaRPr lang="en-US" dirty="0" smtClean="0"/>
          </a:p>
        </p:txBody>
      </p:sp>
      <p:sp>
        <p:nvSpPr>
          <p:cNvPr id="8" name="TextBox 7"/>
          <p:cNvSpPr txBox="1"/>
          <p:nvPr/>
        </p:nvSpPr>
        <p:spPr>
          <a:xfrm>
            <a:off x="3904556" y="5203512"/>
            <a:ext cx="3592683" cy="369332"/>
          </a:xfrm>
          <a:prstGeom prst="rect">
            <a:avLst/>
          </a:prstGeom>
          <a:solidFill>
            <a:srgbClr val="FFFFFF"/>
          </a:solidFill>
        </p:spPr>
        <p:txBody>
          <a:bodyPr wrap="square" rtlCol="0">
            <a:spAutoFit/>
          </a:bodyPr>
          <a:lstStyle/>
          <a:p>
            <a:r>
              <a:rPr lang="en-US" dirty="0" smtClean="0"/>
              <a:t>#1     #2			   #1     #2</a:t>
            </a:r>
            <a:endParaRPr lang="en-US" dirty="0"/>
          </a:p>
        </p:txBody>
      </p:sp>
      <p:sp>
        <p:nvSpPr>
          <p:cNvPr id="11" name="TextBox 10"/>
          <p:cNvSpPr txBox="1"/>
          <p:nvPr/>
        </p:nvSpPr>
        <p:spPr>
          <a:xfrm>
            <a:off x="4997864" y="5237379"/>
            <a:ext cx="1070237" cy="923330"/>
          </a:xfrm>
          <a:prstGeom prst="rect">
            <a:avLst/>
          </a:prstGeom>
          <a:noFill/>
        </p:spPr>
        <p:txBody>
          <a:bodyPr wrap="none" rtlCol="0">
            <a:spAutoFit/>
          </a:bodyPr>
          <a:lstStyle/>
          <a:p>
            <a:pPr algn="ctr"/>
            <a:r>
              <a:rPr lang="en-US" dirty="0" smtClean="0"/>
              <a:t>Non-</a:t>
            </a:r>
          </a:p>
          <a:p>
            <a:pPr algn="ctr"/>
            <a:r>
              <a:rPr lang="en-US" dirty="0" smtClean="0"/>
              <a:t>Targeting</a:t>
            </a:r>
          </a:p>
          <a:p>
            <a:pPr algn="ctr"/>
            <a:r>
              <a:rPr lang="en-US" dirty="0" err="1" smtClean="0"/>
              <a:t>siRNA</a:t>
            </a:r>
            <a:endParaRPr lang="en-US" dirty="0"/>
          </a:p>
        </p:txBody>
      </p:sp>
      <p:sp>
        <p:nvSpPr>
          <p:cNvPr id="12" name="TextBox 11"/>
          <p:cNvSpPr txBox="1"/>
          <p:nvPr/>
        </p:nvSpPr>
        <p:spPr>
          <a:xfrm>
            <a:off x="3551751" y="931485"/>
            <a:ext cx="1076136" cy="461665"/>
          </a:xfrm>
          <a:prstGeom prst="rect">
            <a:avLst/>
          </a:prstGeom>
          <a:noFill/>
        </p:spPr>
        <p:txBody>
          <a:bodyPr wrap="none" rtlCol="0">
            <a:spAutoFit/>
          </a:bodyPr>
          <a:lstStyle/>
          <a:p>
            <a:r>
              <a:rPr lang="en-US" sz="2400" dirty="0" smtClean="0"/>
              <a:t>Gene X</a:t>
            </a:r>
            <a:endParaRPr lang="en-US" sz="2400" dirty="0"/>
          </a:p>
        </p:txBody>
      </p:sp>
      <p:sp>
        <p:nvSpPr>
          <p:cNvPr id="13" name="TextBox 12"/>
          <p:cNvSpPr txBox="1"/>
          <p:nvPr/>
        </p:nvSpPr>
        <p:spPr>
          <a:xfrm>
            <a:off x="5668454" y="960974"/>
            <a:ext cx="1069524" cy="461665"/>
          </a:xfrm>
          <a:prstGeom prst="rect">
            <a:avLst/>
          </a:prstGeom>
          <a:noFill/>
        </p:spPr>
        <p:txBody>
          <a:bodyPr wrap="none" rtlCol="0">
            <a:spAutoFit/>
          </a:bodyPr>
          <a:lstStyle/>
          <a:p>
            <a:r>
              <a:rPr lang="en-US" sz="2400" dirty="0" smtClean="0"/>
              <a:t>Gene Y</a:t>
            </a:r>
            <a:endParaRPr lang="en-US" sz="2400" dirty="0"/>
          </a:p>
        </p:txBody>
      </p:sp>
      <p:sp>
        <p:nvSpPr>
          <p:cNvPr id="15" name="Rectangle 14"/>
          <p:cNvSpPr/>
          <p:nvPr/>
        </p:nvSpPr>
        <p:spPr>
          <a:xfrm>
            <a:off x="2247353" y="960974"/>
            <a:ext cx="914400" cy="4616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0" y="6488668"/>
            <a:ext cx="2121093" cy="369332"/>
          </a:xfrm>
          <a:prstGeom prst="rect">
            <a:avLst/>
          </a:prstGeom>
        </p:spPr>
        <p:txBody>
          <a:bodyPr wrap="none">
            <a:spAutoFit/>
          </a:bodyPr>
          <a:lstStyle/>
          <a:p>
            <a:r>
              <a:rPr lang="en-US" dirty="0" err="1"/>
              <a:t>Approx</a:t>
            </a:r>
            <a:r>
              <a:rPr lang="en-US" dirty="0"/>
              <a:t> 800 citations</a:t>
            </a:r>
          </a:p>
        </p:txBody>
      </p:sp>
    </p:spTree>
    <p:extLst>
      <p:ext uri="{BB962C8B-B14F-4D97-AF65-F5344CB8AC3E}">
        <p14:creationId xmlns:p14="http://schemas.microsoft.com/office/powerpoint/2010/main" val="1578129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3"/>
          <a:srcRect t="18512" b="18512"/>
          <a:stretch>
            <a:fillRect/>
          </a:stretch>
        </p:blipFill>
        <p:spPr>
          <a:xfrm>
            <a:off x="1620832" y="1100815"/>
            <a:ext cx="5300673" cy="4407491"/>
          </a:xfrm>
        </p:spPr>
      </p:pic>
      <p:sp>
        <p:nvSpPr>
          <p:cNvPr id="6" name="TextBox 5"/>
          <p:cNvSpPr txBox="1"/>
          <p:nvPr/>
        </p:nvSpPr>
        <p:spPr>
          <a:xfrm>
            <a:off x="0" y="21169"/>
            <a:ext cx="8991600" cy="830997"/>
          </a:xfrm>
          <a:prstGeom prst="rect">
            <a:avLst/>
          </a:prstGeom>
          <a:noFill/>
        </p:spPr>
        <p:txBody>
          <a:bodyPr wrap="square" rtlCol="0">
            <a:spAutoFit/>
          </a:bodyPr>
          <a:lstStyle/>
          <a:p>
            <a:pPr algn="ctr"/>
            <a:r>
              <a:rPr lang="en-US" sz="2400" b="1" dirty="0" smtClean="0">
                <a:solidFill>
                  <a:srgbClr val="4F81BD"/>
                </a:solidFill>
              </a:rPr>
              <a:t>Authors’ Interpretation: “Targeting with </a:t>
            </a:r>
            <a:r>
              <a:rPr lang="en-US" sz="2400" b="1" dirty="0" err="1" smtClean="0">
                <a:solidFill>
                  <a:srgbClr val="4F81BD"/>
                </a:solidFill>
              </a:rPr>
              <a:t>siRNA</a:t>
            </a:r>
            <a:r>
              <a:rPr lang="en-US" sz="2400" b="1" dirty="0" smtClean="0">
                <a:solidFill>
                  <a:srgbClr val="4F81BD"/>
                </a:solidFill>
              </a:rPr>
              <a:t> #1 and </a:t>
            </a:r>
            <a:r>
              <a:rPr lang="en-US" sz="2400" b="1" dirty="0" err="1" smtClean="0">
                <a:solidFill>
                  <a:srgbClr val="4F81BD"/>
                </a:solidFill>
              </a:rPr>
              <a:t>siRNA</a:t>
            </a:r>
            <a:r>
              <a:rPr lang="en-US" sz="2400" b="1" dirty="0" smtClean="0">
                <a:solidFill>
                  <a:srgbClr val="4F81BD"/>
                </a:solidFill>
              </a:rPr>
              <a:t> #2 decreased Gene X </a:t>
            </a:r>
            <a:r>
              <a:rPr lang="en-US" sz="2400" b="1" u="sng" dirty="0" smtClean="0">
                <a:solidFill>
                  <a:srgbClr val="4F81BD"/>
                </a:solidFill>
              </a:rPr>
              <a:t>and Gene Y mRNA abundance”.</a:t>
            </a:r>
            <a:endParaRPr lang="en-US" sz="2400" b="1" u="sng" dirty="0">
              <a:solidFill>
                <a:srgbClr val="4F81BD"/>
              </a:solidFill>
            </a:endParaRPr>
          </a:p>
        </p:txBody>
      </p:sp>
      <p:sp>
        <p:nvSpPr>
          <p:cNvPr id="7" name="TextBox 6"/>
          <p:cNvSpPr txBox="1"/>
          <p:nvPr/>
        </p:nvSpPr>
        <p:spPr>
          <a:xfrm>
            <a:off x="3907344" y="5482173"/>
            <a:ext cx="1070237" cy="646331"/>
          </a:xfrm>
          <a:prstGeom prst="rect">
            <a:avLst/>
          </a:prstGeom>
          <a:noFill/>
        </p:spPr>
        <p:txBody>
          <a:bodyPr wrap="none" rtlCol="0">
            <a:spAutoFit/>
          </a:bodyPr>
          <a:lstStyle/>
          <a:p>
            <a:pPr algn="ctr"/>
            <a:r>
              <a:rPr lang="en-US" dirty="0" smtClean="0"/>
              <a:t>Targeting </a:t>
            </a:r>
          </a:p>
          <a:p>
            <a:pPr algn="ctr"/>
            <a:r>
              <a:rPr lang="en-US" dirty="0" err="1" smtClean="0"/>
              <a:t>siRNA</a:t>
            </a:r>
            <a:endParaRPr lang="en-US" dirty="0"/>
          </a:p>
        </p:txBody>
      </p:sp>
      <p:sp>
        <p:nvSpPr>
          <p:cNvPr id="9" name="TextBox 8"/>
          <p:cNvSpPr txBox="1"/>
          <p:nvPr/>
        </p:nvSpPr>
        <p:spPr>
          <a:xfrm>
            <a:off x="5990174" y="5499109"/>
            <a:ext cx="1070237" cy="646331"/>
          </a:xfrm>
          <a:prstGeom prst="rect">
            <a:avLst/>
          </a:prstGeom>
          <a:noFill/>
        </p:spPr>
        <p:txBody>
          <a:bodyPr wrap="none" rtlCol="0">
            <a:spAutoFit/>
          </a:bodyPr>
          <a:lstStyle/>
          <a:p>
            <a:pPr algn="ctr"/>
            <a:r>
              <a:rPr lang="en-US" dirty="0" smtClean="0"/>
              <a:t>Targeting</a:t>
            </a:r>
          </a:p>
          <a:p>
            <a:pPr algn="ctr"/>
            <a:r>
              <a:rPr lang="en-US" dirty="0" err="1" smtClean="0"/>
              <a:t>siRNA</a:t>
            </a:r>
            <a:endParaRPr lang="en-US" dirty="0"/>
          </a:p>
        </p:txBody>
      </p:sp>
      <p:sp>
        <p:nvSpPr>
          <p:cNvPr id="10" name="TextBox 9"/>
          <p:cNvSpPr txBox="1"/>
          <p:nvPr/>
        </p:nvSpPr>
        <p:spPr>
          <a:xfrm>
            <a:off x="2938705" y="5220446"/>
            <a:ext cx="1070237" cy="923330"/>
          </a:xfrm>
          <a:prstGeom prst="rect">
            <a:avLst/>
          </a:prstGeom>
          <a:solidFill>
            <a:srgbClr val="FFFFFF"/>
          </a:solidFill>
        </p:spPr>
        <p:txBody>
          <a:bodyPr wrap="none" rtlCol="0">
            <a:spAutoFit/>
          </a:bodyPr>
          <a:lstStyle/>
          <a:p>
            <a:pPr algn="ctr"/>
            <a:r>
              <a:rPr lang="en-US" dirty="0" smtClean="0"/>
              <a:t>Non-</a:t>
            </a:r>
          </a:p>
          <a:p>
            <a:pPr algn="ctr"/>
            <a:r>
              <a:rPr lang="en-US" dirty="0" smtClean="0"/>
              <a:t>Targeting</a:t>
            </a:r>
          </a:p>
          <a:p>
            <a:pPr algn="ctr"/>
            <a:r>
              <a:rPr lang="en-US" dirty="0" err="1" smtClean="0"/>
              <a:t>siRNA</a:t>
            </a:r>
            <a:endParaRPr lang="en-US" dirty="0" smtClean="0"/>
          </a:p>
        </p:txBody>
      </p:sp>
      <p:sp>
        <p:nvSpPr>
          <p:cNvPr id="8" name="TextBox 7"/>
          <p:cNvSpPr txBox="1"/>
          <p:nvPr/>
        </p:nvSpPr>
        <p:spPr>
          <a:xfrm>
            <a:off x="3904556" y="5203512"/>
            <a:ext cx="3592683" cy="369332"/>
          </a:xfrm>
          <a:prstGeom prst="rect">
            <a:avLst/>
          </a:prstGeom>
          <a:solidFill>
            <a:srgbClr val="FFFFFF"/>
          </a:solidFill>
        </p:spPr>
        <p:txBody>
          <a:bodyPr wrap="square" rtlCol="0">
            <a:spAutoFit/>
          </a:bodyPr>
          <a:lstStyle/>
          <a:p>
            <a:r>
              <a:rPr lang="en-US" dirty="0" smtClean="0"/>
              <a:t>#1     #2			   #1     #2</a:t>
            </a:r>
            <a:endParaRPr lang="en-US" dirty="0"/>
          </a:p>
        </p:txBody>
      </p:sp>
      <p:sp>
        <p:nvSpPr>
          <p:cNvPr id="11" name="TextBox 10"/>
          <p:cNvSpPr txBox="1"/>
          <p:nvPr/>
        </p:nvSpPr>
        <p:spPr>
          <a:xfrm>
            <a:off x="4997864" y="5237379"/>
            <a:ext cx="1070237" cy="923330"/>
          </a:xfrm>
          <a:prstGeom prst="rect">
            <a:avLst/>
          </a:prstGeom>
          <a:noFill/>
        </p:spPr>
        <p:txBody>
          <a:bodyPr wrap="none" rtlCol="0">
            <a:spAutoFit/>
          </a:bodyPr>
          <a:lstStyle/>
          <a:p>
            <a:pPr algn="ctr"/>
            <a:r>
              <a:rPr lang="en-US" dirty="0" smtClean="0"/>
              <a:t>Non-</a:t>
            </a:r>
          </a:p>
          <a:p>
            <a:pPr algn="ctr"/>
            <a:r>
              <a:rPr lang="en-US" dirty="0" smtClean="0"/>
              <a:t>Targeting</a:t>
            </a:r>
          </a:p>
          <a:p>
            <a:pPr algn="ctr"/>
            <a:r>
              <a:rPr lang="en-US" dirty="0" err="1" smtClean="0"/>
              <a:t>siRNA</a:t>
            </a:r>
            <a:endParaRPr lang="en-US" dirty="0"/>
          </a:p>
        </p:txBody>
      </p:sp>
      <p:sp>
        <p:nvSpPr>
          <p:cNvPr id="12" name="TextBox 11"/>
          <p:cNvSpPr txBox="1"/>
          <p:nvPr/>
        </p:nvSpPr>
        <p:spPr>
          <a:xfrm>
            <a:off x="3551751" y="931485"/>
            <a:ext cx="1076136" cy="461665"/>
          </a:xfrm>
          <a:prstGeom prst="rect">
            <a:avLst/>
          </a:prstGeom>
          <a:noFill/>
        </p:spPr>
        <p:txBody>
          <a:bodyPr wrap="none" rtlCol="0">
            <a:spAutoFit/>
          </a:bodyPr>
          <a:lstStyle/>
          <a:p>
            <a:r>
              <a:rPr lang="en-US" sz="2400" dirty="0" smtClean="0"/>
              <a:t>Gene X</a:t>
            </a:r>
            <a:endParaRPr lang="en-US" sz="2400" dirty="0"/>
          </a:p>
        </p:txBody>
      </p:sp>
      <p:sp>
        <p:nvSpPr>
          <p:cNvPr id="13" name="TextBox 12"/>
          <p:cNvSpPr txBox="1"/>
          <p:nvPr/>
        </p:nvSpPr>
        <p:spPr>
          <a:xfrm>
            <a:off x="5668454" y="960974"/>
            <a:ext cx="1069524" cy="461665"/>
          </a:xfrm>
          <a:prstGeom prst="rect">
            <a:avLst/>
          </a:prstGeom>
          <a:noFill/>
        </p:spPr>
        <p:txBody>
          <a:bodyPr wrap="none" rtlCol="0">
            <a:spAutoFit/>
          </a:bodyPr>
          <a:lstStyle/>
          <a:p>
            <a:r>
              <a:rPr lang="en-US" sz="2400" dirty="0" smtClean="0"/>
              <a:t>Gene Y</a:t>
            </a:r>
            <a:endParaRPr lang="en-US" sz="2400" dirty="0"/>
          </a:p>
        </p:txBody>
      </p:sp>
      <p:sp>
        <p:nvSpPr>
          <p:cNvPr id="15" name="Rectangle 14"/>
          <p:cNvSpPr/>
          <p:nvPr/>
        </p:nvSpPr>
        <p:spPr>
          <a:xfrm>
            <a:off x="2247353" y="960974"/>
            <a:ext cx="914400" cy="4616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1143000" y="5798304"/>
            <a:ext cx="7111016" cy="1015663"/>
          </a:xfrm>
          <a:prstGeom prst="rect">
            <a:avLst/>
          </a:prstGeom>
          <a:solidFill>
            <a:srgbClr val="FFFFFF"/>
          </a:solidFill>
        </p:spPr>
        <p:txBody>
          <a:bodyPr wrap="none" rtlCol="0">
            <a:spAutoFit/>
          </a:bodyPr>
          <a:lstStyle/>
          <a:p>
            <a:pPr algn="ctr"/>
            <a:r>
              <a:rPr lang="en-US" sz="2000" b="1" dirty="0" smtClean="0">
                <a:solidFill>
                  <a:srgbClr val="C0504D"/>
                </a:solidFill>
              </a:rPr>
              <a:t>Lacks key negative control: specificity of </a:t>
            </a:r>
            <a:r>
              <a:rPr lang="en-US" sz="2000" b="1" dirty="0" err="1" smtClean="0">
                <a:solidFill>
                  <a:srgbClr val="C0504D"/>
                </a:solidFill>
              </a:rPr>
              <a:t>siRNA</a:t>
            </a:r>
            <a:r>
              <a:rPr lang="en-US" sz="2000" b="1" dirty="0" smtClean="0">
                <a:solidFill>
                  <a:srgbClr val="C0504D"/>
                </a:solidFill>
              </a:rPr>
              <a:t> #1 and siRNA#2</a:t>
            </a:r>
          </a:p>
          <a:p>
            <a:pPr algn="ctr"/>
            <a:r>
              <a:rPr lang="en-US" sz="2000" b="1" dirty="0" smtClean="0">
                <a:solidFill>
                  <a:srgbClr val="C0504D"/>
                </a:solidFill>
              </a:rPr>
              <a:t>Biological versus statistical significance of 50% decrease in mRNA</a:t>
            </a:r>
          </a:p>
          <a:p>
            <a:pPr algn="ctr"/>
            <a:r>
              <a:rPr lang="en-US" sz="2000" b="1" dirty="0" smtClean="0">
                <a:solidFill>
                  <a:srgbClr val="C0504D"/>
                </a:solidFill>
              </a:rPr>
              <a:t>No raw data shown</a:t>
            </a:r>
            <a:endParaRPr lang="en-US" sz="2000" b="1" dirty="0">
              <a:solidFill>
                <a:srgbClr val="C0504D"/>
              </a:solidFill>
            </a:endParaRPr>
          </a:p>
        </p:txBody>
      </p:sp>
      <p:sp>
        <p:nvSpPr>
          <p:cNvPr id="3" name="Rectangle 2"/>
          <p:cNvSpPr/>
          <p:nvPr/>
        </p:nvSpPr>
        <p:spPr>
          <a:xfrm>
            <a:off x="0" y="6488668"/>
            <a:ext cx="2121093" cy="369332"/>
          </a:xfrm>
          <a:prstGeom prst="rect">
            <a:avLst/>
          </a:prstGeom>
        </p:spPr>
        <p:txBody>
          <a:bodyPr wrap="none">
            <a:spAutoFit/>
          </a:bodyPr>
          <a:lstStyle/>
          <a:p>
            <a:r>
              <a:rPr lang="en-US" dirty="0" err="1"/>
              <a:t>Approx</a:t>
            </a:r>
            <a:r>
              <a:rPr lang="en-US" dirty="0"/>
              <a:t> 800 citations</a:t>
            </a:r>
          </a:p>
        </p:txBody>
      </p:sp>
    </p:spTree>
    <p:extLst>
      <p:ext uri="{BB962C8B-B14F-4D97-AF65-F5344CB8AC3E}">
        <p14:creationId xmlns:p14="http://schemas.microsoft.com/office/powerpoint/2010/main" val="30029904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3"/>
          <a:srcRect t="5861" b="5861"/>
          <a:stretch>
            <a:fillRect/>
          </a:stretch>
        </p:blipFill>
        <p:spPr>
          <a:xfrm>
            <a:off x="673100" y="1454149"/>
            <a:ext cx="6197600" cy="4260850"/>
          </a:xfrm>
        </p:spPr>
      </p:pic>
      <p:sp>
        <p:nvSpPr>
          <p:cNvPr id="6" name="TextBox 5"/>
          <p:cNvSpPr txBox="1"/>
          <p:nvPr/>
        </p:nvSpPr>
        <p:spPr>
          <a:xfrm>
            <a:off x="-12700" y="38100"/>
            <a:ext cx="9144000" cy="830997"/>
          </a:xfrm>
          <a:prstGeom prst="rect">
            <a:avLst/>
          </a:prstGeom>
          <a:noFill/>
        </p:spPr>
        <p:txBody>
          <a:bodyPr wrap="square" rtlCol="0">
            <a:spAutoFit/>
          </a:bodyPr>
          <a:lstStyle/>
          <a:p>
            <a:pPr algn="ctr"/>
            <a:r>
              <a:rPr lang="en-US" sz="2400" b="1" dirty="0">
                <a:solidFill>
                  <a:srgbClr val="4F81BD"/>
                </a:solidFill>
              </a:rPr>
              <a:t> </a:t>
            </a:r>
            <a:r>
              <a:rPr lang="en-US" sz="2400" b="1" dirty="0" smtClean="0">
                <a:solidFill>
                  <a:srgbClr val="4F81BD"/>
                </a:solidFill>
              </a:rPr>
              <a:t>Authors’ Interpretation: A pool of micro-RNA inhibitors targeting Gene X de</a:t>
            </a:r>
            <a:r>
              <a:rPr lang="en-US" sz="2400" b="1" dirty="0">
                <a:solidFill>
                  <a:srgbClr val="4F81BD"/>
                </a:solidFill>
              </a:rPr>
              <a:t>-</a:t>
            </a:r>
            <a:r>
              <a:rPr lang="en-US" sz="2400" b="1" dirty="0" smtClean="0">
                <a:solidFill>
                  <a:srgbClr val="4F81BD"/>
                </a:solidFill>
              </a:rPr>
              <a:t>repressed both Gene X </a:t>
            </a:r>
            <a:r>
              <a:rPr lang="en-US" sz="2400" b="1" u="sng" dirty="0" smtClean="0">
                <a:solidFill>
                  <a:srgbClr val="4F81BD"/>
                </a:solidFill>
              </a:rPr>
              <a:t>and Gene Y </a:t>
            </a:r>
            <a:endParaRPr lang="en-US" sz="2400" b="1" u="sng" dirty="0">
              <a:solidFill>
                <a:srgbClr val="4F81BD"/>
              </a:solidFill>
            </a:endParaRPr>
          </a:p>
        </p:txBody>
      </p:sp>
      <p:sp>
        <p:nvSpPr>
          <p:cNvPr id="7" name="TextBox 6"/>
          <p:cNvSpPr txBox="1"/>
          <p:nvPr/>
        </p:nvSpPr>
        <p:spPr>
          <a:xfrm>
            <a:off x="6868792" y="3512234"/>
            <a:ext cx="2300630" cy="1323439"/>
          </a:xfrm>
          <a:prstGeom prst="rect">
            <a:avLst/>
          </a:prstGeom>
          <a:noFill/>
        </p:spPr>
        <p:txBody>
          <a:bodyPr wrap="none" rtlCol="0">
            <a:spAutoFit/>
          </a:bodyPr>
          <a:lstStyle/>
          <a:p>
            <a:r>
              <a:rPr lang="en-US" sz="1600" dirty="0" smtClean="0"/>
              <a:t>IC = microRNA inhibitor </a:t>
            </a:r>
          </a:p>
          <a:p>
            <a:r>
              <a:rPr lang="en-US" sz="1600" dirty="0" smtClean="0"/>
              <a:t>negative control</a:t>
            </a:r>
          </a:p>
          <a:p>
            <a:endParaRPr lang="en-US" sz="1600" dirty="0" smtClean="0"/>
          </a:p>
          <a:p>
            <a:r>
              <a:rPr lang="en-US" sz="1600" dirty="0" err="1" smtClean="0"/>
              <a:t>lmix</a:t>
            </a:r>
            <a:r>
              <a:rPr lang="en-US" sz="1600" dirty="0" smtClean="0"/>
              <a:t> = a </a:t>
            </a:r>
            <a:r>
              <a:rPr lang="en-US" sz="1600" dirty="0"/>
              <a:t>pool of inhibitors </a:t>
            </a:r>
            <a:endParaRPr lang="en-US" sz="1600" dirty="0" smtClean="0"/>
          </a:p>
          <a:p>
            <a:r>
              <a:rPr lang="en-US" sz="1600" dirty="0" smtClean="0"/>
              <a:t>of Gene X </a:t>
            </a:r>
            <a:endParaRPr lang="en-US" sz="1600" dirty="0"/>
          </a:p>
        </p:txBody>
      </p:sp>
      <p:sp>
        <p:nvSpPr>
          <p:cNvPr id="8" name="TextBox 7"/>
          <p:cNvSpPr txBox="1"/>
          <p:nvPr/>
        </p:nvSpPr>
        <p:spPr>
          <a:xfrm>
            <a:off x="5194300" y="1265535"/>
            <a:ext cx="1069524" cy="461665"/>
          </a:xfrm>
          <a:prstGeom prst="rect">
            <a:avLst/>
          </a:prstGeom>
          <a:noFill/>
        </p:spPr>
        <p:txBody>
          <a:bodyPr wrap="none" rtlCol="0">
            <a:spAutoFit/>
          </a:bodyPr>
          <a:lstStyle/>
          <a:p>
            <a:r>
              <a:rPr lang="en-US" sz="2400" dirty="0" smtClean="0"/>
              <a:t>Gene Y</a:t>
            </a:r>
            <a:endParaRPr lang="en-US" sz="2400" dirty="0"/>
          </a:p>
        </p:txBody>
      </p:sp>
      <p:sp>
        <p:nvSpPr>
          <p:cNvPr id="9" name="TextBox 8"/>
          <p:cNvSpPr txBox="1"/>
          <p:nvPr/>
        </p:nvSpPr>
        <p:spPr>
          <a:xfrm>
            <a:off x="2590800" y="1265535"/>
            <a:ext cx="1076136" cy="461665"/>
          </a:xfrm>
          <a:prstGeom prst="rect">
            <a:avLst/>
          </a:prstGeom>
          <a:noFill/>
        </p:spPr>
        <p:txBody>
          <a:bodyPr wrap="none" rtlCol="0">
            <a:spAutoFit/>
          </a:bodyPr>
          <a:lstStyle/>
          <a:p>
            <a:r>
              <a:rPr lang="en-US" sz="2400" dirty="0" smtClean="0"/>
              <a:t>Gene X</a:t>
            </a:r>
            <a:endParaRPr lang="en-US" sz="2400" dirty="0"/>
          </a:p>
        </p:txBody>
      </p:sp>
      <p:sp>
        <p:nvSpPr>
          <p:cNvPr id="10" name="Rectangle 9"/>
          <p:cNvSpPr/>
          <p:nvPr/>
        </p:nvSpPr>
        <p:spPr>
          <a:xfrm>
            <a:off x="419100" y="3873500"/>
            <a:ext cx="381000" cy="177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041400" y="3937000"/>
            <a:ext cx="3683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911600" y="4038600"/>
            <a:ext cx="3683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73100" y="1265535"/>
            <a:ext cx="368300" cy="4616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2700" y="6495534"/>
            <a:ext cx="2121093" cy="369332"/>
          </a:xfrm>
          <a:prstGeom prst="rect">
            <a:avLst/>
          </a:prstGeom>
        </p:spPr>
        <p:txBody>
          <a:bodyPr wrap="none">
            <a:spAutoFit/>
          </a:bodyPr>
          <a:lstStyle/>
          <a:p>
            <a:r>
              <a:rPr lang="en-US" dirty="0" err="1"/>
              <a:t>Approx</a:t>
            </a:r>
            <a:r>
              <a:rPr lang="en-US" dirty="0"/>
              <a:t> 800 citations</a:t>
            </a:r>
          </a:p>
        </p:txBody>
      </p:sp>
    </p:spTree>
    <p:extLst>
      <p:ext uri="{BB962C8B-B14F-4D97-AF65-F5344CB8AC3E}">
        <p14:creationId xmlns:p14="http://schemas.microsoft.com/office/powerpoint/2010/main" val="800180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3"/>
          <a:srcRect t="5861" b="5861"/>
          <a:stretch>
            <a:fillRect/>
          </a:stretch>
        </p:blipFill>
        <p:spPr>
          <a:xfrm>
            <a:off x="673100" y="1454149"/>
            <a:ext cx="6197600" cy="4260850"/>
          </a:xfrm>
        </p:spPr>
      </p:pic>
      <p:sp>
        <p:nvSpPr>
          <p:cNvPr id="6" name="TextBox 5"/>
          <p:cNvSpPr txBox="1"/>
          <p:nvPr/>
        </p:nvSpPr>
        <p:spPr>
          <a:xfrm>
            <a:off x="-12700" y="38100"/>
            <a:ext cx="9144000" cy="830997"/>
          </a:xfrm>
          <a:prstGeom prst="rect">
            <a:avLst/>
          </a:prstGeom>
          <a:noFill/>
        </p:spPr>
        <p:txBody>
          <a:bodyPr wrap="square" rtlCol="0">
            <a:spAutoFit/>
          </a:bodyPr>
          <a:lstStyle/>
          <a:p>
            <a:pPr algn="ctr"/>
            <a:r>
              <a:rPr lang="en-US" sz="2400" b="1" dirty="0">
                <a:solidFill>
                  <a:srgbClr val="4F81BD"/>
                </a:solidFill>
              </a:rPr>
              <a:t> </a:t>
            </a:r>
            <a:r>
              <a:rPr lang="en-US" sz="2400" b="1" dirty="0" smtClean="0">
                <a:solidFill>
                  <a:srgbClr val="4F81BD"/>
                </a:solidFill>
              </a:rPr>
              <a:t>Authors’ Interpretation: A </a:t>
            </a:r>
            <a:r>
              <a:rPr lang="en-US" sz="2400" b="1" dirty="0">
                <a:solidFill>
                  <a:srgbClr val="4F81BD"/>
                </a:solidFill>
              </a:rPr>
              <a:t>pool of </a:t>
            </a:r>
            <a:r>
              <a:rPr lang="en-US" sz="2400" b="1" dirty="0" smtClean="0">
                <a:solidFill>
                  <a:srgbClr val="4F81BD"/>
                </a:solidFill>
              </a:rPr>
              <a:t>micro-RNA inhibitors targeting  Gene X de</a:t>
            </a:r>
            <a:r>
              <a:rPr lang="en-US" sz="2400" b="1" dirty="0">
                <a:solidFill>
                  <a:srgbClr val="4F81BD"/>
                </a:solidFill>
              </a:rPr>
              <a:t>-</a:t>
            </a:r>
            <a:r>
              <a:rPr lang="en-US" sz="2400" b="1" dirty="0" smtClean="0">
                <a:solidFill>
                  <a:srgbClr val="4F81BD"/>
                </a:solidFill>
              </a:rPr>
              <a:t>repressed both Gene </a:t>
            </a:r>
            <a:r>
              <a:rPr lang="en-US" sz="2400" b="1" dirty="0">
                <a:solidFill>
                  <a:srgbClr val="4F81BD"/>
                </a:solidFill>
              </a:rPr>
              <a:t>X</a:t>
            </a:r>
            <a:r>
              <a:rPr lang="en-US" sz="2400" b="1" dirty="0" smtClean="0">
                <a:solidFill>
                  <a:srgbClr val="4F81BD"/>
                </a:solidFill>
              </a:rPr>
              <a:t> </a:t>
            </a:r>
            <a:r>
              <a:rPr lang="en-US" sz="2400" b="1" u="sng" dirty="0" smtClean="0">
                <a:solidFill>
                  <a:srgbClr val="4F81BD"/>
                </a:solidFill>
              </a:rPr>
              <a:t>and Gene Y </a:t>
            </a:r>
            <a:endParaRPr lang="en-US" sz="2400" b="1" u="sng" dirty="0">
              <a:solidFill>
                <a:srgbClr val="4F81BD"/>
              </a:solidFill>
            </a:endParaRPr>
          </a:p>
        </p:txBody>
      </p:sp>
      <p:sp>
        <p:nvSpPr>
          <p:cNvPr id="7" name="TextBox 6"/>
          <p:cNvSpPr txBox="1"/>
          <p:nvPr/>
        </p:nvSpPr>
        <p:spPr>
          <a:xfrm>
            <a:off x="6868792" y="3512234"/>
            <a:ext cx="2300630" cy="1323439"/>
          </a:xfrm>
          <a:prstGeom prst="rect">
            <a:avLst/>
          </a:prstGeom>
          <a:noFill/>
        </p:spPr>
        <p:txBody>
          <a:bodyPr wrap="none" rtlCol="0">
            <a:spAutoFit/>
          </a:bodyPr>
          <a:lstStyle/>
          <a:p>
            <a:r>
              <a:rPr lang="en-US" sz="1600" dirty="0" smtClean="0"/>
              <a:t>IC = microRNA inhibitor </a:t>
            </a:r>
          </a:p>
          <a:p>
            <a:r>
              <a:rPr lang="en-US" sz="1600" dirty="0" smtClean="0"/>
              <a:t>negative control</a:t>
            </a:r>
          </a:p>
          <a:p>
            <a:endParaRPr lang="en-US" sz="1600" dirty="0" smtClean="0"/>
          </a:p>
          <a:p>
            <a:r>
              <a:rPr lang="en-US" sz="1600" dirty="0" err="1" smtClean="0"/>
              <a:t>lmix</a:t>
            </a:r>
            <a:r>
              <a:rPr lang="en-US" sz="1600" dirty="0" smtClean="0"/>
              <a:t> = a </a:t>
            </a:r>
            <a:r>
              <a:rPr lang="en-US" sz="1600" dirty="0"/>
              <a:t>pool of inhibitors </a:t>
            </a:r>
            <a:endParaRPr lang="en-US" sz="1600" dirty="0" smtClean="0"/>
          </a:p>
          <a:p>
            <a:r>
              <a:rPr lang="en-US" sz="1600" dirty="0" smtClean="0"/>
              <a:t>of Gene X </a:t>
            </a:r>
            <a:endParaRPr lang="en-US" sz="1600" dirty="0"/>
          </a:p>
        </p:txBody>
      </p:sp>
      <p:sp>
        <p:nvSpPr>
          <p:cNvPr id="8" name="TextBox 7"/>
          <p:cNvSpPr txBox="1"/>
          <p:nvPr/>
        </p:nvSpPr>
        <p:spPr>
          <a:xfrm>
            <a:off x="5194300" y="1265535"/>
            <a:ext cx="1069524" cy="461665"/>
          </a:xfrm>
          <a:prstGeom prst="rect">
            <a:avLst/>
          </a:prstGeom>
          <a:noFill/>
        </p:spPr>
        <p:txBody>
          <a:bodyPr wrap="none" rtlCol="0">
            <a:spAutoFit/>
          </a:bodyPr>
          <a:lstStyle/>
          <a:p>
            <a:r>
              <a:rPr lang="en-US" sz="2400" dirty="0" smtClean="0"/>
              <a:t>Gene Y</a:t>
            </a:r>
            <a:endParaRPr lang="en-US" sz="2400" dirty="0"/>
          </a:p>
        </p:txBody>
      </p:sp>
      <p:sp>
        <p:nvSpPr>
          <p:cNvPr id="9" name="TextBox 8"/>
          <p:cNvSpPr txBox="1"/>
          <p:nvPr/>
        </p:nvSpPr>
        <p:spPr>
          <a:xfrm>
            <a:off x="2590800" y="1265535"/>
            <a:ext cx="1076136" cy="461665"/>
          </a:xfrm>
          <a:prstGeom prst="rect">
            <a:avLst/>
          </a:prstGeom>
          <a:noFill/>
        </p:spPr>
        <p:txBody>
          <a:bodyPr wrap="none" rtlCol="0">
            <a:spAutoFit/>
          </a:bodyPr>
          <a:lstStyle/>
          <a:p>
            <a:r>
              <a:rPr lang="en-US" sz="2400" dirty="0" smtClean="0"/>
              <a:t>Gene X</a:t>
            </a:r>
            <a:endParaRPr lang="en-US" sz="2400" dirty="0"/>
          </a:p>
        </p:txBody>
      </p:sp>
      <p:sp>
        <p:nvSpPr>
          <p:cNvPr id="10" name="Rectangle 9"/>
          <p:cNvSpPr/>
          <p:nvPr/>
        </p:nvSpPr>
        <p:spPr>
          <a:xfrm>
            <a:off x="419100" y="3873500"/>
            <a:ext cx="381000" cy="177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041400" y="3937000"/>
            <a:ext cx="3683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911600" y="4038600"/>
            <a:ext cx="3683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73100" y="1265535"/>
            <a:ext cx="368300" cy="4616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492140" y="5727700"/>
            <a:ext cx="8173757" cy="1323439"/>
          </a:xfrm>
          <a:prstGeom prst="rect">
            <a:avLst/>
          </a:prstGeom>
          <a:noFill/>
        </p:spPr>
        <p:txBody>
          <a:bodyPr wrap="none" rtlCol="0">
            <a:spAutoFit/>
          </a:bodyPr>
          <a:lstStyle/>
          <a:p>
            <a:pPr algn="ctr"/>
            <a:r>
              <a:rPr lang="en-US" sz="2000" b="1" dirty="0">
                <a:solidFill>
                  <a:srgbClr val="C0504D"/>
                </a:solidFill>
              </a:rPr>
              <a:t>Lacks key negative control: specificity of </a:t>
            </a:r>
            <a:r>
              <a:rPr lang="en-US" sz="2000" b="1" dirty="0" smtClean="0">
                <a:solidFill>
                  <a:srgbClr val="C0504D"/>
                </a:solidFill>
              </a:rPr>
              <a:t>inhibitors</a:t>
            </a:r>
            <a:endParaRPr lang="en-US" sz="2000" b="1" dirty="0">
              <a:solidFill>
                <a:srgbClr val="C0504D"/>
              </a:solidFill>
            </a:endParaRPr>
          </a:p>
          <a:p>
            <a:pPr algn="ctr"/>
            <a:r>
              <a:rPr lang="en-US" sz="2000" b="1" dirty="0" smtClean="0">
                <a:solidFill>
                  <a:srgbClr val="C0504D"/>
                </a:solidFill>
              </a:rPr>
              <a:t>Biological </a:t>
            </a:r>
            <a:r>
              <a:rPr lang="en-US" sz="2000" b="1" dirty="0">
                <a:solidFill>
                  <a:srgbClr val="C0504D"/>
                </a:solidFill>
              </a:rPr>
              <a:t>versus statistical </a:t>
            </a:r>
            <a:r>
              <a:rPr lang="en-US" sz="2000" b="1" dirty="0" smtClean="0">
                <a:solidFill>
                  <a:srgbClr val="C0504D"/>
                </a:solidFill>
              </a:rPr>
              <a:t>significance? is 25% increase </a:t>
            </a:r>
            <a:r>
              <a:rPr lang="en-US" sz="2000" b="1" dirty="0">
                <a:solidFill>
                  <a:srgbClr val="C0504D"/>
                </a:solidFill>
              </a:rPr>
              <a:t>in </a:t>
            </a:r>
            <a:r>
              <a:rPr lang="en-US" sz="2000" b="1" dirty="0" smtClean="0">
                <a:solidFill>
                  <a:srgbClr val="C0504D"/>
                </a:solidFill>
              </a:rPr>
              <a:t>mRNA relevant?</a:t>
            </a:r>
          </a:p>
          <a:p>
            <a:pPr algn="ctr"/>
            <a:r>
              <a:rPr lang="en-US" sz="2000" b="1" dirty="0" smtClean="0">
                <a:solidFill>
                  <a:srgbClr val="C0504D"/>
                </a:solidFill>
              </a:rPr>
              <a:t>No raw data shown</a:t>
            </a:r>
            <a:endParaRPr lang="en-US" sz="2000" b="1" dirty="0">
              <a:solidFill>
                <a:srgbClr val="C0504D"/>
              </a:solidFill>
            </a:endParaRPr>
          </a:p>
          <a:p>
            <a:pPr algn="ctr"/>
            <a:endParaRPr lang="en-US" sz="2000" dirty="0"/>
          </a:p>
        </p:txBody>
      </p:sp>
      <p:sp>
        <p:nvSpPr>
          <p:cNvPr id="3" name="Rectangle 2"/>
          <p:cNvSpPr/>
          <p:nvPr/>
        </p:nvSpPr>
        <p:spPr>
          <a:xfrm>
            <a:off x="0" y="6483866"/>
            <a:ext cx="2121093" cy="369332"/>
          </a:xfrm>
          <a:prstGeom prst="rect">
            <a:avLst/>
          </a:prstGeom>
        </p:spPr>
        <p:txBody>
          <a:bodyPr wrap="none">
            <a:spAutoFit/>
          </a:bodyPr>
          <a:lstStyle/>
          <a:p>
            <a:r>
              <a:rPr lang="en-US" dirty="0" err="1"/>
              <a:t>Approx</a:t>
            </a:r>
            <a:r>
              <a:rPr lang="en-US" dirty="0"/>
              <a:t> 800 citations</a:t>
            </a:r>
          </a:p>
        </p:txBody>
      </p:sp>
    </p:spTree>
    <p:extLst>
      <p:ext uri="{BB962C8B-B14F-4D97-AF65-F5344CB8AC3E}">
        <p14:creationId xmlns:p14="http://schemas.microsoft.com/office/powerpoint/2010/main" val="60271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838"/>
            <a:ext cx="8229600" cy="766762"/>
          </a:xfrm>
        </p:spPr>
        <p:txBody>
          <a:bodyPr>
            <a:normAutofit/>
          </a:bodyPr>
          <a:lstStyle/>
          <a:p>
            <a:r>
              <a:rPr lang="en-US" sz="2800" dirty="0" smtClean="0">
                <a:solidFill>
                  <a:srgbClr val="4F81BD"/>
                </a:solidFill>
              </a:rPr>
              <a:t>Additional concerns</a:t>
            </a:r>
            <a:endParaRPr lang="en-US" sz="2800" dirty="0">
              <a:solidFill>
                <a:srgbClr val="4F81BD"/>
              </a:solidFill>
            </a:endParaRPr>
          </a:p>
        </p:txBody>
      </p:sp>
      <p:sp>
        <p:nvSpPr>
          <p:cNvPr id="3" name="Content Placeholder 2"/>
          <p:cNvSpPr>
            <a:spLocks noGrp="1"/>
          </p:cNvSpPr>
          <p:nvPr>
            <p:ph idx="1"/>
          </p:nvPr>
        </p:nvSpPr>
        <p:spPr>
          <a:xfrm>
            <a:off x="-469900" y="863600"/>
            <a:ext cx="9893300" cy="5974269"/>
          </a:xfrm>
        </p:spPr>
        <p:txBody>
          <a:bodyPr>
            <a:normAutofit fontScale="40000" lnSpcReduction="20000"/>
          </a:bodyPr>
          <a:lstStyle/>
          <a:p>
            <a:pPr lvl="4"/>
            <a:r>
              <a:rPr lang="en-US" sz="6000" dirty="0">
                <a:solidFill>
                  <a:srgbClr val="4F81BD"/>
                </a:solidFill>
              </a:rPr>
              <a:t>A</a:t>
            </a:r>
            <a:r>
              <a:rPr lang="en-US" sz="6000" dirty="0" smtClean="0">
                <a:solidFill>
                  <a:srgbClr val="4F81BD"/>
                </a:solidFill>
              </a:rPr>
              <a:t> single cell line was studied</a:t>
            </a:r>
          </a:p>
          <a:p>
            <a:pPr lvl="4"/>
            <a:r>
              <a:rPr lang="en-US" sz="6000" dirty="0" smtClean="0">
                <a:solidFill>
                  <a:srgbClr val="4F81BD"/>
                </a:solidFill>
              </a:rPr>
              <a:t>The majority of experiments were performed only once</a:t>
            </a:r>
          </a:p>
          <a:p>
            <a:pPr lvl="4"/>
            <a:r>
              <a:rPr lang="en-US" sz="6000" dirty="0" smtClean="0">
                <a:solidFill>
                  <a:srgbClr val="4F81BD"/>
                </a:solidFill>
              </a:rPr>
              <a:t>No experiment stated to be performed blinded</a:t>
            </a:r>
          </a:p>
          <a:p>
            <a:pPr lvl="4"/>
            <a:r>
              <a:rPr lang="en-US" sz="6000" dirty="0" smtClean="0">
                <a:solidFill>
                  <a:srgbClr val="4F81BD"/>
                </a:solidFill>
              </a:rPr>
              <a:t>In transient-transfection experiments, no data re percent </a:t>
            </a:r>
          </a:p>
          <a:p>
            <a:pPr marL="1828800" lvl="4" indent="0">
              <a:buNone/>
            </a:pPr>
            <a:r>
              <a:rPr lang="en-US" sz="6000" dirty="0" smtClean="0">
                <a:solidFill>
                  <a:srgbClr val="4F81BD"/>
                </a:solidFill>
              </a:rPr>
              <a:t>	of cells expressing construct</a:t>
            </a:r>
          </a:p>
          <a:p>
            <a:pPr lvl="4"/>
            <a:r>
              <a:rPr lang="en-US" sz="6000" dirty="0" smtClean="0">
                <a:solidFill>
                  <a:srgbClr val="4F81BD"/>
                </a:solidFill>
              </a:rPr>
              <a:t>No evidence that transfected constructs were actually 	expressed</a:t>
            </a:r>
          </a:p>
          <a:p>
            <a:pPr lvl="4"/>
            <a:r>
              <a:rPr lang="en-US" sz="6000" dirty="0" smtClean="0">
                <a:solidFill>
                  <a:srgbClr val="4F81BD"/>
                </a:solidFill>
              </a:rPr>
              <a:t>No evidence that antibodies were specific</a:t>
            </a:r>
          </a:p>
          <a:p>
            <a:endParaRPr lang="en-US" sz="6500" dirty="0" smtClean="0">
              <a:solidFill>
                <a:srgbClr val="4F81BD"/>
              </a:solidFill>
            </a:endParaRPr>
          </a:p>
          <a:p>
            <a:pPr marL="0" indent="0" algn="ctr">
              <a:buNone/>
            </a:pPr>
            <a:r>
              <a:rPr lang="en-US" sz="8400" b="1" dirty="0">
                <a:solidFill>
                  <a:srgbClr val="C0504D"/>
                </a:solidFill>
              </a:rPr>
              <a:t>Was the paper actually read by the </a:t>
            </a:r>
            <a:endParaRPr lang="en-US" sz="8400" b="1" dirty="0" smtClean="0">
              <a:solidFill>
                <a:srgbClr val="C0504D"/>
              </a:solidFill>
            </a:endParaRPr>
          </a:p>
          <a:p>
            <a:pPr marL="0" indent="0" algn="ctr">
              <a:buNone/>
            </a:pPr>
            <a:r>
              <a:rPr lang="en-US" sz="8400" b="1" dirty="0" smtClean="0">
                <a:solidFill>
                  <a:srgbClr val="C0504D"/>
                </a:solidFill>
              </a:rPr>
              <a:t>co</a:t>
            </a:r>
            <a:r>
              <a:rPr lang="en-US" sz="8400" b="1" dirty="0">
                <a:solidFill>
                  <a:srgbClr val="C0504D"/>
                </a:solidFill>
              </a:rPr>
              <a:t>-authors (n</a:t>
            </a:r>
            <a:r>
              <a:rPr lang="en-US" sz="8400" b="1" dirty="0" smtClean="0">
                <a:solidFill>
                  <a:srgbClr val="C0504D"/>
                </a:solidFill>
              </a:rPr>
              <a:t>=6</a:t>
            </a:r>
            <a:r>
              <a:rPr lang="en-US" sz="8400" b="1" dirty="0">
                <a:solidFill>
                  <a:srgbClr val="C0504D"/>
                </a:solidFill>
              </a:rPr>
              <a:t>)? </a:t>
            </a:r>
            <a:endParaRPr lang="en-US" sz="8400" b="1" dirty="0" smtClean="0">
              <a:solidFill>
                <a:srgbClr val="C0504D"/>
              </a:solidFill>
            </a:endParaRPr>
          </a:p>
          <a:p>
            <a:pPr marL="0" indent="0" algn="ctr">
              <a:buNone/>
            </a:pPr>
            <a:r>
              <a:rPr lang="en-US" sz="8400" b="1" dirty="0" smtClean="0">
                <a:solidFill>
                  <a:srgbClr val="C0504D"/>
                </a:solidFill>
              </a:rPr>
              <a:t>Reviewers</a:t>
            </a:r>
            <a:r>
              <a:rPr lang="en-US" sz="8400" b="1" dirty="0">
                <a:solidFill>
                  <a:srgbClr val="C0504D"/>
                </a:solidFill>
              </a:rPr>
              <a:t>? </a:t>
            </a:r>
            <a:endParaRPr lang="en-US" sz="8400" b="1" dirty="0" smtClean="0">
              <a:solidFill>
                <a:srgbClr val="C0504D"/>
              </a:solidFill>
            </a:endParaRPr>
          </a:p>
          <a:p>
            <a:pPr marL="0" indent="0" algn="ctr">
              <a:buNone/>
            </a:pPr>
            <a:r>
              <a:rPr lang="en-US" sz="8400" b="1" dirty="0" smtClean="0">
                <a:solidFill>
                  <a:srgbClr val="C0504D"/>
                </a:solidFill>
              </a:rPr>
              <a:t>Editors? </a:t>
            </a:r>
          </a:p>
          <a:p>
            <a:pPr marL="0" indent="0" algn="ctr">
              <a:buNone/>
            </a:pPr>
            <a:r>
              <a:rPr lang="en-US" sz="8400" b="1" dirty="0" smtClean="0">
                <a:solidFill>
                  <a:srgbClr val="C0504D"/>
                </a:solidFill>
              </a:rPr>
              <a:t>Scientific community?</a:t>
            </a:r>
          </a:p>
          <a:p>
            <a:pPr marL="0" indent="0" algn="ctr">
              <a:buNone/>
            </a:pPr>
            <a:endParaRPr lang="en-US" sz="8400" b="1" dirty="0">
              <a:solidFill>
                <a:srgbClr val="C0504D"/>
              </a:solidFill>
            </a:endParaRPr>
          </a:p>
          <a:p>
            <a:pPr algn="ctr"/>
            <a:endParaRPr lang="en-US" b="1" dirty="0">
              <a:solidFill>
                <a:srgbClr val="C0504D"/>
              </a:solidFill>
            </a:endParaRPr>
          </a:p>
          <a:p>
            <a:endParaRPr lang="en-US" dirty="0">
              <a:solidFill>
                <a:srgbClr val="4F81BD"/>
              </a:solidFill>
            </a:endParaRPr>
          </a:p>
        </p:txBody>
      </p:sp>
      <p:sp>
        <p:nvSpPr>
          <p:cNvPr id="5" name="Rectangle 4"/>
          <p:cNvSpPr/>
          <p:nvPr/>
        </p:nvSpPr>
        <p:spPr>
          <a:xfrm>
            <a:off x="0" y="6488668"/>
            <a:ext cx="2121093" cy="369332"/>
          </a:xfrm>
          <a:prstGeom prst="rect">
            <a:avLst/>
          </a:prstGeom>
        </p:spPr>
        <p:txBody>
          <a:bodyPr wrap="none">
            <a:spAutoFit/>
          </a:bodyPr>
          <a:lstStyle/>
          <a:p>
            <a:r>
              <a:rPr lang="en-US" dirty="0" err="1"/>
              <a:t>Approx</a:t>
            </a:r>
            <a:r>
              <a:rPr lang="en-US" dirty="0"/>
              <a:t> 800 citations</a:t>
            </a:r>
          </a:p>
        </p:txBody>
      </p:sp>
    </p:spTree>
    <p:extLst>
      <p:ext uri="{BB962C8B-B14F-4D97-AF65-F5344CB8AC3E}">
        <p14:creationId xmlns:p14="http://schemas.microsoft.com/office/powerpoint/2010/main" val="39460790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4F81BD"/>
                </a:solidFill>
              </a:rPr>
              <a:t>There is an overwhelming bias towards publishing positive studies</a:t>
            </a:r>
            <a:endParaRPr lang="en-US" b="1" dirty="0">
              <a:solidFill>
                <a:srgbClr val="4F81BD"/>
              </a:solidFill>
            </a:endParaRPr>
          </a:p>
        </p:txBody>
      </p:sp>
      <p:sp>
        <p:nvSpPr>
          <p:cNvPr id="3" name="Content Placeholder 2"/>
          <p:cNvSpPr>
            <a:spLocks noGrp="1"/>
          </p:cNvSpPr>
          <p:nvPr>
            <p:ph idx="1"/>
          </p:nvPr>
        </p:nvSpPr>
        <p:spPr>
          <a:xfrm>
            <a:off x="0" y="1701800"/>
            <a:ext cx="9144000" cy="5372100"/>
          </a:xfrm>
        </p:spPr>
        <p:txBody>
          <a:bodyPr>
            <a:noAutofit/>
          </a:bodyPr>
          <a:lstStyle/>
          <a:p>
            <a:pPr marL="0" indent="0">
              <a:buNone/>
            </a:pPr>
            <a:endParaRPr lang="en-US" sz="1600" dirty="0" smtClean="0">
              <a:solidFill>
                <a:srgbClr val="4F81BD"/>
              </a:solidFill>
            </a:endParaRPr>
          </a:p>
          <a:p>
            <a:pPr marL="0" indent="0">
              <a:buNone/>
            </a:pPr>
            <a:endParaRPr lang="en-US" sz="1600" dirty="0" smtClean="0">
              <a:solidFill>
                <a:srgbClr val="4F81BD"/>
              </a:solidFill>
            </a:endParaRPr>
          </a:p>
          <a:p>
            <a:pPr marL="0" indent="0" algn="ctr">
              <a:buNone/>
            </a:pPr>
            <a:r>
              <a:rPr lang="en-US" dirty="0" smtClean="0">
                <a:solidFill>
                  <a:srgbClr val="4F81BD"/>
                </a:solidFill>
              </a:rPr>
              <a:t>Smaller, underpowered studies are more likely to yield positive results than appropriately powered studies:</a:t>
            </a:r>
          </a:p>
          <a:p>
            <a:pPr marL="0" indent="0" algn="ctr">
              <a:buNone/>
            </a:pPr>
            <a:endParaRPr lang="en-US" dirty="0">
              <a:solidFill>
                <a:srgbClr val="4F81BD"/>
              </a:solidFill>
            </a:endParaRPr>
          </a:p>
          <a:p>
            <a:pPr marL="0" indent="0" algn="ctr">
              <a:buNone/>
            </a:pPr>
            <a:r>
              <a:rPr lang="en-US" dirty="0">
                <a:solidFill>
                  <a:srgbClr val="4F81BD"/>
                </a:solidFill>
              </a:rPr>
              <a:t>Of 525 preclinical stroke studies only 2% reported a lack of effect</a:t>
            </a:r>
          </a:p>
          <a:p>
            <a:pPr marL="0" indent="0" algn="ctr">
              <a:buNone/>
            </a:pPr>
            <a:endParaRPr lang="en-US" dirty="0">
              <a:solidFill>
                <a:srgbClr val="4F81BD"/>
              </a:solidFill>
            </a:endParaRPr>
          </a:p>
          <a:p>
            <a:pPr marL="0" indent="0">
              <a:buNone/>
            </a:pPr>
            <a:endParaRPr lang="en-US" sz="1600" dirty="0" smtClean="0">
              <a:solidFill>
                <a:srgbClr val="4F81BD"/>
              </a:solidFill>
            </a:endParaRPr>
          </a:p>
          <a:p>
            <a:pPr marL="0" indent="0">
              <a:buNone/>
            </a:pPr>
            <a:endParaRPr lang="en-US" sz="1600" dirty="0" smtClean="0">
              <a:solidFill>
                <a:srgbClr val="4F81BD"/>
              </a:solidFill>
            </a:endParaRPr>
          </a:p>
          <a:p>
            <a:pPr marL="0" indent="0">
              <a:buNone/>
            </a:pPr>
            <a:endParaRPr lang="en-US" sz="1600" dirty="0">
              <a:solidFill>
                <a:srgbClr val="4F81BD"/>
              </a:solidFill>
            </a:endParaRPr>
          </a:p>
          <a:p>
            <a:pPr marL="0" indent="0">
              <a:buNone/>
            </a:pPr>
            <a:r>
              <a:rPr lang="en-US" sz="1100" dirty="0" smtClean="0">
                <a:solidFill>
                  <a:srgbClr val="4F81BD"/>
                </a:solidFill>
              </a:rPr>
              <a:t> </a:t>
            </a:r>
            <a:endParaRPr lang="en-US" sz="1100" dirty="0">
              <a:solidFill>
                <a:srgbClr val="4F81BD"/>
              </a:solidFill>
            </a:endParaRPr>
          </a:p>
        </p:txBody>
      </p:sp>
      <p:sp>
        <p:nvSpPr>
          <p:cNvPr id="4" name="TextBox 3"/>
          <p:cNvSpPr txBox="1"/>
          <p:nvPr/>
        </p:nvSpPr>
        <p:spPr>
          <a:xfrm>
            <a:off x="25400" y="6501249"/>
            <a:ext cx="5579084" cy="307777"/>
          </a:xfrm>
          <a:prstGeom prst="rect">
            <a:avLst/>
          </a:prstGeom>
          <a:noFill/>
        </p:spPr>
        <p:txBody>
          <a:bodyPr wrap="none" rtlCol="0">
            <a:spAutoFit/>
          </a:bodyPr>
          <a:lstStyle/>
          <a:p>
            <a:r>
              <a:rPr lang="en-US" sz="1400" dirty="0" smtClean="0">
                <a:solidFill>
                  <a:srgbClr val="C0504D"/>
                </a:solidFill>
              </a:rPr>
              <a:t>Reviewed </a:t>
            </a:r>
            <a:r>
              <a:rPr lang="en-US" sz="1400" dirty="0">
                <a:solidFill>
                  <a:srgbClr val="C0504D"/>
                </a:solidFill>
              </a:rPr>
              <a:t>in Begley &amp; </a:t>
            </a:r>
            <a:r>
              <a:rPr lang="en-US" sz="1400" dirty="0" smtClean="0">
                <a:solidFill>
                  <a:srgbClr val="C0504D"/>
                </a:solidFill>
              </a:rPr>
              <a:t>Ioannidis. Circulation </a:t>
            </a:r>
            <a:r>
              <a:rPr lang="en-US" sz="1400" dirty="0">
                <a:solidFill>
                  <a:srgbClr val="C0504D"/>
                </a:solidFill>
              </a:rPr>
              <a:t>Research: 116; 116-126,  2015   </a:t>
            </a:r>
          </a:p>
        </p:txBody>
      </p:sp>
    </p:spTree>
    <p:extLst>
      <p:ext uri="{BB962C8B-B14F-4D97-AF65-F5344CB8AC3E}">
        <p14:creationId xmlns:p14="http://schemas.microsoft.com/office/powerpoint/2010/main" val="1264357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273300"/>
            <a:ext cx="7772400" cy="1362075"/>
          </a:xfrm>
        </p:spPr>
        <p:txBody>
          <a:bodyPr>
            <a:normAutofit fontScale="90000"/>
          </a:bodyPr>
          <a:lstStyle/>
          <a:p>
            <a:pPr algn="ctr"/>
            <a:r>
              <a:rPr lang="en-US" sz="3600" dirty="0" smtClean="0">
                <a:solidFill>
                  <a:srgbClr val="800000"/>
                </a:solidFill>
              </a:rPr>
              <a:t/>
            </a:r>
            <a:br>
              <a:rPr lang="en-US" sz="3600" dirty="0" smtClean="0">
                <a:solidFill>
                  <a:srgbClr val="800000"/>
                </a:solidFill>
              </a:rPr>
            </a:br>
            <a:r>
              <a:rPr lang="en-US" sz="8000" dirty="0" smtClean="0">
                <a:solidFill>
                  <a:srgbClr val="800000"/>
                </a:solidFill>
              </a:rPr>
              <a:t>BE  SKEPTICAL</a:t>
            </a:r>
            <a:endParaRPr lang="en-US" sz="8000" dirty="0">
              <a:solidFill>
                <a:srgbClr val="800000"/>
              </a:solidFill>
            </a:endParaRPr>
          </a:p>
        </p:txBody>
      </p:sp>
    </p:spTree>
    <p:extLst>
      <p:ext uri="{BB962C8B-B14F-4D97-AF65-F5344CB8AC3E}">
        <p14:creationId xmlns:p14="http://schemas.microsoft.com/office/powerpoint/2010/main" val="1864478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273300"/>
            <a:ext cx="7772400" cy="1362075"/>
          </a:xfrm>
        </p:spPr>
        <p:txBody>
          <a:bodyPr>
            <a:normAutofit/>
          </a:bodyPr>
          <a:lstStyle/>
          <a:p>
            <a:pPr algn="ctr"/>
            <a:r>
              <a:rPr lang="en-US" sz="8000" dirty="0" smtClean="0">
                <a:solidFill>
                  <a:srgbClr val="800000"/>
                </a:solidFill>
              </a:rPr>
              <a:t>BE  SKEPTICAL</a:t>
            </a:r>
            <a:endParaRPr lang="en-US" sz="8000" dirty="0">
              <a:solidFill>
                <a:srgbClr val="800000"/>
              </a:solidFill>
            </a:endParaRPr>
          </a:p>
        </p:txBody>
      </p:sp>
    </p:spTree>
    <p:extLst>
      <p:ext uri="{BB962C8B-B14F-4D97-AF65-F5344CB8AC3E}">
        <p14:creationId xmlns:p14="http://schemas.microsoft.com/office/powerpoint/2010/main" val="16578138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20638"/>
            <a:ext cx="9931400" cy="1143000"/>
          </a:xfrm>
        </p:spPr>
        <p:txBody>
          <a:bodyPr>
            <a:noAutofit/>
          </a:bodyPr>
          <a:lstStyle/>
          <a:p>
            <a:r>
              <a:rPr lang="en-US" sz="3200" b="1" dirty="0" smtClean="0">
                <a:solidFill>
                  <a:srgbClr val="4F81BD"/>
                </a:solidFill>
              </a:rPr>
              <a:t>Investigators and </a:t>
            </a:r>
            <a:r>
              <a:rPr lang="en-US" sz="3200" b="1" u="sng" dirty="0" smtClean="0">
                <a:solidFill>
                  <a:srgbClr val="4F81BD"/>
                </a:solidFill>
              </a:rPr>
              <a:t>Institutions </a:t>
            </a:r>
            <a:r>
              <a:rPr lang="en-US" sz="3200" b="1" dirty="0" smtClean="0">
                <a:solidFill>
                  <a:srgbClr val="4F81BD"/>
                </a:solidFill>
              </a:rPr>
              <a:t>are </a:t>
            </a:r>
            <a:br>
              <a:rPr lang="en-US" sz="3200" b="1" dirty="0" smtClean="0">
                <a:solidFill>
                  <a:srgbClr val="4F81BD"/>
                </a:solidFill>
              </a:rPr>
            </a:br>
            <a:r>
              <a:rPr lang="en-US" sz="3200" b="1" dirty="0" smtClean="0">
                <a:solidFill>
                  <a:srgbClr val="4F81BD"/>
                </a:solidFill>
              </a:rPr>
              <a:t>primarily responsible for research integrity</a:t>
            </a:r>
            <a:endParaRPr lang="en-US" sz="3200" b="1" dirty="0">
              <a:solidFill>
                <a:srgbClr val="4F81BD"/>
              </a:solidFill>
            </a:endParaRPr>
          </a:p>
        </p:txBody>
      </p:sp>
      <p:sp>
        <p:nvSpPr>
          <p:cNvPr id="3" name="Content Placeholder 2"/>
          <p:cNvSpPr>
            <a:spLocks noGrp="1"/>
          </p:cNvSpPr>
          <p:nvPr>
            <p:ph idx="1"/>
          </p:nvPr>
        </p:nvSpPr>
        <p:spPr>
          <a:xfrm>
            <a:off x="317500" y="1282700"/>
            <a:ext cx="8521700" cy="5054600"/>
          </a:xfrm>
        </p:spPr>
        <p:txBody>
          <a:bodyPr>
            <a:normAutofit fontScale="77500" lnSpcReduction="20000"/>
          </a:bodyPr>
          <a:lstStyle/>
          <a:p>
            <a:pPr marL="0" indent="0" algn="ctr">
              <a:buNone/>
            </a:pPr>
            <a:r>
              <a:rPr lang="en-US" sz="3400" dirty="0" smtClean="0">
                <a:solidFill>
                  <a:srgbClr val="C0504D"/>
                </a:solidFill>
              </a:rPr>
              <a:t>Institutions must take greater responsibility for investigators unable to “self-censor” </a:t>
            </a:r>
          </a:p>
          <a:p>
            <a:pPr marL="0" indent="0">
              <a:buNone/>
            </a:pPr>
            <a:r>
              <a:rPr lang="en-US" dirty="0">
                <a:solidFill>
                  <a:srgbClr val="4F81BD"/>
                </a:solidFill>
              </a:rPr>
              <a:t>	</a:t>
            </a:r>
            <a:r>
              <a:rPr lang="en-US" sz="2600" dirty="0" smtClean="0">
                <a:solidFill>
                  <a:srgbClr val="4F81BD"/>
                </a:solidFill>
              </a:rPr>
              <a:t>Institutions: 	</a:t>
            </a:r>
          </a:p>
          <a:p>
            <a:pPr marL="0" indent="0">
              <a:buNone/>
            </a:pPr>
            <a:r>
              <a:rPr lang="en-US" sz="2600" dirty="0">
                <a:solidFill>
                  <a:srgbClr val="4F81BD"/>
                </a:solidFill>
              </a:rPr>
              <a:t>	</a:t>
            </a:r>
            <a:r>
              <a:rPr lang="en-US" sz="2600" dirty="0" smtClean="0">
                <a:solidFill>
                  <a:srgbClr val="4F81BD"/>
                </a:solidFill>
              </a:rPr>
              <a:t>		take substantial overheads	</a:t>
            </a:r>
          </a:p>
          <a:p>
            <a:pPr marL="0" indent="0">
              <a:buNone/>
            </a:pPr>
            <a:r>
              <a:rPr lang="en-US" sz="2600" dirty="0">
                <a:solidFill>
                  <a:srgbClr val="4F81BD"/>
                </a:solidFill>
              </a:rPr>
              <a:t>	</a:t>
            </a:r>
            <a:r>
              <a:rPr lang="en-US" sz="2600" dirty="0" smtClean="0">
                <a:solidFill>
                  <a:srgbClr val="4F81BD"/>
                </a:solidFill>
              </a:rPr>
              <a:t>		bathe in the reflected glory of their PIs </a:t>
            </a:r>
          </a:p>
          <a:p>
            <a:pPr marL="0" indent="0">
              <a:buNone/>
            </a:pPr>
            <a:r>
              <a:rPr lang="en-US" sz="2600" dirty="0">
                <a:solidFill>
                  <a:srgbClr val="4F81BD"/>
                </a:solidFill>
              </a:rPr>
              <a:t>	</a:t>
            </a:r>
            <a:r>
              <a:rPr lang="en-US" sz="2600" dirty="0" smtClean="0">
                <a:solidFill>
                  <a:srgbClr val="4F81BD"/>
                </a:solidFill>
              </a:rPr>
              <a:t>			- trumpet findings to donors and media </a:t>
            </a:r>
          </a:p>
          <a:p>
            <a:pPr marL="0" indent="0">
              <a:buNone/>
            </a:pPr>
            <a:r>
              <a:rPr lang="en-US" sz="2600" dirty="0" smtClean="0">
                <a:solidFill>
                  <a:srgbClr val="4F81BD"/>
                </a:solidFill>
              </a:rPr>
              <a:t>				- allow un-substantiated claims regarding research implications</a:t>
            </a:r>
          </a:p>
          <a:p>
            <a:pPr marL="0" indent="0">
              <a:buNone/>
            </a:pPr>
            <a:r>
              <a:rPr lang="en-US" sz="2600" dirty="0">
                <a:solidFill>
                  <a:srgbClr val="4F81BD"/>
                </a:solidFill>
              </a:rPr>
              <a:t>	</a:t>
            </a:r>
            <a:r>
              <a:rPr lang="en-US" sz="2600" dirty="0" smtClean="0">
                <a:solidFill>
                  <a:srgbClr val="4F81BD"/>
                </a:solidFill>
              </a:rPr>
              <a:t>		take insufficient responsibility for the students, post-docs</a:t>
            </a:r>
          </a:p>
          <a:p>
            <a:pPr marL="0" indent="0">
              <a:buNone/>
            </a:pPr>
            <a:r>
              <a:rPr lang="en-US" sz="2600" dirty="0">
                <a:solidFill>
                  <a:srgbClr val="4F81BD"/>
                </a:solidFill>
              </a:rPr>
              <a:t>	</a:t>
            </a:r>
            <a:r>
              <a:rPr lang="en-US" sz="2600" dirty="0" smtClean="0">
                <a:solidFill>
                  <a:srgbClr val="4F81BD"/>
                </a:solidFill>
              </a:rPr>
              <a:t>		take little responsibility for ensuring the standard of PIs</a:t>
            </a:r>
          </a:p>
          <a:p>
            <a:pPr marL="0" indent="0">
              <a:buNone/>
            </a:pPr>
            <a:r>
              <a:rPr lang="en-US" sz="2600" dirty="0" smtClean="0">
                <a:solidFill>
                  <a:srgbClr val="4F81BD"/>
                </a:solidFill>
              </a:rPr>
              <a:t>			give little recognition to excellent teachers/mentors</a:t>
            </a:r>
          </a:p>
          <a:p>
            <a:pPr marL="0" indent="0">
              <a:buNone/>
            </a:pPr>
            <a:r>
              <a:rPr lang="en-US" sz="2600" dirty="0">
                <a:solidFill>
                  <a:srgbClr val="4F81BD"/>
                </a:solidFill>
              </a:rPr>
              <a:t>	</a:t>
            </a:r>
            <a:r>
              <a:rPr lang="en-US" sz="2600" dirty="0" smtClean="0">
                <a:solidFill>
                  <a:srgbClr val="4F81BD"/>
                </a:solidFill>
              </a:rPr>
              <a:t>		do not require compliance with standard research methods</a:t>
            </a:r>
          </a:p>
          <a:p>
            <a:pPr marL="0" indent="0">
              <a:buNone/>
            </a:pPr>
            <a:r>
              <a:rPr lang="en-US" sz="2600" dirty="0">
                <a:solidFill>
                  <a:srgbClr val="4F81BD"/>
                </a:solidFill>
              </a:rPr>
              <a:t>	</a:t>
            </a:r>
            <a:r>
              <a:rPr lang="en-US" sz="2600" dirty="0" smtClean="0">
                <a:solidFill>
                  <a:srgbClr val="4F81BD"/>
                </a:solidFill>
              </a:rPr>
              <a:t>		do not monitor compliance with guidelines</a:t>
            </a:r>
          </a:p>
          <a:p>
            <a:pPr marL="0" indent="0">
              <a:buNone/>
            </a:pPr>
            <a:r>
              <a:rPr lang="en-US" sz="2600" dirty="0">
                <a:solidFill>
                  <a:srgbClr val="4F81BD"/>
                </a:solidFill>
              </a:rPr>
              <a:t>	</a:t>
            </a:r>
            <a:r>
              <a:rPr lang="en-US" sz="2600" dirty="0" smtClean="0">
                <a:solidFill>
                  <a:srgbClr val="4F81BD"/>
                </a:solidFill>
              </a:rPr>
              <a:t>		do not require/review compliance with data access</a:t>
            </a:r>
          </a:p>
          <a:p>
            <a:pPr marL="0" indent="0">
              <a:buNone/>
            </a:pPr>
            <a:r>
              <a:rPr lang="en-US" sz="2600" dirty="0">
                <a:solidFill>
                  <a:srgbClr val="4F81BD"/>
                </a:solidFill>
              </a:rPr>
              <a:t>	</a:t>
            </a:r>
            <a:r>
              <a:rPr lang="en-US" sz="2600" dirty="0" smtClean="0">
                <a:solidFill>
                  <a:srgbClr val="4F81BD"/>
                </a:solidFill>
              </a:rPr>
              <a:t>		do not review lab records</a:t>
            </a:r>
          </a:p>
          <a:p>
            <a:endParaRPr lang="en-US" dirty="0">
              <a:solidFill>
                <a:srgbClr val="4F81BD"/>
              </a:solidFill>
            </a:endParaRPr>
          </a:p>
        </p:txBody>
      </p:sp>
      <p:sp>
        <p:nvSpPr>
          <p:cNvPr id="4" name="Rectangle 3"/>
          <p:cNvSpPr/>
          <p:nvPr/>
        </p:nvSpPr>
        <p:spPr>
          <a:xfrm>
            <a:off x="0" y="6526768"/>
            <a:ext cx="3830358" cy="307777"/>
          </a:xfrm>
          <a:prstGeom prst="rect">
            <a:avLst/>
          </a:prstGeom>
        </p:spPr>
        <p:txBody>
          <a:bodyPr wrap="none">
            <a:spAutoFit/>
          </a:bodyPr>
          <a:lstStyle/>
          <a:p>
            <a:r>
              <a:rPr lang="en-US" sz="1400" dirty="0">
                <a:solidFill>
                  <a:schemeClr val="accent2"/>
                </a:solidFill>
              </a:rPr>
              <a:t>Begley, </a:t>
            </a:r>
            <a:r>
              <a:rPr lang="en-US" sz="1400" dirty="0" err="1">
                <a:solidFill>
                  <a:schemeClr val="accent2"/>
                </a:solidFill>
              </a:rPr>
              <a:t>Dirnagl</a:t>
            </a:r>
            <a:r>
              <a:rPr lang="en-US" sz="1400" dirty="0">
                <a:solidFill>
                  <a:schemeClr val="accent2"/>
                </a:solidFill>
              </a:rPr>
              <a:t>, Buchan. Nature </a:t>
            </a:r>
            <a:r>
              <a:rPr lang="en-US" sz="1400" dirty="0" smtClean="0">
                <a:solidFill>
                  <a:schemeClr val="accent2"/>
                </a:solidFill>
              </a:rPr>
              <a:t>(2015) 525: 25-27 </a:t>
            </a:r>
            <a:endParaRPr lang="en-US" sz="1400" dirty="0">
              <a:solidFill>
                <a:schemeClr val="accent2"/>
              </a:solidFill>
            </a:endParaRPr>
          </a:p>
        </p:txBody>
      </p:sp>
      <p:sp>
        <p:nvSpPr>
          <p:cNvPr id="5" name="TextBox 4"/>
          <p:cNvSpPr txBox="1"/>
          <p:nvPr/>
        </p:nvSpPr>
        <p:spPr>
          <a:xfrm>
            <a:off x="2239166" y="5854700"/>
            <a:ext cx="5037933" cy="1200328"/>
          </a:xfrm>
          <a:prstGeom prst="rect">
            <a:avLst/>
          </a:prstGeom>
          <a:noFill/>
        </p:spPr>
        <p:txBody>
          <a:bodyPr wrap="square" rtlCol="0">
            <a:spAutoFit/>
          </a:bodyPr>
          <a:lstStyle/>
          <a:p>
            <a:pPr algn="ctr"/>
            <a:r>
              <a:rPr lang="en-US" sz="2400" b="1" dirty="0" smtClean="0">
                <a:solidFill>
                  <a:srgbClr val="C0504D"/>
                </a:solidFill>
              </a:rPr>
              <a:t>Should demand “Good </a:t>
            </a:r>
            <a:r>
              <a:rPr lang="en-US" sz="2400" b="1" dirty="0">
                <a:solidFill>
                  <a:srgbClr val="C0504D"/>
                </a:solidFill>
              </a:rPr>
              <a:t>Institutional </a:t>
            </a:r>
            <a:r>
              <a:rPr lang="en-US" sz="2400" b="1" dirty="0" smtClean="0">
                <a:solidFill>
                  <a:srgbClr val="C0504D"/>
                </a:solidFill>
              </a:rPr>
              <a:t>Practice”</a:t>
            </a:r>
            <a:endParaRPr lang="en-US" sz="2400" b="1" dirty="0">
              <a:solidFill>
                <a:srgbClr val="C0504D"/>
              </a:solidFill>
            </a:endParaRPr>
          </a:p>
          <a:p>
            <a:endParaRPr lang="en-US" sz="2400" b="1" dirty="0"/>
          </a:p>
        </p:txBody>
      </p:sp>
    </p:spTree>
    <p:extLst>
      <p:ext uri="{BB962C8B-B14F-4D97-AF65-F5344CB8AC3E}">
        <p14:creationId xmlns:p14="http://schemas.microsoft.com/office/powerpoint/2010/main" val="40844996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100"/>
            <a:ext cx="8229600" cy="1143000"/>
          </a:xfrm>
        </p:spPr>
        <p:txBody>
          <a:bodyPr/>
          <a:lstStyle/>
          <a:p>
            <a:r>
              <a:rPr lang="en-US" b="1" dirty="0" smtClean="0">
                <a:solidFill>
                  <a:srgbClr val="4F81BD"/>
                </a:solidFill>
              </a:rPr>
              <a:t>Conclusions</a:t>
            </a:r>
            <a:endParaRPr lang="en-US" b="1" dirty="0">
              <a:solidFill>
                <a:srgbClr val="4F81BD"/>
              </a:solidFill>
            </a:endParaRPr>
          </a:p>
        </p:txBody>
      </p:sp>
      <p:sp>
        <p:nvSpPr>
          <p:cNvPr id="3" name="TextBox 2"/>
          <p:cNvSpPr txBox="1"/>
          <p:nvPr/>
        </p:nvSpPr>
        <p:spPr>
          <a:xfrm>
            <a:off x="38327" y="1027703"/>
            <a:ext cx="9417963" cy="5016757"/>
          </a:xfrm>
          <a:prstGeom prst="rect">
            <a:avLst/>
          </a:prstGeom>
          <a:noFill/>
        </p:spPr>
        <p:txBody>
          <a:bodyPr wrap="none" rtlCol="0">
            <a:spAutoFit/>
          </a:bodyPr>
          <a:lstStyle/>
          <a:p>
            <a:r>
              <a:rPr lang="en-US" sz="3200" dirty="0" smtClean="0">
                <a:solidFill>
                  <a:srgbClr val="4F81BD"/>
                </a:solidFill>
              </a:rPr>
              <a:t>We have a systemic problem</a:t>
            </a:r>
          </a:p>
          <a:p>
            <a:r>
              <a:rPr lang="en-US" sz="3200" dirty="0">
                <a:solidFill>
                  <a:srgbClr val="4F81BD"/>
                </a:solidFill>
              </a:rPr>
              <a:t> </a:t>
            </a:r>
            <a:r>
              <a:rPr lang="en-US" sz="3200" dirty="0" smtClean="0">
                <a:solidFill>
                  <a:srgbClr val="4F81BD"/>
                </a:solidFill>
              </a:rPr>
              <a:t>  Our system tolerates (encourages?) these behaviors</a:t>
            </a:r>
          </a:p>
          <a:p>
            <a:r>
              <a:rPr lang="en-US" sz="3200" dirty="0" smtClean="0">
                <a:solidFill>
                  <a:srgbClr val="4F81BD"/>
                </a:solidFill>
              </a:rPr>
              <a:t>	</a:t>
            </a:r>
          </a:p>
          <a:p>
            <a:r>
              <a:rPr lang="en-US" sz="3200" dirty="0">
                <a:solidFill>
                  <a:srgbClr val="4F81BD"/>
                </a:solidFill>
              </a:rPr>
              <a:t>The </a:t>
            </a:r>
            <a:r>
              <a:rPr lang="en-US" sz="3200" u="sng" dirty="0">
                <a:solidFill>
                  <a:srgbClr val="4F81BD"/>
                </a:solidFill>
              </a:rPr>
              <a:t>principal responsibility </a:t>
            </a:r>
            <a:r>
              <a:rPr lang="en-US" sz="3200" dirty="0">
                <a:solidFill>
                  <a:srgbClr val="4F81BD"/>
                </a:solidFill>
              </a:rPr>
              <a:t>rests with the Investigator </a:t>
            </a:r>
          </a:p>
          <a:p>
            <a:r>
              <a:rPr lang="en-US" sz="3200" dirty="0">
                <a:solidFill>
                  <a:srgbClr val="4F81BD"/>
                </a:solidFill>
              </a:rPr>
              <a:t>   and </a:t>
            </a:r>
            <a:r>
              <a:rPr lang="en-US" sz="3200" dirty="0" smtClean="0">
                <a:solidFill>
                  <a:srgbClr val="4F81BD"/>
                </a:solidFill>
              </a:rPr>
              <a:t>their host </a:t>
            </a:r>
            <a:r>
              <a:rPr lang="en-US" sz="3200" dirty="0">
                <a:solidFill>
                  <a:srgbClr val="4F81BD"/>
                </a:solidFill>
              </a:rPr>
              <a:t>Institution</a:t>
            </a:r>
          </a:p>
          <a:p>
            <a:endParaRPr lang="en-US" sz="3200" dirty="0" smtClean="0">
              <a:solidFill>
                <a:srgbClr val="4F81BD"/>
              </a:solidFill>
            </a:endParaRPr>
          </a:p>
          <a:p>
            <a:r>
              <a:rPr lang="en-US" sz="3200" dirty="0" smtClean="0">
                <a:solidFill>
                  <a:srgbClr val="4F81BD"/>
                </a:solidFill>
              </a:rPr>
              <a:t>This requires a multi-pronged approach: </a:t>
            </a:r>
          </a:p>
          <a:p>
            <a:r>
              <a:rPr lang="en-US" sz="3200" dirty="0" smtClean="0">
                <a:solidFill>
                  <a:srgbClr val="4F81BD"/>
                </a:solidFill>
              </a:rPr>
              <a:t>Institutions, Funders, Journals, Advocates, Press		</a:t>
            </a:r>
          </a:p>
          <a:p>
            <a:endParaRPr lang="en-US" sz="3200" dirty="0">
              <a:solidFill>
                <a:srgbClr val="4F81BD"/>
              </a:solidFill>
            </a:endParaRPr>
          </a:p>
          <a:p>
            <a:r>
              <a:rPr lang="en-US" sz="3200" dirty="0" smtClean="0">
                <a:solidFill>
                  <a:srgbClr val="4F81BD"/>
                </a:solidFill>
              </a:rPr>
              <a:t>Patients expect, and certainly deserve, more</a:t>
            </a:r>
            <a:endParaRPr lang="en-US" sz="3200" dirty="0">
              <a:solidFill>
                <a:srgbClr val="4F81BD"/>
              </a:solidFill>
            </a:endParaRPr>
          </a:p>
        </p:txBody>
      </p:sp>
    </p:spTree>
    <p:extLst>
      <p:ext uri="{BB962C8B-B14F-4D97-AF65-F5344CB8AC3E}">
        <p14:creationId xmlns:p14="http://schemas.microsoft.com/office/powerpoint/2010/main" val="7573355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438"/>
            <a:ext cx="8229600" cy="1125675"/>
          </a:xfrm>
        </p:spPr>
        <p:txBody>
          <a:bodyPr>
            <a:noAutofit/>
          </a:bodyPr>
          <a:lstStyle/>
          <a:p>
            <a:r>
              <a:rPr lang="en-US" b="1" dirty="0" smtClean="0">
                <a:solidFill>
                  <a:schemeClr val="accent1"/>
                </a:solidFill>
              </a:rPr>
              <a:t>Recommendation:</a:t>
            </a:r>
            <a:br>
              <a:rPr lang="en-US" b="1" dirty="0" smtClean="0">
                <a:solidFill>
                  <a:schemeClr val="accent1"/>
                </a:solidFill>
              </a:rPr>
            </a:br>
            <a:endParaRPr lang="en-US" b="1" dirty="0">
              <a:solidFill>
                <a:schemeClr val="accent1"/>
              </a:solidFill>
            </a:endParaRPr>
          </a:p>
        </p:txBody>
      </p:sp>
      <p:sp>
        <p:nvSpPr>
          <p:cNvPr id="4" name="TextBox 3"/>
          <p:cNvSpPr txBox="1"/>
          <p:nvPr/>
        </p:nvSpPr>
        <p:spPr>
          <a:xfrm>
            <a:off x="30966" y="875775"/>
            <a:ext cx="9113034" cy="1384995"/>
          </a:xfrm>
          <a:prstGeom prst="rect">
            <a:avLst/>
          </a:prstGeom>
          <a:noFill/>
        </p:spPr>
        <p:txBody>
          <a:bodyPr wrap="square" rtlCol="0">
            <a:spAutoFit/>
          </a:bodyPr>
          <a:lstStyle/>
          <a:p>
            <a:pPr algn="ctr"/>
            <a:r>
              <a:rPr lang="en-US" sz="2800" u="sng" dirty="0" smtClean="0">
                <a:solidFill>
                  <a:schemeClr val="accent2"/>
                </a:solidFill>
              </a:rPr>
              <a:t>Investigators</a:t>
            </a:r>
            <a:r>
              <a:rPr lang="en-US" sz="2800" u="sng" dirty="0">
                <a:solidFill>
                  <a:schemeClr val="accent2"/>
                </a:solidFill>
              </a:rPr>
              <a:t>, </a:t>
            </a:r>
            <a:r>
              <a:rPr lang="en-US" sz="2800" u="sng" dirty="0" smtClean="0">
                <a:solidFill>
                  <a:schemeClr val="accent2"/>
                </a:solidFill>
              </a:rPr>
              <a:t>Institutions, </a:t>
            </a:r>
            <a:r>
              <a:rPr lang="en-US" sz="2800" dirty="0">
                <a:solidFill>
                  <a:schemeClr val="accent2"/>
                </a:solidFill>
              </a:rPr>
              <a:t> </a:t>
            </a:r>
            <a:endParaRPr lang="en-US" sz="2800" dirty="0" smtClean="0">
              <a:solidFill>
                <a:schemeClr val="accent2"/>
              </a:solidFill>
            </a:endParaRPr>
          </a:p>
          <a:p>
            <a:pPr algn="ctr"/>
            <a:r>
              <a:rPr lang="en-US" sz="2800" dirty="0" smtClean="0">
                <a:solidFill>
                  <a:schemeClr val="accent2"/>
                </a:solidFill>
              </a:rPr>
              <a:t>Reviewers</a:t>
            </a:r>
            <a:r>
              <a:rPr lang="en-US" sz="2800" dirty="0">
                <a:solidFill>
                  <a:schemeClr val="accent2"/>
                </a:solidFill>
              </a:rPr>
              <a:t>, </a:t>
            </a:r>
            <a:r>
              <a:rPr lang="en-US" sz="2800" dirty="0" smtClean="0">
                <a:solidFill>
                  <a:schemeClr val="accent2"/>
                </a:solidFill>
              </a:rPr>
              <a:t>Funding Agencies, Consumers, Advocates, Press should demand:</a:t>
            </a:r>
            <a:endParaRPr lang="en-US" sz="2800" dirty="0">
              <a:solidFill>
                <a:schemeClr val="accent2"/>
              </a:solidFill>
            </a:endParaRPr>
          </a:p>
        </p:txBody>
      </p:sp>
      <p:sp>
        <p:nvSpPr>
          <p:cNvPr id="3" name="TextBox 2"/>
          <p:cNvSpPr txBox="1"/>
          <p:nvPr/>
        </p:nvSpPr>
        <p:spPr>
          <a:xfrm>
            <a:off x="-193965" y="2495910"/>
            <a:ext cx="8728365" cy="4031873"/>
          </a:xfrm>
          <a:prstGeom prst="rect">
            <a:avLst/>
          </a:prstGeom>
          <a:noFill/>
        </p:spPr>
        <p:txBody>
          <a:bodyPr wrap="square" rtlCol="0">
            <a:spAutoFit/>
          </a:bodyPr>
          <a:lstStyle/>
          <a:p>
            <a:pPr marL="800100" lvl="1" indent="-342900">
              <a:buAutoNum type="arabicParenR"/>
            </a:pPr>
            <a:r>
              <a:rPr lang="en-US" sz="2800" u="sng" dirty="0" smtClean="0">
                <a:solidFill>
                  <a:srgbClr val="4F81BD"/>
                </a:solidFill>
              </a:rPr>
              <a:t> </a:t>
            </a:r>
            <a:r>
              <a:rPr lang="en-US" sz="2800" b="1" u="sng" dirty="0" smtClean="0">
                <a:solidFill>
                  <a:srgbClr val="4F81BD"/>
                </a:solidFill>
              </a:rPr>
              <a:t>STUDIES ARE BLINDED </a:t>
            </a:r>
          </a:p>
          <a:p>
            <a:pPr lvl="1"/>
            <a:r>
              <a:rPr lang="en-US" sz="2800" dirty="0" smtClean="0">
                <a:solidFill>
                  <a:srgbClr val="4F81BD"/>
                </a:solidFill>
              </a:rPr>
              <a:t>2</a:t>
            </a:r>
            <a:r>
              <a:rPr lang="en-US" sz="2800" dirty="0">
                <a:solidFill>
                  <a:srgbClr val="4F81BD"/>
                </a:solidFill>
              </a:rPr>
              <a:t>) </a:t>
            </a:r>
            <a:r>
              <a:rPr lang="en-US" sz="2800" dirty="0" smtClean="0">
                <a:solidFill>
                  <a:srgbClr val="4F81BD"/>
                </a:solidFill>
              </a:rPr>
              <a:t>All results are shown </a:t>
            </a:r>
          </a:p>
          <a:p>
            <a:r>
              <a:rPr lang="en-US" sz="2800" dirty="0"/>
              <a:t>	</a:t>
            </a:r>
            <a:r>
              <a:rPr lang="en-US" sz="2800" dirty="0" smtClean="0">
                <a:solidFill>
                  <a:srgbClr val="4F81BD"/>
                </a:solidFill>
              </a:rPr>
              <a:t>3</a:t>
            </a:r>
            <a:r>
              <a:rPr lang="en-US" sz="2800" dirty="0">
                <a:solidFill>
                  <a:srgbClr val="4F81BD"/>
                </a:solidFill>
              </a:rPr>
              <a:t>) </a:t>
            </a:r>
            <a:r>
              <a:rPr lang="en-US" sz="2800" dirty="0" smtClean="0">
                <a:solidFill>
                  <a:srgbClr val="4F81BD"/>
                </a:solidFill>
              </a:rPr>
              <a:t>Experiments are repeated </a:t>
            </a:r>
          </a:p>
          <a:p>
            <a:r>
              <a:rPr lang="en-US" sz="2800" dirty="0"/>
              <a:t>	</a:t>
            </a:r>
            <a:r>
              <a:rPr lang="en-US" sz="2800" dirty="0" smtClean="0">
                <a:solidFill>
                  <a:srgbClr val="4F81BD"/>
                </a:solidFill>
              </a:rPr>
              <a:t>4</a:t>
            </a:r>
            <a:r>
              <a:rPr lang="en-US" sz="2800" dirty="0">
                <a:solidFill>
                  <a:srgbClr val="4F81BD"/>
                </a:solidFill>
              </a:rPr>
              <a:t>) </a:t>
            </a:r>
            <a:r>
              <a:rPr lang="en-US" sz="2800" dirty="0" smtClean="0">
                <a:solidFill>
                  <a:srgbClr val="4F81BD"/>
                </a:solidFill>
              </a:rPr>
              <a:t>Positive </a:t>
            </a:r>
            <a:r>
              <a:rPr lang="en-US" sz="2800" dirty="0">
                <a:solidFill>
                  <a:srgbClr val="4F81BD"/>
                </a:solidFill>
              </a:rPr>
              <a:t>and negative controls </a:t>
            </a:r>
            <a:endParaRPr lang="en-US" sz="2800" dirty="0" smtClean="0">
              <a:solidFill>
                <a:srgbClr val="4F81BD"/>
              </a:solidFill>
            </a:endParaRPr>
          </a:p>
          <a:p>
            <a:r>
              <a:rPr lang="en-US" sz="2800" dirty="0">
                <a:solidFill>
                  <a:srgbClr val="4F81BD"/>
                </a:solidFill>
              </a:rPr>
              <a:t>	</a:t>
            </a:r>
            <a:r>
              <a:rPr lang="en-US" sz="2800" dirty="0" smtClean="0">
                <a:solidFill>
                  <a:srgbClr val="4F81BD"/>
                </a:solidFill>
              </a:rPr>
              <a:t>	are shown</a:t>
            </a:r>
          </a:p>
          <a:p>
            <a:r>
              <a:rPr lang="en-US" sz="2800" dirty="0"/>
              <a:t>	</a:t>
            </a:r>
            <a:r>
              <a:rPr lang="en-US" sz="2800" dirty="0" smtClean="0">
                <a:solidFill>
                  <a:srgbClr val="4F81BD"/>
                </a:solidFill>
              </a:rPr>
              <a:t>5</a:t>
            </a:r>
            <a:r>
              <a:rPr lang="en-US" sz="2800" dirty="0">
                <a:solidFill>
                  <a:srgbClr val="4F81BD"/>
                </a:solidFill>
              </a:rPr>
              <a:t>) </a:t>
            </a:r>
            <a:r>
              <a:rPr lang="en-US" sz="2800" dirty="0" smtClean="0">
                <a:solidFill>
                  <a:srgbClr val="4F81BD"/>
                </a:solidFill>
              </a:rPr>
              <a:t>Reagents are validated </a:t>
            </a:r>
          </a:p>
          <a:p>
            <a:r>
              <a:rPr lang="en-US" sz="2800" dirty="0"/>
              <a:t>	</a:t>
            </a:r>
            <a:r>
              <a:rPr lang="en-US" sz="2800" dirty="0" smtClean="0">
                <a:solidFill>
                  <a:srgbClr val="4F81BD"/>
                </a:solidFill>
              </a:rPr>
              <a:t>6</a:t>
            </a:r>
            <a:r>
              <a:rPr lang="en-US" sz="2800" dirty="0">
                <a:solidFill>
                  <a:srgbClr val="4F81BD"/>
                </a:solidFill>
              </a:rPr>
              <a:t>) </a:t>
            </a:r>
            <a:r>
              <a:rPr lang="en-US" sz="2800" dirty="0" smtClean="0">
                <a:solidFill>
                  <a:srgbClr val="4F81BD"/>
                </a:solidFill>
              </a:rPr>
              <a:t>Appropriate tests are applied</a:t>
            </a:r>
            <a:endParaRPr lang="en-US" sz="6000" dirty="0" smtClean="0">
              <a:solidFill>
                <a:srgbClr val="4F81BD"/>
              </a:solidFill>
            </a:endParaRPr>
          </a:p>
          <a:p>
            <a:pPr algn="ctr"/>
            <a:r>
              <a:rPr lang="en-US" sz="6000" b="1" dirty="0" smtClean="0">
                <a:solidFill>
                  <a:srgbClr val="800000"/>
                </a:solidFill>
              </a:rPr>
              <a:t>     </a:t>
            </a:r>
            <a:endParaRPr lang="en-US" sz="6000" b="1" dirty="0">
              <a:solidFill>
                <a:srgbClr val="800000"/>
              </a:solidFill>
            </a:endParaRPr>
          </a:p>
        </p:txBody>
      </p:sp>
      <p:pic>
        <p:nvPicPr>
          <p:cNvPr id="6" name="Picture 5" descr="blind-justice3-1-inline_large_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6700" y="2476499"/>
            <a:ext cx="3677922" cy="3064934"/>
          </a:xfrm>
          <a:prstGeom prst="rect">
            <a:avLst/>
          </a:prstGeom>
        </p:spPr>
      </p:pic>
    </p:spTree>
    <p:extLst>
      <p:ext uri="{BB962C8B-B14F-4D97-AF65-F5344CB8AC3E}">
        <p14:creationId xmlns:p14="http://schemas.microsoft.com/office/powerpoint/2010/main" val="497482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502"/>
            <a:ext cx="9144000" cy="1143000"/>
          </a:xfrm>
        </p:spPr>
        <p:txBody>
          <a:bodyPr>
            <a:noAutofit/>
          </a:bodyPr>
          <a:lstStyle/>
          <a:p>
            <a:r>
              <a:rPr lang="en-US" sz="3200" b="1" dirty="0">
                <a:solidFill>
                  <a:schemeClr val="accent1"/>
                </a:solidFill>
              </a:rPr>
              <a:t>High-profile studies typically fail at multiple </a:t>
            </a:r>
            <a:r>
              <a:rPr lang="en-US" sz="3200" b="1" dirty="0" smtClean="0">
                <a:solidFill>
                  <a:schemeClr val="accent1"/>
                </a:solidFill>
              </a:rPr>
              <a:t>levels: </a:t>
            </a:r>
            <a:r>
              <a:rPr lang="en-US" sz="3200" b="1" dirty="0">
                <a:solidFill>
                  <a:schemeClr val="accent1"/>
                </a:solidFill>
              </a:rPr>
              <a:t/>
            </a:r>
            <a:br>
              <a:rPr lang="en-US" sz="3200" b="1" dirty="0">
                <a:solidFill>
                  <a:schemeClr val="accent1"/>
                </a:solidFill>
              </a:rPr>
            </a:br>
            <a:r>
              <a:rPr lang="en-US" sz="2400" b="1" dirty="0">
                <a:solidFill>
                  <a:srgbClr val="800000"/>
                </a:solidFill>
              </a:rPr>
              <a:t/>
            </a:r>
            <a:br>
              <a:rPr lang="en-US" sz="2400" b="1" dirty="0">
                <a:solidFill>
                  <a:srgbClr val="800000"/>
                </a:solidFill>
              </a:rPr>
            </a:br>
            <a:endParaRPr lang="en-US" sz="2400" dirty="0">
              <a:solidFill>
                <a:schemeClr val="accent1"/>
              </a:solidFill>
            </a:endParaRPr>
          </a:p>
        </p:txBody>
      </p:sp>
      <p:sp>
        <p:nvSpPr>
          <p:cNvPr id="3" name="TextBox 2"/>
          <p:cNvSpPr txBox="1"/>
          <p:nvPr/>
        </p:nvSpPr>
        <p:spPr>
          <a:xfrm>
            <a:off x="290497" y="1356650"/>
            <a:ext cx="8618061" cy="5078313"/>
          </a:xfrm>
          <a:prstGeom prst="rect">
            <a:avLst/>
          </a:prstGeom>
          <a:noFill/>
        </p:spPr>
        <p:txBody>
          <a:bodyPr wrap="square" rtlCol="0">
            <a:spAutoFit/>
          </a:bodyPr>
          <a:lstStyle/>
          <a:p>
            <a:pPr marL="342900" indent="-342900">
              <a:buAutoNum type="arabicParenR"/>
            </a:pPr>
            <a:r>
              <a:rPr lang="en-US" sz="2400" dirty="0" smtClean="0">
                <a:solidFill>
                  <a:srgbClr val="C0504D"/>
                </a:solidFill>
              </a:rPr>
              <a:t>Were </a:t>
            </a:r>
            <a:r>
              <a:rPr lang="en-US" sz="2400" dirty="0">
                <a:solidFill>
                  <a:srgbClr val="C0504D"/>
                </a:solidFill>
              </a:rPr>
              <a:t>studies blinded? </a:t>
            </a:r>
            <a:endParaRPr lang="en-US" dirty="0" smtClean="0">
              <a:solidFill>
                <a:srgbClr val="C0504D"/>
              </a:solidFill>
            </a:endParaRPr>
          </a:p>
          <a:p>
            <a:pPr lvl="1"/>
            <a:r>
              <a:rPr lang="en-US" dirty="0" smtClean="0">
                <a:solidFill>
                  <a:schemeClr val="accent1"/>
                </a:solidFill>
              </a:rPr>
              <a:t>Almost never</a:t>
            </a:r>
            <a:endParaRPr lang="en-US" dirty="0">
              <a:solidFill>
                <a:schemeClr val="accent1"/>
              </a:solidFill>
            </a:endParaRPr>
          </a:p>
          <a:p>
            <a:r>
              <a:rPr lang="en-US" sz="2400" dirty="0">
                <a:solidFill>
                  <a:srgbClr val="C0504D"/>
                </a:solidFill>
              </a:rPr>
              <a:t>2) Were all results shown? </a:t>
            </a:r>
            <a:endParaRPr lang="en-US" dirty="0" smtClean="0">
              <a:solidFill>
                <a:srgbClr val="C0504D"/>
              </a:solidFill>
            </a:endParaRPr>
          </a:p>
          <a:p>
            <a:r>
              <a:rPr lang="en-US" dirty="0"/>
              <a:t>	</a:t>
            </a:r>
            <a:r>
              <a:rPr lang="en-US" dirty="0" smtClean="0">
                <a:solidFill>
                  <a:srgbClr val="4F81BD"/>
                </a:solidFill>
              </a:rPr>
              <a:t>Typically not 		“representative examples”</a:t>
            </a:r>
            <a:r>
              <a:rPr lang="en-US" dirty="0">
                <a:solidFill>
                  <a:srgbClr val="4F81BD"/>
                </a:solidFill>
              </a:rPr>
              <a:t> </a:t>
            </a:r>
            <a:r>
              <a:rPr lang="en-US" dirty="0" smtClean="0">
                <a:solidFill>
                  <a:srgbClr val="4F81BD"/>
                </a:solidFill>
              </a:rPr>
              <a:t>&amp; data selection bias</a:t>
            </a:r>
          </a:p>
          <a:p>
            <a:r>
              <a:rPr lang="en-US" dirty="0">
                <a:solidFill>
                  <a:srgbClr val="4F81BD"/>
                </a:solidFill>
              </a:rPr>
              <a:t>	</a:t>
            </a:r>
            <a:r>
              <a:rPr lang="en-US" dirty="0" smtClean="0">
                <a:solidFill>
                  <a:srgbClr val="4F81BD"/>
                </a:solidFill>
              </a:rPr>
              <a:t>	</a:t>
            </a:r>
            <a:r>
              <a:rPr lang="en-US" dirty="0">
                <a:solidFill>
                  <a:srgbClr val="4F81BD"/>
                </a:solidFill>
              </a:rPr>
              <a:t>	</a:t>
            </a:r>
            <a:r>
              <a:rPr lang="en-US" dirty="0" smtClean="0">
                <a:solidFill>
                  <a:srgbClr val="4F81BD"/>
                </a:solidFill>
              </a:rPr>
              <a:t>		western </a:t>
            </a:r>
            <a:r>
              <a:rPr lang="en-US" dirty="0">
                <a:solidFill>
                  <a:srgbClr val="4F81BD"/>
                </a:solidFill>
              </a:rPr>
              <a:t>blots that </a:t>
            </a:r>
            <a:r>
              <a:rPr lang="en-US" dirty="0" smtClean="0">
                <a:solidFill>
                  <a:srgbClr val="4F81BD"/>
                </a:solidFill>
              </a:rPr>
              <a:t>show only a slice; no size </a:t>
            </a:r>
            <a:r>
              <a:rPr lang="en-US" dirty="0">
                <a:solidFill>
                  <a:srgbClr val="4F81BD"/>
                </a:solidFill>
              </a:rPr>
              <a:t>markers</a:t>
            </a:r>
          </a:p>
          <a:p>
            <a:r>
              <a:rPr lang="en-US" sz="2400" dirty="0">
                <a:solidFill>
                  <a:srgbClr val="C0504D"/>
                </a:solidFill>
              </a:rPr>
              <a:t>3) </a:t>
            </a:r>
            <a:r>
              <a:rPr lang="en-US" sz="2400" dirty="0" smtClean="0">
                <a:solidFill>
                  <a:srgbClr val="C0504D"/>
                </a:solidFill>
              </a:rPr>
              <a:t>Were experiments repeated</a:t>
            </a:r>
            <a:r>
              <a:rPr lang="en-US" sz="2400" dirty="0">
                <a:solidFill>
                  <a:srgbClr val="C0504D"/>
                </a:solidFill>
              </a:rPr>
              <a:t>? </a:t>
            </a:r>
            <a:endParaRPr lang="en-US" dirty="0" smtClean="0">
              <a:solidFill>
                <a:srgbClr val="C0504D"/>
              </a:solidFill>
            </a:endParaRPr>
          </a:p>
          <a:p>
            <a:r>
              <a:rPr lang="en-US" dirty="0"/>
              <a:t>	</a:t>
            </a:r>
            <a:r>
              <a:rPr lang="en-US" dirty="0" smtClean="0">
                <a:solidFill>
                  <a:srgbClr val="4F81BD"/>
                </a:solidFill>
              </a:rPr>
              <a:t>Often not			westerns/</a:t>
            </a:r>
            <a:r>
              <a:rPr lang="en-US" dirty="0" err="1" smtClean="0">
                <a:solidFill>
                  <a:srgbClr val="4F81BD"/>
                </a:solidFill>
              </a:rPr>
              <a:t>immuno</a:t>
            </a:r>
            <a:r>
              <a:rPr lang="en-US" dirty="0" smtClean="0">
                <a:solidFill>
                  <a:srgbClr val="4F81BD"/>
                </a:solidFill>
              </a:rPr>
              <a:t>-precipitation usually </a:t>
            </a:r>
            <a:r>
              <a:rPr lang="en-US" dirty="0">
                <a:solidFill>
                  <a:srgbClr val="4F81BD"/>
                </a:solidFill>
              </a:rPr>
              <a:t>only </a:t>
            </a:r>
            <a:r>
              <a:rPr lang="en-US" dirty="0" smtClean="0">
                <a:solidFill>
                  <a:srgbClr val="4F81BD"/>
                </a:solidFill>
              </a:rPr>
              <a:t>performed once </a:t>
            </a:r>
          </a:p>
          <a:p>
            <a:r>
              <a:rPr lang="en-US" dirty="0">
                <a:solidFill>
                  <a:srgbClr val="4F81BD"/>
                </a:solidFill>
              </a:rPr>
              <a:t>	</a:t>
            </a:r>
            <a:r>
              <a:rPr lang="en-US" dirty="0" smtClean="0">
                <a:solidFill>
                  <a:srgbClr val="4F81BD"/>
                </a:solidFill>
              </a:rPr>
              <a:t>				typically only use </a:t>
            </a:r>
            <a:r>
              <a:rPr lang="en-US" dirty="0">
                <a:solidFill>
                  <a:srgbClr val="4F81BD"/>
                </a:solidFill>
              </a:rPr>
              <a:t>1/2 </a:t>
            </a:r>
            <a:r>
              <a:rPr lang="en-US" dirty="0" err="1">
                <a:solidFill>
                  <a:srgbClr val="4F81BD"/>
                </a:solidFill>
              </a:rPr>
              <a:t>siRNAs</a:t>
            </a:r>
            <a:r>
              <a:rPr lang="en-US" dirty="0">
                <a:solidFill>
                  <a:srgbClr val="4F81BD"/>
                </a:solidFill>
              </a:rPr>
              <a:t> </a:t>
            </a:r>
            <a:r>
              <a:rPr lang="en-US" dirty="0" smtClean="0">
                <a:solidFill>
                  <a:srgbClr val="4F81BD"/>
                </a:solidFill>
              </a:rPr>
              <a:t>and </a:t>
            </a:r>
            <a:r>
              <a:rPr lang="en-US" dirty="0">
                <a:solidFill>
                  <a:srgbClr val="4F81BD"/>
                </a:solidFill>
              </a:rPr>
              <a:t>in 1/2 cell lines </a:t>
            </a:r>
            <a:endParaRPr lang="en-US" dirty="0" smtClean="0">
              <a:solidFill>
                <a:srgbClr val="4F81BD"/>
              </a:solidFill>
            </a:endParaRPr>
          </a:p>
          <a:p>
            <a:r>
              <a:rPr lang="en-US" dirty="0">
                <a:solidFill>
                  <a:srgbClr val="4F81BD"/>
                </a:solidFill>
              </a:rPr>
              <a:t>	</a:t>
            </a:r>
            <a:r>
              <a:rPr lang="en-US" dirty="0" smtClean="0">
                <a:solidFill>
                  <a:srgbClr val="4F81BD"/>
                </a:solidFill>
              </a:rPr>
              <a:t>				confusion between replicates and independent experiments</a:t>
            </a:r>
            <a:endParaRPr lang="en-US" dirty="0">
              <a:solidFill>
                <a:srgbClr val="4F81BD"/>
              </a:solidFill>
            </a:endParaRPr>
          </a:p>
          <a:p>
            <a:r>
              <a:rPr lang="en-US" sz="2400" dirty="0">
                <a:solidFill>
                  <a:srgbClr val="C0504D"/>
                </a:solidFill>
              </a:rPr>
              <a:t>4) </a:t>
            </a:r>
            <a:r>
              <a:rPr lang="en-US" sz="2400" dirty="0" smtClean="0">
                <a:solidFill>
                  <a:srgbClr val="C0504D"/>
                </a:solidFill>
              </a:rPr>
              <a:t>Were </a:t>
            </a:r>
            <a:r>
              <a:rPr lang="en-US" sz="2400" dirty="0">
                <a:solidFill>
                  <a:srgbClr val="C0504D"/>
                </a:solidFill>
              </a:rPr>
              <a:t>positive and negative controls shown? </a:t>
            </a:r>
            <a:endParaRPr lang="en-US" dirty="0" smtClean="0">
              <a:solidFill>
                <a:srgbClr val="C0504D"/>
              </a:solidFill>
            </a:endParaRPr>
          </a:p>
          <a:p>
            <a:r>
              <a:rPr lang="en-US" dirty="0"/>
              <a:t>	</a:t>
            </a:r>
            <a:r>
              <a:rPr lang="en-US" dirty="0" smtClean="0">
                <a:solidFill>
                  <a:srgbClr val="4F81BD"/>
                </a:solidFill>
              </a:rPr>
              <a:t>Typically not </a:t>
            </a:r>
            <a:endParaRPr lang="en-US" dirty="0">
              <a:solidFill>
                <a:srgbClr val="4F81BD"/>
              </a:solidFill>
            </a:endParaRPr>
          </a:p>
          <a:p>
            <a:r>
              <a:rPr lang="en-US" sz="2400" dirty="0">
                <a:solidFill>
                  <a:srgbClr val="C0504D"/>
                </a:solidFill>
              </a:rPr>
              <a:t>5) </a:t>
            </a:r>
            <a:r>
              <a:rPr lang="en-US" sz="2400" dirty="0" smtClean="0">
                <a:solidFill>
                  <a:srgbClr val="C0504D"/>
                </a:solidFill>
              </a:rPr>
              <a:t>Were </a:t>
            </a:r>
            <a:r>
              <a:rPr lang="en-US" sz="2400" dirty="0">
                <a:solidFill>
                  <a:srgbClr val="C0504D"/>
                </a:solidFill>
              </a:rPr>
              <a:t>reagents validated? </a:t>
            </a:r>
            <a:endParaRPr lang="en-US" dirty="0" smtClean="0">
              <a:solidFill>
                <a:srgbClr val="C0504D"/>
              </a:solidFill>
            </a:endParaRPr>
          </a:p>
          <a:p>
            <a:r>
              <a:rPr lang="en-US" dirty="0"/>
              <a:t>	</a:t>
            </a:r>
            <a:r>
              <a:rPr lang="en-US" dirty="0" smtClean="0">
                <a:solidFill>
                  <a:srgbClr val="4F81BD"/>
                </a:solidFill>
              </a:rPr>
              <a:t>Frequently not  	IHC </a:t>
            </a:r>
            <a:r>
              <a:rPr lang="en-US" dirty="0">
                <a:solidFill>
                  <a:srgbClr val="4F81BD"/>
                </a:solidFill>
              </a:rPr>
              <a:t>with a polyclonal anti-peptide </a:t>
            </a:r>
            <a:r>
              <a:rPr lang="en-US" dirty="0" err="1" smtClean="0">
                <a:solidFill>
                  <a:srgbClr val="4F81BD"/>
                </a:solidFill>
              </a:rPr>
              <a:t>Ab</a:t>
            </a:r>
            <a:endParaRPr lang="en-US" dirty="0" smtClean="0">
              <a:solidFill>
                <a:srgbClr val="4F81BD"/>
              </a:solidFill>
            </a:endParaRPr>
          </a:p>
          <a:p>
            <a:r>
              <a:rPr lang="en-US" dirty="0">
                <a:solidFill>
                  <a:srgbClr val="4F81BD"/>
                </a:solidFill>
              </a:rPr>
              <a:t>	</a:t>
            </a:r>
            <a:r>
              <a:rPr lang="en-US" dirty="0" smtClean="0">
                <a:solidFill>
                  <a:srgbClr val="4F81BD"/>
                </a:solidFill>
              </a:rPr>
              <a:t>				small molecule inhibitors</a:t>
            </a:r>
            <a:endParaRPr lang="en-US" dirty="0">
              <a:solidFill>
                <a:srgbClr val="4F81BD"/>
              </a:solidFill>
            </a:endParaRPr>
          </a:p>
          <a:p>
            <a:r>
              <a:rPr lang="en-US" sz="2400" dirty="0" smtClean="0">
                <a:solidFill>
                  <a:schemeClr val="accent2"/>
                </a:solidFill>
              </a:rPr>
              <a:t>6) Was </a:t>
            </a:r>
            <a:r>
              <a:rPr lang="en-US" sz="2400" dirty="0">
                <a:solidFill>
                  <a:schemeClr val="accent2"/>
                </a:solidFill>
              </a:rPr>
              <a:t>the </a:t>
            </a:r>
            <a:r>
              <a:rPr lang="en-US" sz="2400" dirty="0" smtClean="0">
                <a:solidFill>
                  <a:schemeClr val="accent2"/>
                </a:solidFill>
              </a:rPr>
              <a:t>analysis appropriate (e.g. cell growth/statistical tests)?</a:t>
            </a:r>
            <a:endParaRPr lang="en-US" dirty="0" smtClean="0">
              <a:solidFill>
                <a:schemeClr val="accent2"/>
              </a:solidFill>
            </a:endParaRPr>
          </a:p>
          <a:p>
            <a:r>
              <a:rPr lang="en-US" dirty="0">
                <a:solidFill>
                  <a:srgbClr val="4F81BD"/>
                </a:solidFill>
              </a:rPr>
              <a:t>	</a:t>
            </a:r>
            <a:r>
              <a:rPr lang="en-US" dirty="0" smtClean="0">
                <a:solidFill>
                  <a:srgbClr val="4F81BD"/>
                </a:solidFill>
              </a:rPr>
              <a:t>Typically not </a:t>
            </a:r>
            <a:endParaRPr lang="en-US" dirty="0">
              <a:solidFill>
                <a:srgbClr val="4F81BD"/>
              </a:solidFill>
            </a:endParaRPr>
          </a:p>
        </p:txBody>
      </p:sp>
      <p:sp>
        <p:nvSpPr>
          <p:cNvPr id="4" name="TextBox 3"/>
          <p:cNvSpPr txBox="1"/>
          <p:nvPr/>
        </p:nvSpPr>
        <p:spPr>
          <a:xfrm>
            <a:off x="1038207" y="685756"/>
            <a:ext cx="7228837" cy="954107"/>
          </a:xfrm>
          <a:prstGeom prst="rect">
            <a:avLst/>
          </a:prstGeom>
          <a:noFill/>
        </p:spPr>
        <p:txBody>
          <a:bodyPr wrap="none" rtlCol="0">
            <a:spAutoFit/>
          </a:bodyPr>
          <a:lstStyle/>
          <a:p>
            <a:r>
              <a:rPr lang="en-US" sz="2800" dirty="0" smtClean="0">
                <a:solidFill>
                  <a:schemeClr val="accent1"/>
                </a:solidFill>
              </a:rPr>
              <a:t>Begley’s six </a:t>
            </a:r>
            <a:r>
              <a:rPr lang="en-US" sz="2800" dirty="0">
                <a:solidFill>
                  <a:schemeClr val="accent1"/>
                </a:solidFill>
              </a:rPr>
              <a:t>criteria for judging scientific </a:t>
            </a:r>
            <a:r>
              <a:rPr lang="en-US" sz="2800" dirty="0" smtClean="0">
                <a:solidFill>
                  <a:schemeClr val="accent1"/>
                </a:solidFill>
              </a:rPr>
              <a:t>reports:</a:t>
            </a:r>
            <a:r>
              <a:rPr lang="en-US" sz="2800" dirty="0">
                <a:solidFill>
                  <a:schemeClr val="accent1"/>
                </a:solidFill>
              </a:rPr>
              <a:t/>
            </a:r>
            <a:br>
              <a:rPr lang="en-US" sz="2800" dirty="0">
                <a:solidFill>
                  <a:schemeClr val="accent1"/>
                </a:solidFill>
              </a:rPr>
            </a:br>
            <a:endParaRPr lang="en-US" sz="2800" dirty="0">
              <a:solidFill>
                <a:schemeClr val="accent1"/>
              </a:solidFill>
            </a:endParaRPr>
          </a:p>
        </p:txBody>
      </p:sp>
      <p:sp>
        <p:nvSpPr>
          <p:cNvPr id="5" name="TextBox 4"/>
          <p:cNvSpPr txBox="1"/>
          <p:nvPr/>
        </p:nvSpPr>
        <p:spPr>
          <a:xfrm>
            <a:off x="0" y="6532146"/>
            <a:ext cx="2454518" cy="307777"/>
          </a:xfrm>
          <a:prstGeom prst="rect">
            <a:avLst/>
          </a:prstGeom>
          <a:noFill/>
        </p:spPr>
        <p:txBody>
          <a:bodyPr wrap="none" rtlCol="0">
            <a:spAutoFit/>
          </a:bodyPr>
          <a:lstStyle/>
          <a:p>
            <a:r>
              <a:rPr lang="fr-FR" sz="1400" dirty="0" err="1" smtClean="0">
                <a:solidFill>
                  <a:schemeClr val="accent2">
                    <a:lumMod val="75000"/>
                  </a:schemeClr>
                </a:solidFill>
              </a:rPr>
              <a:t>Begley</a:t>
            </a:r>
            <a:r>
              <a:rPr lang="fr-FR" sz="1400" dirty="0" smtClean="0">
                <a:solidFill>
                  <a:schemeClr val="accent2">
                    <a:lumMod val="75000"/>
                  </a:schemeClr>
                </a:solidFill>
              </a:rPr>
              <a:t>. Nature (2013) 497; 433</a:t>
            </a:r>
            <a:endParaRPr lang="en-US" sz="1400" dirty="0">
              <a:solidFill>
                <a:schemeClr val="accent2">
                  <a:lumMod val="75000"/>
                </a:schemeClr>
              </a:solidFill>
            </a:endParaRPr>
          </a:p>
        </p:txBody>
      </p:sp>
    </p:spTree>
    <p:extLst>
      <p:ext uri="{BB962C8B-B14F-4D97-AF65-F5344CB8AC3E}">
        <p14:creationId xmlns:p14="http://schemas.microsoft.com/office/powerpoint/2010/main" val="137248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43000" y="939800"/>
            <a:ext cx="4229100" cy="5276306"/>
          </a:xfrm>
          <a:prstGeom prst="rect">
            <a:avLst/>
          </a:prstGeom>
        </p:spPr>
      </p:pic>
      <p:sp>
        <p:nvSpPr>
          <p:cNvPr id="7" name="Rectangle 6"/>
          <p:cNvSpPr/>
          <p:nvPr/>
        </p:nvSpPr>
        <p:spPr>
          <a:xfrm>
            <a:off x="1181100" y="5918200"/>
            <a:ext cx="3797300" cy="914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143000" y="6032500"/>
            <a:ext cx="38862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98500" y="5842000"/>
            <a:ext cx="762000" cy="4826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14300" y="304800"/>
            <a:ext cx="8724900" cy="1077218"/>
          </a:xfrm>
          <a:prstGeom prst="rect">
            <a:avLst/>
          </a:prstGeom>
          <a:solidFill>
            <a:schemeClr val="bg1"/>
          </a:solidFill>
        </p:spPr>
        <p:txBody>
          <a:bodyPr wrap="square" rtlCol="0">
            <a:spAutoFit/>
          </a:bodyPr>
          <a:lstStyle/>
          <a:p>
            <a:pPr algn="ctr"/>
            <a:r>
              <a:rPr lang="en-US" sz="3200" dirty="0" smtClean="0">
                <a:solidFill>
                  <a:schemeClr val="accent1"/>
                </a:solidFill>
              </a:rPr>
              <a:t>Were all the results shown?</a:t>
            </a:r>
          </a:p>
          <a:p>
            <a:pPr algn="ctr"/>
            <a:endParaRPr lang="en-US" sz="3200" dirty="0" smtClean="0">
              <a:solidFill>
                <a:schemeClr val="accent1"/>
              </a:solidFill>
            </a:endParaRPr>
          </a:p>
        </p:txBody>
      </p:sp>
      <p:sp>
        <p:nvSpPr>
          <p:cNvPr id="3" name="TextBox 2"/>
          <p:cNvSpPr txBox="1"/>
          <p:nvPr/>
        </p:nvSpPr>
        <p:spPr>
          <a:xfrm>
            <a:off x="0" y="6550223"/>
            <a:ext cx="2791011" cy="307777"/>
          </a:xfrm>
          <a:prstGeom prst="rect">
            <a:avLst/>
          </a:prstGeom>
          <a:noFill/>
        </p:spPr>
        <p:txBody>
          <a:bodyPr wrap="none" rtlCol="0">
            <a:spAutoFit/>
          </a:bodyPr>
          <a:lstStyle/>
          <a:p>
            <a:r>
              <a:rPr lang="en-US" sz="1400" dirty="0" smtClean="0">
                <a:solidFill>
                  <a:srgbClr val="C0504D"/>
                </a:solidFill>
              </a:rPr>
              <a:t>Elliott et al. Blood (2006)  107: 1892</a:t>
            </a:r>
            <a:endParaRPr lang="en-US" sz="1400" dirty="0">
              <a:solidFill>
                <a:srgbClr val="C0504D"/>
              </a:solidFill>
            </a:endParaRPr>
          </a:p>
        </p:txBody>
      </p:sp>
      <p:pic>
        <p:nvPicPr>
          <p:cNvPr id="11" name="Picture 10"/>
          <p:cNvPicPr>
            <a:picLocks noChangeAspect="1"/>
          </p:cNvPicPr>
          <p:nvPr/>
        </p:nvPicPr>
        <p:blipFill>
          <a:blip r:embed="rId4"/>
          <a:stretch>
            <a:fillRect/>
          </a:stretch>
        </p:blipFill>
        <p:spPr>
          <a:xfrm>
            <a:off x="6032500" y="2133600"/>
            <a:ext cx="2311400" cy="368300"/>
          </a:xfrm>
          <a:prstGeom prst="rect">
            <a:avLst/>
          </a:prstGeom>
        </p:spPr>
      </p:pic>
      <p:sp>
        <p:nvSpPr>
          <p:cNvPr id="12" name="Rectangle 11"/>
          <p:cNvSpPr/>
          <p:nvPr/>
        </p:nvSpPr>
        <p:spPr>
          <a:xfrm>
            <a:off x="6007100" y="1671260"/>
            <a:ext cx="3098800" cy="5131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6032500" y="2159000"/>
            <a:ext cx="2044700" cy="3429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016500" y="2133600"/>
            <a:ext cx="813043" cy="369332"/>
          </a:xfrm>
          <a:prstGeom prst="rect">
            <a:avLst/>
          </a:prstGeom>
          <a:noFill/>
        </p:spPr>
        <p:txBody>
          <a:bodyPr wrap="none" rtlCol="0">
            <a:spAutoFit/>
          </a:bodyPr>
          <a:lstStyle/>
          <a:p>
            <a:r>
              <a:rPr lang="en-US" dirty="0" smtClean="0"/>
              <a:t>Versus</a:t>
            </a:r>
            <a:endParaRPr lang="en-US" dirty="0"/>
          </a:p>
        </p:txBody>
      </p:sp>
      <p:sp>
        <p:nvSpPr>
          <p:cNvPr id="6" name="TextBox 5"/>
          <p:cNvSpPr txBox="1"/>
          <p:nvPr/>
        </p:nvSpPr>
        <p:spPr>
          <a:xfrm>
            <a:off x="5263392" y="3638371"/>
            <a:ext cx="3614691" cy="2062103"/>
          </a:xfrm>
          <a:prstGeom prst="rect">
            <a:avLst/>
          </a:prstGeom>
          <a:noFill/>
        </p:spPr>
        <p:txBody>
          <a:bodyPr wrap="none" rtlCol="0">
            <a:spAutoFit/>
          </a:bodyPr>
          <a:lstStyle/>
          <a:p>
            <a:pPr algn="ctr"/>
            <a:r>
              <a:rPr lang="en-US" sz="3200" dirty="0" smtClean="0">
                <a:solidFill>
                  <a:schemeClr val="accent2"/>
                </a:solidFill>
              </a:rPr>
              <a:t>Investigators hide </a:t>
            </a:r>
          </a:p>
          <a:p>
            <a:pPr algn="ctr"/>
            <a:r>
              <a:rPr lang="en-US" sz="3200" dirty="0" smtClean="0">
                <a:solidFill>
                  <a:schemeClr val="accent2"/>
                </a:solidFill>
              </a:rPr>
              <a:t>poor experiments </a:t>
            </a:r>
          </a:p>
          <a:p>
            <a:pPr algn="ctr"/>
            <a:r>
              <a:rPr lang="en-US" sz="3200" dirty="0" smtClean="0">
                <a:solidFill>
                  <a:schemeClr val="accent2"/>
                </a:solidFill>
              </a:rPr>
              <a:t>by failing to show all </a:t>
            </a:r>
          </a:p>
          <a:p>
            <a:pPr algn="ctr"/>
            <a:r>
              <a:rPr lang="en-US" sz="3200" dirty="0" smtClean="0">
                <a:solidFill>
                  <a:schemeClr val="accent2"/>
                </a:solidFill>
              </a:rPr>
              <a:t>the data</a:t>
            </a:r>
            <a:endParaRPr lang="en-US" sz="3200" dirty="0">
              <a:solidFill>
                <a:schemeClr val="accent2"/>
              </a:solidFill>
            </a:endParaRPr>
          </a:p>
        </p:txBody>
      </p:sp>
      <p:sp>
        <p:nvSpPr>
          <p:cNvPr id="13" name="TextBox 12"/>
          <p:cNvSpPr txBox="1"/>
          <p:nvPr/>
        </p:nvSpPr>
        <p:spPr>
          <a:xfrm>
            <a:off x="2730500" y="1320800"/>
            <a:ext cx="1206500" cy="369332"/>
          </a:xfrm>
          <a:prstGeom prst="rect">
            <a:avLst/>
          </a:prstGeom>
          <a:solidFill>
            <a:srgbClr val="FFFFFF"/>
          </a:solidFill>
        </p:spPr>
        <p:txBody>
          <a:bodyPr wrap="square" rtlCol="0">
            <a:spAutoFit/>
          </a:bodyPr>
          <a:lstStyle/>
          <a:p>
            <a:endParaRPr lang="en-US" dirty="0"/>
          </a:p>
        </p:txBody>
      </p:sp>
      <p:sp>
        <p:nvSpPr>
          <p:cNvPr id="14" name="TextBox 13"/>
          <p:cNvSpPr txBox="1"/>
          <p:nvPr/>
        </p:nvSpPr>
        <p:spPr>
          <a:xfrm>
            <a:off x="2248143" y="6258123"/>
            <a:ext cx="1930499" cy="307777"/>
          </a:xfrm>
          <a:prstGeom prst="rect">
            <a:avLst/>
          </a:prstGeom>
          <a:noFill/>
        </p:spPr>
        <p:txBody>
          <a:bodyPr wrap="none" rtlCol="0">
            <a:spAutoFit/>
          </a:bodyPr>
          <a:lstStyle/>
          <a:p>
            <a:r>
              <a:rPr lang="en-US" sz="1400" dirty="0" smtClean="0"/>
              <a:t> “Anti-EPOR” antibodies</a:t>
            </a:r>
            <a:endParaRPr lang="en-US" sz="1400" dirty="0"/>
          </a:p>
        </p:txBody>
      </p:sp>
    </p:spTree>
    <p:extLst>
      <p:ext uri="{BB962C8B-B14F-4D97-AF65-F5344CB8AC3E}">
        <p14:creationId xmlns:p14="http://schemas.microsoft.com/office/powerpoint/2010/main" val="2399538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18474" y="1803400"/>
            <a:ext cx="6780906" cy="2882900"/>
          </a:xfrm>
          <a:prstGeom prst="rect">
            <a:avLst/>
          </a:prstGeom>
        </p:spPr>
      </p:pic>
      <p:sp>
        <p:nvSpPr>
          <p:cNvPr id="4" name="TextBox 3"/>
          <p:cNvSpPr txBox="1"/>
          <p:nvPr/>
        </p:nvSpPr>
        <p:spPr>
          <a:xfrm>
            <a:off x="773022" y="5346700"/>
            <a:ext cx="7994647" cy="1200328"/>
          </a:xfrm>
          <a:prstGeom prst="rect">
            <a:avLst/>
          </a:prstGeom>
          <a:noFill/>
        </p:spPr>
        <p:txBody>
          <a:bodyPr wrap="none" rtlCol="0">
            <a:spAutoFit/>
          </a:bodyPr>
          <a:lstStyle/>
          <a:p>
            <a:pPr algn="ctr"/>
            <a:r>
              <a:rPr lang="en-US" sz="2400" dirty="0" smtClean="0">
                <a:solidFill>
                  <a:schemeClr val="accent2"/>
                </a:solidFill>
              </a:rPr>
              <a:t>Beware “illegitimate” controls</a:t>
            </a:r>
          </a:p>
          <a:p>
            <a:pPr algn="ctr"/>
            <a:r>
              <a:rPr lang="en-US" sz="2400" dirty="0" smtClean="0">
                <a:solidFill>
                  <a:schemeClr val="accent2"/>
                </a:solidFill>
              </a:rPr>
              <a:t>Here competition experiments are not the appropriate control</a:t>
            </a:r>
          </a:p>
          <a:p>
            <a:pPr algn="ctr"/>
            <a:r>
              <a:rPr lang="en-US" sz="2400" dirty="0" smtClean="0">
                <a:solidFill>
                  <a:schemeClr val="accent2"/>
                </a:solidFill>
              </a:rPr>
              <a:t>- an </a:t>
            </a:r>
            <a:r>
              <a:rPr lang="en-US" sz="2400" u="sng" dirty="0" smtClean="0">
                <a:solidFill>
                  <a:schemeClr val="accent2"/>
                </a:solidFill>
              </a:rPr>
              <a:t>apparent</a:t>
            </a:r>
            <a:r>
              <a:rPr lang="en-US" sz="2400" dirty="0" smtClean="0">
                <a:solidFill>
                  <a:schemeClr val="accent2"/>
                </a:solidFill>
              </a:rPr>
              <a:t> control</a:t>
            </a:r>
            <a:r>
              <a:rPr lang="en-US" sz="2400" dirty="0">
                <a:solidFill>
                  <a:schemeClr val="accent2"/>
                </a:solidFill>
              </a:rPr>
              <a:t> </a:t>
            </a:r>
            <a:r>
              <a:rPr lang="en-US" sz="2400" dirty="0" smtClean="0">
                <a:solidFill>
                  <a:schemeClr val="accent2"/>
                </a:solidFill>
              </a:rPr>
              <a:t>may not be a control</a:t>
            </a:r>
            <a:endParaRPr lang="en-US" sz="2400" dirty="0">
              <a:solidFill>
                <a:schemeClr val="accent2"/>
              </a:solidFill>
            </a:endParaRPr>
          </a:p>
        </p:txBody>
      </p:sp>
      <p:sp>
        <p:nvSpPr>
          <p:cNvPr id="5" name="Rectangle 4"/>
          <p:cNvSpPr/>
          <p:nvPr/>
        </p:nvSpPr>
        <p:spPr>
          <a:xfrm>
            <a:off x="0" y="6539468"/>
            <a:ext cx="2791011" cy="307777"/>
          </a:xfrm>
          <a:prstGeom prst="rect">
            <a:avLst/>
          </a:prstGeom>
        </p:spPr>
        <p:txBody>
          <a:bodyPr wrap="none">
            <a:spAutoFit/>
          </a:bodyPr>
          <a:lstStyle/>
          <a:p>
            <a:r>
              <a:rPr lang="en-US" sz="1400" dirty="0">
                <a:solidFill>
                  <a:srgbClr val="C0504D"/>
                </a:solidFill>
              </a:rPr>
              <a:t>Elliott et al. Blood (2006)  107: 1892</a:t>
            </a:r>
          </a:p>
        </p:txBody>
      </p:sp>
      <p:sp>
        <p:nvSpPr>
          <p:cNvPr id="6" name="Rectangle 5"/>
          <p:cNvSpPr/>
          <p:nvPr/>
        </p:nvSpPr>
        <p:spPr>
          <a:xfrm>
            <a:off x="1422400" y="4508500"/>
            <a:ext cx="7035800" cy="4572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Up Arrow 6"/>
          <p:cNvSpPr/>
          <p:nvPr/>
        </p:nvSpPr>
        <p:spPr>
          <a:xfrm>
            <a:off x="4787900" y="4559300"/>
            <a:ext cx="165100" cy="8763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07885" y="254000"/>
            <a:ext cx="7574109" cy="1015663"/>
          </a:xfrm>
          <a:prstGeom prst="rect">
            <a:avLst/>
          </a:prstGeom>
          <a:noFill/>
        </p:spPr>
        <p:txBody>
          <a:bodyPr wrap="none" rtlCol="0">
            <a:spAutoFit/>
          </a:bodyPr>
          <a:lstStyle/>
          <a:p>
            <a:pPr algn="ctr"/>
            <a:r>
              <a:rPr lang="en-US" sz="3200" dirty="0" smtClean="0">
                <a:solidFill>
                  <a:schemeClr val="accent1"/>
                </a:solidFill>
              </a:rPr>
              <a:t>Were positive and negative controls shown?</a:t>
            </a:r>
          </a:p>
          <a:p>
            <a:pPr algn="ctr"/>
            <a:r>
              <a:rPr lang="en-US" sz="2800" dirty="0" smtClean="0">
                <a:solidFill>
                  <a:schemeClr val="accent1"/>
                </a:solidFill>
              </a:rPr>
              <a:t>Beware using polyclonal anti-peptide antibodies</a:t>
            </a:r>
            <a:endParaRPr lang="en-US" sz="2800" dirty="0">
              <a:solidFill>
                <a:schemeClr val="accent1"/>
              </a:solidFill>
            </a:endParaRPr>
          </a:p>
        </p:txBody>
      </p:sp>
    </p:spTree>
    <p:extLst>
      <p:ext uri="{BB962C8B-B14F-4D97-AF65-F5344CB8AC3E}">
        <p14:creationId xmlns:p14="http://schemas.microsoft.com/office/powerpoint/2010/main" val="2531878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805" y="1451875"/>
            <a:ext cx="8686800" cy="3522632"/>
          </a:xfrm>
        </p:spPr>
        <p:txBody>
          <a:bodyPr>
            <a:normAutofit fontScale="90000"/>
          </a:bodyPr>
          <a:lstStyle/>
          <a:p>
            <a:r>
              <a:rPr lang="en-US" sz="4000" b="1" dirty="0">
                <a:solidFill>
                  <a:schemeClr val="accent1"/>
                </a:solidFill>
              </a:rPr>
              <a:t>Reviewers, </a:t>
            </a:r>
            <a:r>
              <a:rPr lang="en-US" sz="4000" b="1" dirty="0" smtClean="0">
                <a:solidFill>
                  <a:schemeClr val="accent1"/>
                </a:solidFill>
              </a:rPr>
              <a:t>Editors of “top-tier” journals,</a:t>
            </a:r>
            <a:r>
              <a:rPr lang="en-US" sz="4000" b="1" dirty="0">
                <a:solidFill>
                  <a:schemeClr val="accent1"/>
                </a:solidFill>
              </a:rPr>
              <a:t> </a:t>
            </a:r>
            <a:r>
              <a:rPr lang="en-US" sz="4000" b="1" dirty="0" smtClean="0">
                <a:solidFill>
                  <a:schemeClr val="accent1"/>
                </a:solidFill>
              </a:rPr>
              <a:t/>
            </a:r>
            <a:br>
              <a:rPr lang="en-US" sz="4000" b="1" dirty="0" smtClean="0">
                <a:solidFill>
                  <a:schemeClr val="accent1"/>
                </a:solidFill>
              </a:rPr>
            </a:br>
            <a:r>
              <a:rPr lang="en-US" sz="4000" b="1" dirty="0" smtClean="0">
                <a:solidFill>
                  <a:schemeClr val="accent1"/>
                </a:solidFill>
              </a:rPr>
              <a:t> Grant Review Committees,</a:t>
            </a:r>
            <a:br>
              <a:rPr lang="en-US" sz="4000" b="1" dirty="0" smtClean="0">
                <a:solidFill>
                  <a:schemeClr val="accent1"/>
                </a:solidFill>
              </a:rPr>
            </a:br>
            <a:r>
              <a:rPr lang="en-US" sz="4000" b="1" dirty="0" smtClean="0">
                <a:solidFill>
                  <a:schemeClr val="accent1"/>
                </a:solidFill>
              </a:rPr>
              <a:t>Promotion Committees,</a:t>
            </a:r>
            <a:br>
              <a:rPr lang="en-US" sz="4000" b="1" dirty="0" smtClean="0">
                <a:solidFill>
                  <a:schemeClr val="accent1"/>
                </a:solidFill>
              </a:rPr>
            </a:br>
            <a:r>
              <a:rPr lang="en-US" sz="4000" b="1" dirty="0" smtClean="0">
                <a:solidFill>
                  <a:schemeClr val="accent1"/>
                </a:solidFill>
              </a:rPr>
              <a:t>and the scientific community</a:t>
            </a:r>
            <a:br>
              <a:rPr lang="en-US" sz="4000" b="1" dirty="0" smtClean="0">
                <a:solidFill>
                  <a:schemeClr val="accent1"/>
                </a:solidFill>
              </a:rPr>
            </a:br>
            <a:r>
              <a:rPr lang="en-US" sz="4000" b="1" dirty="0" smtClean="0">
                <a:solidFill>
                  <a:schemeClr val="accent1"/>
                </a:solidFill>
              </a:rPr>
              <a:t> repeatedly </a:t>
            </a:r>
            <a:r>
              <a:rPr lang="en-US" sz="4000" b="1" dirty="0">
                <a:solidFill>
                  <a:schemeClr val="accent1"/>
                </a:solidFill>
              </a:rPr>
              <a:t>tolerate poor quality </a:t>
            </a:r>
            <a:r>
              <a:rPr lang="en-US" sz="4000" b="1" dirty="0" smtClean="0">
                <a:solidFill>
                  <a:schemeClr val="accent1"/>
                </a:solidFill>
              </a:rPr>
              <a:t>science</a:t>
            </a:r>
            <a:br>
              <a:rPr lang="en-US" sz="4000" b="1" dirty="0" smtClean="0">
                <a:solidFill>
                  <a:schemeClr val="accent1"/>
                </a:solidFill>
              </a:rPr>
            </a:br>
            <a:r>
              <a:rPr lang="en-US" sz="4000" b="1" dirty="0" smtClean="0">
                <a:solidFill>
                  <a:schemeClr val="accent1"/>
                </a:solidFill>
              </a:rPr>
              <a:t/>
            </a:r>
            <a:br>
              <a:rPr lang="en-US" sz="4000" b="1" dirty="0" smtClean="0">
                <a:solidFill>
                  <a:schemeClr val="accent1"/>
                </a:solidFill>
              </a:rPr>
            </a:br>
            <a:r>
              <a:rPr lang="en-US" sz="3600" b="1" dirty="0">
                <a:solidFill>
                  <a:srgbClr val="953735"/>
                </a:solidFill>
              </a:rPr>
              <a:t>T</a:t>
            </a:r>
            <a:r>
              <a:rPr lang="en-US" sz="3600" b="1" dirty="0" smtClean="0">
                <a:solidFill>
                  <a:srgbClr val="953735"/>
                </a:solidFill>
              </a:rPr>
              <a:t>hese studies typically fail at </a:t>
            </a:r>
            <a:r>
              <a:rPr lang="en-US" sz="3600" b="1" u="sng" dirty="0" smtClean="0">
                <a:solidFill>
                  <a:srgbClr val="953735"/>
                </a:solidFill>
              </a:rPr>
              <a:t>multiple</a:t>
            </a:r>
            <a:r>
              <a:rPr lang="en-US" sz="3600" b="1" dirty="0" smtClean="0">
                <a:solidFill>
                  <a:srgbClr val="953735"/>
                </a:solidFill>
              </a:rPr>
              <a:t> levels.</a:t>
            </a:r>
            <a:r>
              <a:rPr lang="en-US" sz="3600" b="1" dirty="0">
                <a:solidFill>
                  <a:srgbClr val="953735"/>
                </a:solidFill>
              </a:rPr>
              <a:t/>
            </a:r>
            <a:br>
              <a:rPr lang="en-US" sz="3600" b="1" dirty="0">
                <a:solidFill>
                  <a:srgbClr val="953735"/>
                </a:solidFill>
              </a:rPr>
            </a:br>
            <a:r>
              <a:rPr lang="en-US" sz="3600" b="1" dirty="0" smtClean="0">
                <a:solidFill>
                  <a:srgbClr val="953735"/>
                </a:solidFill>
              </a:rPr>
              <a:t>“Famous scientists” and “Top institutions” are repeatedly given a free-pass</a:t>
            </a:r>
            <a:br>
              <a:rPr lang="en-US" sz="3600" b="1" dirty="0" smtClean="0">
                <a:solidFill>
                  <a:srgbClr val="953735"/>
                </a:solidFill>
              </a:rPr>
            </a:br>
            <a:r>
              <a:rPr lang="en-US" sz="3600" b="1" dirty="0" smtClean="0">
                <a:solidFill>
                  <a:schemeClr val="accent1"/>
                </a:solidFill>
              </a:rPr>
              <a:t/>
            </a:r>
            <a:br>
              <a:rPr lang="en-US" sz="3600" b="1" dirty="0" smtClean="0">
                <a:solidFill>
                  <a:schemeClr val="accent1"/>
                </a:solidFill>
              </a:rPr>
            </a:br>
            <a:r>
              <a:rPr lang="en-US" sz="3100" dirty="0" smtClean="0">
                <a:solidFill>
                  <a:srgbClr val="4F81BD"/>
                </a:solidFill>
              </a:rPr>
              <a:t>Some examples</a:t>
            </a:r>
            <a:r>
              <a:rPr lang="en-US" dirty="0" smtClean="0">
                <a:solidFill>
                  <a:srgbClr val="4F81BD"/>
                </a:solidFill>
              </a:rPr>
              <a:t/>
            </a:r>
            <a:br>
              <a:rPr lang="en-US" dirty="0" smtClean="0">
                <a:solidFill>
                  <a:srgbClr val="4F81BD"/>
                </a:solidFill>
              </a:rPr>
            </a:br>
            <a:r>
              <a:rPr lang="en-US" sz="2700" dirty="0" smtClean="0">
                <a:solidFill>
                  <a:srgbClr val="4F81BD"/>
                </a:solidFill>
              </a:rPr>
              <a:t>but you can find more every time you open a ‘top-tier’ journal</a:t>
            </a:r>
            <a:endParaRPr lang="en-US" sz="2700" dirty="0">
              <a:solidFill>
                <a:srgbClr val="4F81BD"/>
              </a:solidFill>
            </a:endParaRPr>
          </a:p>
        </p:txBody>
      </p:sp>
    </p:spTree>
    <p:extLst>
      <p:ext uri="{BB962C8B-B14F-4D97-AF65-F5344CB8AC3E}">
        <p14:creationId xmlns:p14="http://schemas.microsoft.com/office/powerpoint/2010/main" val="864183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07058" y="-288795"/>
            <a:ext cx="5477916" cy="6354382"/>
          </a:xfrm>
          <a:prstGeom prst="rect">
            <a:avLst/>
          </a:prstGeom>
        </p:spPr>
      </p:pic>
      <p:sp>
        <p:nvSpPr>
          <p:cNvPr id="6" name="Rectangle 5"/>
          <p:cNvSpPr/>
          <p:nvPr/>
        </p:nvSpPr>
        <p:spPr>
          <a:xfrm>
            <a:off x="1675610" y="-1440131"/>
            <a:ext cx="5786959" cy="1529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309538"/>
            <a:ext cx="9119058" cy="1143000"/>
          </a:xfrm>
        </p:spPr>
        <p:txBody>
          <a:bodyPr>
            <a:noAutofit/>
          </a:bodyPr>
          <a:lstStyle/>
          <a:p>
            <a:r>
              <a:rPr lang="en-US" sz="2800" dirty="0" smtClean="0">
                <a:solidFill>
                  <a:srgbClr val="4F81BD"/>
                </a:solidFill>
              </a:rPr>
              <a:t>Authors’ Interpretation: Difference in number of dead cells</a:t>
            </a:r>
            <a:br>
              <a:rPr lang="en-US" sz="2800" dirty="0" smtClean="0">
                <a:solidFill>
                  <a:srgbClr val="4F81BD"/>
                </a:solidFill>
              </a:rPr>
            </a:br>
            <a:r>
              <a:rPr lang="en-US" sz="2800" dirty="0" smtClean="0">
                <a:solidFill>
                  <a:srgbClr val="4F81BD"/>
                </a:solidFill>
              </a:rPr>
              <a:t/>
            </a:r>
            <a:br>
              <a:rPr lang="en-US" sz="2800" dirty="0" smtClean="0">
                <a:solidFill>
                  <a:srgbClr val="4F81BD"/>
                </a:solidFill>
              </a:rPr>
            </a:br>
            <a:r>
              <a:rPr lang="en-US" sz="2000" dirty="0">
                <a:solidFill>
                  <a:srgbClr val="4F81BD"/>
                </a:solidFill>
              </a:rPr>
              <a:t>f</a:t>
            </a:r>
            <a:r>
              <a:rPr lang="en-US" sz="2000" dirty="0" smtClean="0">
                <a:solidFill>
                  <a:srgbClr val="4F81BD"/>
                </a:solidFill>
              </a:rPr>
              <a:t>ive </a:t>
            </a:r>
            <a:r>
              <a:rPr lang="en-US" sz="2000" dirty="0">
                <a:solidFill>
                  <a:srgbClr val="4F81BD"/>
                </a:solidFill>
              </a:rPr>
              <a:t>separate fields of H&amp;E stained paraffin tumor sections were quantified for the presence of </a:t>
            </a:r>
            <a:r>
              <a:rPr lang="en-US" sz="2000" dirty="0" err="1">
                <a:solidFill>
                  <a:srgbClr val="4F81BD"/>
                </a:solidFill>
              </a:rPr>
              <a:t>pyknotic</a:t>
            </a:r>
            <a:r>
              <a:rPr lang="en-US" sz="2000" dirty="0">
                <a:solidFill>
                  <a:srgbClr val="4F81BD"/>
                </a:solidFill>
              </a:rPr>
              <a:t> nuclei per square millimeter by visual inspection</a:t>
            </a:r>
            <a:r>
              <a:rPr lang="en-US" sz="2000" dirty="0" smtClean="0">
                <a:solidFill>
                  <a:srgbClr val="4F81BD"/>
                </a:solidFill>
              </a:rPr>
              <a:t>.</a:t>
            </a:r>
            <a:endParaRPr lang="en-US" sz="2000" dirty="0">
              <a:solidFill>
                <a:srgbClr val="4F81BD"/>
              </a:solidFill>
            </a:endParaRPr>
          </a:p>
        </p:txBody>
      </p:sp>
      <p:sp>
        <p:nvSpPr>
          <p:cNvPr id="6411" name="Rectangle 6410"/>
          <p:cNvSpPr/>
          <p:nvPr/>
        </p:nvSpPr>
        <p:spPr>
          <a:xfrm>
            <a:off x="8182336" y="2414945"/>
            <a:ext cx="1086862" cy="402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12" name="Rectangle 6411"/>
          <p:cNvSpPr/>
          <p:nvPr/>
        </p:nvSpPr>
        <p:spPr>
          <a:xfrm>
            <a:off x="2628687" y="5469722"/>
            <a:ext cx="4310765" cy="2743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8100" y="6477000"/>
            <a:ext cx="2121093" cy="369332"/>
          </a:xfrm>
          <a:prstGeom prst="rect">
            <a:avLst/>
          </a:prstGeom>
          <a:noFill/>
        </p:spPr>
        <p:txBody>
          <a:bodyPr wrap="none" rtlCol="0">
            <a:spAutoFit/>
          </a:bodyPr>
          <a:lstStyle/>
          <a:p>
            <a:r>
              <a:rPr lang="en-US" dirty="0" err="1"/>
              <a:t>A</a:t>
            </a:r>
            <a:r>
              <a:rPr lang="en-US" dirty="0" err="1" smtClean="0"/>
              <a:t>pprox</a:t>
            </a:r>
            <a:r>
              <a:rPr lang="en-US" dirty="0" smtClean="0"/>
              <a:t> 450 citations</a:t>
            </a:r>
            <a:endParaRPr lang="en-US" dirty="0"/>
          </a:p>
        </p:txBody>
      </p:sp>
      <p:sp>
        <p:nvSpPr>
          <p:cNvPr id="9" name="Title 1"/>
          <p:cNvSpPr txBox="1">
            <a:spLocks/>
          </p:cNvSpPr>
          <p:nvPr/>
        </p:nvSpPr>
        <p:spPr>
          <a:xfrm>
            <a:off x="476652" y="6092399"/>
            <a:ext cx="8421687" cy="7656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chemeClr val="accent1"/>
                </a:solidFill>
              </a:rPr>
              <a:t>Example #1.</a:t>
            </a:r>
            <a:r>
              <a:rPr lang="en-US" dirty="0" smtClean="0">
                <a:solidFill>
                  <a:schemeClr val="accent1"/>
                </a:solidFill>
              </a:rPr>
              <a:t>  </a:t>
            </a:r>
            <a:endParaRPr lang="en-US" dirty="0">
              <a:solidFill>
                <a:schemeClr val="accent1"/>
              </a:solidFill>
            </a:endParaRPr>
          </a:p>
        </p:txBody>
      </p:sp>
    </p:spTree>
    <p:extLst>
      <p:ext uri="{BB962C8B-B14F-4D97-AF65-F5344CB8AC3E}">
        <p14:creationId xmlns:p14="http://schemas.microsoft.com/office/powerpoint/2010/main" val="14703119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21293</TotalTime>
  <Words>1579</Words>
  <Application>Microsoft Office PowerPoint</Application>
  <PresentationFormat>On-screen Show (4:3)</PresentationFormat>
  <Paragraphs>434</Paragraphs>
  <Slides>43</Slides>
  <Notes>42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Office Theme</vt:lpstr>
      <vt:lpstr>“10% of the time, it works every time”    Recognizing sloppy science </vt:lpstr>
      <vt:lpstr>Between 2002-2012, Amgen was not able to reproduce 47of 53 seminal publications. These were publications that reported something completely “new”    In the majority, data was not reproduced by the original investigators with their reagents in their lab  Amgen’s experience is not unique….</vt:lpstr>
      <vt:lpstr>Begley’s position statement</vt:lpstr>
      <vt:lpstr> BE  SKEPTICAL</vt:lpstr>
      <vt:lpstr>High-profile studies typically fail at multiple levels:   </vt:lpstr>
      <vt:lpstr>PowerPoint Presentation</vt:lpstr>
      <vt:lpstr>PowerPoint Presentation</vt:lpstr>
      <vt:lpstr>Reviewers, Editors of “top-tier” journals,   Grant Review Committees, Promotion Committees, and the scientific community  repeatedly tolerate poor quality science  These studies typically fail at multiple levels. “Famous scientists” and “Top institutions” are repeatedly given a free-pass  Some examples but you can find more every time you open a ‘top-tier’ journal</vt:lpstr>
      <vt:lpstr>Authors’ Interpretation: Difference in number of dead cells  five separate fields of H&amp;E stained paraffin tumor sections were quantified for the presence of pyknotic nuclei per square millimeter by visual inspection.</vt:lpstr>
      <vt:lpstr>Authors’ Interpretation: Difference in number of dead cells  Five separate fields of H&amp;E stained paraffin tumor sections were quantified for the presence of pyknotic nuclei per square millimeter by visual inspection.</vt:lpstr>
      <vt:lpstr>Authors’ Interpretation: Difference in cell number between 3 cell populations</vt:lpstr>
      <vt:lpstr>Authors’ Interpretation: Difference in cell number between 3 cell populations</vt:lpstr>
      <vt:lpstr> Authors’ Interpretation: Difference in tumor growth between different cohorts   </vt:lpstr>
      <vt:lpstr> Authors’ Interpretation: Difference in tumor growth between different cohorts    </vt:lpstr>
      <vt:lpstr> Authors’ Interpretation: Improved mouse survival </vt:lpstr>
      <vt:lpstr>  Authors’ Interpretation: Improved mouse survival  </vt:lpstr>
      <vt:lpstr>BE  SKEPTICAL</vt:lpstr>
      <vt:lpstr>Authors’ Interpretation: “However, metastasis was greatly enhanced…” </vt:lpstr>
      <vt:lpstr>Authors’ Interpretation: “However, metastasis was greatly enhanced…” </vt:lpstr>
      <vt:lpstr>Authors’ Interpretation: Difference in tumor growth </vt:lpstr>
      <vt:lpstr>Authors’ Interpretation: Difference in tumor growth </vt:lpstr>
      <vt:lpstr> Authors’ Interpretation: Decreased tumor growth</vt:lpstr>
      <vt:lpstr> Authors’ Interpretation: Decreased tumor growth</vt:lpstr>
      <vt:lpstr> </vt:lpstr>
      <vt:lpstr>Were positive and negative controls  included/shown?  </vt:lpstr>
      <vt:lpstr>BE  SKEPTICAL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concerns</vt:lpstr>
      <vt:lpstr>There is an overwhelming bias towards publishing positive studies</vt:lpstr>
      <vt:lpstr>BE  SKEPTICAL</vt:lpstr>
      <vt:lpstr>Investigators and Institutions are  primarily responsible for research integrity</vt:lpstr>
      <vt:lpstr>Conclusions</vt:lpstr>
      <vt:lpstr>Recommendation: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in Translating Preclinical Research into Benefit for Patients</dc:title>
  <dc:creator>C.Glenn Begley</dc:creator>
  <cp:lastModifiedBy>James R Broach</cp:lastModifiedBy>
  <cp:revision>475</cp:revision>
  <dcterms:created xsi:type="dcterms:W3CDTF">2012-02-22T23:17:23Z</dcterms:created>
  <dcterms:modified xsi:type="dcterms:W3CDTF">2018-06-12T21:13:29Z</dcterms:modified>
</cp:coreProperties>
</file>