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65" r:id="rId3"/>
    <p:sldId id="257" r:id="rId4"/>
    <p:sldId id="258" r:id="rId5"/>
    <p:sldId id="259" r:id="rId6"/>
    <p:sldId id="260" r:id="rId7"/>
    <p:sldId id="261" r:id="rId8"/>
    <p:sldId id="262" r:id="rId9"/>
    <p:sldId id="263" r:id="rId10"/>
    <p:sldId id="264" r:id="rId11"/>
    <p:sldId id="272" r:id="rId12"/>
    <p:sldId id="273" r:id="rId13"/>
    <p:sldId id="274" r:id="rId14"/>
    <p:sldId id="275" r:id="rId15"/>
    <p:sldId id="289" r:id="rId16"/>
    <p:sldId id="290" r:id="rId17"/>
    <p:sldId id="280" r:id="rId18"/>
    <p:sldId id="281" r:id="rId19"/>
    <p:sldId id="282" r:id="rId20"/>
    <p:sldId id="283" r:id="rId21"/>
    <p:sldId id="284" r:id="rId22"/>
    <p:sldId id="285" r:id="rId23"/>
    <p:sldId id="286" r:id="rId24"/>
    <p:sldId id="287" r:id="rId25"/>
    <p:sldId id="288" r:id="rId26"/>
    <p:sldId id="276" r:id="rId27"/>
    <p:sldId id="266" r:id="rId28"/>
    <p:sldId id="267" r:id="rId29"/>
    <p:sldId id="268" r:id="rId30"/>
    <p:sldId id="269" r:id="rId31"/>
    <p:sldId id="270" r:id="rId32"/>
    <p:sldId id="271" r:id="rId33"/>
    <p:sldId id="277" r:id="rId34"/>
    <p:sldId id="279" r:id="rId35"/>
    <p:sldId id="278"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85" autoAdjust="0"/>
    <p:restoredTop sz="94660"/>
  </p:normalViewPr>
  <p:slideViewPr>
    <p:cSldViewPr snapToGrid="0" snapToObjects="1">
      <p:cViewPr varScale="1">
        <p:scale>
          <a:sx n="102" d="100"/>
          <a:sy n="102" d="100"/>
        </p:scale>
        <p:origin x="-120" y="-3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614BF-81B5-A148-82F2-2BEDE4ED39C2}" type="datetimeFigureOut">
              <a:rPr lang="en-US" smtClean="0"/>
              <a:t>7/9/17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878EC5-C680-C34F-8FF1-09C4D8956FFE}" type="slidenum">
              <a:rPr lang="en-US" smtClean="0"/>
              <a:t>‹#›</a:t>
            </a:fld>
            <a:endParaRPr lang="en-US"/>
          </a:p>
        </p:txBody>
      </p:sp>
    </p:spTree>
    <p:extLst>
      <p:ext uri="{BB962C8B-B14F-4D97-AF65-F5344CB8AC3E}">
        <p14:creationId xmlns:p14="http://schemas.microsoft.com/office/powerpoint/2010/main" val="37928061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878EC5-C680-C34F-8FF1-09C4D8956FFE}" type="slidenum">
              <a:rPr lang="en-US" smtClean="0"/>
              <a:t>10</a:t>
            </a:fld>
            <a:endParaRPr lang="en-US"/>
          </a:p>
        </p:txBody>
      </p:sp>
    </p:spTree>
    <p:extLst>
      <p:ext uri="{BB962C8B-B14F-4D97-AF65-F5344CB8AC3E}">
        <p14:creationId xmlns:p14="http://schemas.microsoft.com/office/powerpoint/2010/main" val="3198128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 controversy about too many reports</a:t>
            </a:r>
            <a:r>
              <a:rPr lang="en-US" baseline="0" dirty="0" smtClean="0"/>
              <a:t> of research not reliable.</a:t>
            </a:r>
            <a:endParaRPr lang="en-US" dirty="0"/>
          </a:p>
        </p:txBody>
      </p:sp>
      <p:sp>
        <p:nvSpPr>
          <p:cNvPr id="4" name="Slide Number Placeholder 3"/>
          <p:cNvSpPr>
            <a:spLocks noGrp="1"/>
          </p:cNvSpPr>
          <p:nvPr>
            <p:ph type="sldNum" sz="quarter" idx="10"/>
          </p:nvPr>
        </p:nvSpPr>
        <p:spPr/>
        <p:txBody>
          <a:bodyPr/>
          <a:lstStyle/>
          <a:p>
            <a:fld id="{736CB396-4AB1-9346-A9BB-2ACA690CDEE7}" type="slidenum">
              <a:rPr lang="en-US" smtClean="0"/>
              <a:t>15</a:t>
            </a:fld>
            <a:endParaRPr lang="en-US"/>
          </a:p>
        </p:txBody>
      </p:sp>
    </p:spTree>
    <p:extLst>
      <p:ext uri="{BB962C8B-B14F-4D97-AF65-F5344CB8AC3E}">
        <p14:creationId xmlns:p14="http://schemas.microsoft.com/office/powerpoint/2010/main" val="285894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skip this slide</a:t>
            </a:r>
            <a:r>
              <a:rPr lang="en-US" baseline="0" dirty="0" smtClean="0"/>
              <a:t> unless more background is obtained to document these numbers.</a:t>
            </a:r>
            <a:endParaRPr lang="en-US" dirty="0"/>
          </a:p>
        </p:txBody>
      </p:sp>
      <p:sp>
        <p:nvSpPr>
          <p:cNvPr id="4" name="Slide Number Placeholder 3"/>
          <p:cNvSpPr>
            <a:spLocks noGrp="1"/>
          </p:cNvSpPr>
          <p:nvPr>
            <p:ph type="sldNum" sz="quarter" idx="10"/>
          </p:nvPr>
        </p:nvSpPr>
        <p:spPr/>
        <p:txBody>
          <a:bodyPr/>
          <a:lstStyle/>
          <a:p>
            <a:fld id="{736CB396-4AB1-9346-A9BB-2ACA690CDEE7}" type="slidenum">
              <a:rPr lang="en-US" smtClean="0"/>
              <a:t>18</a:t>
            </a:fld>
            <a:endParaRPr lang="en-US"/>
          </a:p>
        </p:txBody>
      </p:sp>
    </p:spTree>
    <p:extLst>
      <p:ext uri="{BB962C8B-B14F-4D97-AF65-F5344CB8AC3E}">
        <p14:creationId xmlns:p14="http://schemas.microsoft.com/office/powerpoint/2010/main" val="56457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have</a:t>
            </a:r>
            <a:r>
              <a:rPr lang="en-US" baseline="0" dirty="0" smtClean="0"/>
              <a:t> we found ourselves with so much irreproducible research?  </a:t>
            </a:r>
            <a:endParaRPr lang="en-US" dirty="0"/>
          </a:p>
        </p:txBody>
      </p:sp>
      <p:sp>
        <p:nvSpPr>
          <p:cNvPr id="4" name="Slide Number Placeholder 3"/>
          <p:cNvSpPr>
            <a:spLocks noGrp="1"/>
          </p:cNvSpPr>
          <p:nvPr>
            <p:ph type="sldNum" sz="quarter" idx="10"/>
          </p:nvPr>
        </p:nvSpPr>
        <p:spPr/>
        <p:txBody>
          <a:bodyPr/>
          <a:lstStyle/>
          <a:p>
            <a:fld id="{736CB396-4AB1-9346-A9BB-2ACA690CDEE7}" type="slidenum">
              <a:rPr lang="en-US" smtClean="0"/>
              <a:t>19</a:t>
            </a:fld>
            <a:endParaRPr lang="en-US"/>
          </a:p>
        </p:txBody>
      </p:sp>
    </p:spTree>
    <p:extLst>
      <p:ext uri="{BB962C8B-B14F-4D97-AF65-F5344CB8AC3E}">
        <p14:creationId xmlns:p14="http://schemas.microsoft.com/office/powerpoint/2010/main" val="317355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CB396-4AB1-9346-A9BB-2ACA690CDEE7}" type="slidenum">
              <a:rPr lang="en-US" smtClean="0"/>
              <a:t>20</a:t>
            </a:fld>
            <a:endParaRPr lang="en-US"/>
          </a:p>
        </p:txBody>
      </p:sp>
    </p:spTree>
    <p:extLst>
      <p:ext uri="{BB962C8B-B14F-4D97-AF65-F5344CB8AC3E}">
        <p14:creationId xmlns:p14="http://schemas.microsoft.com/office/powerpoint/2010/main" val="206491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Preliminary steps to </a:t>
            </a:r>
            <a:endParaRPr lang="en-US" dirty="0"/>
          </a:p>
        </p:txBody>
      </p:sp>
      <p:sp>
        <p:nvSpPr>
          <p:cNvPr id="4" name="Slide Number Placeholder 3"/>
          <p:cNvSpPr>
            <a:spLocks noGrp="1"/>
          </p:cNvSpPr>
          <p:nvPr>
            <p:ph type="sldNum" sz="quarter" idx="10"/>
          </p:nvPr>
        </p:nvSpPr>
        <p:spPr/>
        <p:txBody>
          <a:bodyPr/>
          <a:lstStyle/>
          <a:p>
            <a:fld id="{736CB396-4AB1-9346-A9BB-2ACA690CDEE7}" type="slidenum">
              <a:rPr lang="en-US" smtClean="0"/>
              <a:t>21</a:t>
            </a:fld>
            <a:endParaRPr lang="en-US"/>
          </a:p>
        </p:txBody>
      </p:sp>
    </p:spTree>
    <p:extLst>
      <p:ext uri="{BB962C8B-B14F-4D97-AF65-F5344CB8AC3E}">
        <p14:creationId xmlns:p14="http://schemas.microsoft.com/office/powerpoint/2010/main" val="1096477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Preliminary steps to </a:t>
            </a:r>
            <a:endParaRPr lang="en-US" dirty="0"/>
          </a:p>
        </p:txBody>
      </p:sp>
      <p:sp>
        <p:nvSpPr>
          <p:cNvPr id="4" name="Slide Number Placeholder 3"/>
          <p:cNvSpPr>
            <a:spLocks noGrp="1"/>
          </p:cNvSpPr>
          <p:nvPr>
            <p:ph type="sldNum" sz="quarter" idx="10"/>
          </p:nvPr>
        </p:nvSpPr>
        <p:spPr/>
        <p:txBody>
          <a:bodyPr/>
          <a:lstStyle/>
          <a:p>
            <a:fld id="{736CB396-4AB1-9346-A9BB-2ACA690CDEE7}" type="slidenum">
              <a:rPr lang="en-US" smtClean="0"/>
              <a:t>22</a:t>
            </a:fld>
            <a:endParaRPr lang="en-US"/>
          </a:p>
        </p:txBody>
      </p:sp>
    </p:spTree>
    <p:extLst>
      <p:ext uri="{BB962C8B-B14F-4D97-AF65-F5344CB8AC3E}">
        <p14:creationId xmlns:p14="http://schemas.microsoft.com/office/powerpoint/2010/main" val="109647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F6BFF1-D134-2F41-93FB-0CE93CAE64B5}"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365F5-0EEC-C94B-BC36-020F9FA62FE1}" type="slidenum">
              <a:rPr lang="en-US" smtClean="0"/>
              <a:t>‹#›</a:t>
            </a:fld>
            <a:endParaRPr lang="en-US"/>
          </a:p>
        </p:txBody>
      </p:sp>
    </p:spTree>
    <p:extLst>
      <p:ext uri="{BB962C8B-B14F-4D97-AF65-F5344CB8AC3E}">
        <p14:creationId xmlns:p14="http://schemas.microsoft.com/office/powerpoint/2010/main" val="338906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6BFF1-D134-2F41-93FB-0CE93CAE64B5}"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365F5-0EEC-C94B-BC36-020F9FA62FE1}" type="slidenum">
              <a:rPr lang="en-US" smtClean="0"/>
              <a:t>‹#›</a:t>
            </a:fld>
            <a:endParaRPr lang="en-US"/>
          </a:p>
        </p:txBody>
      </p:sp>
    </p:spTree>
    <p:extLst>
      <p:ext uri="{BB962C8B-B14F-4D97-AF65-F5344CB8AC3E}">
        <p14:creationId xmlns:p14="http://schemas.microsoft.com/office/powerpoint/2010/main" val="246340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6BFF1-D134-2F41-93FB-0CE93CAE64B5}"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365F5-0EEC-C94B-BC36-020F9FA62FE1}" type="slidenum">
              <a:rPr lang="en-US" smtClean="0"/>
              <a:t>‹#›</a:t>
            </a:fld>
            <a:endParaRPr lang="en-US"/>
          </a:p>
        </p:txBody>
      </p:sp>
    </p:spTree>
    <p:extLst>
      <p:ext uri="{BB962C8B-B14F-4D97-AF65-F5344CB8AC3E}">
        <p14:creationId xmlns:p14="http://schemas.microsoft.com/office/powerpoint/2010/main" val="407988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6BFF1-D134-2F41-93FB-0CE93CAE64B5}"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365F5-0EEC-C94B-BC36-020F9FA62FE1}" type="slidenum">
              <a:rPr lang="en-US" smtClean="0"/>
              <a:t>‹#›</a:t>
            </a:fld>
            <a:endParaRPr lang="en-US"/>
          </a:p>
        </p:txBody>
      </p:sp>
    </p:spTree>
    <p:extLst>
      <p:ext uri="{BB962C8B-B14F-4D97-AF65-F5344CB8AC3E}">
        <p14:creationId xmlns:p14="http://schemas.microsoft.com/office/powerpoint/2010/main" val="2308415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6BFF1-D134-2F41-93FB-0CE93CAE64B5}"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365F5-0EEC-C94B-BC36-020F9FA62FE1}" type="slidenum">
              <a:rPr lang="en-US" smtClean="0"/>
              <a:t>‹#›</a:t>
            </a:fld>
            <a:endParaRPr lang="en-US"/>
          </a:p>
        </p:txBody>
      </p:sp>
    </p:spTree>
    <p:extLst>
      <p:ext uri="{BB962C8B-B14F-4D97-AF65-F5344CB8AC3E}">
        <p14:creationId xmlns:p14="http://schemas.microsoft.com/office/powerpoint/2010/main" val="328303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F6BFF1-D134-2F41-93FB-0CE93CAE64B5}" type="datetimeFigureOut">
              <a:rPr lang="en-US" smtClean="0"/>
              <a:t>7/9/17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365F5-0EEC-C94B-BC36-020F9FA62FE1}" type="slidenum">
              <a:rPr lang="en-US" smtClean="0"/>
              <a:t>‹#›</a:t>
            </a:fld>
            <a:endParaRPr lang="en-US"/>
          </a:p>
        </p:txBody>
      </p:sp>
    </p:spTree>
    <p:extLst>
      <p:ext uri="{BB962C8B-B14F-4D97-AF65-F5344CB8AC3E}">
        <p14:creationId xmlns:p14="http://schemas.microsoft.com/office/powerpoint/2010/main" val="361288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F6BFF1-D134-2F41-93FB-0CE93CAE64B5}" type="datetimeFigureOut">
              <a:rPr lang="en-US" smtClean="0"/>
              <a:t>7/9/17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365F5-0EEC-C94B-BC36-020F9FA62FE1}" type="slidenum">
              <a:rPr lang="en-US" smtClean="0"/>
              <a:t>‹#›</a:t>
            </a:fld>
            <a:endParaRPr lang="en-US"/>
          </a:p>
        </p:txBody>
      </p:sp>
    </p:spTree>
    <p:extLst>
      <p:ext uri="{BB962C8B-B14F-4D97-AF65-F5344CB8AC3E}">
        <p14:creationId xmlns:p14="http://schemas.microsoft.com/office/powerpoint/2010/main" val="119265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F6BFF1-D134-2F41-93FB-0CE93CAE64B5}" type="datetimeFigureOut">
              <a:rPr lang="en-US" smtClean="0"/>
              <a:t>7/9/17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365F5-0EEC-C94B-BC36-020F9FA62FE1}" type="slidenum">
              <a:rPr lang="en-US" smtClean="0"/>
              <a:t>‹#›</a:t>
            </a:fld>
            <a:endParaRPr lang="en-US"/>
          </a:p>
        </p:txBody>
      </p:sp>
    </p:spTree>
    <p:extLst>
      <p:ext uri="{BB962C8B-B14F-4D97-AF65-F5344CB8AC3E}">
        <p14:creationId xmlns:p14="http://schemas.microsoft.com/office/powerpoint/2010/main" val="108957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6BFF1-D134-2F41-93FB-0CE93CAE64B5}" type="datetimeFigureOut">
              <a:rPr lang="en-US" smtClean="0"/>
              <a:t>7/9/17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4365F5-0EEC-C94B-BC36-020F9FA62FE1}" type="slidenum">
              <a:rPr lang="en-US" smtClean="0"/>
              <a:t>‹#›</a:t>
            </a:fld>
            <a:endParaRPr lang="en-US"/>
          </a:p>
        </p:txBody>
      </p:sp>
    </p:spTree>
    <p:extLst>
      <p:ext uri="{BB962C8B-B14F-4D97-AF65-F5344CB8AC3E}">
        <p14:creationId xmlns:p14="http://schemas.microsoft.com/office/powerpoint/2010/main" val="252645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6BFF1-D134-2F41-93FB-0CE93CAE64B5}" type="datetimeFigureOut">
              <a:rPr lang="en-US" smtClean="0"/>
              <a:t>7/9/17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365F5-0EEC-C94B-BC36-020F9FA62FE1}" type="slidenum">
              <a:rPr lang="en-US" smtClean="0"/>
              <a:t>‹#›</a:t>
            </a:fld>
            <a:endParaRPr lang="en-US"/>
          </a:p>
        </p:txBody>
      </p:sp>
    </p:spTree>
    <p:extLst>
      <p:ext uri="{BB962C8B-B14F-4D97-AF65-F5344CB8AC3E}">
        <p14:creationId xmlns:p14="http://schemas.microsoft.com/office/powerpoint/2010/main" val="1258549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6BFF1-D134-2F41-93FB-0CE93CAE64B5}" type="datetimeFigureOut">
              <a:rPr lang="en-US" smtClean="0"/>
              <a:t>7/9/17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365F5-0EEC-C94B-BC36-020F9FA62FE1}" type="slidenum">
              <a:rPr lang="en-US" smtClean="0"/>
              <a:t>‹#›</a:t>
            </a:fld>
            <a:endParaRPr lang="en-US"/>
          </a:p>
        </p:txBody>
      </p:sp>
    </p:spTree>
    <p:extLst>
      <p:ext uri="{BB962C8B-B14F-4D97-AF65-F5344CB8AC3E}">
        <p14:creationId xmlns:p14="http://schemas.microsoft.com/office/powerpoint/2010/main" val="41545064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6BFF1-D134-2F41-93FB-0CE93CAE64B5}" type="datetimeFigureOut">
              <a:rPr lang="en-US" smtClean="0"/>
              <a:t>7/9/17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365F5-0EEC-C94B-BC36-020F9FA62FE1}" type="slidenum">
              <a:rPr lang="en-US" smtClean="0"/>
              <a:t>‹#›</a:t>
            </a:fld>
            <a:endParaRPr lang="en-US"/>
          </a:p>
        </p:txBody>
      </p:sp>
    </p:spTree>
    <p:extLst>
      <p:ext uri="{BB962C8B-B14F-4D97-AF65-F5344CB8AC3E}">
        <p14:creationId xmlns:p14="http://schemas.microsoft.com/office/powerpoint/2010/main" val="3376255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abmate-online.com/news/news-and-views/5/breaking-news/what-is-the-difference-between-repeatability-and-reproducibility/306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Reproducible Statistical Inference</a:t>
            </a:r>
            <a:endParaRPr lang="en-US" dirty="0"/>
          </a:p>
        </p:txBody>
      </p:sp>
      <p:sp>
        <p:nvSpPr>
          <p:cNvPr id="3" name="Subtitle 2"/>
          <p:cNvSpPr>
            <a:spLocks noGrp="1"/>
          </p:cNvSpPr>
          <p:nvPr>
            <p:ph type="subTitle" idx="1"/>
          </p:nvPr>
        </p:nvSpPr>
        <p:spPr/>
        <p:txBody>
          <a:bodyPr/>
          <a:lstStyle/>
          <a:p>
            <a:r>
              <a:rPr lang="en-US" dirty="0" smtClean="0"/>
              <a:t>James L Rosenberger</a:t>
            </a:r>
          </a:p>
          <a:p>
            <a:r>
              <a:rPr lang="en-US" dirty="0" smtClean="0"/>
              <a:t>July 10, 2017</a:t>
            </a:r>
            <a:endParaRPr lang="en-US" dirty="0"/>
          </a:p>
        </p:txBody>
      </p:sp>
    </p:spTree>
    <p:extLst>
      <p:ext uri="{BB962C8B-B14F-4D97-AF65-F5344CB8AC3E}">
        <p14:creationId xmlns:p14="http://schemas.microsoft.com/office/powerpoint/2010/main" val="410772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Reproducible inference</a:t>
            </a:r>
            <a:endParaRPr lang="en-US" dirty="0"/>
          </a:p>
        </p:txBody>
      </p:sp>
      <p:sp>
        <p:nvSpPr>
          <p:cNvPr id="3" name="Content Placeholder 2"/>
          <p:cNvSpPr>
            <a:spLocks noGrp="1"/>
          </p:cNvSpPr>
          <p:nvPr>
            <p:ph idx="1"/>
          </p:nvPr>
        </p:nvSpPr>
        <p:spPr/>
        <p:txBody>
          <a:bodyPr/>
          <a:lstStyle/>
          <a:p>
            <a:r>
              <a:rPr lang="en-US" dirty="0" smtClean="0"/>
              <a:t>What is </a:t>
            </a:r>
            <a:r>
              <a:rPr lang="en-US" dirty="0" err="1" smtClean="0"/>
              <a:t>Reproducibilty</a:t>
            </a:r>
            <a:endParaRPr lang="en-US" dirty="0" smtClean="0"/>
          </a:p>
          <a:p>
            <a:pPr lvl="1"/>
            <a:r>
              <a:rPr lang="en-US" dirty="0"/>
              <a:t>Reproducibility, on the other hand, refers to the degree of agreement between the results of experiments conducted by different individuals, at different locations, with different instruments. Put simply, it measures our ability to replicate the findings of others</a:t>
            </a:r>
            <a:r>
              <a:rPr lang="en-US" dirty="0" smtClean="0"/>
              <a:t>.</a:t>
            </a:r>
          </a:p>
          <a:p>
            <a:pPr marL="457200" lvl="1" indent="0">
              <a:buNone/>
            </a:pPr>
            <a:r>
              <a:rPr lang="en-US" dirty="0" smtClean="0"/>
              <a:t> </a:t>
            </a:r>
            <a:endParaRPr lang="en-US" dirty="0"/>
          </a:p>
        </p:txBody>
      </p:sp>
    </p:spTree>
    <p:extLst>
      <p:ext uri="{BB962C8B-B14F-4D97-AF65-F5344CB8AC3E}">
        <p14:creationId xmlns:p14="http://schemas.microsoft.com/office/powerpoint/2010/main" val="143933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DOE</a:t>
            </a:r>
            <a:endParaRPr lang="en-US" dirty="0"/>
          </a:p>
        </p:txBody>
      </p:sp>
      <p:sp>
        <p:nvSpPr>
          <p:cNvPr id="3" name="Content Placeholder 2"/>
          <p:cNvSpPr>
            <a:spLocks noGrp="1"/>
          </p:cNvSpPr>
          <p:nvPr>
            <p:ph idx="1"/>
          </p:nvPr>
        </p:nvSpPr>
        <p:spPr/>
        <p:txBody>
          <a:bodyPr/>
          <a:lstStyle/>
          <a:p>
            <a:r>
              <a:rPr lang="en-US" dirty="0" smtClean="0"/>
              <a:t>Randomization</a:t>
            </a:r>
          </a:p>
          <a:p>
            <a:pPr lvl="1"/>
            <a:r>
              <a:rPr lang="en-US" dirty="0" smtClean="0"/>
              <a:t>Random selection</a:t>
            </a:r>
          </a:p>
          <a:p>
            <a:pPr lvl="1"/>
            <a:r>
              <a:rPr lang="en-US" dirty="0" smtClean="0"/>
              <a:t>Random assignment</a:t>
            </a:r>
          </a:p>
          <a:p>
            <a:r>
              <a:rPr lang="en-US" dirty="0" smtClean="0"/>
              <a:t>Replication</a:t>
            </a:r>
          </a:p>
          <a:p>
            <a:pPr lvl="1"/>
            <a:r>
              <a:rPr lang="en-US" dirty="0" smtClean="0"/>
              <a:t>SEM = SD/SQRT(n)</a:t>
            </a:r>
            <a:endParaRPr lang="en-US" dirty="0"/>
          </a:p>
          <a:p>
            <a:r>
              <a:rPr lang="en-US" dirty="0" smtClean="0"/>
              <a:t>Blocking</a:t>
            </a:r>
          </a:p>
          <a:p>
            <a:pPr lvl="1"/>
            <a:r>
              <a:rPr lang="en-US" dirty="0" smtClean="0"/>
              <a:t>Local control</a:t>
            </a:r>
          </a:p>
          <a:p>
            <a:pPr lvl="1"/>
            <a:r>
              <a:rPr lang="en-US" dirty="0" smtClean="0"/>
              <a:t>Stratification e.g. Gender, race, species</a:t>
            </a:r>
            <a:endParaRPr lang="en-US" dirty="0"/>
          </a:p>
        </p:txBody>
      </p:sp>
    </p:spTree>
    <p:extLst>
      <p:ext uri="{BB962C8B-B14F-4D97-AF65-F5344CB8AC3E}">
        <p14:creationId xmlns:p14="http://schemas.microsoft.com/office/powerpoint/2010/main" val="271719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principles</a:t>
            </a:r>
            <a:endParaRPr lang="en-US" dirty="0"/>
          </a:p>
        </p:txBody>
      </p:sp>
      <p:sp>
        <p:nvSpPr>
          <p:cNvPr id="3" name="Content Placeholder 2"/>
          <p:cNvSpPr>
            <a:spLocks noGrp="1"/>
          </p:cNvSpPr>
          <p:nvPr>
            <p:ph idx="1"/>
          </p:nvPr>
        </p:nvSpPr>
        <p:spPr/>
        <p:txBody>
          <a:bodyPr>
            <a:normAutofit lnSpcReduction="10000"/>
          </a:bodyPr>
          <a:lstStyle/>
          <a:p>
            <a:r>
              <a:rPr lang="en-US" dirty="0" smtClean="0"/>
              <a:t>Multifactor Designs</a:t>
            </a:r>
          </a:p>
          <a:p>
            <a:pPr lvl="1"/>
            <a:r>
              <a:rPr lang="en-US" dirty="0" smtClean="0"/>
              <a:t>Use factorial structure to broaden  the scope of inference and investigate interactions</a:t>
            </a:r>
          </a:p>
          <a:p>
            <a:pPr lvl="1"/>
            <a:r>
              <a:rPr lang="en-US" dirty="0" smtClean="0"/>
              <a:t>More efficient than one-factor-at-a time designs</a:t>
            </a:r>
          </a:p>
          <a:p>
            <a:r>
              <a:rPr lang="en-US" dirty="0" smtClean="0"/>
              <a:t>Confounding</a:t>
            </a:r>
          </a:p>
          <a:p>
            <a:pPr lvl="1"/>
            <a:r>
              <a:rPr lang="en-US" dirty="0" smtClean="0"/>
              <a:t>Can be a curse and provide efficiency</a:t>
            </a:r>
          </a:p>
          <a:p>
            <a:r>
              <a:rPr lang="en-US" dirty="0" smtClean="0"/>
              <a:t>Blindness </a:t>
            </a:r>
          </a:p>
          <a:p>
            <a:pPr lvl="1"/>
            <a:r>
              <a:rPr lang="en-US" dirty="0" smtClean="0"/>
              <a:t>Those making measurements should not know the “preferred outcome”</a:t>
            </a:r>
            <a:endParaRPr lang="en-US" dirty="0"/>
          </a:p>
        </p:txBody>
      </p:sp>
    </p:spTree>
    <p:extLst>
      <p:ext uri="{BB962C8B-B14F-4D97-AF65-F5344CB8AC3E}">
        <p14:creationId xmlns:p14="http://schemas.microsoft.com/office/powerpoint/2010/main" val="353510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conducting an experiment</a:t>
            </a:r>
            <a:endParaRPr lang="en-US" dirty="0"/>
          </a:p>
        </p:txBody>
      </p:sp>
      <p:sp>
        <p:nvSpPr>
          <p:cNvPr id="3" name="Content Placeholder 2"/>
          <p:cNvSpPr>
            <a:spLocks noGrp="1"/>
          </p:cNvSpPr>
          <p:nvPr>
            <p:ph idx="1"/>
          </p:nvPr>
        </p:nvSpPr>
        <p:spPr/>
        <p:txBody>
          <a:bodyPr>
            <a:normAutofit lnSpcReduction="10000"/>
          </a:bodyPr>
          <a:lstStyle/>
          <a:p>
            <a:r>
              <a:rPr lang="en-US" dirty="0"/>
              <a:t>Recognition and statement of the problem </a:t>
            </a:r>
          </a:p>
          <a:p>
            <a:r>
              <a:rPr lang="en-US" dirty="0"/>
              <a:t>Choice of factors, levels, and ranges </a:t>
            </a:r>
          </a:p>
          <a:p>
            <a:r>
              <a:rPr lang="en-US" dirty="0"/>
              <a:t>Selection of the response variable(s) </a:t>
            </a:r>
          </a:p>
          <a:p>
            <a:r>
              <a:rPr lang="en-US" dirty="0"/>
              <a:t>Choice of design</a:t>
            </a:r>
          </a:p>
          <a:p>
            <a:r>
              <a:rPr lang="en-US" dirty="0"/>
              <a:t>Conducting the experiment </a:t>
            </a:r>
          </a:p>
          <a:p>
            <a:r>
              <a:rPr lang="en-US" dirty="0"/>
              <a:t>Statistical analysis </a:t>
            </a:r>
          </a:p>
          <a:p>
            <a:r>
              <a:rPr lang="en-US" dirty="0"/>
              <a:t>Drawing conclusions, and making recommendations </a:t>
            </a:r>
          </a:p>
          <a:p>
            <a:endParaRPr lang="en-US" dirty="0"/>
          </a:p>
        </p:txBody>
      </p:sp>
    </p:spTree>
    <p:extLst>
      <p:ext uri="{BB962C8B-B14F-4D97-AF65-F5344CB8AC3E}">
        <p14:creationId xmlns:p14="http://schemas.microsoft.com/office/powerpoint/2010/main" val="149276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Power</a:t>
            </a:r>
            <a:endParaRPr lang="en-US" dirty="0"/>
          </a:p>
        </p:txBody>
      </p:sp>
      <p:pic>
        <p:nvPicPr>
          <p:cNvPr id="4" name="Content Placeholder 3" descr="Screen Shot 2017-07-10 at 9.16.43 AM.png"/>
          <p:cNvPicPr>
            <a:picLocks noGrp="1" noChangeAspect="1"/>
          </p:cNvPicPr>
          <p:nvPr>
            <p:ph idx="1"/>
          </p:nvPr>
        </p:nvPicPr>
        <p:blipFill>
          <a:blip r:embed="rId2">
            <a:extLst>
              <a:ext uri="{28A0092B-C50C-407E-A947-70E740481C1C}">
                <a14:useLocalDpi xmlns:a14="http://schemas.microsoft.com/office/drawing/2010/main" val="0"/>
              </a:ext>
            </a:extLst>
          </a:blip>
          <a:srcRect l="1359" r="1359"/>
          <a:stretch>
            <a:fillRect/>
          </a:stretch>
        </p:blipFill>
        <p:spPr/>
      </p:pic>
    </p:spTree>
    <p:extLst>
      <p:ext uri="{BB962C8B-B14F-4D97-AF65-F5344CB8AC3E}">
        <p14:creationId xmlns:p14="http://schemas.microsoft.com/office/powerpoint/2010/main" val="395689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86400" cy="868362"/>
          </a:xfrm>
        </p:spPr>
        <p:txBody>
          <a:bodyPr>
            <a:normAutofit fontScale="90000"/>
          </a:bodyPr>
          <a:lstStyle/>
          <a:p>
            <a:r>
              <a:rPr lang="en-US" dirty="0" smtClean="0"/>
              <a:t>Reproducible Research?</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t="16397" b="16397"/>
          <a:stretch>
            <a:fillRect/>
          </a:stretch>
        </p:blipFill>
        <p:spPr>
          <a:xfrm>
            <a:off x="-55486" y="1066800"/>
            <a:ext cx="9199486" cy="5059363"/>
          </a:xfrm>
          <a:prstGeom prst="rect">
            <a:avLst/>
          </a:prstGeom>
        </p:spPr>
      </p:pic>
      <p:sp>
        <p:nvSpPr>
          <p:cNvPr id="8" name="TextBox 7"/>
          <p:cNvSpPr txBox="1"/>
          <p:nvPr/>
        </p:nvSpPr>
        <p:spPr>
          <a:xfrm>
            <a:off x="3276600" y="1600200"/>
            <a:ext cx="2133600" cy="646331"/>
          </a:xfrm>
          <a:prstGeom prst="rect">
            <a:avLst/>
          </a:prstGeom>
          <a:noFill/>
        </p:spPr>
        <p:txBody>
          <a:bodyPr wrap="square" rtlCol="0">
            <a:spAutoFit/>
          </a:bodyPr>
          <a:lstStyle/>
          <a:p>
            <a:r>
              <a:rPr lang="en-US" dirty="0"/>
              <a:t>The Economist</a:t>
            </a:r>
          </a:p>
          <a:p>
            <a:endParaRPr lang="en-US" dirty="0"/>
          </a:p>
        </p:txBody>
      </p:sp>
    </p:spTree>
    <p:extLst>
      <p:ext uri="{BB962C8B-B14F-4D97-AF65-F5344CB8AC3E}">
        <p14:creationId xmlns:p14="http://schemas.microsoft.com/office/powerpoint/2010/main" val="222129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we count on science to produce reliable results?</a:t>
            </a:r>
            <a:endParaRPr lang="en-US" dirty="0"/>
          </a:p>
        </p:txBody>
      </p:sp>
      <p:pic>
        <p:nvPicPr>
          <p:cNvPr id="4" name="Picture 31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484" t="-3539" r="-4238" b="-10620"/>
          <a:stretch/>
        </p:blipFill>
        <p:spPr bwMode="auto">
          <a:xfrm>
            <a:off x="-600364" y="1660166"/>
            <a:ext cx="10125364" cy="4412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84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a:solidFill>
            <a:srgbClr val="92D050"/>
          </a:solidFill>
        </p:spPr>
        <p:txBody>
          <a:bodyPr>
            <a:normAutofit/>
          </a:bodyPr>
          <a:lstStyle/>
          <a:p>
            <a:r>
              <a:rPr lang="en-US" dirty="0" smtClean="0"/>
              <a:t>Two aspects</a:t>
            </a:r>
            <a:r>
              <a:rPr lang="en-US" dirty="0" smtClean="0"/>
              <a:t> </a:t>
            </a:r>
            <a:r>
              <a:rPr lang="en-US" dirty="0" smtClean="0"/>
              <a:t>of reproducibility</a:t>
            </a:r>
            <a:endParaRPr lang="en-US" dirty="0"/>
          </a:p>
        </p:txBody>
      </p:sp>
      <p:sp>
        <p:nvSpPr>
          <p:cNvPr id="3" name="Content Placeholder 2"/>
          <p:cNvSpPr>
            <a:spLocks noGrp="1"/>
          </p:cNvSpPr>
          <p:nvPr>
            <p:ph idx="1"/>
          </p:nvPr>
        </p:nvSpPr>
        <p:spPr/>
        <p:txBody>
          <a:bodyPr/>
          <a:lstStyle/>
          <a:p>
            <a:pPr marL="0" indent="0">
              <a:buNone/>
            </a:pPr>
            <a:r>
              <a:rPr lang="en-US" dirty="0" smtClean="0"/>
              <a:t>Reproducibility </a:t>
            </a:r>
            <a:r>
              <a:rPr lang="en-US" dirty="0" smtClean="0"/>
              <a:t>in </a:t>
            </a:r>
            <a:r>
              <a:rPr lang="en-US" dirty="0" smtClean="0"/>
              <a:t>the </a:t>
            </a:r>
            <a:r>
              <a:rPr lang="en-US" dirty="0" smtClean="0"/>
              <a:t>lab</a:t>
            </a:r>
          </a:p>
          <a:p>
            <a:pPr marL="0" indent="0">
              <a:buNone/>
            </a:pPr>
            <a:r>
              <a:rPr lang="en-US" dirty="0" smtClean="0"/>
              <a:t>data measurements</a:t>
            </a:r>
            <a:endParaRPr lang="en-US" dirty="0" smtClean="0"/>
          </a:p>
          <a:p>
            <a:pPr marL="0" indent="0">
              <a:buNone/>
            </a:pPr>
            <a:endParaRPr lang="en-US" dirty="0" smtClean="0"/>
          </a:p>
          <a:p>
            <a:pPr marL="0" indent="0">
              <a:buNone/>
            </a:pPr>
            <a:endParaRPr lang="en-US" dirty="0"/>
          </a:p>
          <a:p>
            <a:pPr marL="0" indent="0">
              <a:buNone/>
            </a:pPr>
            <a:r>
              <a:rPr lang="en-US" dirty="0" smtClean="0"/>
              <a:t>Reproducibility of the bioinformatics analysis</a:t>
            </a:r>
          </a:p>
        </p:txBody>
      </p:sp>
      <p:sp>
        <p:nvSpPr>
          <p:cNvPr id="4" name="TextBox 3"/>
          <p:cNvSpPr txBox="1"/>
          <p:nvPr/>
        </p:nvSpPr>
        <p:spPr>
          <a:xfrm>
            <a:off x="7705769" y="6488668"/>
            <a:ext cx="1532792" cy="369332"/>
          </a:xfrm>
          <a:prstGeom prst="rect">
            <a:avLst/>
          </a:prstGeom>
          <a:noFill/>
        </p:spPr>
        <p:txBody>
          <a:bodyPr wrap="none" rtlCol="0">
            <a:spAutoFit/>
          </a:bodyPr>
          <a:lstStyle/>
          <a:p>
            <a:r>
              <a:rPr lang="en-US" dirty="0" smtClean="0"/>
              <a:t>Altman, 11/15</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572000"/>
            <a:ext cx="2999836" cy="2101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828800"/>
            <a:ext cx="3616288"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505200" y="3048000"/>
            <a:ext cx="1255344" cy="369332"/>
          </a:xfrm>
          <a:prstGeom prst="rect">
            <a:avLst/>
          </a:prstGeom>
          <a:noFill/>
        </p:spPr>
        <p:txBody>
          <a:bodyPr wrap="none" rtlCol="0">
            <a:spAutoFit/>
          </a:bodyPr>
          <a:lstStyle/>
          <a:p>
            <a:r>
              <a:rPr lang="en-US" dirty="0" smtClean="0"/>
              <a:t>Paulson lab</a:t>
            </a:r>
            <a:endParaRPr lang="en-US" dirty="0"/>
          </a:p>
        </p:txBody>
      </p:sp>
      <p:sp>
        <p:nvSpPr>
          <p:cNvPr id="8" name="TextBox 7"/>
          <p:cNvSpPr txBox="1"/>
          <p:nvPr/>
        </p:nvSpPr>
        <p:spPr>
          <a:xfrm>
            <a:off x="6324600" y="4953000"/>
            <a:ext cx="2202206" cy="369332"/>
          </a:xfrm>
          <a:prstGeom prst="rect">
            <a:avLst/>
          </a:prstGeom>
          <a:noFill/>
        </p:spPr>
        <p:txBody>
          <a:bodyPr wrap="none" rtlCol="0">
            <a:spAutoFit/>
          </a:bodyPr>
          <a:lstStyle/>
          <a:p>
            <a:r>
              <a:rPr lang="en-US" dirty="0" smtClean="0"/>
              <a:t>From </a:t>
            </a:r>
            <a:r>
              <a:rPr lang="en-US" dirty="0" err="1" smtClean="0"/>
              <a:t>dePamphilis</a:t>
            </a:r>
            <a:r>
              <a:rPr lang="en-US" dirty="0" smtClean="0"/>
              <a:t> lab</a:t>
            </a:r>
            <a:endParaRPr lang="en-US" dirty="0"/>
          </a:p>
        </p:txBody>
      </p:sp>
    </p:spTree>
    <p:extLst>
      <p:ext uri="{BB962C8B-B14F-4D97-AF65-F5344CB8AC3E}">
        <p14:creationId xmlns:p14="http://schemas.microsoft.com/office/powerpoint/2010/main" val="17943404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151" y="2971800"/>
            <a:ext cx="3352800" cy="3784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76200"/>
            <a:ext cx="8229600" cy="1143000"/>
          </a:xfrm>
          <a:solidFill>
            <a:srgbClr val="92D050"/>
          </a:solidFill>
        </p:spPr>
        <p:txBody>
          <a:bodyPr/>
          <a:lstStyle/>
          <a:p>
            <a:r>
              <a:rPr lang="en-US" dirty="0" smtClean="0"/>
              <a:t>Reproducibility in the Lab</a:t>
            </a:r>
            <a:endParaRPr lang="en-US" dirty="0"/>
          </a:p>
        </p:txBody>
      </p:sp>
      <p:sp>
        <p:nvSpPr>
          <p:cNvPr id="3" name="Content Placeholder 2"/>
          <p:cNvSpPr>
            <a:spLocks noGrp="1"/>
          </p:cNvSpPr>
          <p:nvPr>
            <p:ph idx="1"/>
          </p:nvPr>
        </p:nvSpPr>
        <p:spPr>
          <a:xfrm>
            <a:off x="551848" y="1219201"/>
            <a:ext cx="8134952" cy="2209800"/>
          </a:xfrm>
        </p:spPr>
        <p:txBody>
          <a:bodyPr/>
          <a:lstStyle/>
          <a:p>
            <a:pPr marL="1825625"/>
            <a:r>
              <a:rPr lang="en-US" sz="2400" dirty="0" smtClean="0"/>
              <a:t>Ioannidis </a:t>
            </a:r>
            <a:r>
              <a:rPr lang="en-US" sz="2400" dirty="0"/>
              <a:t>2005 </a:t>
            </a:r>
            <a:r>
              <a:rPr lang="en-US" sz="2400" i="1" dirty="0"/>
              <a:t>JAMA</a:t>
            </a:r>
            <a:r>
              <a:rPr lang="en-US" sz="2400" dirty="0"/>
              <a:t>: “Contradicted and initially stronger effects in highly cited clinical research.”</a:t>
            </a:r>
          </a:p>
          <a:p>
            <a:pPr marL="1825625"/>
            <a:r>
              <a:rPr lang="en-US" sz="2400" dirty="0">
                <a:solidFill>
                  <a:srgbClr val="000090"/>
                </a:solidFill>
              </a:rPr>
              <a:t>Ioannidis 2005 </a:t>
            </a:r>
            <a:r>
              <a:rPr lang="en-US" sz="2400" i="1" dirty="0" err="1">
                <a:solidFill>
                  <a:srgbClr val="000090"/>
                </a:solidFill>
              </a:rPr>
              <a:t>PLoS</a:t>
            </a:r>
            <a:r>
              <a:rPr lang="en-US" sz="2400" i="1" dirty="0">
                <a:solidFill>
                  <a:srgbClr val="000090"/>
                </a:solidFill>
              </a:rPr>
              <a:t> Medicine </a:t>
            </a:r>
            <a:r>
              <a:rPr lang="en-US" sz="2400" dirty="0">
                <a:solidFill>
                  <a:srgbClr val="000090"/>
                </a:solidFill>
              </a:rPr>
              <a:t>“Why Most Published Research Findings are False”</a:t>
            </a:r>
          </a:p>
          <a:p>
            <a:pPr marL="0" indent="0">
              <a:buNone/>
            </a:pPr>
            <a:endParaRPr lang="en-US" dirty="0" smtClean="0"/>
          </a:p>
          <a:p>
            <a:pPr marL="0" indent="0">
              <a:buNone/>
            </a:pPr>
            <a:endParaRPr lang="en-US" dirty="0"/>
          </a:p>
        </p:txBody>
      </p:sp>
      <p:sp>
        <p:nvSpPr>
          <p:cNvPr id="4" name="TextBox 3"/>
          <p:cNvSpPr txBox="1"/>
          <p:nvPr/>
        </p:nvSpPr>
        <p:spPr>
          <a:xfrm>
            <a:off x="7705769" y="6488668"/>
            <a:ext cx="1532792" cy="369332"/>
          </a:xfrm>
          <a:prstGeom prst="rect">
            <a:avLst/>
          </a:prstGeom>
          <a:noFill/>
        </p:spPr>
        <p:txBody>
          <a:bodyPr wrap="none" rtlCol="0">
            <a:spAutoFit/>
          </a:bodyPr>
          <a:lstStyle/>
          <a:p>
            <a:r>
              <a:rPr lang="en-US" dirty="0" smtClean="0"/>
              <a:t>Altman, 11/15</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86" y="1295400"/>
            <a:ext cx="1294440" cy="1832520"/>
          </a:xfrm>
          <a:prstGeom prst="rect">
            <a:avLst/>
          </a:prstGeom>
        </p:spPr>
      </p:pic>
    </p:spTree>
    <p:extLst>
      <p:ext uri="{BB962C8B-B14F-4D97-AF65-F5344CB8AC3E}">
        <p14:creationId xmlns:p14="http://schemas.microsoft.com/office/powerpoint/2010/main" val="20284922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a:solidFill>
            <a:srgbClr val="92D050"/>
          </a:solidFill>
        </p:spPr>
        <p:txBody>
          <a:bodyPr/>
          <a:lstStyle/>
          <a:p>
            <a:r>
              <a:rPr lang="en-US" dirty="0" smtClean="0"/>
              <a:t>Reproducibility in the Lab</a:t>
            </a:r>
            <a:endParaRPr lang="en-US" dirty="0"/>
          </a:p>
        </p:txBody>
      </p:sp>
      <p:sp>
        <p:nvSpPr>
          <p:cNvPr id="3" name="Content Placeholder 2"/>
          <p:cNvSpPr>
            <a:spLocks noGrp="1"/>
          </p:cNvSpPr>
          <p:nvPr>
            <p:ph idx="1"/>
          </p:nvPr>
        </p:nvSpPr>
        <p:spPr>
          <a:xfrm>
            <a:off x="551848" y="1219201"/>
            <a:ext cx="8592152" cy="5181599"/>
          </a:xfrm>
        </p:spPr>
        <p:txBody>
          <a:bodyPr>
            <a:noAutofit/>
          </a:bodyPr>
          <a:lstStyle/>
          <a:p>
            <a:pPr marL="0" indent="0">
              <a:spcBef>
                <a:spcPts val="0"/>
              </a:spcBef>
              <a:buNone/>
            </a:pPr>
            <a:r>
              <a:rPr lang="en-US" sz="2000" b="1" dirty="0" smtClean="0">
                <a:solidFill>
                  <a:srgbClr val="FF0000"/>
                </a:solidFill>
              </a:rPr>
              <a:t>Ioannidis’ arguments</a:t>
            </a:r>
            <a:r>
              <a:rPr lang="en-US" sz="2000" dirty="0" smtClean="0">
                <a:solidFill>
                  <a:srgbClr val="FF0000"/>
                </a:solidFill>
              </a:rPr>
              <a:t>:</a:t>
            </a:r>
          </a:p>
          <a:p>
            <a:pPr>
              <a:spcBef>
                <a:spcPts val="0"/>
              </a:spcBef>
            </a:pPr>
            <a:endParaRPr lang="en-US" sz="2000" dirty="0" smtClean="0">
              <a:solidFill>
                <a:srgbClr val="FF0000"/>
              </a:solidFill>
            </a:endParaRPr>
          </a:p>
          <a:p>
            <a:pPr marL="571500" indent="-571500">
              <a:spcBef>
                <a:spcPts val="0"/>
              </a:spcBef>
              <a:spcAft>
                <a:spcPts val="1200"/>
              </a:spcAft>
            </a:pPr>
            <a:r>
              <a:rPr lang="en-US" sz="2400" dirty="0" smtClean="0"/>
              <a:t>Focus</a:t>
            </a:r>
            <a:r>
              <a:rPr lang="en-US" sz="2400" dirty="0" smtClean="0"/>
              <a:t>ing on </a:t>
            </a:r>
            <a:r>
              <a:rPr lang="en-US" sz="2400" dirty="0" smtClean="0"/>
              <a:t>rare events – most discoveries are false</a:t>
            </a:r>
          </a:p>
          <a:p>
            <a:pPr marL="571500" indent="-571500">
              <a:spcBef>
                <a:spcPts val="0"/>
              </a:spcBef>
              <a:spcAft>
                <a:spcPts val="1200"/>
              </a:spcAft>
            </a:pPr>
            <a:r>
              <a:rPr lang="en-US" sz="2400" dirty="0" smtClean="0">
                <a:solidFill>
                  <a:srgbClr val="002060"/>
                </a:solidFill>
              </a:rPr>
              <a:t>Publication bias: Only “interesting” events are published.</a:t>
            </a:r>
          </a:p>
          <a:p>
            <a:pPr marL="571500" indent="-571500">
              <a:spcBef>
                <a:spcPts val="0"/>
              </a:spcBef>
              <a:spcAft>
                <a:spcPts val="1200"/>
              </a:spcAft>
            </a:pPr>
            <a:r>
              <a:rPr lang="en-US" sz="2400" dirty="0" smtClean="0"/>
              <a:t>Detection bias: Selective or distorted reporting, conflicts of interest, deliberate manipulation</a:t>
            </a:r>
          </a:p>
          <a:p>
            <a:pPr marL="571500" indent="-571500">
              <a:spcBef>
                <a:spcPts val="0"/>
              </a:spcBef>
              <a:spcAft>
                <a:spcPts val="1200"/>
              </a:spcAft>
            </a:pPr>
            <a:r>
              <a:rPr lang="en-US" sz="2400" dirty="0" smtClean="0">
                <a:solidFill>
                  <a:srgbClr val="002060"/>
                </a:solidFill>
              </a:rPr>
              <a:t>Lack of independent replication</a:t>
            </a:r>
          </a:p>
          <a:p>
            <a:pPr marL="571500" indent="-571500">
              <a:spcBef>
                <a:spcPts val="0"/>
              </a:spcBef>
              <a:spcAft>
                <a:spcPts val="1200"/>
              </a:spcAft>
            </a:pPr>
            <a:r>
              <a:rPr lang="en-US" sz="2400" dirty="0" smtClean="0"/>
              <a:t>Selection of most significant events instead of proper meta-analysis when there is replication</a:t>
            </a:r>
          </a:p>
        </p:txBody>
      </p:sp>
      <p:sp>
        <p:nvSpPr>
          <p:cNvPr id="4" name="TextBox 3"/>
          <p:cNvSpPr txBox="1"/>
          <p:nvPr/>
        </p:nvSpPr>
        <p:spPr>
          <a:xfrm>
            <a:off x="7705769" y="6488668"/>
            <a:ext cx="1532792" cy="369332"/>
          </a:xfrm>
          <a:prstGeom prst="rect">
            <a:avLst/>
          </a:prstGeom>
          <a:noFill/>
        </p:spPr>
        <p:txBody>
          <a:bodyPr wrap="none" rtlCol="0">
            <a:spAutoFit/>
          </a:bodyPr>
          <a:lstStyle/>
          <a:p>
            <a:r>
              <a:rPr lang="en-US" dirty="0" smtClean="0"/>
              <a:t>Altman, 11/15</a:t>
            </a:r>
            <a:endParaRPr lang="en-US" dirty="0"/>
          </a:p>
        </p:txBody>
      </p:sp>
    </p:spTree>
    <p:extLst>
      <p:ext uri="{BB962C8B-B14F-4D97-AF65-F5344CB8AC3E}">
        <p14:creationId xmlns:p14="http://schemas.microsoft.com/office/powerpoint/2010/main" val="3307053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Reproducibility</a:t>
            </a:r>
          </a:p>
          <a:p>
            <a:r>
              <a:rPr lang="en-US" dirty="0" smtClean="0"/>
              <a:t>Design of Experiments Principles</a:t>
            </a:r>
          </a:p>
          <a:p>
            <a:r>
              <a:rPr lang="en-US" dirty="0" smtClean="0"/>
              <a:t>Good statistical Practice</a:t>
            </a:r>
          </a:p>
          <a:p>
            <a:r>
              <a:rPr lang="en-US" dirty="0" smtClean="0"/>
              <a:t>Example of Statistical Practice</a:t>
            </a:r>
          </a:p>
          <a:p>
            <a:pPr lvl="1"/>
            <a:r>
              <a:rPr lang="en-US" dirty="0" smtClean="0"/>
              <a:t>Court challenge of accuracy of BAC testing</a:t>
            </a:r>
          </a:p>
          <a:p>
            <a:pPr lvl="1"/>
            <a:r>
              <a:rPr lang="en-US" dirty="0" smtClean="0"/>
              <a:t>Use of Inter-laboratory testing to establish accuracy</a:t>
            </a:r>
          </a:p>
          <a:p>
            <a:endParaRPr lang="en-US" dirty="0" smtClean="0"/>
          </a:p>
          <a:p>
            <a:endParaRPr lang="en-US" dirty="0"/>
          </a:p>
        </p:txBody>
      </p:sp>
    </p:spTree>
    <p:extLst>
      <p:ext uri="{BB962C8B-B14F-4D97-AF65-F5344CB8AC3E}">
        <p14:creationId xmlns:p14="http://schemas.microsoft.com/office/powerpoint/2010/main" val="1837068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a:solidFill>
            <a:srgbClr val="92D050"/>
          </a:solidFill>
        </p:spPr>
        <p:txBody>
          <a:bodyPr/>
          <a:lstStyle/>
          <a:p>
            <a:r>
              <a:rPr lang="en-US" dirty="0" smtClean="0"/>
              <a:t>Reproducibility in the Lab</a:t>
            </a:r>
            <a:endParaRPr lang="en-US" dirty="0"/>
          </a:p>
        </p:txBody>
      </p:sp>
      <p:sp>
        <p:nvSpPr>
          <p:cNvPr id="3" name="Content Placeholder 2"/>
          <p:cNvSpPr>
            <a:spLocks noGrp="1"/>
          </p:cNvSpPr>
          <p:nvPr>
            <p:ph idx="1"/>
          </p:nvPr>
        </p:nvSpPr>
        <p:spPr>
          <a:xfrm>
            <a:off x="304800" y="1219201"/>
            <a:ext cx="8382000" cy="5454133"/>
          </a:xfrm>
        </p:spPr>
        <p:txBody>
          <a:bodyPr>
            <a:noAutofit/>
          </a:bodyPr>
          <a:lstStyle/>
          <a:p>
            <a:pPr marL="0" indent="0">
              <a:spcBef>
                <a:spcPts val="0"/>
              </a:spcBef>
              <a:buNone/>
            </a:pPr>
            <a:r>
              <a:rPr lang="en-US" sz="2400" dirty="0" smtClean="0">
                <a:solidFill>
                  <a:srgbClr val="C00000"/>
                </a:solidFill>
              </a:rPr>
              <a:t>High false positive rates should be expected when:</a:t>
            </a:r>
          </a:p>
          <a:p>
            <a:pPr marL="571500" indent="-571500">
              <a:spcBef>
                <a:spcPts val="0"/>
              </a:spcBef>
              <a:spcAft>
                <a:spcPts val="1200"/>
              </a:spcAft>
            </a:pPr>
            <a:r>
              <a:rPr lang="en-US" sz="2000" dirty="0" smtClean="0"/>
              <a:t>Low power</a:t>
            </a:r>
          </a:p>
          <a:p>
            <a:pPr marL="571500" indent="-571500">
              <a:spcBef>
                <a:spcPts val="0"/>
              </a:spcBef>
              <a:spcAft>
                <a:spcPts val="1200"/>
              </a:spcAft>
            </a:pPr>
            <a:r>
              <a:rPr lang="en-US" sz="2000" dirty="0" smtClean="0">
                <a:solidFill>
                  <a:srgbClr val="002060"/>
                </a:solidFill>
              </a:rPr>
              <a:t>Small studies: if the false positive rate is controlled, the false negative rate is high</a:t>
            </a:r>
          </a:p>
          <a:p>
            <a:pPr marL="571500" indent="-571500">
              <a:spcBef>
                <a:spcPts val="0"/>
              </a:spcBef>
              <a:spcAft>
                <a:spcPts val="1200"/>
              </a:spcAft>
            </a:pPr>
            <a:r>
              <a:rPr lang="en-US" sz="2000" dirty="0" smtClean="0"/>
              <a:t>Small effect sizes:</a:t>
            </a:r>
          </a:p>
          <a:p>
            <a:pPr marL="571500" indent="-571500">
              <a:spcBef>
                <a:spcPts val="0"/>
              </a:spcBef>
              <a:spcAft>
                <a:spcPts val="1200"/>
              </a:spcAft>
            </a:pPr>
            <a:r>
              <a:rPr lang="en-US" sz="2000" dirty="0" smtClean="0">
                <a:solidFill>
                  <a:srgbClr val="002060"/>
                </a:solidFill>
              </a:rPr>
              <a:t>Large number of relationships tested without preliminary findings: lower prior probability of effect</a:t>
            </a:r>
          </a:p>
          <a:p>
            <a:pPr marL="571500" indent="-571500">
              <a:spcBef>
                <a:spcPts val="0"/>
              </a:spcBef>
              <a:spcAft>
                <a:spcPts val="1200"/>
              </a:spcAft>
            </a:pPr>
            <a:r>
              <a:rPr lang="en-US" sz="2000" dirty="0" smtClean="0"/>
              <a:t>High flexibility in designs, definitions, outcomes and analyzes: the search for significance</a:t>
            </a:r>
          </a:p>
          <a:p>
            <a:pPr marL="571500" indent="-571500">
              <a:spcBef>
                <a:spcPts val="0"/>
              </a:spcBef>
              <a:spcAft>
                <a:spcPts val="1200"/>
              </a:spcAft>
            </a:pPr>
            <a:r>
              <a:rPr lang="en-US" sz="2000" b="1" dirty="0" smtClean="0">
                <a:solidFill>
                  <a:srgbClr val="FF0000"/>
                </a:solidFill>
              </a:rPr>
              <a:t>Rewards of research: winner takes all, so it pays to be first and to find something</a:t>
            </a:r>
          </a:p>
          <a:p>
            <a:pPr marL="571500" indent="-571500">
              <a:spcBef>
                <a:spcPts val="0"/>
              </a:spcBef>
              <a:spcAft>
                <a:spcPts val="1200"/>
              </a:spcAft>
            </a:pPr>
            <a:r>
              <a:rPr lang="en-US" sz="2000" dirty="0" smtClean="0"/>
              <a:t>Hot areas of research: research is rushed, lots of studies with low prior probability of effect</a:t>
            </a:r>
          </a:p>
          <a:p>
            <a:pPr marL="571500" indent="-571500">
              <a:spcBef>
                <a:spcPts val="0"/>
              </a:spcBef>
            </a:pPr>
            <a:endParaRPr lang="en-US" sz="2000" dirty="0" smtClean="0"/>
          </a:p>
          <a:p>
            <a:pPr marL="0" indent="0">
              <a:spcBef>
                <a:spcPts val="0"/>
              </a:spcBef>
              <a:buNone/>
            </a:pPr>
            <a:endParaRPr lang="en-US" sz="1800" dirty="0" smtClean="0"/>
          </a:p>
          <a:p>
            <a:pPr marL="0" indent="0">
              <a:spcBef>
                <a:spcPts val="0"/>
              </a:spcBef>
              <a:buNone/>
            </a:pPr>
            <a:endParaRPr lang="en-US" sz="1800" dirty="0" smtClean="0"/>
          </a:p>
          <a:p>
            <a:pPr marL="0" indent="0">
              <a:spcBef>
                <a:spcPts val="0"/>
              </a:spcBef>
              <a:buNone/>
            </a:pPr>
            <a:endParaRPr lang="en-US" sz="1800" dirty="0" smtClean="0"/>
          </a:p>
          <a:p>
            <a:pPr marL="0" indent="0">
              <a:spcBef>
                <a:spcPts val="0"/>
              </a:spcBef>
              <a:buNone/>
            </a:pPr>
            <a:endParaRPr lang="en-US" sz="1800" dirty="0"/>
          </a:p>
        </p:txBody>
      </p:sp>
      <p:sp>
        <p:nvSpPr>
          <p:cNvPr id="4" name="TextBox 3"/>
          <p:cNvSpPr txBox="1"/>
          <p:nvPr/>
        </p:nvSpPr>
        <p:spPr>
          <a:xfrm>
            <a:off x="7705769" y="6488668"/>
            <a:ext cx="1532792" cy="369332"/>
          </a:xfrm>
          <a:prstGeom prst="rect">
            <a:avLst/>
          </a:prstGeom>
          <a:noFill/>
        </p:spPr>
        <p:txBody>
          <a:bodyPr wrap="none" rtlCol="0">
            <a:spAutoFit/>
          </a:bodyPr>
          <a:lstStyle/>
          <a:p>
            <a:r>
              <a:rPr lang="en-US" dirty="0" smtClean="0"/>
              <a:t>Altman, 11/15</a:t>
            </a:r>
            <a:endParaRPr lang="en-US" dirty="0"/>
          </a:p>
        </p:txBody>
      </p:sp>
    </p:spTree>
    <p:extLst>
      <p:ext uri="{BB962C8B-B14F-4D97-AF65-F5344CB8AC3E}">
        <p14:creationId xmlns:p14="http://schemas.microsoft.com/office/powerpoint/2010/main" val="2524174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a:solidFill>
            <a:srgbClr val="92D050"/>
          </a:solidFill>
        </p:spPr>
        <p:txBody>
          <a:bodyPr/>
          <a:lstStyle/>
          <a:p>
            <a:r>
              <a:rPr lang="en-US" dirty="0" smtClean="0"/>
              <a:t>Reproducibility in the Lab</a:t>
            </a:r>
            <a:endParaRPr lang="en-US" dirty="0"/>
          </a:p>
        </p:txBody>
      </p:sp>
      <p:sp>
        <p:nvSpPr>
          <p:cNvPr id="3" name="Content Placeholder 2"/>
          <p:cNvSpPr>
            <a:spLocks noGrp="1"/>
          </p:cNvSpPr>
          <p:nvPr>
            <p:ph idx="1"/>
          </p:nvPr>
        </p:nvSpPr>
        <p:spPr/>
        <p:txBody>
          <a:bodyPr/>
          <a:lstStyle/>
          <a:p>
            <a:pPr marL="0" indent="0">
              <a:buNone/>
            </a:pPr>
            <a:r>
              <a:rPr lang="en-US" dirty="0" smtClean="0"/>
              <a:t>Good experimental designs for obtaining reliable data</a:t>
            </a:r>
            <a:r>
              <a:rPr lang="en-US" dirty="0" smtClean="0"/>
              <a:t>:</a:t>
            </a:r>
            <a:endParaRPr lang="en-US" dirty="0" smtClean="0"/>
          </a:p>
          <a:p>
            <a:pPr marL="514350" indent="-514350">
              <a:buFont typeface="+mj-lt"/>
              <a:buAutoNum type="arabicPeriod"/>
            </a:pPr>
            <a:r>
              <a:rPr lang="en-US" dirty="0" smtClean="0"/>
              <a:t>Determine the population to which results are to be applied.</a:t>
            </a:r>
            <a:endParaRPr lang="en-US" dirty="0" smtClean="0"/>
          </a:p>
          <a:p>
            <a:pPr marL="514350" indent="-514350">
              <a:buFont typeface="+mj-lt"/>
              <a:buAutoNum type="arabicPeriod"/>
            </a:pPr>
            <a:r>
              <a:rPr lang="en-US" dirty="0" smtClean="0"/>
              <a:t>Be sure the experimental units are a random sample from this population.</a:t>
            </a:r>
          </a:p>
          <a:p>
            <a:pPr marL="514350" indent="-514350">
              <a:buFont typeface="+mj-lt"/>
              <a:buAutoNum type="arabicPeriod"/>
            </a:pPr>
            <a:r>
              <a:rPr lang="en-US" dirty="0" smtClean="0"/>
              <a:t>Design measurements to avoid biases.</a:t>
            </a:r>
            <a:endParaRPr lang="en-US" dirty="0" smtClean="0"/>
          </a:p>
        </p:txBody>
      </p:sp>
      <p:sp>
        <p:nvSpPr>
          <p:cNvPr id="4" name="TextBox 3"/>
          <p:cNvSpPr txBox="1"/>
          <p:nvPr/>
        </p:nvSpPr>
        <p:spPr>
          <a:xfrm>
            <a:off x="7705769" y="6488668"/>
            <a:ext cx="1532792" cy="369332"/>
          </a:xfrm>
          <a:prstGeom prst="rect">
            <a:avLst/>
          </a:prstGeom>
          <a:noFill/>
        </p:spPr>
        <p:txBody>
          <a:bodyPr wrap="none" rtlCol="0">
            <a:spAutoFit/>
          </a:bodyPr>
          <a:lstStyle/>
          <a:p>
            <a:r>
              <a:rPr lang="en-US" dirty="0" smtClean="0"/>
              <a:t>Altman, 11/15</a:t>
            </a:r>
            <a:endParaRPr lang="en-US" dirty="0"/>
          </a:p>
        </p:txBody>
      </p:sp>
    </p:spTree>
    <p:extLst>
      <p:ext uri="{BB962C8B-B14F-4D97-AF65-F5344CB8AC3E}">
        <p14:creationId xmlns:p14="http://schemas.microsoft.com/office/powerpoint/2010/main" val="1311862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a:solidFill>
            <a:srgbClr val="92D050"/>
          </a:solidFill>
        </p:spPr>
        <p:txBody>
          <a:bodyPr/>
          <a:lstStyle/>
          <a:p>
            <a:r>
              <a:rPr lang="en-US" dirty="0" smtClean="0"/>
              <a:t>Reproducibility in the Lab</a:t>
            </a:r>
            <a:endParaRPr lang="en-US" dirty="0"/>
          </a:p>
        </p:txBody>
      </p:sp>
      <p:sp>
        <p:nvSpPr>
          <p:cNvPr id="3" name="Content Placeholder 2"/>
          <p:cNvSpPr>
            <a:spLocks noGrp="1"/>
          </p:cNvSpPr>
          <p:nvPr>
            <p:ph idx="1"/>
          </p:nvPr>
        </p:nvSpPr>
        <p:spPr/>
        <p:txBody>
          <a:bodyPr/>
          <a:lstStyle/>
          <a:p>
            <a:pPr marL="0" indent="0">
              <a:buNone/>
            </a:pPr>
            <a:r>
              <a:rPr lang="en-US" dirty="0" smtClean="0"/>
              <a:t>Good habits for obtaining reliable data </a:t>
            </a:r>
            <a:r>
              <a:rPr lang="en-US" dirty="0" smtClean="0"/>
              <a:t>:</a:t>
            </a:r>
            <a:endParaRPr lang="en-US" dirty="0" smtClean="0"/>
          </a:p>
          <a:p>
            <a:pPr marL="514350" indent="-514350">
              <a:buFont typeface="+mj-lt"/>
              <a:buAutoNum type="arabicPeriod"/>
            </a:pPr>
            <a:r>
              <a:rPr lang="en-US" dirty="0" smtClean="0"/>
              <a:t>Follow lab </a:t>
            </a:r>
            <a:r>
              <a:rPr lang="en-US" dirty="0" smtClean="0"/>
              <a:t>procedures and protocols.</a:t>
            </a:r>
            <a:endParaRPr lang="en-US" dirty="0" smtClean="0"/>
          </a:p>
          <a:p>
            <a:pPr marL="514350" indent="-514350">
              <a:buFont typeface="+mj-lt"/>
              <a:buAutoNum type="arabicPeriod"/>
            </a:pPr>
            <a:r>
              <a:rPr lang="en-US" dirty="0" smtClean="0"/>
              <a:t>Document everything including </a:t>
            </a:r>
            <a:r>
              <a:rPr lang="en-US" dirty="0" smtClean="0"/>
              <a:t>failures and irregularities.</a:t>
            </a:r>
            <a:endParaRPr lang="en-US" dirty="0" smtClean="0"/>
          </a:p>
          <a:p>
            <a:pPr marL="514350" indent="-514350">
              <a:buFont typeface="+mj-lt"/>
              <a:buAutoNum type="arabicPeriod"/>
            </a:pPr>
            <a:r>
              <a:rPr lang="en-US" dirty="0" smtClean="0"/>
              <a:t>Keep a good lab book</a:t>
            </a:r>
            <a:r>
              <a:rPr lang="en-US" dirty="0" smtClean="0"/>
              <a:t>.</a:t>
            </a:r>
          </a:p>
          <a:p>
            <a:pPr marL="514350" indent="-514350">
              <a:buFont typeface="+mj-lt"/>
              <a:buAutoNum type="arabicPeriod"/>
            </a:pPr>
            <a:r>
              <a:rPr lang="en-US" dirty="0" smtClean="0"/>
              <a:t>Every number should be auditable.</a:t>
            </a:r>
            <a:endParaRPr lang="en-US" dirty="0" smtClean="0"/>
          </a:p>
        </p:txBody>
      </p:sp>
    </p:spTree>
    <p:extLst>
      <p:ext uri="{BB962C8B-B14F-4D97-AF65-F5344CB8AC3E}">
        <p14:creationId xmlns:p14="http://schemas.microsoft.com/office/powerpoint/2010/main" val="502462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a:solidFill>
            <a:srgbClr val="92D050"/>
          </a:solidFill>
        </p:spPr>
        <p:txBody>
          <a:bodyPr/>
          <a:lstStyle/>
          <a:p>
            <a:r>
              <a:rPr lang="en-US" dirty="0" smtClean="0"/>
              <a:t>Reproducibility in the Lab</a:t>
            </a:r>
            <a:endParaRPr lang="en-US" dirty="0"/>
          </a:p>
        </p:txBody>
      </p:sp>
      <p:sp>
        <p:nvSpPr>
          <p:cNvPr id="3" name="Content Placeholder 2"/>
          <p:cNvSpPr>
            <a:spLocks noGrp="1"/>
          </p:cNvSpPr>
          <p:nvPr>
            <p:ph idx="1"/>
          </p:nvPr>
        </p:nvSpPr>
        <p:spPr>
          <a:xfrm>
            <a:off x="457200" y="1219200"/>
            <a:ext cx="8229600" cy="4525963"/>
          </a:xfrm>
        </p:spPr>
        <p:txBody>
          <a:bodyPr/>
          <a:lstStyle/>
          <a:p>
            <a:pPr marL="0" indent="0">
              <a:buNone/>
            </a:pPr>
            <a:r>
              <a:rPr lang="en-US" b="1" dirty="0" smtClean="0">
                <a:solidFill>
                  <a:srgbClr val="FF0000"/>
                </a:solidFill>
              </a:rPr>
              <a:t>Reproducible ≠ Correct </a:t>
            </a:r>
          </a:p>
          <a:p>
            <a:pPr marL="0" indent="0">
              <a:buNone/>
            </a:pPr>
            <a:endParaRPr lang="en-US" dirty="0" smtClean="0"/>
          </a:p>
          <a:p>
            <a:pPr marL="0" indent="0">
              <a:buNone/>
            </a:pPr>
            <a:r>
              <a:rPr lang="en-US" dirty="0" smtClean="0"/>
              <a:t>We can ALWAYS get reproducible results if we:</a:t>
            </a:r>
          </a:p>
          <a:p>
            <a:r>
              <a:rPr lang="en-US" dirty="0" smtClean="0"/>
              <a:t>Do biased experiments</a:t>
            </a:r>
          </a:p>
          <a:p>
            <a:r>
              <a:rPr lang="en-US" dirty="0" smtClean="0"/>
              <a:t>Always accept (reject) our hypothesis</a:t>
            </a:r>
          </a:p>
          <a:p>
            <a:pPr marL="0" indent="0">
              <a:buNone/>
            </a:pPr>
            <a:endParaRPr lang="en-US" dirty="0"/>
          </a:p>
          <a:p>
            <a:pPr marL="0" indent="0">
              <a:buNone/>
            </a:pPr>
            <a:r>
              <a:rPr lang="en-US" b="1" dirty="0" smtClean="0">
                <a:solidFill>
                  <a:srgbClr val="FF0000"/>
                </a:solidFill>
              </a:rPr>
              <a:t>Correct is more important!!</a:t>
            </a:r>
          </a:p>
        </p:txBody>
      </p:sp>
      <p:sp>
        <p:nvSpPr>
          <p:cNvPr id="4" name="TextBox 3"/>
          <p:cNvSpPr txBox="1"/>
          <p:nvPr/>
        </p:nvSpPr>
        <p:spPr>
          <a:xfrm>
            <a:off x="7705769" y="6488668"/>
            <a:ext cx="1532792" cy="369332"/>
          </a:xfrm>
          <a:prstGeom prst="rect">
            <a:avLst/>
          </a:prstGeom>
          <a:noFill/>
        </p:spPr>
        <p:txBody>
          <a:bodyPr wrap="none" rtlCol="0">
            <a:spAutoFit/>
          </a:bodyPr>
          <a:lstStyle/>
          <a:p>
            <a:r>
              <a:rPr lang="en-US" dirty="0" smtClean="0"/>
              <a:t>Altman, 11/15</a:t>
            </a:r>
            <a:endParaRPr lang="en-US" dirty="0"/>
          </a:p>
        </p:txBody>
      </p:sp>
    </p:spTree>
    <p:extLst>
      <p:ext uri="{BB962C8B-B14F-4D97-AF65-F5344CB8AC3E}">
        <p14:creationId xmlns:p14="http://schemas.microsoft.com/office/powerpoint/2010/main" val="42921228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a:solidFill>
            <a:srgbClr val="92D050"/>
          </a:solidFill>
        </p:spPr>
        <p:txBody>
          <a:bodyPr/>
          <a:lstStyle/>
          <a:p>
            <a:r>
              <a:rPr lang="en-US" dirty="0" smtClean="0"/>
              <a:t>Reproducibility in the Lab</a:t>
            </a:r>
            <a:endParaRPr lang="en-US" dirty="0"/>
          </a:p>
        </p:txBody>
      </p:sp>
      <p:sp>
        <p:nvSpPr>
          <p:cNvPr id="3" name="Content Placeholder 2"/>
          <p:cNvSpPr>
            <a:spLocks noGrp="1"/>
          </p:cNvSpPr>
          <p:nvPr>
            <p:ph idx="1"/>
          </p:nvPr>
        </p:nvSpPr>
        <p:spPr>
          <a:xfrm>
            <a:off x="457200" y="1219200"/>
            <a:ext cx="8229600" cy="4525963"/>
          </a:xfrm>
        </p:spPr>
        <p:txBody>
          <a:bodyPr>
            <a:normAutofit lnSpcReduction="10000"/>
          </a:bodyPr>
          <a:lstStyle/>
          <a:p>
            <a:pPr marL="0" indent="0">
              <a:buNone/>
            </a:pPr>
            <a:r>
              <a:rPr lang="en-US" b="1" dirty="0" smtClean="0"/>
              <a:t>Statistical testing:</a:t>
            </a:r>
          </a:p>
          <a:p>
            <a:pPr marL="0" indent="0">
              <a:buNone/>
            </a:pPr>
            <a:endParaRPr lang="en-US" dirty="0"/>
          </a:p>
          <a:p>
            <a:pPr marL="0" indent="0">
              <a:buNone/>
            </a:pPr>
            <a:r>
              <a:rPr lang="en-US" dirty="0" smtClean="0"/>
              <a:t>We do a test (e.g. t-test) and reject if P&lt;</a:t>
            </a:r>
            <a:r>
              <a:rPr lang="en-US" dirty="0" smtClean="0">
                <a:latin typeface="Symbol" panose="05050102010706020507" pitchFamily="18" charset="2"/>
              </a:rPr>
              <a:t>a</a:t>
            </a:r>
          </a:p>
          <a:p>
            <a:pPr marL="0" indent="0">
              <a:buNone/>
            </a:pPr>
            <a:r>
              <a:rPr lang="en-US" dirty="0" smtClean="0">
                <a:solidFill>
                  <a:schemeClr val="accent6">
                    <a:lumMod val="75000"/>
                  </a:schemeClr>
                </a:solidFill>
              </a:rPr>
              <a:t>(Reject means that we declare a “discovery”)</a:t>
            </a:r>
          </a:p>
          <a:p>
            <a:pPr marL="0" indent="0">
              <a:buNone/>
            </a:pPr>
            <a:r>
              <a:rPr lang="en-US" dirty="0" smtClean="0"/>
              <a:t>Usually we pick  </a:t>
            </a:r>
            <a:r>
              <a:rPr lang="en-US" dirty="0" smtClean="0">
                <a:latin typeface="Symbol" panose="05050102010706020507" pitchFamily="18" charset="2"/>
              </a:rPr>
              <a:t>a</a:t>
            </a:r>
            <a:r>
              <a:rPr lang="en-US" dirty="0" smtClean="0"/>
              <a:t>=0.05 or 0.01</a:t>
            </a:r>
          </a:p>
          <a:p>
            <a:pPr marL="0" indent="0">
              <a:buNone/>
            </a:pPr>
            <a:endParaRPr lang="en-US" dirty="0"/>
          </a:p>
          <a:p>
            <a:pPr marL="0" indent="0">
              <a:buNone/>
            </a:pPr>
            <a:r>
              <a:rPr lang="en-US" dirty="0" smtClean="0">
                <a:solidFill>
                  <a:srgbClr val="FF0000"/>
                </a:solidFill>
              </a:rPr>
              <a:t>What is the probability that we have </a:t>
            </a:r>
            <a:r>
              <a:rPr lang="en-US" b="1" dirty="0" smtClean="0">
                <a:solidFill>
                  <a:srgbClr val="FF0000"/>
                </a:solidFill>
              </a:rPr>
              <a:t>actually</a:t>
            </a:r>
            <a:r>
              <a:rPr lang="en-US" dirty="0" smtClean="0">
                <a:solidFill>
                  <a:srgbClr val="FF0000"/>
                </a:solidFill>
              </a:rPr>
              <a:t> discovered something if we reject?</a:t>
            </a:r>
          </a:p>
        </p:txBody>
      </p:sp>
      <p:sp>
        <p:nvSpPr>
          <p:cNvPr id="4" name="TextBox 3"/>
          <p:cNvSpPr txBox="1"/>
          <p:nvPr/>
        </p:nvSpPr>
        <p:spPr>
          <a:xfrm>
            <a:off x="7705769" y="6488668"/>
            <a:ext cx="1532792" cy="369332"/>
          </a:xfrm>
          <a:prstGeom prst="rect">
            <a:avLst/>
          </a:prstGeom>
          <a:noFill/>
        </p:spPr>
        <p:txBody>
          <a:bodyPr wrap="none" rtlCol="0">
            <a:spAutoFit/>
          </a:bodyPr>
          <a:lstStyle/>
          <a:p>
            <a:r>
              <a:rPr lang="en-US" dirty="0" smtClean="0"/>
              <a:t>Altman, 11/15</a:t>
            </a:r>
            <a:endParaRPr lang="en-US" dirty="0"/>
          </a:p>
        </p:txBody>
      </p:sp>
    </p:spTree>
    <p:extLst>
      <p:ext uri="{BB962C8B-B14F-4D97-AF65-F5344CB8AC3E}">
        <p14:creationId xmlns:p14="http://schemas.microsoft.com/office/powerpoint/2010/main" val="3321183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a:solidFill>
            <a:srgbClr val="92D050"/>
          </a:solidFill>
        </p:spPr>
        <p:txBody>
          <a:bodyPr/>
          <a:lstStyle/>
          <a:p>
            <a:r>
              <a:rPr lang="en-US" dirty="0" smtClean="0"/>
              <a:t>Reproducibility in the Lab</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2590799"/>
              </a:xfrm>
            </p:spPr>
            <p:txBody>
              <a:bodyPr>
                <a:normAutofit fontScale="47500" lnSpcReduction="20000"/>
              </a:bodyPr>
              <a:lstStyle/>
              <a:p>
                <a:pPr marL="0" indent="0">
                  <a:buNone/>
                </a:pPr>
                <a:r>
                  <a:rPr lang="en-US" sz="6200" b="1" dirty="0" smtClean="0"/>
                  <a:t>Statistical testing:</a:t>
                </a:r>
              </a:p>
              <a:p>
                <a:pPr marL="0" indent="0">
                  <a:buNone/>
                </a:pPr>
                <a:r>
                  <a:rPr lang="en-US" sz="6200" dirty="0" err="1" smtClean="0"/>
                  <a:t>Prob</a:t>
                </a:r>
                <a:r>
                  <a:rPr lang="en-US" sz="6200" dirty="0" smtClean="0"/>
                  <a:t>(</a:t>
                </a:r>
                <a:r>
                  <a:rPr lang="en-US" sz="6200" dirty="0" err="1" smtClean="0"/>
                  <a:t>correct|P</a:t>
                </a:r>
                <a:r>
                  <a:rPr lang="en-US" sz="6200" dirty="0" smtClean="0"/>
                  <a:t>&lt;</a:t>
                </a:r>
                <a:r>
                  <a:rPr lang="en-US" sz="6200" dirty="0" smtClean="0">
                    <a:latin typeface="Symbol" panose="05050102010706020507" pitchFamily="18" charset="2"/>
                  </a:rPr>
                  <a:t>a</a:t>
                </a:r>
                <a:r>
                  <a:rPr lang="en-US" sz="6200" dirty="0" smtClean="0"/>
                  <a:t>)=</a:t>
                </a:r>
              </a:p>
              <a:p>
                <a:pPr marL="0" indent="0">
                  <a:buNone/>
                </a:pPr>
                <a:endParaRPr lang="en-US" i="1" dirty="0">
                  <a:latin typeface="Cambria Math"/>
                </a:endParaRPr>
              </a:p>
              <a:p>
                <a:pPr marL="0" indent="0">
                  <a:buNone/>
                </a:pPr>
                <a:endParaRPr lang="en-US" sz="4500" i="1" dirty="0" smtClean="0">
                  <a:latin typeface="Cambria Math"/>
                </a:endParaRPr>
              </a:p>
              <a:p>
                <a:pPr marL="0" indent="0">
                  <a:buNone/>
                </a:pPr>
                <a14:m/>
                <a:endParaRPr lang="en-US" sz="4500" dirty="0" smtClean="0"/>
              </a:p>
              <a:p>
                <a:pPr marL="0" indent="0">
                  <a:buNone/>
                </a:pPr>
                <a:endParaRPr lang="en-US" sz="4500" dirty="0" smtClean="0">
                  <a:solidFill>
                    <a:srgbClr val="FF0000"/>
                  </a:solidFill>
                </a:endParaRPr>
              </a:p>
              <a:p>
                <a:pPr marL="0" indent="0">
                  <a:buNone/>
                </a:pPr>
                <a:r>
                  <a:rPr lang="en-US" sz="4500" dirty="0" smtClean="0">
                    <a:solidFill>
                      <a:srgbClr val="FF0000"/>
                    </a:solidFill>
                  </a:rPr>
                  <a:t>                                 Power</a:t>
                </a:r>
              </a:p>
              <a:p>
                <a:pPr marL="0" indent="0">
                  <a:buNone/>
                </a:pPr>
                <a:endParaRPr lang="en-US" sz="6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2590799"/>
              </a:xfrm>
              <a:blipFill rotWithShape="1">
                <a:blip r:embed="rId2"/>
                <a:stretch>
                  <a:fillRect l="-741" t="-3294"/>
                </a:stretch>
              </a:blipFill>
            </p:spPr>
            <p:txBody>
              <a:bodyPr/>
              <a:lstStyle/>
              <a:p>
                <a:r>
                  <a:rPr lang="en-US">
                    <a:noFill/>
                  </a:rPr>
                  <a:t> </a:t>
                </a:r>
              </a:p>
            </p:txBody>
          </p:sp>
        </mc:Fallback>
      </mc:AlternateContent>
      <p:sp>
        <p:nvSpPr>
          <p:cNvPr id="4" name="TextBox 3"/>
          <p:cNvSpPr txBox="1"/>
          <p:nvPr/>
        </p:nvSpPr>
        <p:spPr>
          <a:xfrm>
            <a:off x="7705769" y="6488668"/>
            <a:ext cx="1532792" cy="369332"/>
          </a:xfrm>
          <a:prstGeom prst="rect">
            <a:avLst/>
          </a:prstGeom>
          <a:noFill/>
        </p:spPr>
        <p:txBody>
          <a:bodyPr wrap="none" rtlCol="0">
            <a:spAutoFit/>
          </a:bodyPr>
          <a:lstStyle/>
          <a:p>
            <a:r>
              <a:rPr lang="en-US" dirty="0" smtClean="0"/>
              <a:t>Altman, 11/15</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02310072"/>
              </p:ext>
            </p:extLst>
          </p:nvPr>
        </p:nvGraphicFramePr>
        <p:xfrm>
          <a:off x="114300" y="3429000"/>
          <a:ext cx="8915400" cy="2941316"/>
        </p:xfrm>
        <a:graphic>
          <a:graphicData uri="http://schemas.openxmlformats.org/drawingml/2006/table">
            <a:tbl>
              <a:tblPr firstRow="1" bandRow="1">
                <a:tableStyleId>{5C22544A-7EE6-4342-B048-85BDC9FD1C3A}</a:tableStyleId>
              </a:tblPr>
              <a:tblGrid>
                <a:gridCol w="1027829"/>
                <a:gridCol w="800971"/>
                <a:gridCol w="1066800"/>
                <a:gridCol w="2057400"/>
                <a:gridCol w="1981200"/>
                <a:gridCol w="1981200"/>
              </a:tblGrid>
              <a:tr h="457199">
                <a:tc>
                  <a:txBody>
                    <a:bodyPr/>
                    <a:lstStyle/>
                    <a:p>
                      <a:r>
                        <a:rPr lang="en-US" dirty="0" err="1" smtClean="0"/>
                        <a:t>Prob</a:t>
                      </a:r>
                      <a:r>
                        <a:rPr lang="en-US" dirty="0" smtClean="0"/>
                        <a:t> Null is true</a:t>
                      </a:r>
                      <a:endParaRPr lang="en-US" dirty="0"/>
                    </a:p>
                  </a:txBody>
                  <a:tcPr/>
                </a:tc>
                <a:tc>
                  <a:txBody>
                    <a:bodyPr/>
                    <a:lstStyle/>
                    <a:p>
                      <a:r>
                        <a:rPr lang="en-US" dirty="0" smtClean="0">
                          <a:latin typeface="Symbol" panose="05050102010706020507" pitchFamily="18" charset="2"/>
                        </a:rPr>
                        <a:t>a</a:t>
                      </a:r>
                      <a:endParaRPr lang="en-US" dirty="0">
                        <a:latin typeface="Symbol" panose="05050102010706020507" pitchFamily="18" charset="2"/>
                      </a:endParaRPr>
                    </a:p>
                  </a:txBody>
                  <a:tcPr/>
                </a:tc>
                <a:tc>
                  <a:txBody>
                    <a:bodyPr/>
                    <a:lstStyle/>
                    <a:p>
                      <a:r>
                        <a:rPr lang="en-US" dirty="0" smtClean="0"/>
                        <a:t>Power</a:t>
                      </a:r>
                      <a:endParaRPr lang="en-US" dirty="0"/>
                    </a:p>
                  </a:txBody>
                  <a:tcPr/>
                </a:tc>
                <a:tc>
                  <a:txBody>
                    <a:bodyPr/>
                    <a:lstStyle/>
                    <a:p>
                      <a:r>
                        <a:rPr lang="en-US" sz="1800" dirty="0" err="1" smtClean="0"/>
                        <a:t>Prob</a:t>
                      </a:r>
                      <a:r>
                        <a:rPr lang="en-US" sz="1800" dirty="0" smtClean="0"/>
                        <a:t>(</a:t>
                      </a:r>
                      <a:r>
                        <a:rPr lang="en-US" sz="1800" dirty="0" err="1" smtClean="0"/>
                        <a:t>correct|P</a:t>
                      </a:r>
                      <a:r>
                        <a:rPr lang="en-US" sz="1800" dirty="0" smtClean="0"/>
                        <a:t>&lt;</a:t>
                      </a:r>
                      <a:r>
                        <a:rPr lang="en-US" sz="1800" dirty="0" smtClean="0">
                          <a:latin typeface="Symbol" panose="05050102010706020507" pitchFamily="18" charset="2"/>
                        </a:rPr>
                        <a:t>a</a:t>
                      </a:r>
                      <a:r>
                        <a:rPr lang="en-US" sz="1800" dirty="0" smtClean="0"/>
                        <a:t>)</a:t>
                      </a:r>
                      <a:endParaRPr lang="en-US" dirty="0"/>
                    </a:p>
                  </a:txBody>
                  <a:tcPr/>
                </a:tc>
                <a:tc>
                  <a:txBody>
                    <a:bodyPr/>
                    <a:lstStyle/>
                    <a:p>
                      <a:r>
                        <a:rPr lang="en-US" dirty="0" err="1" smtClean="0"/>
                        <a:t>Prob</a:t>
                      </a:r>
                      <a:r>
                        <a:rPr lang="en-US" dirty="0" smtClean="0"/>
                        <a:t>(</a:t>
                      </a:r>
                      <a:r>
                        <a:rPr lang="en-US" dirty="0" err="1" smtClean="0"/>
                        <a:t>correct|</a:t>
                      </a:r>
                      <a:r>
                        <a:rPr lang="en-US" sz="1800" dirty="0" err="1" smtClean="0"/>
                        <a:t>P</a:t>
                      </a:r>
                      <a:r>
                        <a:rPr lang="en-US" sz="1800" dirty="0" smtClean="0"/>
                        <a:t>&gt;</a:t>
                      </a:r>
                      <a:r>
                        <a:rPr lang="en-US" sz="1800" dirty="0" smtClean="0">
                          <a:latin typeface="Symbol" panose="05050102010706020507" pitchFamily="18" charset="2"/>
                        </a:rPr>
                        <a:t>a)</a:t>
                      </a:r>
                      <a:endParaRPr lang="en-US" dirty="0"/>
                    </a:p>
                  </a:txBody>
                  <a:tcPr/>
                </a:tc>
                <a:tc>
                  <a:txBody>
                    <a:bodyPr/>
                    <a:lstStyle/>
                    <a:p>
                      <a:r>
                        <a:rPr lang="en-US" dirty="0" err="1" smtClean="0"/>
                        <a:t>Prob</a:t>
                      </a:r>
                      <a:r>
                        <a:rPr lang="en-US" dirty="0" smtClean="0"/>
                        <a:t>(reproducible</a:t>
                      </a:r>
                    </a:p>
                    <a:p>
                      <a:r>
                        <a:rPr lang="en-US" dirty="0" smtClean="0"/>
                        <a:t>|Correct reject)</a:t>
                      </a:r>
                      <a:endParaRPr lang="en-US" dirty="0"/>
                    </a:p>
                  </a:txBody>
                  <a:tcPr/>
                </a:tc>
              </a:tr>
              <a:tr h="426720">
                <a:tc>
                  <a:txBody>
                    <a:bodyPr/>
                    <a:lstStyle/>
                    <a:p>
                      <a:r>
                        <a:rPr lang="en-US" dirty="0" smtClean="0"/>
                        <a:t>95%</a:t>
                      </a:r>
                      <a:endParaRPr lang="en-US" dirty="0"/>
                    </a:p>
                  </a:txBody>
                  <a:tcPr/>
                </a:tc>
                <a:tc>
                  <a:txBody>
                    <a:bodyPr/>
                    <a:lstStyle/>
                    <a:p>
                      <a:r>
                        <a:rPr lang="en-US" dirty="0" smtClean="0">
                          <a:latin typeface="Symbol" panose="05050102010706020507" pitchFamily="18" charset="2"/>
                        </a:rPr>
                        <a:t>0.05</a:t>
                      </a:r>
                      <a:endParaRPr lang="en-US" dirty="0">
                        <a:latin typeface="Symbol" panose="05050102010706020507" pitchFamily="18" charset="2"/>
                      </a:endParaRPr>
                    </a:p>
                  </a:txBody>
                  <a:tcPr/>
                </a:tc>
                <a:tc>
                  <a:txBody>
                    <a:bodyPr/>
                    <a:lstStyle/>
                    <a:p>
                      <a:r>
                        <a:rPr lang="en-US" dirty="0" smtClean="0"/>
                        <a:t>0.80</a:t>
                      </a:r>
                      <a:endParaRPr lang="en-US" dirty="0"/>
                    </a:p>
                  </a:txBody>
                  <a:tcPr/>
                </a:tc>
                <a:tc>
                  <a:txBody>
                    <a:bodyPr/>
                    <a:lstStyle/>
                    <a:p>
                      <a:r>
                        <a:rPr lang="en-US" dirty="0" smtClean="0"/>
                        <a:t>46%</a:t>
                      </a:r>
                      <a:endParaRPr lang="en-US" dirty="0"/>
                    </a:p>
                  </a:txBody>
                  <a:tcPr/>
                </a:tc>
                <a:tc>
                  <a:txBody>
                    <a:bodyPr/>
                    <a:lstStyle/>
                    <a:p>
                      <a:r>
                        <a:rPr lang="en-US" dirty="0" smtClean="0"/>
                        <a:t>99%</a:t>
                      </a:r>
                      <a:endParaRPr lang="en-US" dirty="0"/>
                    </a:p>
                  </a:txBody>
                  <a:tcPr/>
                </a:tc>
                <a:tc>
                  <a:txBody>
                    <a:bodyPr/>
                    <a:lstStyle/>
                    <a:p>
                      <a:r>
                        <a:rPr lang="en-US" dirty="0" smtClean="0"/>
                        <a:t>64%</a:t>
                      </a:r>
                      <a:endParaRPr lang="en-US" dirty="0"/>
                    </a:p>
                  </a:txBody>
                  <a:tcPr/>
                </a:tc>
              </a:tr>
              <a:tr h="533399">
                <a:tc>
                  <a:txBody>
                    <a:bodyPr/>
                    <a:lstStyle/>
                    <a:p>
                      <a:r>
                        <a:rPr lang="en-US" dirty="0" smtClean="0"/>
                        <a:t>95%</a:t>
                      </a:r>
                      <a:endParaRPr lang="en-US" dirty="0"/>
                    </a:p>
                  </a:txBody>
                  <a:tcPr/>
                </a:tc>
                <a:tc>
                  <a:txBody>
                    <a:bodyPr/>
                    <a:lstStyle/>
                    <a:p>
                      <a:r>
                        <a:rPr lang="en-US" dirty="0" smtClean="0">
                          <a:latin typeface="Symbol" panose="05050102010706020507" pitchFamily="18" charset="2"/>
                        </a:rPr>
                        <a:t>0.01</a:t>
                      </a:r>
                      <a:endParaRPr lang="en-US" dirty="0">
                        <a:latin typeface="Symbol" panose="05050102010706020507" pitchFamily="18" charset="2"/>
                      </a:endParaRPr>
                    </a:p>
                  </a:txBody>
                  <a:tcPr/>
                </a:tc>
                <a:tc>
                  <a:txBody>
                    <a:bodyPr/>
                    <a:lstStyle/>
                    <a:p>
                      <a:r>
                        <a:rPr lang="en-US" dirty="0" smtClean="0"/>
                        <a:t>0.47</a:t>
                      </a:r>
                      <a:endParaRPr lang="en-US" dirty="0"/>
                    </a:p>
                  </a:txBody>
                  <a:tcPr/>
                </a:tc>
                <a:tc>
                  <a:txBody>
                    <a:bodyPr/>
                    <a:lstStyle/>
                    <a:p>
                      <a:r>
                        <a:rPr lang="en-US" dirty="0" smtClean="0"/>
                        <a:t>71%</a:t>
                      </a:r>
                      <a:endParaRPr lang="en-US" dirty="0"/>
                    </a:p>
                  </a:txBody>
                  <a:tcPr/>
                </a:tc>
                <a:tc>
                  <a:txBody>
                    <a:bodyPr/>
                    <a:lstStyle/>
                    <a:p>
                      <a:r>
                        <a:rPr lang="en-US" dirty="0" smtClean="0"/>
                        <a:t>97%</a:t>
                      </a:r>
                      <a:endParaRPr lang="en-US" dirty="0"/>
                    </a:p>
                  </a:txBody>
                  <a:tcPr/>
                </a:tc>
                <a:tc>
                  <a:txBody>
                    <a:bodyPr/>
                    <a:lstStyle/>
                    <a:p>
                      <a:r>
                        <a:rPr lang="en-US" dirty="0" smtClean="0"/>
                        <a:t>22%</a:t>
                      </a:r>
                      <a:endParaRPr lang="en-US" dirty="0"/>
                    </a:p>
                  </a:txBody>
                  <a:tcPr/>
                </a:tc>
              </a:tr>
              <a:tr h="533399">
                <a:tc>
                  <a:txBody>
                    <a:bodyPr/>
                    <a:lstStyle/>
                    <a:p>
                      <a:r>
                        <a:rPr lang="en-US" dirty="0" smtClean="0"/>
                        <a:t>50%</a:t>
                      </a:r>
                      <a:endParaRPr lang="en-US" dirty="0"/>
                    </a:p>
                  </a:txBody>
                  <a:tcPr/>
                </a:tc>
                <a:tc>
                  <a:txBody>
                    <a:bodyPr/>
                    <a:lstStyle/>
                    <a:p>
                      <a:r>
                        <a:rPr lang="en-US" dirty="0" smtClean="0">
                          <a:latin typeface="Symbol" panose="05050102010706020507" pitchFamily="18" charset="2"/>
                        </a:rPr>
                        <a:t>0.05</a:t>
                      </a:r>
                      <a:endParaRPr lang="en-US" dirty="0">
                        <a:latin typeface="Symbol" panose="05050102010706020507" pitchFamily="18" charset="2"/>
                      </a:endParaRPr>
                    </a:p>
                  </a:txBody>
                  <a:tcPr/>
                </a:tc>
                <a:tc>
                  <a:txBody>
                    <a:bodyPr/>
                    <a:lstStyle/>
                    <a:p>
                      <a:r>
                        <a:rPr lang="en-US" dirty="0" smtClean="0"/>
                        <a:t>0.80</a:t>
                      </a:r>
                      <a:endParaRPr lang="en-US" dirty="0"/>
                    </a:p>
                  </a:txBody>
                  <a:tcPr/>
                </a:tc>
                <a:tc>
                  <a:txBody>
                    <a:bodyPr/>
                    <a:lstStyle/>
                    <a:p>
                      <a:r>
                        <a:rPr lang="en-US" dirty="0" smtClean="0"/>
                        <a:t>94%</a:t>
                      </a:r>
                      <a:endParaRPr lang="en-US" dirty="0"/>
                    </a:p>
                  </a:txBody>
                  <a:tcPr/>
                </a:tc>
                <a:tc>
                  <a:txBody>
                    <a:bodyPr/>
                    <a:lstStyle/>
                    <a:p>
                      <a:r>
                        <a:rPr lang="en-US" dirty="0" smtClean="0"/>
                        <a:t>83%</a:t>
                      </a:r>
                      <a:endParaRPr lang="en-US" dirty="0"/>
                    </a:p>
                  </a:txBody>
                  <a:tcPr/>
                </a:tc>
                <a:tc>
                  <a:txBody>
                    <a:bodyPr/>
                    <a:lstStyle/>
                    <a:p>
                      <a:r>
                        <a:rPr lang="en-US" dirty="0" smtClean="0"/>
                        <a:t>64%</a:t>
                      </a:r>
                      <a:endParaRPr lang="en-US" dirty="0"/>
                    </a:p>
                  </a:txBody>
                  <a:tcPr/>
                </a:tc>
              </a:tr>
              <a:tr h="533399">
                <a:tc>
                  <a:txBody>
                    <a:bodyPr/>
                    <a:lstStyle/>
                    <a:p>
                      <a:r>
                        <a:rPr lang="en-US" dirty="0" smtClean="0"/>
                        <a:t>50%</a:t>
                      </a:r>
                      <a:endParaRPr lang="en-US" dirty="0"/>
                    </a:p>
                  </a:txBody>
                  <a:tcPr/>
                </a:tc>
                <a:tc>
                  <a:txBody>
                    <a:bodyPr/>
                    <a:lstStyle/>
                    <a:p>
                      <a:r>
                        <a:rPr lang="en-US" dirty="0" smtClean="0">
                          <a:latin typeface="Symbol" panose="05050102010706020507" pitchFamily="18" charset="2"/>
                        </a:rPr>
                        <a:t>0.01</a:t>
                      </a:r>
                      <a:endParaRPr lang="en-US" dirty="0">
                        <a:latin typeface="Symbol" panose="05050102010706020507" pitchFamily="18" charset="2"/>
                      </a:endParaRPr>
                    </a:p>
                  </a:txBody>
                  <a:tcPr/>
                </a:tc>
                <a:tc>
                  <a:txBody>
                    <a:bodyPr/>
                    <a:lstStyle/>
                    <a:p>
                      <a:r>
                        <a:rPr lang="en-US" dirty="0" smtClean="0"/>
                        <a:t>0.47</a:t>
                      </a:r>
                      <a:endParaRPr lang="en-US" dirty="0"/>
                    </a:p>
                  </a:txBody>
                  <a:tcPr/>
                </a:tc>
                <a:tc>
                  <a:txBody>
                    <a:bodyPr/>
                    <a:lstStyle/>
                    <a:p>
                      <a:r>
                        <a:rPr lang="en-US" dirty="0" smtClean="0"/>
                        <a:t>98%</a:t>
                      </a:r>
                      <a:endParaRPr lang="en-US" dirty="0"/>
                    </a:p>
                  </a:txBody>
                  <a:tcPr/>
                </a:tc>
                <a:tc>
                  <a:txBody>
                    <a:bodyPr/>
                    <a:lstStyle/>
                    <a:p>
                      <a:r>
                        <a:rPr lang="en-US" dirty="0" smtClean="0"/>
                        <a:t>68%</a:t>
                      </a:r>
                      <a:endParaRPr lang="en-US" dirty="0"/>
                    </a:p>
                  </a:txBody>
                  <a:tcPr/>
                </a:tc>
                <a:tc>
                  <a:txBody>
                    <a:bodyPr/>
                    <a:lstStyle/>
                    <a:p>
                      <a:r>
                        <a:rPr lang="en-US" dirty="0" smtClean="0"/>
                        <a:t>22%</a:t>
                      </a:r>
                      <a:endParaRPr lang="en-US" dirty="0"/>
                    </a:p>
                  </a:txBody>
                  <a:tcPr/>
                </a:tc>
              </a:tr>
            </a:tbl>
          </a:graphicData>
        </a:graphic>
      </p:graphicFrame>
      <p:cxnSp>
        <p:nvCxnSpPr>
          <p:cNvPr id="8" name="Straight Arrow Connector 7"/>
          <p:cNvCxnSpPr/>
          <p:nvPr/>
        </p:nvCxnSpPr>
        <p:spPr>
          <a:xfrm flipV="1">
            <a:off x="2209800" y="2743200"/>
            <a:ext cx="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423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46696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Story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court case challenged the accuracy of routine clinical lab measurements of BAC</a:t>
            </a:r>
          </a:p>
          <a:p>
            <a:r>
              <a:rPr lang="en-US" dirty="0" smtClean="0"/>
              <a:t>Claimed that although measurements were correlated, they were not accurate</a:t>
            </a:r>
          </a:p>
          <a:p>
            <a:pPr lvl="1"/>
            <a:r>
              <a:rPr lang="en-US" dirty="0" smtClean="0"/>
              <a:t>Indeed correlated measurements does not establish equivalence between two methods</a:t>
            </a:r>
          </a:p>
          <a:p>
            <a:r>
              <a:rPr lang="en-US" dirty="0" smtClean="0"/>
              <a:t>Analysis of an inter-laboratory  study showed that the WB method routinely used, was accurate compared to the GC method, considered the gold standard</a:t>
            </a:r>
            <a:endParaRPr lang="en-US" dirty="0"/>
          </a:p>
        </p:txBody>
      </p:sp>
    </p:spTree>
    <p:extLst>
      <p:ext uri="{BB962C8B-B14F-4D97-AF65-F5344CB8AC3E}">
        <p14:creationId xmlns:p14="http://schemas.microsoft.com/office/powerpoint/2010/main" val="3907233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 v </a:t>
            </a:r>
            <a:r>
              <a:rPr lang="en-US" dirty="0" err="1" smtClean="0"/>
              <a:t>Daughenbaugh</a:t>
            </a:r>
            <a:r>
              <a:rPr lang="en-US" dirty="0" smtClean="0"/>
              <a:t> et al</a:t>
            </a:r>
            <a:endParaRPr lang="en-US" dirty="0"/>
          </a:p>
        </p:txBody>
      </p:sp>
      <p:sp>
        <p:nvSpPr>
          <p:cNvPr id="3" name="Content Placeholder 2"/>
          <p:cNvSpPr>
            <a:spLocks noGrp="1"/>
          </p:cNvSpPr>
          <p:nvPr>
            <p:ph idx="1"/>
          </p:nvPr>
        </p:nvSpPr>
        <p:spPr/>
        <p:txBody>
          <a:bodyPr/>
          <a:lstStyle/>
          <a:p>
            <a:r>
              <a:rPr lang="en-US" dirty="0" smtClean="0"/>
              <a:t>Brief describing the proceedings</a:t>
            </a:r>
            <a:r>
              <a:rPr lang="mr-IN" dirty="0" smtClean="0"/>
              <a:t>…</a:t>
            </a:r>
            <a:endParaRPr lang="en-US" dirty="0"/>
          </a:p>
        </p:txBody>
      </p:sp>
    </p:spTree>
    <p:extLst>
      <p:ext uri="{BB962C8B-B14F-4D97-AF65-F5344CB8AC3E}">
        <p14:creationId xmlns:p14="http://schemas.microsoft.com/office/powerpoint/2010/main" val="366651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establishing accuracy</a:t>
            </a:r>
            <a:endParaRPr lang="en-US" dirty="0"/>
          </a:p>
        </p:txBody>
      </p:sp>
      <p:pic>
        <p:nvPicPr>
          <p:cNvPr id="4" name="Content Placeholder 3" descr="Screen Shot 2017-07-09 at 10.45.13 PM.png"/>
          <p:cNvPicPr>
            <a:picLocks noGrp="1" noChangeAspect="1"/>
          </p:cNvPicPr>
          <p:nvPr>
            <p:ph idx="1"/>
          </p:nvPr>
        </p:nvPicPr>
        <p:blipFill>
          <a:blip r:embed="rId2">
            <a:extLst>
              <a:ext uri="{28A0092B-C50C-407E-A947-70E740481C1C}">
                <a14:useLocalDpi xmlns:a14="http://schemas.microsoft.com/office/drawing/2010/main" val="0"/>
              </a:ext>
            </a:extLst>
          </a:blip>
          <a:srcRect t="-40955" b="-40955"/>
          <a:stretch>
            <a:fillRect/>
          </a:stretch>
        </p:blipFill>
        <p:spPr>
          <a:xfrm>
            <a:off x="457200" y="533401"/>
            <a:ext cx="8229600" cy="3810000"/>
          </a:xfrm>
        </p:spPr>
      </p:pic>
      <p:sp>
        <p:nvSpPr>
          <p:cNvPr id="5" name="TextBox 4"/>
          <p:cNvSpPr txBox="1"/>
          <p:nvPr/>
        </p:nvSpPr>
        <p:spPr>
          <a:xfrm>
            <a:off x="457200" y="4343400"/>
            <a:ext cx="8460870" cy="2246769"/>
          </a:xfrm>
          <a:prstGeom prst="rect">
            <a:avLst/>
          </a:prstGeom>
          <a:noFill/>
        </p:spPr>
        <p:txBody>
          <a:bodyPr wrap="none" rtlCol="0">
            <a:spAutoFit/>
          </a:bodyPr>
          <a:lstStyle/>
          <a:p>
            <a:r>
              <a:rPr lang="en-US" sz="2800" dirty="0" smtClean="0"/>
              <a:t>This was the challenge to the accuracy of the local </a:t>
            </a:r>
          </a:p>
          <a:p>
            <a:r>
              <a:rPr lang="en-US" sz="2800" dirty="0" smtClean="0"/>
              <a:t>laboratory testing procedure.</a:t>
            </a:r>
          </a:p>
          <a:p>
            <a:r>
              <a:rPr lang="en-US" sz="2800" dirty="0"/>
              <a:t> </a:t>
            </a:r>
            <a:r>
              <a:rPr lang="en-US" sz="2800" dirty="0" smtClean="0"/>
              <a:t>  The defendant dredged up an old ruling that suggested </a:t>
            </a:r>
          </a:p>
          <a:p>
            <a:r>
              <a:rPr lang="en-US" sz="2800" dirty="0" smtClean="0"/>
              <a:t>that the laboratory procedure was flawed and required</a:t>
            </a:r>
          </a:p>
          <a:p>
            <a:r>
              <a:rPr lang="en-US" sz="2800" dirty="0" smtClean="0"/>
              <a:t>a conversion factor. </a:t>
            </a:r>
            <a:endParaRPr lang="en-US" sz="2800" dirty="0"/>
          </a:p>
        </p:txBody>
      </p:sp>
    </p:spTree>
    <p:extLst>
      <p:ext uri="{BB962C8B-B14F-4D97-AF65-F5344CB8AC3E}">
        <p14:creationId xmlns:p14="http://schemas.microsoft.com/office/powerpoint/2010/main" val="158328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Three basic concepts of  reproducibility in research</a:t>
            </a:r>
          </a:p>
          <a:p>
            <a:pPr marL="0" indent="0">
              <a:buNone/>
            </a:pPr>
            <a:endParaRPr lang="en-US" dirty="0" smtClean="0"/>
          </a:p>
          <a:p>
            <a:pPr marL="457200" lvl="1" indent="0">
              <a:buNone/>
            </a:pPr>
            <a:r>
              <a:rPr lang="en-US" dirty="0" smtClean="0"/>
              <a:t>1.  Reproducible experiments</a:t>
            </a:r>
          </a:p>
          <a:p>
            <a:pPr marL="457200" lvl="1" indent="0">
              <a:buNone/>
            </a:pPr>
            <a:endParaRPr lang="en-US" dirty="0" smtClean="0"/>
          </a:p>
          <a:p>
            <a:pPr marL="457200" lvl="1" indent="0">
              <a:buNone/>
            </a:pPr>
            <a:endParaRPr lang="en-US" dirty="0"/>
          </a:p>
          <a:p>
            <a:pPr marL="457200" lvl="1" indent="0">
              <a:buNone/>
            </a:pPr>
            <a:r>
              <a:rPr lang="en-US" dirty="0" smtClean="0"/>
              <a:t>2.  Reproducible analysis</a:t>
            </a:r>
          </a:p>
          <a:p>
            <a:pPr marL="457200" lvl="1" indent="0">
              <a:buNone/>
            </a:pPr>
            <a:endParaRPr lang="en-US" dirty="0" smtClean="0"/>
          </a:p>
          <a:p>
            <a:pPr marL="457200" lvl="1" indent="0">
              <a:buNone/>
            </a:pPr>
            <a:endParaRPr lang="en-US" dirty="0" smtClean="0"/>
          </a:p>
          <a:p>
            <a:pPr marL="457200" lvl="1" indent="0">
              <a:buNone/>
            </a:pPr>
            <a:r>
              <a:rPr lang="en-US" dirty="0" smtClean="0"/>
              <a:t>3.  Reproducible inference</a:t>
            </a:r>
          </a:p>
          <a:p>
            <a:pPr marL="914400" lvl="2" indent="0">
              <a:buNone/>
            </a:pPr>
            <a:endParaRPr lang="en-US" dirty="0"/>
          </a:p>
        </p:txBody>
      </p:sp>
    </p:spTree>
    <p:extLst>
      <p:ext uri="{BB962C8B-B14F-4D97-AF65-F5344CB8AC3E}">
        <p14:creationId xmlns:p14="http://schemas.microsoft.com/office/powerpoint/2010/main" val="580567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of Clinical Laboratories</a:t>
            </a:r>
            <a:endParaRPr lang="en-US" dirty="0"/>
          </a:p>
        </p:txBody>
      </p:sp>
      <p:pic>
        <p:nvPicPr>
          <p:cNvPr id="4" name="Content Placeholder 3" descr="Screen Shot 2017-07-10 at 6.38.15 AM.png"/>
          <p:cNvPicPr>
            <a:picLocks noGrp="1" noChangeAspect="1"/>
          </p:cNvPicPr>
          <p:nvPr>
            <p:ph idx="1"/>
          </p:nvPr>
        </p:nvPicPr>
        <p:blipFill>
          <a:blip r:embed="rId2">
            <a:extLst>
              <a:ext uri="{28A0092B-C50C-407E-A947-70E740481C1C}">
                <a14:useLocalDpi xmlns:a14="http://schemas.microsoft.com/office/drawing/2010/main" val="0"/>
              </a:ext>
            </a:extLst>
          </a:blip>
          <a:srcRect t="-10053" b="-10053"/>
          <a:stretch>
            <a:fillRect/>
          </a:stretch>
        </p:blipFill>
        <p:spPr/>
      </p:pic>
    </p:spTree>
    <p:extLst>
      <p:ext uri="{BB962C8B-B14F-4D97-AF65-F5344CB8AC3E}">
        <p14:creationId xmlns:p14="http://schemas.microsoft.com/office/powerpoint/2010/main" val="3257076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 Standard</a:t>
            </a:r>
            <a:endParaRPr lang="en-US" dirty="0"/>
          </a:p>
        </p:txBody>
      </p:sp>
      <p:pic>
        <p:nvPicPr>
          <p:cNvPr id="4" name="Content Placeholder 3" descr="Screen Shot 2017-07-10 at 6.42.06 AM.png"/>
          <p:cNvPicPr>
            <a:picLocks noGrp="1" noChangeAspect="1"/>
          </p:cNvPicPr>
          <p:nvPr>
            <p:ph idx="1"/>
          </p:nvPr>
        </p:nvPicPr>
        <p:blipFill>
          <a:blip r:embed="rId2">
            <a:extLst>
              <a:ext uri="{28A0092B-C50C-407E-A947-70E740481C1C}">
                <a14:useLocalDpi xmlns:a14="http://schemas.microsoft.com/office/drawing/2010/main" val="0"/>
              </a:ext>
            </a:extLst>
          </a:blip>
          <a:srcRect t="-73487" b="-73487"/>
          <a:stretch>
            <a:fillRect/>
          </a:stretch>
        </p:blipFill>
        <p:spPr>
          <a:xfrm>
            <a:off x="228600" y="533400"/>
            <a:ext cx="8506710" cy="4678363"/>
          </a:xfrm>
        </p:spPr>
      </p:pic>
      <p:pic>
        <p:nvPicPr>
          <p:cNvPr id="5" name="Picture 4" descr="Screen Shot 2017-07-10 at 6.47.1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15" y="3962400"/>
            <a:ext cx="8428386" cy="1828800"/>
          </a:xfrm>
          <a:prstGeom prst="rect">
            <a:avLst/>
          </a:prstGeom>
        </p:spPr>
      </p:pic>
    </p:spTree>
    <p:extLst>
      <p:ext uri="{BB962C8B-B14F-4D97-AF65-F5344CB8AC3E}">
        <p14:creationId xmlns:p14="http://schemas.microsoft.com/office/powerpoint/2010/main" val="1603121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 No need for a conversion factor to use plasma methods</a:t>
            </a:r>
            <a:endParaRPr lang="en-US" dirty="0"/>
          </a:p>
        </p:txBody>
      </p:sp>
      <p:pic>
        <p:nvPicPr>
          <p:cNvPr id="4" name="Content Placeholder 3" descr="Screen Shot 2017-07-10 at 6.53.12 AM.png"/>
          <p:cNvPicPr>
            <a:picLocks noGrp="1" noChangeAspect="1"/>
          </p:cNvPicPr>
          <p:nvPr>
            <p:ph idx="1"/>
          </p:nvPr>
        </p:nvPicPr>
        <p:blipFill>
          <a:blip r:embed="rId2">
            <a:extLst>
              <a:ext uri="{28A0092B-C50C-407E-A947-70E740481C1C}">
                <a14:useLocalDpi xmlns:a14="http://schemas.microsoft.com/office/drawing/2010/main" val="0"/>
              </a:ext>
            </a:extLst>
          </a:blip>
          <a:srcRect t="-18383" b="-18383"/>
          <a:stretch>
            <a:fillRect/>
          </a:stretch>
        </p:blipFill>
        <p:spPr/>
      </p:pic>
    </p:spTree>
    <p:extLst>
      <p:ext uri="{BB962C8B-B14F-4D97-AF65-F5344CB8AC3E}">
        <p14:creationId xmlns:p14="http://schemas.microsoft.com/office/powerpoint/2010/main" val="3472180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from Bland and Altman</a:t>
            </a:r>
            <a:br>
              <a:rPr lang="en-US" dirty="0" smtClean="0"/>
            </a:br>
            <a:endParaRPr lang="en-US" dirty="0"/>
          </a:p>
        </p:txBody>
      </p:sp>
      <p:pic>
        <p:nvPicPr>
          <p:cNvPr id="4" name="Content Placeholder 3" descr="Screen Shot 2017-07-10 at 10.11.17 AM.png"/>
          <p:cNvPicPr>
            <a:picLocks noGrp="1" noChangeAspect="1"/>
          </p:cNvPicPr>
          <p:nvPr>
            <p:ph idx="1"/>
          </p:nvPr>
        </p:nvPicPr>
        <p:blipFill>
          <a:blip r:embed="rId2">
            <a:extLst>
              <a:ext uri="{28A0092B-C50C-407E-A947-70E740481C1C}">
                <a14:useLocalDpi xmlns:a14="http://schemas.microsoft.com/office/drawing/2010/main" val="0"/>
              </a:ext>
            </a:extLst>
          </a:blip>
          <a:srcRect l="-14755" r="-14755"/>
          <a:stretch>
            <a:fillRect/>
          </a:stretch>
        </p:blipFill>
        <p:spPr/>
      </p:pic>
    </p:spTree>
    <p:extLst>
      <p:ext uri="{BB962C8B-B14F-4D97-AF65-F5344CB8AC3E}">
        <p14:creationId xmlns:p14="http://schemas.microsoft.com/office/powerpoint/2010/main" val="941190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of Y on X</a:t>
            </a:r>
            <a:endParaRPr lang="en-US" dirty="0"/>
          </a:p>
        </p:txBody>
      </p:sp>
      <p:pic>
        <p:nvPicPr>
          <p:cNvPr id="4" name="Content Placeholder 3" descr="Screen Shot 2017-07-10 at 10.44.17 AM.png"/>
          <p:cNvPicPr>
            <a:picLocks noGrp="1" noChangeAspect="1"/>
          </p:cNvPicPr>
          <p:nvPr>
            <p:ph idx="1"/>
          </p:nvPr>
        </p:nvPicPr>
        <p:blipFill>
          <a:blip r:embed="rId2">
            <a:extLst>
              <a:ext uri="{28A0092B-C50C-407E-A947-70E740481C1C}">
                <a14:useLocalDpi xmlns:a14="http://schemas.microsoft.com/office/drawing/2010/main" val="0"/>
              </a:ext>
            </a:extLst>
          </a:blip>
          <a:srcRect l="-13949" r="-13949"/>
          <a:stretch>
            <a:fillRect/>
          </a:stretch>
        </p:blipFill>
        <p:spPr/>
      </p:pic>
    </p:spTree>
    <p:extLst>
      <p:ext uri="{BB962C8B-B14F-4D97-AF65-F5344CB8AC3E}">
        <p14:creationId xmlns:p14="http://schemas.microsoft.com/office/powerpoint/2010/main" val="2351327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Expanded view of regression result</a:t>
            </a:r>
            <a:endParaRPr lang="en-US" dirty="0"/>
          </a:p>
        </p:txBody>
      </p:sp>
      <p:pic>
        <p:nvPicPr>
          <p:cNvPr id="4" name="Content Placeholder 3" descr="Screen Shot 2017-07-10 at 10.41.37 AM.png"/>
          <p:cNvPicPr>
            <a:picLocks noGrp="1" noChangeAspect="1"/>
          </p:cNvPicPr>
          <p:nvPr>
            <p:ph idx="1"/>
          </p:nvPr>
        </p:nvPicPr>
        <p:blipFill>
          <a:blip r:embed="rId2">
            <a:extLst>
              <a:ext uri="{28A0092B-C50C-407E-A947-70E740481C1C}">
                <a14:useLocalDpi xmlns:a14="http://schemas.microsoft.com/office/drawing/2010/main" val="0"/>
              </a:ext>
            </a:extLst>
          </a:blip>
          <a:srcRect l="-14121" r="-14121"/>
          <a:stretch>
            <a:fillRect/>
          </a:stretch>
        </p:blipFill>
        <p:spPr/>
      </p:pic>
    </p:spTree>
    <p:extLst>
      <p:ext uri="{BB962C8B-B14F-4D97-AF65-F5344CB8AC3E}">
        <p14:creationId xmlns:p14="http://schemas.microsoft.com/office/powerpoint/2010/main" val="315243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Three basic concepts of reproducibility in research</a:t>
            </a:r>
          </a:p>
          <a:p>
            <a:pPr marL="0" indent="0">
              <a:buNone/>
            </a:pPr>
            <a:endParaRPr lang="en-US" dirty="0" smtClean="0"/>
          </a:p>
          <a:p>
            <a:pPr marL="457200" lvl="1" indent="0">
              <a:buNone/>
            </a:pPr>
            <a:r>
              <a:rPr lang="en-US" dirty="0" smtClean="0"/>
              <a:t>1.  Reproducible experiments</a:t>
            </a:r>
          </a:p>
          <a:p>
            <a:pPr lvl="2"/>
            <a:r>
              <a:rPr lang="en-US" dirty="0" smtClean="0"/>
              <a:t>Another lab can repeat your experiment and get similar results</a:t>
            </a:r>
          </a:p>
          <a:p>
            <a:pPr marL="457200" lvl="1" indent="0">
              <a:buNone/>
            </a:pPr>
            <a:r>
              <a:rPr lang="en-US" dirty="0" smtClean="0"/>
              <a:t>2.  Reproducible analysis</a:t>
            </a:r>
          </a:p>
          <a:p>
            <a:pPr lvl="2"/>
            <a:r>
              <a:rPr lang="en-US" dirty="0" smtClean="0"/>
              <a:t>Another analyst (or yourself) can reanalyze your data and obtain the identical results</a:t>
            </a:r>
          </a:p>
          <a:p>
            <a:pPr marL="457200" lvl="1" indent="0">
              <a:buNone/>
            </a:pPr>
            <a:r>
              <a:rPr lang="en-US" dirty="0" smtClean="0"/>
              <a:t>3.  Reproducible inference</a:t>
            </a:r>
          </a:p>
          <a:p>
            <a:pPr lvl="2"/>
            <a:r>
              <a:rPr lang="en-US" dirty="0" smtClean="0"/>
              <a:t>Another lab </a:t>
            </a:r>
            <a:r>
              <a:rPr lang="en-US" dirty="0" smtClean="0"/>
              <a:t>can reproduce </a:t>
            </a:r>
            <a:r>
              <a:rPr lang="en-US" dirty="0" smtClean="0"/>
              <a:t>your experiment and come to similar scientific conclusions</a:t>
            </a:r>
          </a:p>
          <a:p>
            <a:endParaRPr lang="en-US" dirty="0"/>
          </a:p>
        </p:txBody>
      </p:sp>
    </p:spTree>
    <p:extLst>
      <p:ext uri="{BB962C8B-B14F-4D97-AF65-F5344CB8AC3E}">
        <p14:creationId xmlns:p14="http://schemas.microsoft.com/office/powerpoint/2010/main" val="215791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Standards</a:t>
            </a:r>
            <a:endParaRPr lang="en-US" dirty="0"/>
          </a:p>
        </p:txBody>
      </p:sp>
      <p:sp>
        <p:nvSpPr>
          <p:cNvPr id="3" name="Content Placeholder 2"/>
          <p:cNvSpPr>
            <a:spLocks noGrp="1"/>
          </p:cNvSpPr>
          <p:nvPr>
            <p:ph idx="1"/>
          </p:nvPr>
        </p:nvSpPr>
        <p:spPr/>
        <p:txBody>
          <a:bodyPr>
            <a:normAutofit fontScale="92500"/>
          </a:bodyPr>
          <a:lstStyle/>
          <a:p>
            <a:r>
              <a:rPr lang="en-US" dirty="0" smtClean="0"/>
              <a:t>To accomplish reproducible experiments</a:t>
            </a:r>
          </a:p>
          <a:p>
            <a:pPr lvl="1"/>
            <a:r>
              <a:rPr lang="en-US" dirty="0" smtClean="0"/>
              <a:t>Must provide clear a description of how your experiment was done </a:t>
            </a:r>
          </a:p>
          <a:p>
            <a:pPr lvl="1"/>
            <a:r>
              <a:rPr lang="en-US" dirty="0" smtClean="0"/>
              <a:t>Requires a detailed protocol</a:t>
            </a:r>
          </a:p>
          <a:p>
            <a:pPr lvl="2"/>
            <a:r>
              <a:rPr lang="en-US" dirty="0" smtClean="0"/>
              <a:t>Population sampled</a:t>
            </a:r>
          </a:p>
          <a:p>
            <a:pPr lvl="2"/>
            <a:r>
              <a:rPr lang="en-US" dirty="0" smtClean="0"/>
              <a:t>Handling of materials</a:t>
            </a:r>
          </a:p>
          <a:p>
            <a:pPr lvl="2"/>
            <a:r>
              <a:rPr lang="en-US" dirty="0" smtClean="0"/>
              <a:t>Measurement of </a:t>
            </a:r>
            <a:r>
              <a:rPr lang="en-US" dirty="0" smtClean="0"/>
              <a:t>response</a:t>
            </a:r>
          </a:p>
          <a:p>
            <a:pPr lvl="1"/>
            <a:r>
              <a:rPr lang="en-US" dirty="0" smtClean="0"/>
              <a:t>Recording of data should be auditable from instrument to raw data file  </a:t>
            </a:r>
          </a:p>
          <a:p>
            <a:pPr lvl="2"/>
            <a:r>
              <a:rPr lang="en-US" dirty="0" smtClean="0"/>
              <a:t>Avoid Excel which allows changes without documentation</a:t>
            </a:r>
          </a:p>
          <a:p>
            <a:pPr lvl="2"/>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59963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 Analysis</a:t>
            </a:r>
            <a:endParaRPr lang="en-US" dirty="0"/>
          </a:p>
        </p:txBody>
      </p:sp>
      <p:sp>
        <p:nvSpPr>
          <p:cNvPr id="3" name="Content Placeholder 2"/>
          <p:cNvSpPr>
            <a:spLocks noGrp="1"/>
          </p:cNvSpPr>
          <p:nvPr>
            <p:ph idx="1"/>
          </p:nvPr>
        </p:nvSpPr>
        <p:spPr/>
        <p:txBody>
          <a:bodyPr/>
          <a:lstStyle/>
          <a:p>
            <a:r>
              <a:rPr lang="en-US" dirty="0" smtClean="0"/>
              <a:t>Create a script of all steps from reading raw data to producing the report</a:t>
            </a:r>
          </a:p>
          <a:p>
            <a:pPr lvl="1"/>
            <a:r>
              <a:rPr lang="en-US" dirty="0" smtClean="0"/>
              <a:t>Markdown in Rstudio</a:t>
            </a:r>
          </a:p>
          <a:p>
            <a:pPr lvl="1"/>
            <a:r>
              <a:rPr lang="en-US" dirty="0" err="1" smtClean="0"/>
              <a:t>Sweave</a:t>
            </a:r>
            <a:endParaRPr lang="en-US" dirty="0" smtClean="0"/>
          </a:p>
          <a:p>
            <a:pPr lvl="1"/>
            <a:r>
              <a:rPr lang="en-US" dirty="0" err="1" smtClean="0"/>
              <a:t>SASweave</a:t>
            </a:r>
            <a:endParaRPr lang="en-US" dirty="0" smtClean="0"/>
          </a:p>
          <a:p>
            <a:pPr lvl="1"/>
            <a:r>
              <a:rPr lang="en-US" dirty="0" smtClean="0"/>
              <a:t>Minitab Journal</a:t>
            </a:r>
          </a:p>
          <a:p>
            <a:pPr lvl="1"/>
            <a:r>
              <a:rPr lang="en-US" smtClean="0"/>
              <a:t>JMP script</a:t>
            </a:r>
            <a:endParaRPr lang="en-US"/>
          </a:p>
        </p:txBody>
      </p:sp>
    </p:spTree>
    <p:extLst>
      <p:ext uri="{BB962C8B-B14F-4D97-AF65-F5344CB8AC3E}">
        <p14:creationId xmlns:p14="http://schemas.microsoft.com/office/powerpoint/2010/main" val="278771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67730" cy="1143000"/>
          </a:xfrm>
        </p:spPr>
        <p:txBody>
          <a:bodyPr>
            <a:normAutofit fontScale="90000"/>
          </a:bodyPr>
          <a:lstStyle/>
          <a:p>
            <a:pPr algn="l"/>
            <a:r>
              <a:rPr lang="en-US" sz="3600" dirty="0"/>
              <a:t>Policy: NIH plans to enhance reproducibility</a:t>
            </a:r>
            <a:br>
              <a:rPr lang="en-US" sz="3600" dirty="0"/>
            </a:br>
            <a:r>
              <a:rPr lang="en-US" sz="2200" dirty="0"/>
              <a:t>Francis S. Collins&amp; Lawrence A. </a:t>
            </a:r>
            <a:r>
              <a:rPr lang="en-US" sz="2200" dirty="0" err="1" smtClean="0"/>
              <a:t>Tabak</a:t>
            </a:r>
            <a:r>
              <a:rPr lang="en-US" sz="2200" dirty="0"/>
              <a:t>, Nature 505</a:t>
            </a:r>
            <a:r>
              <a:rPr lang="en-US" sz="2200" dirty="0" smtClean="0"/>
              <a:t>:612-613, </a:t>
            </a:r>
            <a:r>
              <a:rPr lang="en-US" sz="2200" dirty="0"/>
              <a:t>(27 January </a:t>
            </a:r>
            <a:r>
              <a:rPr lang="en-US" sz="2200" dirty="0" smtClean="0"/>
              <a:t>2014)</a:t>
            </a:r>
            <a:endParaRPr lang="en-US" sz="2200" dirty="0"/>
          </a:p>
        </p:txBody>
      </p:sp>
      <p:sp>
        <p:nvSpPr>
          <p:cNvPr id="3" name="Content Placeholder 2"/>
          <p:cNvSpPr>
            <a:spLocks noGrp="1"/>
          </p:cNvSpPr>
          <p:nvPr>
            <p:ph idx="1"/>
          </p:nvPr>
        </p:nvSpPr>
        <p:spPr/>
        <p:txBody>
          <a:bodyPr>
            <a:normAutofit fontScale="92500" lnSpcReduction="10000"/>
          </a:bodyPr>
          <a:lstStyle/>
          <a:p>
            <a:pPr marL="0" indent="0">
              <a:buNone/>
            </a:pPr>
            <a:r>
              <a:rPr lang="mr-IN" dirty="0" smtClean="0"/>
              <a:t>…</a:t>
            </a:r>
            <a:r>
              <a:rPr lang="en-US" dirty="0" smtClean="0"/>
              <a:t> a </a:t>
            </a:r>
            <a:r>
              <a:rPr lang="en-US" dirty="0"/>
              <a:t>complex array of other factors seems to have contributed to the lack of reproducibility. Factors include poor training of researchers in experimental design; increased emphasis on making provocative statements rather than presenting technical details; and publications that do not report basic elements of experimental </a:t>
            </a:r>
            <a:r>
              <a:rPr lang="en-US" dirty="0" smtClean="0"/>
              <a:t>design. </a:t>
            </a:r>
            <a:r>
              <a:rPr lang="en-US" dirty="0"/>
              <a:t>Crucial experimental design elements that are all too frequently ignored include blinding, randomization, replication, sample-size calculation and the effect of sex differences.</a:t>
            </a:r>
          </a:p>
        </p:txBody>
      </p:sp>
    </p:spTree>
    <p:extLst>
      <p:ext uri="{BB962C8B-B14F-4D97-AF65-F5344CB8AC3E}">
        <p14:creationId xmlns:p14="http://schemas.microsoft.com/office/powerpoint/2010/main" val="16353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Experiments</a:t>
            </a:r>
            <a:endParaRPr lang="en-US" dirty="0"/>
          </a:p>
        </p:txBody>
      </p:sp>
      <p:sp>
        <p:nvSpPr>
          <p:cNvPr id="3" name="Content Placeholder 2"/>
          <p:cNvSpPr>
            <a:spLocks noGrp="1"/>
          </p:cNvSpPr>
          <p:nvPr>
            <p:ph idx="1"/>
          </p:nvPr>
        </p:nvSpPr>
        <p:spPr/>
        <p:txBody>
          <a:bodyPr/>
          <a:lstStyle/>
          <a:p>
            <a:r>
              <a:rPr lang="en-US" dirty="0" smtClean="0"/>
              <a:t>Sources of Error</a:t>
            </a:r>
          </a:p>
          <a:p>
            <a:r>
              <a:rPr lang="en-US" dirty="0" smtClean="0"/>
              <a:t>Basis for Inference</a:t>
            </a:r>
          </a:p>
          <a:p>
            <a:pPr lvl="1"/>
            <a:r>
              <a:rPr lang="en-US" dirty="0" smtClean="0"/>
              <a:t>Random Samples</a:t>
            </a:r>
          </a:p>
          <a:p>
            <a:pPr lvl="1"/>
            <a:r>
              <a:rPr lang="en-US" dirty="0" smtClean="0"/>
              <a:t>Randomization</a:t>
            </a:r>
          </a:p>
          <a:p>
            <a:pPr lvl="1"/>
            <a:r>
              <a:rPr lang="en-US" dirty="0" smtClean="0"/>
              <a:t>Nested sources of variation</a:t>
            </a:r>
          </a:p>
          <a:p>
            <a:pPr lvl="1"/>
            <a:r>
              <a:rPr lang="en-US" dirty="0" smtClean="0"/>
              <a:t>Independence of observations</a:t>
            </a:r>
          </a:p>
          <a:p>
            <a:pPr lvl="1"/>
            <a:r>
              <a:rPr lang="en-US" dirty="0" smtClean="0"/>
              <a:t>Blindness / Avoidance of Biases</a:t>
            </a:r>
          </a:p>
          <a:p>
            <a:r>
              <a:rPr lang="en-US" dirty="0" smtClean="0"/>
              <a:t>Generalizability</a:t>
            </a:r>
          </a:p>
          <a:p>
            <a:endParaRPr lang="en-US" dirty="0"/>
          </a:p>
        </p:txBody>
      </p:sp>
    </p:spTree>
    <p:extLst>
      <p:ext uri="{BB962C8B-B14F-4D97-AF65-F5344CB8AC3E}">
        <p14:creationId xmlns:p14="http://schemas.microsoft.com/office/powerpoint/2010/main" val="6411810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Difference Between Repeatability and Reproducibility?</a:t>
            </a:r>
          </a:p>
        </p:txBody>
      </p:sp>
      <p:sp>
        <p:nvSpPr>
          <p:cNvPr id="3" name="Content Placeholder 2"/>
          <p:cNvSpPr>
            <a:spLocks noGrp="1"/>
          </p:cNvSpPr>
          <p:nvPr>
            <p:ph idx="1"/>
          </p:nvPr>
        </p:nvSpPr>
        <p:spPr/>
        <p:txBody>
          <a:bodyPr/>
          <a:lstStyle/>
          <a:p>
            <a:r>
              <a:rPr lang="en-US" sz="1600" dirty="0">
                <a:hlinkClick r:id="rId2"/>
              </a:rPr>
              <a:t>https://www.labmate-online.com/news/news-and-views/5/breaking-news/what-is-the-difference-between-repeatability-and-reproducibility/</a:t>
            </a:r>
            <a:r>
              <a:rPr lang="en-US" sz="1600" dirty="0" smtClean="0">
                <a:hlinkClick r:id="rId2"/>
              </a:rPr>
              <a:t>30638</a:t>
            </a:r>
            <a:endParaRPr lang="en-US" sz="1600" dirty="0" smtClean="0"/>
          </a:p>
          <a:p>
            <a:r>
              <a:rPr lang="en-US" dirty="0" smtClean="0"/>
              <a:t>What is Repeatability</a:t>
            </a:r>
            <a:endParaRPr lang="en-US" sz="1600" dirty="0"/>
          </a:p>
          <a:p>
            <a:pPr lvl="1"/>
            <a:r>
              <a:rPr lang="en-US" sz="2400" dirty="0"/>
              <a:t>Repeatability practices were introduced by scientists Bland and Altman. For repeatability to be established, the following conditions must be in place: the same location; the same measurement procedure; the same observer; the same measuring instrument, used under the same conditions; and repetition over a short period of time. </a:t>
            </a:r>
            <a:endParaRPr lang="en-US" sz="2400" dirty="0" smtClean="0"/>
          </a:p>
          <a:p>
            <a:endParaRPr lang="en-US" dirty="0"/>
          </a:p>
          <a:p>
            <a:endParaRPr lang="en-US" dirty="0"/>
          </a:p>
        </p:txBody>
      </p:sp>
    </p:spTree>
    <p:extLst>
      <p:ext uri="{BB962C8B-B14F-4D97-AF65-F5344CB8AC3E}">
        <p14:creationId xmlns:p14="http://schemas.microsoft.com/office/powerpoint/2010/main" val="8770122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6967</TotalTime>
  <Words>1342</Words>
  <Application>Microsoft Macintosh PowerPoint</Application>
  <PresentationFormat>On-screen Show (4:3)</PresentationFormat>
  <Paragraphs>230</Paragraphs>
  <Slides>35</Slides>
  <Notes>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Reproducible Statistical Inference</vt:lpstr>
      <vt:lpstr>Outline</vt:lpstr>
      <vt:lpstr>Reproducibility</vt:lpstr>
      <vt:lpstr>Reproducibility</vt:lpstr>
      <vt:lpstr>Publication Standards</vt:lpstr>
      <vt:lpstr>Reproducible Analysis</vt:lpstr>
      <vt:lpstr>Policy: NIH plans to enhance reproducibility Francis S. Collins&amp; Lawrence A. Tabak, Nature 505:612-613, (27 January 2014)</vt:lpstr>
      <vt:lpstr>Design of Experiments</vt:lpstr>
      <vt:lpstr>What is the Difference Between Repeatability and Reproducibility?</vt:lpstr>
      <vt:lpstr>Reproducible inference</vt:lpstr>
      <vt:lpstr>Principles of DOE</vt:lpstr>
      <vt:lpstr>Additional principles</vt:lpstr>
      <vt:lpstr>Steps in conducting an experiment</vt:lpstr>
      <vt:lpstr>Determining Power</vt:lpstr>
      <vt:lpstr>Reproducible Research?</vt:lpstr>
      <vt:lpstr>Can we count on science to produce reliable results?</vt:lpstr>
      <vt:lpstr>Two aspects of reproducibility</vt:lpstr>
      <vt:lpstr>Reproducibility in the Lab</vt:lpstr>
      <vt:lpstr>Reproducibility in the Lab</vt:lpstr>
      <vt:lpstr>Reproducibility in the Lab</vt:lpstr>
      <vt:lpstr>Reproducibility in the Lab</vt:lpstr>
      <vt:lpstr>Reproducibility in the Lab</vt:lpstr>
      <vt:lpstr>Reproducibility in the Lab</vt:lpstr>
      <vt:lpstr>Reproducibility in the Lab</vt:lpstr>
      <vt:lpstr>Reproducibility in the Lab</vt:lpstr>
      <vt:lpstr>PowerPoint Presentation</vt:lpstr>
      <vt:lpstr>A Story </vt:lpstr>
      <vt:lpstr>Com v Daughenbaugh et al</vt:lpstr>
      <vt:lpstr>Example of establishing accuracy</vt:lpstr>
      <vt:lpstr>Testing of Clinical Laboratories</vt:lpstr>
      <vt:lpstr>Gold Standard</vt:lpstr>
      <vt:lpstr>Conclusion: No need for a conversion factor to use plasma methods</vt:lpstr>
      <vt:lpstr>Results from Bland and Altman </vt:lpstr>
      <vt:lpstr>Regression of Y on X</vt:lpstr>
      <vt:lpstr>Expanded view of regression result</vt:lpstr>
    </vt:vector>
  </TitlesOfParts>
  <Company>Penn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Statistical Inference</dc:title>
  <dc:creator>Jim Rosenberger</dc:creator>
  <cp:lastModifiedBy>Jim Rosenberger</cp:lastModifiedBy>
  <cp:revision>25</cp:revision>
  <dcterms:created xsi:type="dcterms:W3CDTF">2017-06-02T11:16:00Z</dcterms:created>
  <dcterms:modified xsi:type="dcterms:W3CDTF">2017-07-10T16:04:32Z</dcterms:modified>
</cp:coreProperties>
</file>