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60" r:id="rId6"/>
    <p:sldId id="262" r:id="rId7"/>
    <p:sldId id="267" r:id="rId8"/>
    <p:sldId id="272" r:id="rId9"/>
    <p:sldId id="268" r:id="rId10"/>
    <p:sldId id="265" r:id="rId11"/>
    <p:sldId id="275" r:id="rId12"/>
    <p:sldId id="276" r:id="rId13"/>
    <p:sldId id="266" r:id="rId14"/>
    <p:sldId id="274" r:id="rId15"/>
    <p:sldId id="259" r:id="rId16"/>
    <p:sldId id="271" r:id="rId17"/>
    <p:sldId id="26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32944"/>
    <a:srgbClr val="EC14B3"/>
    <a:srgbClr val="96E2AA"/>
    <a:srgbClr val="CC0000"/>
    <a:srgbClr val="1D428B"/>
    <a:srgbClr val="224F86"/>
    <a:srgbClr val="275EA1"/>
    <a:srgbClr val="265996"/>
    <a:srgbClr val="2960A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9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27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chart>
    <c:title>
      <c:tx>
        <c:rich>
          <a:bodyPr/>
          <a:lstStyle/>
          <a:p>
            <a:pPr>
              <a:defRPr/>
            </a:pPr>
            <a:r>
              <a:rPr lang="ja-JP" altLang="en-US" dirty="0" smtClean="0">
                <a:latin typeface="HGS創英角ﾎﾟｯﾌﾟ体" pitchFamily="50" charset="-128"/>
                <a:ea typeface="HGS創英角ﾎﾟｯﾌﾟ体" pitchFamily="50" charset="-128"/>
              </a:rPr>
              <a:t>売上高比較　　　　</a:t>
            </a:r>
            <a:endParaRPr lang="en-US" altLang="ja-JP" dirty="0" smtClean="0">
              <a:latin typeface="HGS創英角ﾎﾟｯﾌﾟ体" pitchFamily="50" charset="-128"/>
              <a:ea typeface="HGS創英角ﾎﾟｯﾌﾟ体" pitchFamily="50" charset="-128"/>
            </a:endParaRPr>
          </a:p>
          <a:p>
            <a:pPr>
              <a:defRPr/>
            </a:pPr>
            <a:r>
              <a:rPr lang="ja-JP" altLang="en-US" sz="1400" dirty="0" smtClean="0">
                <a:latin typeface="HGS創英角ﾎﾟｯﾌﾟ体" pitchFamily="50" charset="-128"/>
                <a:ea typeface="HGS創英角ﾎﾟｯﾌﾟ体" pitchFamily="50" charset="-128"/>
              </a:rPr>
              <a:t>（単位：千円</a:t>
            </a:r>
            <a:r>
              <a:rPr lang="ja-JP" altLang="en-US" sz="1400" dirty="0" smtClean="0"/>
              <a:t>）</a:t>
            </a:r>
            <a:endParaRPr lang="ja-JP" altLang="en-US" sz="1400" dirty="0"/>
          </a:p>
        </c:rich>
      </c:tx>
      <c:layout>
        <c:manualLayout>
          <c:xMode val="edge"/>
          <c:yMode val="edge"/>
          <c:x val="0.37467203752308736"/>
          <c:y val="1.6836195965366958E-2"/>
        </c:manualLayout>
      </c:layout>
    </c:title>
    <c:view3D>
      <c:perspective val="30"/>
    </c:view3D>
    <c:plotArea>
      <c:layout>
        <c:manualLayout>
          <c:layoutTarget val="inner"/>
          <c:xMode val="edge"/>
          <c:yMode val="edge"/>
          <c:x val="9.135923981724503E-2"/>
          <c:y val="0.17193269145152101"/>
          <c:w val="0.77935452512880332"/>
          <c:h val="0.64410137687824665"/>
        </c:manualLayout>
      </c:layout>
      <c:bar3DChart>
        <c:barDir val="col"/>
        <c:grouping val="clustered"/>
        <c:ser>
          <c:idx val="0"/>
          <c:order val="0"/>
          <c:tx>
            <c:strRef>
              <c:f>Sheet1!$B$1</c:f>
              <c:strCache>
                <c:ptCount val="1"/>
                <c:pt idx="0">
                  <c:v>前年</c:v>
                </c:pt>
              </c:strCache>
            </c:strRef>
          </c:tx>
          <c:spPr>
            <a:ln>
              <a:solidFill>
                <a:schemeClr val="accent1">
                  <a:lumMod val="40000"/>
                  <a:lumOff val="60000"/>
                </a:schemeClr>
              </a:solidFill>
            </a:ln>
          </c:spPr>
          <c:cat>
            <c:strRef>
              <c:f>Sheet1!$A$2:$A$6</c:f>
              <c:strCache>
                <c:ptCount val="5"/>
                <c:pt idx="0">
                  <c:v>５月</c:v>
                </c:pt>
                <c:pt idx="1">
                  <c:v>６月</c:v>
                </c:pt>
                <c:pt idx="2">
                  <c:v>７月</c:v>
                </c:pt>
                <c:pt idx="3">
                  <c:v>８月</c:v>
                </c:pt>
                <c:pt idx="4">
                  <c:v>９月</c:v>
                </c:pt>
              </c:strCache>
            </c:strRef>
          </c:cat>
          <c:val>
            <c:numRef>
              <c:f>Sheet1!$B$2:$B$6</c:f>
              <c:numCache>
                <c:formatCode>General</c:formatCode>
                <c:ptCount val="5"/>
                <c:pt idx="0">
                  <c:v>4922</c:v>
                </c:pt>
                <c:pt idx="1">
                  <c:v>4449</c:v>
                </c:pt>
                <c:pt idx="2">
                  <c:v>4645</c:v>
                </c:pt>
                <c:pt idx="3">
                  <c:v>4060</c:v>
                </c:pt>
                <c:pt idx="4">
                  <c:v>5145</c:v>
                </c:pt>
              </c:numCache>
            </c:numRef>
          </c:val>
        </c:ser>
        <c:ser>
          <c:idx val="1"/>
          <c:order val="1"/>
          <c:tx>
            <c:strRef>
              <c:f>Sheet1!$C$1</c:f>
              <c:strCache>
                <c:ptCount val="1"/>
                <c:pt idx="0">
                  <c:v>今年</c:v>
                </c:pt>
              </c:strCache>
            </c:strRef>
          </c:tx>
          <c:cat>
            <c:strRef>
              <c:f>Sheet1!$A$2:$A$6</c:f>
              <c:strCache>
                <c:ptCount val="5"/>
                <c:pt idx="0">
                  <c:v>５月</c:v>
                </c:pt>
                <c:pt idx="1">
                  <c:v>６月</c:v>
                </c:pt>
                <c:pt idx="2">
                  <c:v>７月</c:v>
                </c:pt>
                <c:pt idx="3">
                  <c:v>８月</c:v>
                </c:pt>
                <c:pt idx="4">
                  <c:v>９月</c:v>
                </c:pt>
              </c:strCache>
            </c:strRef>
          </c:cat>
          <c:val>
            <c:numRef>
              <c:f>Sheet1!$C$2:$C$6</c:f>
              <c:numCache>
                <c:formatCode>General</c:formatCode>
                <c:ptCount val="5"/>
                <c:pt idx="0">
                  <c:v>4862</c:v>
                </c:pt>
                <c:pt idx="1">
                  <c:v>5179</c:v>
                </c:pt>
                <c:pt idx="2">
                  <c:v>4880</c:v>
                </c:pt>
                <c:pt idx="3">
                  <c:v>4382</c:v>
                </c:pt>
                <c:pt idx="4">
                  <c:v>5831</c:v>
                </c:pt>
              </c:numCache>
            </c:numRef>
          </c:val>
        </c:ser>
        <c:ser>
          <c:idx val="2"/>
          <c:order val="2"/>
          <c:tx>
            <c:strRef>
              <c:f>Sheet1!$D$1</c:f>
              <c:strCache>
                <c:ptCount val="1"/>
                <c:pt idx="0">
                  <c:v>列1</c:v>
                </c:pt>
              </c:strCache>
            </c:strRef>
          </c:tx>
          <c:cat>
            <c:strRef>
              <c:f>Sheet1!$A$2:$A$6</c:f>
              <c:strCache>
                <c:ptCount val="5"/>
                <c:pt idx="0">
                  <c:v>５月</c:v>
                </c:pt>
                <c:pt idx="1">
                  <c:v>６月</c:v>
                </c:pt>
                <c:pt idx="2">
                  <c:v>７月</c:v>
                </c:pt>
                <c:pt idx="3">
                  <c:v>８月</c:v>
                </c:pt>
                <c:pt idx="4">
                  <c:v>９月</c:v>
                </c:pt>
              </c:strCache>
            </c:strRef>
          </c:cat>
          <c:val>
            <c:numRef>
              <c:f>Sheet1!$D$2:$D$6</c:f>
              <c:numCache>
                <c:formatCode>General</c:formatCode>
                <c:ptCount val="5"/>
              </c:numCache>
            </c:numRef>
          </c:val>
        </c:ser>
        <c:shape val="box"/>
        <c:axId val="199598848"/>
        <c:axId val="199600384"/>
        <c:axId val="0"/>
      </c:bar3DChart>
      <c:catAx>
        <c:axId val="199598848"/>
        <c:scaling>
          <c:orientation val="minMax"/>
        </c:scaling>
        <c:axPos val="b"/>
        <c:majorTickMark val="none"/>
        <c:tickLblPos val="nextTo"/>
        <c:txPr>
          <a:bodyPr/>
          <a:lstStyle/>
          <a:p>
            <a:pPr>
              <a:defRPr sz="2000" b="1"/>
            </a:pPr>
            <a:endParaRPr lang="ja-JP"/>
          </a:p>
        </c:txPr>
        <c:crossAx val="199600384"/>
        <c:crosses val="autoZero"/>
        <c:auto val="1"/>
        <c:lblAlgn val="ctr"/>
        <c:lblOffset val="100"/>
      </c:catAx>
      <c:valAx>
        <c:axId val="199600384"/>
        <c:scaling>
          <c:orientation val="minMax"/>
        </c:scaling>
        <c:axPos val="l"/>
        <c:majorGridlines/>
        <c:numFmt formatCode="General" sourceLinked="1"/>
        <c:tickLblPos val="nextTo"/>
        <c:crossAx val="199598848"/>
        <c:crosses val="autoZero"/>
        <c:crossBetween val="between"/>
      </c:valAx>
    </c:plotArea>
    <c:legend>
      <c:legendPos val="r"/>
      <c:legendEntry>
        <c:idx val="2"/>
        <c:delete val="1"/>
      </c:legendEntry>
      <c:layout/>
    </c:legend>
    <c:plotVisOnly val="1"/>
  </c:chart>
  <c:txPr>
    <a:bodyPr/>
    <a:lstStyle/>
    <a:p>
      <a:pPr>
        <a:defRPr sz="1800"/>
      </a:pPr>
      <a:endParaRPr lang="ja-JP"/>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95C14-2EBE-4E5B-BB53-9B21F1D323A3}" type="datetimeFigureOut">
              <a:rPr kumimoji="1" lang="ja-JP" altLang="en-US" smtClean="0"/>
              <a:pPr/>
              <a:t>2012/11/4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B9B5A-8BF6-4C45-8AF9-5D92D2CFA74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dirty="0" smtClean="0">
                <a:solidFill>
                  <a:schemeClr val="tx2">
                    <a:lumMod val="60000"/>
                    <a:lumOff val="40000"/>
                  </a:schemeClr>
                </a:solidFill>
              </a:rPr>
              <a:t>ショップ</a:t>
            </a:r>
            <a:endParaRPr kumimoji="1" lang="ja-JP" altLang="en-US" sz="1200" dirty="0">
              <a:solidFill>
                <a:schemeClr val="tx2">
                  <a:lumMod val="60000"/>
                  <a:lumOff val="40000"/>
                </a:schemeClr>
              </a:solidFill>
            </a:endParaRPr>
          </a:p>
        </p:txBody>
      </p:sp>
      <p:sp>
        <p:nvSpPr>
          <p:cNvPr id="4" name="スライド番号プレースホルダ 3"/>
          <p:cNvSpPr>
            <a:spLocks noGrp="1"/>
          </p:cNvSpPr>
          <p:nvPr>
            <p:ph type="sldNum" sz="quarter" idx="10"/>
          </p:nvPr>
        </p:nvSpPr>
        <p:spPr/>
        <p:txBody>
          <a:bodyPr/>
          <a:lstStyle/>
          <a:p>
            <a:fld id="{D40B9B5A-8BF6-4C45-8AF9-5D92D2CFA74A}"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40B9B5A-8BF6-4C45-8AF9-5D92D2CFA74A}"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solidFill>
                  <a:srgbClr val="FF0000"/>
                </a:solidFill>
              </a:rPr>
              <a:t>！！</a:t>
            </a:r>
            <a:endParaRPr kumimoji="1" lang="ja-JP" altLang="en-US" dirty="0">
              <a:solidFill>
                <a:srgbClr val="FF0000"/>
              </a:solidFill>
            </a:endParaRPr>
          </a:p>
        </p:txBody>
      </p:sp>
      <p:sp>
        <p:nvSpPr>
          <p:cNvPr id="4" name="スライド番号プレースホルダ 3"/>
          <p:cNvSpPr>
            <a:spLocks noGrp="1"/>
          </p:cNvSpPr>
          <p:nvPr>
            <p:ph type="sldNum" sz="quarter" idx="10"/>
          </p:nvPr>
        </p:nvSpPr>
        <p:spPr/>
        <p:txBody>
          <a:bodyPr/>
          <a:lstStyle/>
          <a:p>
            <a:fld id="{D40B9B5A-8BF6-4C45-8AF9-5D92D2CFA74A}"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40B9B5A-8BF6-4C45-8AF9-5D92D2CFA74A}" type="slidenum">
              <a:rPr kumimoji="1" lang="ja-JP" altLang="en-US" smtClean="0"/>
              <a:pPr/>
              <a:t>4</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2F26F4F-B9E7-4E8B-98C1-A91A279C4167}" type="datetimeFigureOut">
              <a:rPr kumimoji="1" lang="ja-JP" altLang="en-US" smtClean="0"/>
              <a:pPr/>
              <a:t>2012/11/4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A3D6C5D2-8BA7-4C53-987F-0E191BA43CB1}"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26F4F-B9E7-4E8B-98C1-A91A279C4167}" type="datetimeFigureOut">
              <a:rPr kumimoji="1" lang="ja-JP" altLang="en-US" smtClean="0"/>
              <a:pPr/>
              <a:t>2012/11/4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6C5D2-8BA7-4C53-987F-0E191BA43CB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6E2AA"/>
        </a:solidFill>
        <a:effectLst/>
      </p:bgPr>
    </p:bg>
    <p:spTree>
      <p:nvGrpSpPr>
        <p:cNvPr id="1" name=""/>
        <p:cNvGrpSpPr/>
        <p:nvPr/>
      </p:nvGrpSpPr>
      <p:grpSpPr>
        <a:xfrm>
          <a:off x="0" y="0"/>
          <a:ext cx="0" cy="0"/>
          <a:chOff x="0" y="0"/>
          <a:chExt cx="0" cy="0"/>
        </a:xfrm>
      </p:grpSpPr>
      <p:pic>
        <p:nvPicPr>
          <p:cNvPr id="6" name="図 5" descr="ララ正面.jpg"/>
          <p:cNvPicPr>
            <a:picLocks noChangeAspect="1"/>
          </p:cNvPicPr>
          <p:nvPr/>
        </p:nvPicPr>
        <p:blipFill>
          <a:blip r:embed="rId3" cstate="print"/>
          <a:stretch>
            <a:fillRect/>
          </a:stretch>
        </p:blipFill>
        <p:spPr>
          <a:xfrm>
            <a:off x="0" y="0"/>
            <a:ext cx="9144000" cy="5500702"/>
          </a:xfrm>
          <a:prstGeom prst="rect">
            <a:avLst/>
          </a:prstGeom>
        </p:spPr>
      </p:pic>
      <p:sp>
        <p:nvSpPr>
          <p:cNvPr id="12" name="正方形/長方形 11"/>
          <p:cNvSpPr/>
          <p:nvPr/>
        </p:nvSpPr>
        <p:spPr>
          <a:xfrm>
            <a:off x="428596" y="5715016"/>
            <a:ext cx="8358246" cy="707886"/>
          </a:xfrm>
          <a:prstGeom prst="rect">
            <a:avLst/>
          </a:prstGeom>
          <a:solidFill>
            <a:schemeClr val="tx1"/>
          </a:solidFill>
          <a:ln>
            <a:solidFill>
              <a:srgbClr val="00B050"/>
            </a:solidFill>
            <a:prstDash val="sysDash"/>
          </a:ln>
        </p:spPr>
        <p:txBody>
          <a:bodyPr wrap="square" lIns="91440" tIns="45720" rIns="91440" bIns="45720">
            <a:spAutoFit/>
          </a:bodyPr>
          <a:lstStyle/>
          <a:p>
            <a:pPr algn="ctr"/>
            <a:r>
              <a:rPr lang="ja-JP" alt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第</a:t>
            </a:r>
            <a:r>
              <a:rPr lang="en-US" altLang="ja-JP"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1736</a:t>
            </a:r>
            <a:r>
              <a:rPr lang="ja-JP" altLang="en-US" sz="4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号　ララガーデン川口</a:t>
            </a:r>
            <a:r>
              <a:rPr lang="ja-JP" altLang="en-US" sz="28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ショップ</a:t>
            </a:r>
            <a:endParaRPr lang="ja-JP" altLang="en-US" sz="28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10" name="コンテンツ プレースホルダ 9" descr="DVC00114.jpg"/>
          <p:cNvPicPr>
            <a:picLocks noGrp="1" noChangeAspect="1"/>
          </p:cNvPicPr>
          <p:nvPr>
            <p:ph idx="1"/>
          </p:nvPr>
        </p:nvPicPr>
        <p:blipFill>
          <a:blip r:embed="rId2" cstate="print"/>
          <a:stretch>
            <a:fillRect/>
          </a:stretch>
        </p:blipFill>
        <p:spPr>
          <a:xfrm rot="16200000">
            <a:off x="1394998" y="-323483"/>
            <a:ext cx="2469309" cy="4402112"/>
          </a:xfrm>
          <a:ln w="41275">
            <a:solidFill>
              <a:srgbClr val="FFC000"/>
            </a:solidFill>
            <a:miter lim="800000"/>
          </a:ln>
        </p:spPr>
      </p:pic>
      <p:pic>
        <p:nvPicPr>
          <p:cNvPr id="15" name="図 14" descr="DVC00115.jpg"/>
          <p:cNvPicPr>
            <a:picLocks noChangeAspect="1"/>
          </p:cNvPicPr>
          <p:nvPr/>
        </p:nvPicPr>
        <p:blipFill>
          <a:blip r:embed="rId3" cstate="print"/>
          <a:stretch>
            <a:fillRect/>
          </a:stretch>
        </p:blipFill>
        <p:spPr>
          <a:xfrm rot="16200000">
            <a:off x="4924049" y="2791199"/>
            <a:ext cx="2724899" cy="4857758"/>
          </a:xfrm>
          <a:prstGeom prst="rect">
            <a:avLst/>
          </a:prstGeom>
          <a:ln w="41275">
            <a:solidFill>
              <a:srgbClr val="FFC000"/>
            </a:solidFill>
            <a:miter lim="800000"/>
          </a:ln>
        </p:spPr>
      </p:pic>
      <p:pic>
        <p:nvPicPr>
          <p:cNvPr id="6" name="Picture 5"/>
          <p:cNvPicPr>
            <a:picLocks noChangeAspect="1" noChangeArrowheads="1"/>
          </p:cNvPicPr>
          <p:nvPr/>
        </p:nvPicPr>
        <p:blipFill>
          <a:blip r:embed="rId4" cstate="print"/>
          <a:srcRect/>
          <a:stretch>
            <a:fillRect/>
          </a:stretch>
        </p:blipFill>
        <p:spPr bwMode="auto">
          <a:xfrm>
            <a:off x="4071934" y="2786058"/>
            <a:ext cx="936398" cy="1000132"/>
          </a:xfrm>
          <a:prstGeom prst="rect">
            <a:avLst/>
          </a:prstGeom>
          <a:noFill/>
          <a:ln w="9525">
            <a:noFill/>
            <a:miter lim="800000"/>
            <a:headEnd/>
            <a:tailEnd/>
          </a:ln>
          <a:effectLst/>
        </p:spPr>
      </p:pic>
      <p:sp>
        <p:nvSpPr>
          <p:cNvPr id="7" name="角丸四角形吹き出し 6"/>
          <p:cNvSpPr/>
          <p:nvPr/>
        </p:nvSpPr>
        <p:spPr>
          <a:xfrm>
            <a:off x="5143504" y="928670"/>
            <a:ext cx="3643306" cy="1857388"/>
          </a:xfrm>
          <a:prstGeom prst="wedgeRoundRectCallout">
            <a:avLst>
              <a:gd name="adj1" fmla="val -48500"/>
              <a:gd name="adj2" fmla="val 7802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HG丸ｺﾞｼｯｸM-PRO" pitchFamily="50" charset="-128"/>
                <a:ea typeface="HG丸ｺﾞｼｯｸM-PRO" pitchFamily="50" charset="-128"/>
              </a:rPr>
              <a:t>店員側では</a:t>
            </a:r>
            <a:r>
              <a:rPr lang="ja-JP" altLang="en-US" b="1" dirty="0" smtClean="0">
                <a:solidFill>
                  <a:schemeClr val="tx1"/>
                </a:solidFill>
                <a:latin typeface="HG丸ｺﾞｼｯｸM-PRO" pitchFamily="50" charset="-128"/>
                <a:ea typeface="HG丸ｺﾞｼｯｸM-PRO" pitchFamily="50" charset="-128"/>
              </a:rPr>
              <a:t>ドーナツが</a:t>
            </a:r>
            <a:endParaRPr lang="en-US" altLang="ja-JP" b="1" dirty="0" smtClean="0">
              <a:solidFill>
                <a:schemeClr val="tx1"/>
              </a:solidFill>
              <a:latin typeface="HG丸ｺﾞｼｯｸM-PRO" pitchFamily="50" charset="-128"/>
              <a:ea typeface="HG丸ｺﾞｼｯｸM-PRO" pitchFamily="50" charset="-128"/>
            </a:endParaRPr>
          </a:p>
          <a:p>
            <a:pPr algn="ctr"/>
            <a:r>
              <a:rPr lang="ja-JP" altLang="en-US" b="1" dirty="0" smtClean="0">
                <a:solidFill>
                  <a:schemeClr val="tx1"/>
                </a:solidFill>
                <a:latin typeface="HG丸ｺﾞｼｯｸM-PRO" pitchFamily="50" charset="-128"/>
                <a:ea typeface="HG丸ｺﾞｼｯｸM-PRO" pitchFamily="50" charset="-128"/>
              </a:rPr>
              <a:t>見えていますが</a:t>
            </a:r>
            <a:r>
              <a:rPr lang="en-US" altLang="ja-JP" b="1" dirty="0" smtClean="0">
                <a:solidFill>
                  <a:schemeClr val="tx1"/>
                </a:solidFill>
                <a:latin typeface="HG丸ｺﾞｼｯｸM-PRO" pitchFamily="50" charset="-128"/>
                <a:ea typeface="HG丸ｺﾞｼｯｸM-PRO" pitchFamily="50" charset="-128"/>
              </a:rPr>
              <a:t>…</a:t>
            </a:r>
          </a:p>
        </p:txBody>
      </p:sp>
      <p:sp>
        <p:nvSpPr>
          <p:cNvPr id="8" name="角丸四角形吹き出し 7"/>
          <p:cNvSpPr/>
          <p:nvPr/>
        </p:nvSpPr>
        <p:spPr>
          <a:xfrm>
            <a:off x="214282" y="4071942"/>
            <a:ext cx="3500462" cy="2357454"/>
          </a:xfrm>
          <a:prstGeom prst="wedgeRoundRectCallout">
            <a:avLst>
              <a:gd name="adj1" fmla="val 58798"/>
              <a:gd name="adj2" fmla="val -6825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latin typeface="HG丸ｺﾞｼｯｸM-PRO" pitchFamily="50" charset="-128"/>
                <a:ea typeface="HG丸ｺﾞｼｯｸM-PRO" pitchFamily="50" charset="-128"/>
              </a:rPr>
              <a:t>覗きこまないと、</a:t>
            </a:r>
            <a:endParaRPr lang="en-US" altLang="ja-JP" sz="2000" b="1" dirty="0" smtClean="0">
              <a:solidFill>
                <a:schemeClr val="tx1"/>
              </a:solidFill>
              <a:latin typeface="HG丸ｺﾞｼｯｸM-PRO" pitchFamily="50" charset="-128"/>
              <a:ea typeface="HG丸ｺﾞｼｯｸM-PRO" pitchFamily="50" charset="-128"/>
            </a:endParaRPr>
          </a:p>
          <a:p>
            <a:pPr algn="ctr"/>
            <a:r>
              <a:rPr lang="ja-JP" altLang="en-US" sz="2000" b="1" dirty="0" smtClean="0">
                <a:solidFill>
                  <a:schemeClr val="tx1"/>
                </a:solidFill>
                <a:latin typeface="HG丸ｺﾞｼｯｸM-PRO" pitchFamily="50" charset="-128"/>
                <a:ea typeface="HG丸ｺﾞｼｯｸM-PRO" pitchFamily="50" charset="-128"/>
              </a:rPr>
              <a:t>あるのかないのか</a:t>
            </a:r>
            <a:endParaRPr lang="en-US" altLang="ja-JP" sz="2000" b="1" dirty="0" smtClean="0">
              <a:solidFill>
                <a:schemeClr val="tx1"/>
              </a:solidFill>
              <a:latin typeface="HG丸ｺﾞｼｯｸM-PRO" pitchFamily="50" charset="-128"/>
              <a:ea typeface="HG丸ｺﾞｼｯｸM-PRO" pitchFamily="50" charset="-128"/>
            </a:endParaRPr>
          </a:p>
          <a:p>
            <a:pPr algn="ctr"/>
            <a:r>
              <a:rPr lang="ja-JP" altLang="en-US" sz="2000" b="1" dirty="0" smtClean="0">
                <a:solidFill>
                  <a:schemeClr val="tx1"/>
                </a:solidFill>
                <a:latin typeface="HG丸ｺﾞｼｯｸM-PRO" pitchFamily="50" charset="-128"/>
                <a:ea typeface="HG丸ｺﾞｼｯｸM-PRO" pitchFamily="50" charset="-128"/>
              </a:rPr>
              <a:t>分からない状態</a:t>
            </a:r>
            <a:endParaRPr lang="en-US" altLang="ja-JP" sz="2000" b="1" dirty="0" smtClean="0">
              <a:solidFill>
                <a:schemeClr val="tx1"/>
              </a:solidFill>
              <a:latin typeface="HG丸ｺﾞｼｯｸM-PRO" pitchFamily="50" charset="-128"/>
              <a:ea typeface="HG丸ｺﾞｼｯｸM-PRO" pitchFamily="50" charset="-128"/>
            </a:endParaRPr>
          </a:p>
        </p:txBody>
      </p:sp>
      <p:sp>
        <p:nvSpPr>
          <p:cNvPr id="9" name="テキスト ボックス 8"/>
          <p:cNvSpPr txBox="1"/>
          <p:nvPr/>
        </p:nvSpPr>
        <p:spPr>
          <a:xfrm>
            <a:off x="3929058" y="642918"/>
            <a:ext cx="877163" cy="369332"/>
          </a:xfrm>
          <a:prstGeom prst="rect">
            <a:avLst/>
          </a:prstGeom>
          <a:solidFill>
            <a:schemeClr val="bg1"/>
          </a:solidFill>
        </p:spPr>
        <p:txBody>
          <a:bodyPr wrap="none" rtlCol="0">
            <a:spAutoFit/>
          </a:bodyPr>
          <a:lstStyle/>
          <a:p>
            <a:r>
              <a:rPr kumimoji="1" lang="ja-JP" altLang="en-US" b="1" dirty="0" smtClean="0">
                <a:solidFill>
                  <a:srgbClr val="FF0000"/>
                </a:solidFill>
              </a:rPr>
              <a:t>店員側</a:t>
            </a:r>
            <a:endParaRPr kumimoji="1" lang="ja-JP" altLang="en-US" b="1" dirty="0">
              <a:solidFill>
                <a:srgbClr val="FF0000"/>
              </a:solidFill>
            </a:endParaRPr>
          </a:p>
        </p:txBody>
      </p:sp>
      <p:sp>
        <p:nvSpPr>
          <p:cNvPr id="13" name="タイトル 1"/>
          <p:cNvSpPr>
            <a:spLocks noGrp="1"/>
          </p:cNvSpPr>
          <p:nvPr>
            <p:ph type="title"/>
          </p:nvPr>
        </p:nvSpPr>
        <p:spPr>
          <a:xfrm>
            <a:off x="4500562" y="0"/>
            <a:ext cx="4643438" cy="571504"/>
          </a:xfrm>
          <a:solidFill>
            <a:schemeClr val="accent6">
              <a:lumMod val="50000"/>
            </a:schemeClr>
          </a:solidFill>
          <a:ln w="41275">
            <a:solidFill>
              <a:srgbClr val="FFC000"/>
            </a:solidFill>
          </a:ln>
        </p:spPr>
        <p:txBody>
          <a:bodyPr>
            <a:normAutofit fontScale="90000"/>
          </a:bodyPr>
          <a:lstStyle/>
          <a:p>
            <a:r>
              <a:rPr lang="ja-JP" alt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HGS創英ﾌﾟﾚｾﾞﾝｽEB" pitchFamily="18" charset="-128"/>
                <a:ea typeface="HGS創英ﾌﾟﾚｾﾞﾝｽEB" pitchFamily="18" charset="-128"/>
              </a:rPr>
              <a:t>お客様の目線になろう</a:t>
            </a:r>
            <a:endParaRPr kumimoji="1" lang="ja-JP" alt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HGS創英ﾌﾟﾚｾﾞﾝｽEB" pitchFamily="18" charset="-128"/>
              <a:ea typeface="HGS創英ﾌﾟﾚｾﾞﾝｽEB" pitchFamily="18" charset="-128"/>
            </a:endParaRPr>
          </a:p>
        </p:txBody>
      </p:sp>
      <p:sp>
        <p:nvSpPr>
          <p:cNvPr id="11" name="テキスト ボックス 10"/>
          <p:cNvSpPr txBox="1"/>
          <p:nvPr/>
        </p:nvSpPr>
        <p:spPr>
          <a:xfrm>
            <a:off x="4000496" y="3929066"/>
            <a:ext cx="1253869" cy="369332"/>
          </a:xfrm>
          <a:prstGeom prst="rect">
            <a:avLst/>
          </a:prstGeom>
          <a:solidFill>
            <a:schemeClr val="bg1"/>
          </a:solidFill>
        </p:spPr>
        <p:txBody>
          <a:bodyPr wrap="none" rtlCol="0">
            <a:spAutoFit/>
          </a:bodyPr>
          <a:lstStyle/>
          <a:p>
            <a:r>
              <a:rPr lang="ja-JP" altLang="en-US" b="1" dirty="0" smtClean="0">
                <a:solidFill>
                  <a:srgbClr val="FF0000"/>
                </a:solidFill>
              </a:rPr>
              <a:t>お客さま</a:t>
            </a:r>
            <a:r>
              <a:rPr kumimoji="1" lang="ja-JP" altLang="en-US" b="1" dirty="0" smtClean="0">
                <a:solidFill>
                  <a:srgbClr val="FF0000"/>
                </a:solidFill>
              </a:rPr>
              <a:t>側</a:t>
            </a:r>
            <a:endParaRPr kumimoji="1" lang="ja-JP" altLang="en-U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4" name="図 3" descr="前だし.jpg"/>
          <p:cNvPicPr>
            <a:picLocks noChangeAspect="1"/>
          </p:cNvPicPr>
          <p:nvPr/>
        </p:nvPicPr>
        <p:blipFill>
          <a:blip r:embed="rId2" cstate="print"/>
          <a:stretch>
            <a:fillRect/>
          </a:stretch>
        </p:blipFill>
        <p:spPr>
          <a:xfrm>
            <a:off x="214282" y="214290"/>
            <a:ext cx="8766870" cy="4929198"/>
          </a:xfrm>
          <a:prstGeom prst="rect">
            <a:avLst/>
          </a:prstGeom>
          <a:ln w="41275">
            <a:solidFill>
              <a:srgbClr val="FFC000"/>
            </a:solidFill>
          </a:ln>
        </p:spPr>
      </p:pic>
      <p:pic>
        <p:nvPicPr>
          <p:cNvPr id="5" name="Picture 5"/>
          <p:cNvPicPr>
            <a:picLocks noChangeAspect="1" noChangeArrowheads="1"/>
          </p:cNvPicPr>
          <p:nvPr/>
        </p:nvPicPr>
        <p:blipFill>
          <a:blip r:embed="rId3" cstate="print"/>
          <a:srcRect/>
          <a:stretch>
            <a:fillRect/>
          </a:stretch>
        </p:blipFill>
        <p:spPr bwMode="auto">
          <a:xfrm>
            <a:off x="571472" y="5331995"/>
            <a:ext cx="1428760" cy="1526005"/>
          </a:xfrm>
          <a:prstGeom prst="rect">
            <a:avLst/>
          </a:prstGeom>
          <a:noFill/>
          <a:ln w="9525">
            <a:noFill/>
            <a:miter lim="800000"/>
            <a:headEnd/>
            <a:tailEnd/>
          </a:ln>
          <a:effectLst/>
        </p:spPr>
      </p:pic>
      <p:sp>
        <p:nvSpPr>
          <p:cNvPr id="6" name="角丸四角形吹き出し 5"/>
          <p:cNvSpPr/>
          <p:nvPr/>
        </p:nvSpPr>
        <p:spPr>
          <a:xfrm rot="16200000">
            <a:off x="5214942" y="2928934"/>
            <a:ext cx="1357322" cy="6072230"/>
          </a:xfrm>
          <a:prstGeom prst="wedgeRoundRectCallout">
            <a:avLst>
              <a:gd name="adj1" fmla="val -25081"/>
              <a:gd name="adj2" fmla="val -5911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ja-JP" altLang="en-US" b="1" dirty="0" smtClean="0">
                <a:solidFill>
                  <a:schemeClr val="tx1"/>
                </a:solidFill>
                <a:latin typeface="HG丸ｺﾞｼｯｸM-PRO" pitchFamily="50" charset="-128"/>
                <a:ea typeface="HG丸ｺﾞｼｯｸM-PRO" pitchFamily="50" charset="-128"/>
              </a:rPr>
              <a:t>新人さんでも手が空いたら積極的に動いてくれるようになりました。</a:t>
            </a:r>
            <a:endParaRPr lang="en-US" altLang="ja-JP" b="1" dirty="0" smtClean="0">
              <a:solidFill>
                <a:schemeClr val="tx1"/>
              </a:solidFill>
              <a:latin typeface="HG丸ｺﾞｼｯｸM-PRO" pitchFamily="50" charset="-128"/>
              <a:ea typeface="HG丸ｺﾞｼｯｸM-PRO" pitchFamily="50" charset="-128"/>
            </a:endParaRPr>
          </a:p>
          <a:p>
            <a:endParaRPr lang="en-US" altLang="ja-JP" b="1" dirty="0" smtClean="0">
              <a:solidFill>
                <a:schemeClr val="tx1"/>
              </a:solidFill>
              <a:latin typeface="HG丸ｺﾞｼｯｸM-PRO" pitchFamily="50" charset="-128"/>
              <a:ea typeface="HG丸ｺﾞｼｯｸM-PRO" pitchFamily="50" charset="-128"/>
            </a:endParaRPr>
          </a:p>
        </p:txBody>
      </p:sp>
      <p:sp>
        <p:nvSpPr>
          <p:cNvPr id="7" name="タイトル 1"/>
          <p:cNvSpPr txBox="1">
            <a:spLocks/>
          </p:cNvSpPr>
          <p:nvPr/>
        </p:nvSpPr>
        <p:spPr>
          <a:xfrm>
            <a:off x="4500562" y="0"/>
            <a:ext cx="4643438" cy="571504"/>
          </a:xfrm>
          <a:prstGeom prst="rect">
            <a:avLst/>
          </a:prstGeom>
          <a:solidFill>
            <a:schemeClr val="accent6">
              <a:lumMod val="50000"/>
            </a:schemeClr>
          </a:solidFill>
          <a:ln w="41275">
            <a:solidFill>
              <a:srgbClr val="FFC000"/>
            </a:solidFill>
          </a:ln>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2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HGS創英ﾌﾟﾚｾﾞﾝｽEB" pitchFamily="18" charset="-128"/>
                <a:ea typeface="HGS創英ﾌﾟﾚｾﾞﾝｽEB" pitchFamily="18" charset="-128"/>
                <a:cs typeface="+mj-cs"/>
              </a:rPr>
              <a:t>お客様の目線になろう</a:t>
            </a:r>
            <a:endParaRPr kumimoji="1" lang="ja-JP" altLang="en-US" sz="32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HGS創英ﾌﾟﾚｾﾞﾝｽEB" pitchFamily="18" charset="-128"/>
              <a:ea typeface="HGS創英ﾌﾟﾚｾﾞﾝｽEB" pitchFamily="18" charset="-128"/>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5" name="図 4" descr="アイドルタイム.jpg"/>
          <p:cNvPicPr>
            <a:picLocks noChangeAspect="1"/>
          </p:cNvPicPr>
          <p:nvPr/>
        </p:nvPicPr>
        <p:blipFill>
          <a:blip r:embed="rId2" cstate="print"/>
          <a:stretch>
            <a:fillRect/>
          </a:stretch>
        </p:blipFill>
        <p:spPr>
          <a:xfrm>
            <a:off x="0" y="0"/>
            <a:ext cx="5490393" cy="6000768"/>
          </a:xfrm>
          <a:prstGeom prst="rect">
            <a:avLst/>
          </a:prstGeom>
          <a:ln w="41275">
            <a:solidFill>
              <a:srgbClr val="FFC000"/>
            </a:solidFill>
          </a:ln>
        </p:spPr>
      </p:pic>
      <p:pic>
        <p:nvPicPr>
          <p:cNvPr id="6" name="図 5" descr="ラウンディング.jpg"/>
          <p:cNvPicPr>
            <a:picLocks noChangeAspect="1"/>
          </p:cNvPicPr>
          <p:nvPr/>
        </p:nvPicPr>
        <p:blipFill>
          <a:blip r:embed="rId3" cstate="print"/>
          <a:stretch>
            <a:fillRect/>
          </a:stretch>
        </p:blipFill>
        <p:spPr>
          <a:xfrm>
            <a:off x="5353149" y="0"/>
            <a:ext cx="3790851" cy="3944294"/>
          </a:xfrm>
          <a:prstGeom prst="rect">
            <a:avLst/>
          </a:prstGeom>
          <a:ln w="41275">
            <a:solidFill>
              <a:srgbClr val="FFC000"/>
            </a:solidFill>
          </a:ln>
        </p:spPr>
      </p:pic>
      <p:pic>
        <p:nvPicPr>
          <p:cNvPr id="8" name="図 7" descr="ピークタイム優先順位.jpg"/>
          <p:cNvPicPr>
            <a:picLocks noChangeAspect="1"/>
          </p:cNvPicPr>
          <p:nvPr/>
        </p:nvPicPr>
        <p:blipFill>
          <a:blip r:embed="rId4" cstate="print"/>
          <a:stretch>
            <a:fillRect/>
          </a:stretch>
        </p:blipFill>
        <p:spPr>
          <a:xfrm>
            <a:off x="4572000" y="4000504"/>
            <a:ext cx="4572000" cy="2857496"/>
          </a:xfrm>
          <a:prstGeom prst="rect">
            <a:avLst/>
          </a:prstGeom>
          <a:ln w="41275">
            <a:solidFill>
              <a:srgbClr val="FFC000"/>
            </a:solidFill>
          </a:ln>
        </p:spPr>
      </p:pic>
      <p:sp>
        <p:nvSpPr>
          <p:cNvPr id="9" name="タイトル 1"/>
          <p:cNvSpPr txBox="1">
            <a:spLocks/>
          </p:cNvSpPr>
          <p:nvPr/>
        </p:nvSpPr>
        <p:spPr>
          <a:xfrm>
            <a:off x="0" y="6072182"/>
            <a:ext cx="4572000" cy="785818"/>
          </a:xfrm>
          <a:prstGeom prst="rect">
            <a:avLst/>
          </a:prstGeom>
          <a:solidFill>
            <a:schemeClr val="accent6">
              <a:lumMod val="50000"/>
            </a:schemeClr>
          </a:solidFill>
          <a:ln w="41275">
            <a:solidFill>
              <a:srgbClr val="FFC000"/>
            </a:solidFill>
          </a:ln>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HGS創英ﾌﾟﾚｾﾞﾝｽEB" pitchFamily="18" charset="-128"/>
                <a:ea typeface="HGS創英ﾌﾟﾚｾﾞﾝｽEB" pitchFamily="18" charset="-128"/>
                <a:cs typeface="+mj-cs"/>
              </a:rPr>
              <a:t>各作業の見直し</a:t>
            </a:r>
            <a:endParaRPr kumimoji="1" lang="ja-JP" altLang="en-US" sz="36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HGS創英ﾌﾟﾚｾﾞﾝｽEB" pitchFamily="18" charset="-128"/>
              <a:ea typeface="HGS創英ﾌﾟﾚｾﾞﾝｽEB" pitchFamily="18" charset="-128"/>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571604" y="214290"/>
            <a:ext cx="6357982" cy="785818"/>
          </a:xfrm>
          <a:solidFill>
            <a:schemeClr val="accent6">
              <a:lumMod val="50000"/>
            </a:schemeClr>
          </a:solidFill>
          <a:ln w="41275">
            <a:solidFill>
              <a:srgbClr val="FFC000"/>
            </a:solidFill>
          </a:ln>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HGS創英ﾌﾟﾚｾﾞﾝｽEB" pitchFamily="18" charset="-128"/>
                <a:ea typeface="HGS創英ﾌﾟﾚｾﾞﾝｽEB" pitchFamily="18" charset="-128"/>
              </a:rPr>
              <a:t>新人トレーニングに向けて</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HGS創英ﾌﾟﾚｾﾞﾝｽEB" pitchFamily="18" charset="-128"/>
              <a:ea typeface="HGS創英ﾌﾟﾚｾﾞﾝｽEB" pitchFamily="18" charset="-128"/>
            </a:endParaRPr>
          </a:p>
        </p:txBody>
      </p:sp>
      <p:pic>
        <p:nvPicPr>
          <p:cNvPr id="4" name="コンテンツ プレースホルダ 3" descr="DVC00116.jpg"/>
          <p:cNvPicPr>
            <a:picLocks noGrp="1" noChangeAspect="1"/>
          </p:cNvPicPr>
          <p:nvPr>
            <p:ph idx="1"/>
          </p:nvPr>
        </p:nvPicPr>
        <p:blipFill>
          <a:blip r:embed="rId2" cstate="print"/>
          <a:stretch>
            <a:fillRect/>
          </a:stretch>
        </p:blipFill>
        <p:spPr>
          <a:xfrm rot="16200000">
            <a:off x="1279311" y="220832"/>
            <a:ext cx="2538782" cy="4525963"/>
          </a:xfrm>
          <a:ln w="41275" cap="rnd">
            <a:solidFill>
              <a:srgbClr val="FFC000"/>
            </a:solidFill>
            <a:prstDash val="solid"/>
            <a:miter lim="800000"/>
          </a:ln>
        </p:spPr>
      </p:pic>
      <p:pic>
        <p:nvPicPr>
          <p:cNvPr id="1026" name="Picture 2" descr="E:\Documents\チームミーティング\ララ・１１月チーミー\DVC00083.jpg"/>
          <p:cNvPicPr>
            <a:picLocks noChangeAspect="1" noChangeArrowheads="1"/>
          </p:cNvPicPr>
          <p:nvPr/>
        </p:nvPicPr>
        <p:blipFill>
          <a:blip r:embed="rId3" cstate="print"/>
          <a:srcRect/>
          <a:stretch>
            <a:fillRect/>
          </a:stretch>
        </p:blipFill>
        <p:spPr bwMode="auto">
          <a:xfrm>
            <a:off x="3929058" y="3857628"/>
            <a:ext cx="5000660" cy="2812871"/>
          </a:xfrm>
          <a:prstGeom prst="rect">
            <a:avLst/>
          </a:prstGeom>
          <a:noFill/>
          <a:ln w="41275">
            <a:solidFill>
              <a:srgbClr val="FFC000"/>
            </a:solidFill>
            <a:miter lim="800000"/>
          </a:ln>
        </p:spPr>
      </p:pic>
      <p:sp>
        <p:nvSpPr>
          <p:cNvPr id="6" name="テキスト ボックス 5"/>
          <p:cNvSpPr txBox="1"/>
          <p:nvPr/>
        </p:nvSpPr>
        <p:spPr>
          <a:xfrm>
            <a:off x="5214942" y="1500174"/>
            <a:ext cx="2214578" cy="461665"/>
          </a:xfrm>
          <a:prstGeom prst="rect">
            <a:avLst/>
          </a:prstGeom>
          <a:noFill/>
        </p:spPr>
        <p:txBody>
          <a:bodyPr wrap="square" rtlCol="0">
            <a:spAutoFit/>
          </a:bodyPr>
          <a:lstStyle/>
          <a:p>
            <a:r>
              <a:rPr kumimoji="1" lang="ja-JP" altLang="en-US" sz="2400" dirty="0" smtClean="0">
                <a:latin typeface="HGS創英ﾌﾟﾚｾﾞﾝｽEB" pitchFamily="18" charset="-128"/>
                <a:ea typeface="HGS創英ﾌﾟﾚｾﾞﾝｽEB" pitchFamily="18" charset="-128"/>
              </a:rPr>
              <a:t>新商品の知識</a:t>
            </a:r>
            <a:endParaRPr kumimoji="1" lang="ja-JP" altLang="en-US" sz="2400" dirty="0">
              <a:latin typeface="HGS創英ﾌﾟﾚｾﾞﾝｽEB" pitchFamily="18" charset="-128"/>
              <a:ea typeface="HGS創英ﾌﾟﾚｾﾞﾝｽEB" pitchFamily="18" charset="-128"/>
            </a:endParaRPr>
          </a:p>
        </p:txBody>
      </p:sp>
      <p:sp>
        <p:nvSpPr>
          <p:cNvPr id="7" name="テキスト ボックス 6"/>
          <p:cNvSpPr txBox="1"/>
          <p:nvPr/>
        </p:nvSpPr>
        <p:spPr>
          <a:xfrm>
            <a:off x="5500694" y="2500306"/>
            <a:ext cx="3262432" cy="461665"/>
          </a:xfrm>
          <a:prstGeom prst="rect">
            <a:avLst/>
          </a:prstGeom>
          <a:noFill/>
        </p:spPr>
        <p:txBody>
          <a:bodyPr wrap="none" rtlCol="0">
            <a:spAutoFit/>
          </a:bodyPr>
          <a:lstStyle/>
          <a:p>
            <a:r>
              <a:rPr kumimoji="1" lang="ja-JP" altLang="en-US" sz="2400" dirty="0" smtClean="0">
                <a:latin typeface="HG創英角ﾎﾟｯﾌﾟ体" pitchFamily="49" charset="-128"/>
                <a:ea typeface="HG創英角ﾎﾟｯﾌﾟ体" pitchFamily="49" charset="-128"/>
              </a:rPr>
              <a:t>ポイントカードの説明</a:t>
            </a:r>
            <a:endParaRPr kumimoji="1" lang="ja-JP" altLang="en-US" sz="2400" dirty="0">
              <a:latin typeface="HG創英角ﾎﾟｯﾌﾟ体" pitchFamily="49" charset="-128"/>
              <a:ea typeface="HG創英角ﾎﾟｯﾌﾟ体" pitchFamily="49" charset="-128"/>
            </a:endParaRPr>
          </a:p>
        </p:txBody>
      </p:sp>
      <p:sp>
        <p:nvSpPr>
          <p:cNvPr id="8" name="テキスト ボックス 7"/>
          <p:cNvSpPr txBox="1"/>
          <p:nvPr/>
        </p:nvSpPr>
        <p:spPr>
          <a:xfrm>
            <a:off x="785786" y="4214818"/>
            <a:ext cx="2659702" cy="523220"/>
          </a:xfrm>
          <a:prstGeom prst="rect">
            <a:avLst/>
          </a:prstGeom>
          <a:noFill/>
        </p:spPr>
        <p:txBody>
          <a:bodyPr wrap="none" rtlCol="0">
            <a:spAutoFit/>
          </a:bodyPr>
          <a:lstStyle/>
          <a:p>
            <a:r>
              <a:rPr kumimoji="1" lang="ja-JP" altLang="en-US" sz="2800" dirty="0" smtClean="0"/>
              <a:t>おじぎ、あいさつ</a:t>
            </a:r>
            <a:endParaRPr kumimoji="1" lang="ja-JP" altLang="en-US" sz="2800" dirty="0"/>
          </a:p>
        </p:txBody>
      </p:sp>
      <p:sp>
        <p:nvSpPr>
          <p:cNvPr id="9" name="テキスト ボックス 8"/>
          <p:cNvSpPr txBox="1"/>
          <p:nvPr/>
        </p:nvSpPr>
        <p:spPr>
          <a:xfrm>
            <a:off x="0" y="4786322"/>
            <a:ext cx="4000496" cy="923330"/>
          </a:xfrm>
          <a:prstGeom prst="rect">
            <a:avLst/>
          </a:prstGeom>
          <a:noFill/>
        </p:spPr>
        <p:txBody>
          <a:bodyPr wrap="square" rtlCol="0">
            <a:spAutoFit/>
          </a:bodyPr>
          <a:lstStyle/>
          <a:p>
            <a:pPr algn="ctr"/>
            <a:r>
              <a:rPr kumimoji="1" lang="ja-JP" altLang="en-US" b="1" dirty="0" smtClean="0">
                <a:latin typeface="HG丸ｺﾞｼｯｸM-PRO" pitchFamily="50" charset="-128"/>
                <a:ea typeface="HG丸ｺﾞｼｯｸM-PRO" pitchFamily="50" charset="-128"/>
              </a:rPr>
              <a:t>ラッキーカードなどの</a:t>
            </a:r>
            <a:endParaRPr kumimoji="1" lang="en-US" altLang="ja-JP" b="1" dirty="0" smtClean="0">
              <a:latin typeface="HG丸ｺﾞｼｯｸM-PRO" pitchFamily="50" charset="-128"/>
              <a:ea typeface="HG丸ｺﾞｼｯｸM-PRO" pitchFamily="50" charset="-128"/>
            </a:endParaRPr>
          </a:p>
          <a:p>
            <a:pPr algn="ctr"/>
            <a:r>
              <a:rPr kumimoji="1" lang="ja-JP" altLang="en-US" b="1" dirty="0" smtClean="0">
                <a:latin typeface="HG丸ｺﾞｼｯｸM-PRO" pitchFamily="50" charset="-128"/>
                <a:ea typeface="HG丸ｺﾞｼｯｸM-PRO" pitchFamily="50" charset="-128"/>
              </a:rPr>
              <a:t>キャンペーンの</a:t>
            </a:r>
            <a:endParaRPr kumimoji="1" lang="en-US" altLang="ja-JP" b="1" dirty="0" smtClean="0">
              <a:latin typeface="HG丸ｺﾞｼｯｸM-PRO" pitchFamily="50" charset="-128"/>
              <a:ea typeface="HG丸ｺﾞｼｯｸM-PRO" pitchFamily="50" charset="-128"/>
            </a:endParaRPr>
          </a:p>
          <a:p>
            <a:pPr algn="ctr"/>
            <a:r>
              <a:rPr kumimoji="1" lang="ja-JP" altLang="en-US" b="1" dirty="0" smtClean="0">
                <a:latin typeface="HG丸ｺﾞｼｯｸM-PRO" pitchFamily="50" charset="-128"/>
                <a:ea typeface="HG丸ｺﾞｼｯｸM-PRO" pitchFamily="50" charset="-128"/>
              </a:rPr>
              <a:t>お知らせ</a:t>
            </a:r>
            <a:endParaRPr kumimoji="1" lang="ja-JP" altLang="en-US" b="1" dirty="0">
              <a:latin typeface="HG丸ｺﾞｼｯｸM-PRO" pitchFamily="50" charset="-128"/>
              <a:ea typeface="HG丸ｺﾞｼｯｸM-PRO" pitchFamily="50" charset="-128"/>
            </a:endParaRPr>
          </a:p>
        </p:txBody>
      </p:sp>
      <p:sp>
        <p:nvSpPr>
          <p:cNvPr id="10" name="テキスト ボックス 9"/>
          <p:cNvSpPr txBox="1"/>
          <p:nvPr/>
        </p:nvSpPr>
        <p:spPr>
          <a:xfrm>
            <a:off x="0" y="5934670"/>
            <a:ext cx="4000496" cy="369332"/>
          </a:xfrm>
          <a:prstGeom prst="rect">
            <a:avLst/>
          </a:prstGeom>
          <a:noFill/>
        </p:spPr>
        <p:txBody>
          <a:bodyPr wrap="square" rtlCol="0">
            <a:spAutoFit/>
          </a:bodyPr>
          <a:lstStyle/>
          <a:p>
            <a:pPr algn="ctr"/>
            <a:r>
              <a:rPr kumimoji="1" lang="ja-JP" altLang="en-US" b="1" dirty="0" smtClean="0">
                <a:latin typeface="+mj-ea"/>
                <a:ea typeface="+mj-ea"/>
              </a:rPr>
              <a:t>やりがいに繋げるには</a:t>
            </a:r>
            <a:endParaRPr kumimoji="1" lang="ja-JP" altLang="en-US" b="1" dirty="0">
              <a:latin typeface="+mj-ea"/>
              <a:ea typeface="+mj-ea"/>
            </a:endParaRPr>
          </a:p>
        </p:txBody>
      </p:sp>
      <p:sp>
        <p:nvSpPr>
          <p:cNvPr id="12" name="円/楕円 11"/>
          <p:cNvSpPr/>
          <p:nvPr/>
        </p:nvSpPr>
        <p:spPr>
          <a:xfrm>
            <a:off x="571472" y="5786454"/>
            <a:ext cx="3071834" cy="857256"/>
          </a:xfrm>
          <a:prstGeom prst="ellipse">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HGP創英角ﾎﾟｯﾌﾟ体" pitchFamily="50" charset="-128"/>
                <a:ea typeface="HGP創英角ﾎﾟｯﾌﾟ体" pitchFamily="50" charset="-128"/>
              </a:rPr>
              <a:t>やりがいを持って</a:t>
            </a:r>
            <a:endParaRPr kumimoji="1" lang="en-US" altLang="ja-JP" b="1" dirty="0" smtClean="0">
              <a:solidFill>
                <a:schemeClr val="tx1"/>
              </a:solidFill>
              <a:latin typeface="HGP創英角ﾎﾟｯﾌﾟ体" pitchFamily="50" charset="-128"/>
              <a:ea typeface="HGP創英角ﾎﾟｯﾌﾟ体" pitchFamily="50" charset="-128"/>
            </a:endParaRPr>
          </a:p>
          <a:p>
            <a:pPr algn="ctr"/>
            <a:r>
              <a:rPr kumimoji="1" lang="ja-JP" altLang="en-US" b="1" dirty="0" smtClean="0">
                <a:solidFill>
                  <a:schemeClr val="tx1"/>
                </a:solidFill>
                <a:latin typeface="HGP創英角ﾎﾟｯﾌﾟ体" pitchFamily="50" charset="-128"/>
                <a:ea typeface="HGP創英角ﾎﾟｯﾌﾟ体" pitchFamily="50" charset="-128"/>
              </a:rPr>
              <a:t>もらおう</a:t>
            </a:r>
            <a:endParaRPr lang="en-US" altLang="ja-JP" b="1" dirty="0" smtClean="0">
              <a:solidFill>
                <a:schemeClr val="tx1"/>
              </a:solidFill>
              <a:latin typeface="HGP創英角ﾎﾟｯﾌﾟ体" pitchFamily="50" charset="-128"/>
              <a:ea typeface="HGP創英角ﾎﾟｯﾌﾟ体"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5" presetClass="entr" presetSubtype="10" fill="hold" grpId="1"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ppt_w</p:attrName>
                                        </p:attrNameLst>
                                      </p:cBhvr>
                                      <p:tavLst>
                                        <p:tav tm="0" fmla="#ppt_w*sin(2.5*pi*$)">
                                          <p:val>
                                            <p:fltVal val="0"/>
                                          </p:val>
                                        </p:tav>
                                        <p:tav tm="100000">
                                          <p:val>
                                            <p:fltVal val="1"/>
                                          </p:val>
                                        </p:tav>
                                      </p:tavLst>
                                    </p:anim>
                                    <p:anim calcmode="lin" valueType="num">
                                      <p:cBhvr>
                                        <p:cTn id="17" dur="500" fill="hold"/>
                                        <p:tgtEl>
                                          <p:spTgt spid="8"/>
                                        </p:tgtEl>
                                        <p:attrNameLst>
                                          <p:attrName>ppt_h</p:attrName>
                                        </p:attrNameLst>
                                      </p:cBhvr>
                                      <p:tavLst>
                                        <p:tav tm="0">
                                          <p:val>
                                            <p:strVal val="#ppt_h"/>
                                          </p:val>
                                        </p:tav>
                                        <p:tav tm="100000">
                                          <p:val>
                                            <p:strVal val="#ppt_h"/>
                                          </p:val>
                                        </p:tav>
                                      </p:tavLst>
                                    </p:anim>
                                  </p:childTnLst>
                                </p:cTn>
                              </p:par>
                            </p:childTnLst>
                          </p:cTn>
                        </p:par>
                        <p:par>
                          <p:cTn id="18" fill="hold">
                            <p:stCondLst>
                              <p:cond delay="1850"/>
                            </p:stCondLst>
                            <p:childTnLst>
                              <p:par>
                                <p:cTn id="19" presetID="53"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350"/>
                            </p:stCondLst>
                            <p:childTnLst>
                              <p:par>
                                <p:cTn id="25" presetID="53"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7" name="図 6" descr="DVC00128.jpg"/>
          <p:cNvPicPr>
            <a:picLocks noChangeAspect="1"/>
          </p:cNvPicPr>
          <p:nvPr/>
        </p:nvPicPr>
        <p:blipFill>
          <a:blip r:embed="rId3" cstate="print"/>
          <a:stretch>
            <a:fillRect/>
          </a:stretch>
        </p:blipFill>
        <p:spPr>
          <a:xfrm>
            <a:off x="500034" y="285728"/>
            <a:ext cx="7835900" cy="4559300"/>
          </a:xfrm>
          <a:prstGeom prst="rect">
            <a:avLst/>
          </a:prstGeom>
          <a:ln w="41275">
            <a:solidFill>
              <a:srgbClr val="FFC000"/>
            </a:solidFill>
          </a:ln>
        </p:spPr>
      </p:pic>
      <p:sp>
        <p:nvSpPr>
          <p:cNvPr id="8" name="テキスト ボックス 7"/>
          <p:cNvSpPr txBox="1"/>
          <p:nvPr/>
        </p:nvSpPr>
        <p:spPr>
          <a:xfrm>
            <a:off x="214282" y="5000636"/>
            <a:ext cx="8643966" cy="1938992"/>
          </a:xfrm>
          <a:prstGeom prst="rect">
            <a:avLst/>
          </a:prstGeom>
          <a:noFill/>
        </p:spPr>
        <p:txBody>
          <a:bodyPr wrap="square" rtlCol="0">
            <a:spAutoFit/>
          </a:bodyPr>
          <a:lstStyle/>
          <a:p>
            <a:r>
              <a:rPr lang="ja-JP" altLang="en-US" sz="2400" b="1" dirty="0" smtClean="0">
                <a:latin typeface="DFKai-SB" pitchFamily="65" charset="-120"/>
                <a:ea typeface="DFKai-SB" pitchFamily="65" charset="-120"/>
              </a:rPr>
              <a:t>新人さんに教えるにあたり</a:t>
            </a:r>
            <a:endParaRPr lang="en-US" altLang="ja-JP" sz="2400" b="1" dirty="0" smtClean="0">
              <a:latin typeface="DFKai-SB" pitchFamily="65" charset="-120"/>
              <a:ea typeface="DFKai-SB" pitchFamily="65" charset="-120"/>
            </a:endParaRPr>
          </a:p>
          <a:p>
            <a:endParaRPr lang="en-US" altLang="ja-JP" sz="2400" b="1" dirty="0" smtClean="0">
              <a:latin typeface="DFKai-SB" pitchFamily="65" charset="-120"/>
              <a:ea typeface="DFKai-SB" pitchFamily="65" charset="-120"/>
            </a:endParaRPr>
          </a:p>
          <a:p>
            <a:r>
              <a:rPr kumimoji="1" lang="ja-JP" altLang="en-US" sz="2400" b="1" dirty="0" smtClean="0">
                <a:latin typeface="DFKai-SB" pitchFamily="65" charset="-120"/>
                <a:ea typeface="DFKai-SB" pitchFamily="65" charset="-120"/>
              </a:rPr>
              <a:t>人を動かすにはまず自分が動かなければいけないという事も</a:t>
            </a:r>
            <a:endParaRPr kumimoji="1" lang="en-US" altLang="ja-JP" sz="2400" b="1" dirty="0" smtClean="0">
              <a:latin typeface="DFKai-SB" pitchFamily="65" charset="-120"/>
              <a:ea typeface="DFKai-SB" pitchFamily="65" charset="-120"/>
            </a:endParaRPr>
          </a:p>
          <a:p>
            <a:r>
              <a:rPr lang="ja-JP" altLang="en-US" sz="2400" b="1" dirty="0" smtClean="0">
                <a:latin typeface="DFKai-SB" pitchFamily="65" charset="-120"/>
                <a:ea typeface="DFKai-SB" pitchFamily="65" charset="-120"/>
              </a:rPr>
              <a:t>学べる日々となりました</a:t>
            </a:r>
            <a:endParaRPr kumimoji="1" lang="en-US" altLang="ja-JP" sz="2400" b="1" dirty="0" smtClean="0">
              <a:latin typeface="DFKai-SB" pitchFamily="65" charset="-120"/>
              <a:ea typeface="DFKai-SB" pitchFamily="65" charset="-120"/>
            </a:endParaRPr>
          </a:p>
          <a:p>
            <a:endParaRPr kumimoji="1" lang="en-US" altLang="ja-JP" sz="2400" dirty="0" smtClean="0"/>
          </a:p>
        </p:txBody>
      </p:sp>
      <p:sp>
        <p:nvSpPr>
          <p:cNvPr id="9" name="上矢印 8"/>
          <p:cNvSpPr/>
          <p:nvPr/>
        </p:nvSpPr>
        <p:spPr>
          <a:xfrm>
            <a:off x="7072330" y="3214686"/>
            <a:ext cx="428628" cy="42862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上矢印 10"/>
          <p:cNvSpPr/>
          <p:nvPr/>
        </p:nvSpPr>
        <p:spPr>
          <a:xfrm>
            <a:off x="4643438" y="3643314"/>
            <a:ext cx="500066" cy="42862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786578" y="3714752"/>
            <a:ext cx="992579" cy="369332"/>
          </a:xfrm>
          <a:prstGeom prst="rect">
            <a:avLst/>
          </a:prstGeom>
          <a:noFill/>
        </p:spPr>
        <p:txBody>
          <a:bodyPr wrap="none" rtlCol="0">
            <a:spAutoFit/>
          </a:bodyPr>
          <a:lstStyle/>
          <a:p>
            <a:r>
              <a:rPr kumimoji="1" lang="ja-JP" altLang="en-US" b="1" dirty="0" smtClean="0"/>
              <a:t>ベテラン</a:t>
            </a:r>
            <a:endParaRPr kumimoji="1" lang="ja-JP" altLang="en-US" b="1" dirty="0"/>
          </a:p>
        </p:txBody>
      </p:sp>
      <p:sp>
        <p:nvSpPr>
          <p:cNvPr id="13" name="テキスト ボックス 12"/>
          <p:cNvSpPr txBox="1"/>
          <p:nvPr/>
        </p:nvSpPr>
        <p:spPr>
          <a:xfrm>
            <a:off x="4572000" y="4143380"/>
            <a:ext cx="646331" cy="369332"/>
          </a:xfrm>
          <a:prstGeom prst="rect">
            <a:avLst/>
          </a:prstGeom>
          <a:noFill/>
        </p:spPr>
        <p:txBody>
          <a:bodyPr wrap="none" rtlCol="0">
            <a:spAutoFit/>
          </a:bodyPr>
          <a:lstStyle/>
          <a:p>
            <a:r>
              <a:rPr kumimoji="1" lang="ja-JP" altLang="en-US" b="1" dirty="0" smtClean="0"/>
              <a:t>新人</a:t>
            </a:r>
            <a:endParaRPr kumimoji="1" lang="ja-JP" altLang="en-US"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8">
                                            <p:txEl>
                                              <p:pRg st="3" end="3"/>
                                            </p:txEl>
                                          </p:spTgt>
                                        </p:tgtEl>
                                        <p:attrNameLst>
                                          <p:attrName>style.visibility</p:attrName>
                                        </p:attrNameLst>
                                      </p:cBhvr>
                                      <p:to>
                                        <p:strVal val="visible"/>
                                      </p:to>
                                    </p:set>
                                    <p:animEffect transition="in" filter="fade">
                                      <p:cBhvr>
                                        <p:cTn id="14"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4786322"/>
            <a:ext cx="8215338" cy="1643074"/>
          </a:xfrm>
        </p:spPr>
        <p:txBody>
          <a:bodyPr>
            <a:normAutofit fontScale="90000"/>
          </a:bodyPr>
          <a:lstStyle/>
          <a:p>
            <a:pPr algn="l"/>
            <a:r>
              <a:rPr lang="ja-JP" altLang="en-US" sz="2800" b="1" dirty="0" smtClean="0">
                <a:latin typeface="HG丸ｺﾞｼｯｸM-PRO" pitchFamily="50" charset="-128"/>
                <a:ea typeface="HG丸ｺﾞｼｯｸM-PRO" pitchFamily="50" charset="-128"/>
              </a:rPr>
              <a:t>６</a:t>
            </a:r>
            <a:r>
              <a:rPr kumimoji="1" lang="ja-JP" altLang="en-US" sz="2800" b="1" dirty="0" smtClean="0">
                <a:latin typeface="HG丸ｺﾞｼｯｸM-PRO" pitchFamily="50" charset="-128"/>
                <a:ea typeface="HG丸ｺﾞｼｯｸM-PRO" pitchFamily="50" charset="-128"/>
              </a:rPr>
              <a:t>月以降はすべて前年比を上回ること</a:t>
            </a:r>
            <a:r>
              <a:rPr lang="ja-JP" altLang="en-US" sz="2800" b="1" dirty="0" smtClean="0">
                <a:latin typeface="HG丸ｺﾞｼｯｸM-PRO" pitchFamily="50" charset="-128"/>
                <a:ea typeface="HG丸ｺﾞｼｯｸM-PRO" pitchFamily="50" charset="-128"/>
              </a:rPr>
              <a:t>に成功</a:t>
            </a:r>
            <a:r>
              <a:rPr kumimoji="1" lang="ja-JP" altLang="en-US" sz="2800" b="1" dirty="0" smtClean="0">
                <a:solidFill>
                  <a:srgbClr val="FF0000"/>
                </a:solidFill>
                <a:latin typeface="HGP明朝E" pitchFamily="18" charset="-128"/>
                <a:ea typeface="HGP明朝E" pitchFamily="18" charset="-128"/>
              </a:rPr>
              <a:t>！！</a:t>
            </a:r>
            <a:r>
              <a:rPr kumimoji="1" lang="en-US" altLang="ja-JP" sz="2800" b="1" dirty="0" smtClean="0">
                <a:solidFill>
                  <a:srgbClr val="FF0000"/>
                </a:solidFill>
                <a:latin typeface="HGP明朝E" pitchFamily="18" charset="-128"/>
                <a:ea typeface="HGP明朝E" pitchFamily="18" charset="-128"/>
              </a:rPr>
              <a:t/>
            </a:r>
            <a:br>
              <a:rPr kumimoji="1" lang="en-US" altLang="ja-JP" sz="2800" b="1" dirty="0" smtClean="0">
                <a:solidFill>
                  <a:srgbClr val="FF0000"/>
                </a:solidFill>
                <a:latin typeface="HGP明朝E" pitchFamily="18" charset="-128"/>
                <a:ea typeface="HGP明朝E" pitchFamily="18" charset="-128"/>
              </a:rPr>
            </a:br>
            <a:r>
              <a:rPr kumimoji="1" lang="en-US" altLang="ja-JP" sz="2800" b="1" dirty="0" smtClean="0">
                <a:solidFill>
                  <a:srgbClr val="FF0000"/>
                </a:solidFill>
                <a:latin typeface="HGP明朝E" pitchFamily="18" charset="-128"/>
                <a:ea typeface="HGP明朝E" pitchFamily="18" charset="-128"/>
              </a:rPr>
              <a:t/>
            </a:r>
            <a:br>
              <a:rPr kumimoji="1" lang="en-US" altLang="ja-JP" sz="2800" b="1" dirty="0" smtClean="0">
                <a:solidFill>
                  <a:srgbClr val="FF0000"/>
                </a:solidFill>
                <a:latin typeface="HGP明朝E" pitchFamily="18" charset="-128"/>
                <a:ea typeface="HGP明朝E" pitchFamily="18" charset="-128"/>
              </a:rPr>
            </a:br>
            <a:r>
              <a:rPr lang="ja-JP" altLang="en-US" sz="2800" b="1" dirty="0" smtClean="0">
                <a:latin typeface="HGP明朝E" pitchFamily="18" charset="-128"/>
                <a:ea typeface="HGP明朝E" pitchFamily="18" charset="-128"/>
              </a:rPr>
              <a:t>半額セール期間中も、</a:t>
            </a:r>
            <a:r>
              <a:rPr lang="en-US" altLang="ja-JP" sz="2800" b="1" dirty="0" smtClean="0">
                <a:latin typeface="HGP明朝E" pitchFamily="18" charset="-128"/>
                <a:ea typeface="HGP明朝E" pitchFamily="18" charset="-128"/>
              </a:rPr>
              <a:t/>
            </a:r>
            <a:br>
              <a:rPr lang="en-US" altLang="ja-JP" sz="2800" b="1" dirty="0" smtClean="0">
                <a:latin typeface="HGP明朝E" pitchFamily="18" charset="-128"/>
                <a:ea typeface="HGP明朝E" pitchFamily="18" charset="-128"/>
              </a:rPr>
            </a:br>
            <a:r>
              <a:rPr lang="ja-JP" altLang="en-US" sz="2800" b="1" dirty="0" smtClean="0">
                <a:latin typeface="HGP明朝E" pitchFamily="18" charset="-128"/>
                <a:ea typeface="HGP明朝E" pitchFamily="18" charset="-128"/>
              </a:rPr>
              <a:t>１度も休店させる事なく、営業することが出来ました</a:t>
            </a:r>
            <a:r>
              <a:rPr lang="ja-JP" altLang="en-US" sz="2800" b="1" dirty="0" smtClean="0">
                <a:solidFill>
                  <a:srgbClr val="FF0000"/>
                </a:solidFill>
                <a:latin typeface="HGP明朝E" pitchFamily="18" charset="-128"/>
                <a:ea typeface="HGP明朝E" pitchFamily="18" charset="-128"/>
              </a:rPr>
              <a:t>！！</a:t>
            </a:r>
            <a:r>
              <a:rPr lang="ja-JP" altLang="en-US" sz="2800" dirty="0" smtClean="0">
                <a:latin typeface="HGP明朝E" pitchFamily="18" charset="-128"/>
                <a:ea typeface="HGP明朝E" pitchFamily="18" charset="-128"/>
              </a:rPr>
              <a:t>　　　　　　　　　</a:t>
            </a:r>
            <a:r>
              <a:rPr kumimoji="1" lang="ja-JP" altLang="en-US" sz="2800" dirty="0" smtClean="0">
                <a:latin typeface="HGP明朝E" pitchFamily="18" charset="-128"/>
                <a:ea typeface="HGP明朝E" pitchFamily="18" charset="-128"/>
              </a:rPr>
              <a:t>　</a:t>
            </a:r>
            <a:r>
              <a:rPr kumimoji="1" lang="en-US" altLang="ja-JP" sz="2800" dirty="0" smtClean="0">
                <a:latin typeface="HGP明朝E" pitchFamily="18" charset="-128"/>
                <a:ea typeface="HGP明朝E" pitchFamily="18" charset="-128"/>
              </a:rPr>
              <a:t/>
            </a:r>
            <a:br>
              <a:rPr kumimoji="1" lang="en-US" altLang="ja-JP" sz="2800" dirty="0" smtClean="0">
                <a:latin typeface="HGP明朝E" pitchFamily="18" charset="-128"/>
                <a:ea typeface="HGP明朝E" pitchFamily="18" charset="-128"/>
              </a:rPr>
            </a:br>
            <a:r>
              <a:rPr lang="ja-JP" altLang="en-US" sz="2800" dirty="0" smtClean="0">
                <a:latin typeface="HGP明朝E" pitchFamily="18" charset="-128"/>
                <a:ea typeface="HGP明朝E" pitchFamily="18" charset="-128"/>
              </a:rPr>
              <a:t>　　　　　　　　　　　　</a:t>
            </a:r>
            <a:r>
              <a:rPr kumimoji="1" lang="ja-JP" altLang="en-US" sz="2800" dirty="0" smtClean="0">
                <a:latin typeface="HGP明朝E" pitchFamily="18" charset="-128"/>
                <a:ea typeface="HGP明朝E" pitchFamily="18" charset="-128"/>
              </a:rPr>
              <a:t>＼</a:t>
            </a:r>
            <a:r>
              <a:rPr kumimoji="1" lang="ja-JP" altLang="en-US" sz="2800" b="1" dirty="0" smtClean="0">
                <a:latin typeface="HGP明朝E" pitchFamily="18" charset="-128"/>
                <a:ea typeface="HGP明朝E" pitchFamily="18" charset="-128"/>
              </a:rPr>
              <a:t>（</a:t>
            </a:r>
            <a:r>
              <a:rPr kumimoji="1" lang="ja-JP" altLang="en-US" sz="2800" dirty="0" smtClean="0">
                <a:effectLst>
                  <a:glow rad="228600">
                    <a:schemeClr val="accent2">
                      <a:satMod val="175000"/>
                      <a:alpha val="40000"/>
                    </a:schemeClr>
                  </a:glow>
                </a:effectLst>
                <a:latin typeface="HGP明朝E" pitchFamily="18" charset="-128"/>
                <a:ea typeface="HGP明朝E" pitchFamily="18" charset="-128"/>
              </a:rPr>
              <a:t>＊</a:t>
            </a:r>
            <a:r>
              <a:rPr kumimoji="1" lang="ja-JP" altLang="en-US" sz="2800" dirty="0" smtClean="0">
                <a:latin typeface="HGP明朝E" pitchFamily="18" charset="-128"/>
                <a:ea typeface="HGP明朝E" pitchFamily="18" charset="-128"/>
              </a:rPr>
              <a:t>＾</a:t>
            </a:r>
            <a:r>
              <a:rPr lang="en-US" altLang="ja-JP" sz="2800" dirty="0" smtClean="0">
                <a:latin typeface="HGP明朝E" pitchFamily="18" charset="-128"/>
                <a:ea typeface="HGP明朝E" pitchFamily="18" charset="-128"/>
              </a:rPr>
              <a:t>ο</a:t>
            </a:r>
            <a:r>
              <a:rPr lang="ja-JP" altLang="en-US" sz="2800" dirty="0" smtClean="0">
                <a:latin typeface="HGP明朝E" pitchFamily="18" charset="-128"/>
                <a:ea typeface="HGP明朝E" pitchFamily="18" charset="-128"/>
              </a:rPr>
              <a:t>＾</a:t>
            </a:r>
            <a:r>
              <a:rPr kumimoji="1" lang="ja-JP" altLang="en-US" sz="2800" dirty="0" smtClean="0">
                <a:effectLst>
                  <a:glow rad="228600">
                    <a:schemeClr val="accent2">
                      <a:satMod val="175000"/>
                      <a:alpha val="40000"/>
                    </a:schemeClr>
                  </a:glow>
                </a:effectLst>
                <a:latin typeface="HGP明朝E" pitchFamily="18" charset="-128"/>
                <a:ea typeface="HGP明朝E" pitchFamily="18" charset="-128"/>
              </a:rPr>
              <a:t>＊</a:t>
            </a:r>
            <a:r>
              <a:rPr kumimoji="1" lang="ja-JP" altLang="en-US" sz="2800" b="1" dirty="0" smtClean="0">
                <a:latin typeface="HGP明朝E" pitchFamily="18" charset="-128"/>
                <a:ea typeface="HGP明朝E" pitchFamily="18" charset="-128"/>
              </a:rPr>
              <a:t>）</a:t>
            </a:r>
            <a:r>
              <a:rPr lang="ja-JP" altLang="en-US" sz="2800" b="1" dirty="0" smtClean="0">
                <a:latin typeface="HGP明朝E" pitchFamily="18" charset="-128"/>
                <a:ea typeface="HGP明朝E" pitchFamily="18" charset="-128"/>
              </a:rPr>
              <a:t>／</a:t>
            </a:r>
            <a:endParaRPr kumimoji="1" lang="ja-JP" altLang="en-US" sz="2800" b="1" dirty="0">
              <a:latin typeface="HGP明朝E" pitchFamily="18" charset="-128"/>
              <a:ea typeface="HGP明朝E" pitchFamily="18" charset="-128"/>
            </a:endParaRPr>
          </a:p>
        </p:txBody>
      </p:sp>
      <p:graphicFrame>
        <p:nvGraphicFramePr>
          <p:cNvPr id="8" name="コンテンツ プレースホルダ 7"/>
          <p:cNvGraphicFramePr>
            <a:graphicFrameLocks noGrp="1"/>
          </p:cNvGraphicFramePr>
          <p:nvPr>
            <p:ph idx="1"/>
          </p:nvPr>
        </p:nvGraphicFramePr>
        <p:xfrm>
          <a:off x="500034" y="285728"/>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14B3"/>
        </a:solidFill>
        <a:effectLst/>
      </p:bgPr>
    </p:bg>
    <p:spTree>
      <p:nvGrpSpPr>
        <p:cNvPr id="1" name=""/>
        <p:cNvGrpSpPr/>
        <p:nvPr/>
      </p:nvGrpSpPr>
      <p:grpSpPr>
        <a:xfrm>
          <a:off x="0" y="0"/>
          <a:ext cx="0" cy="0"/>
          <a:chOff x="0" y="0"/>
          <a:chExt cx="0" cy="0"/>
        </a:xfrm>
      </p:grpSpPr>
      <p:pic>
        <p:nvPicPr>
          <p:cNvPr id="12" name="図 11" descr="DVC00125.jpg"/>
          <p:cNvPicPr>
            <a:picLocks noChangeAspect="1"/>
          </p:cNvPicPr>
          <p:nvPr/>
        </p:nvPicPr>
        <p:blipFill>
          <a:blip r:embed="rId3" cstate="print"/>
          <a:stretch>
            <a:fillRect/>
          </a:stretch>
        </p:blipFill>
        <p:spPr>
          <a:xfrm rot="16200000">
            <a:off x="2071682" y="-2071682"/>
            <a:ext cx="5000636" cy="9144000"/>
          </a:xfrm>
          <a:prstGeom prst="rect">
            <a:avLst/>
          </a:prstGeom>
          <a:ln>
            <a:solidFill>
              <a:srgbClr val="FF0000"/>
            </a:solidFill>
          </a:ln>
          <a:effectLst>
            <a:softEdge rad="112500"/>
          </a:effectLst>
        </p:spPr>
      </p:pic>
      <p:pic>
        <p:nvPicPr>
          <p:cNvPr id="18" name="図 17" descr="DVC00124.jpg"/>
          <p:cNvPicPr>
            <a:picLocks noChangeAspect="1"/>
          </p:cNvPicPr>
          <p:nvPr/>
        </p:nvPicPr>
        <p:blipFill>
          <a:blip r:embed="rId4" cstate="print"/>
          <a:stretch>
            <a:fillRect/>
          </a:stretch>
        </p:blipFill>
        <p:spPr>
          <a:xfrm>
            <a:off x="0" y="2319129"/>
            <a:ext cx="8858280" cy="4538871"/>
          </a:xfrm>
          <a:prstGeom prst="rect">
            <a:avLst/>
          </a:prstGeom>
          <a:ln>
            <a:noFill/>
          </a:ln>
          <a:effectLst>
            <a:softEdge rad="112500"/>
          </a:effectLst>
        </p:spPr>
      </p:pic>
      <p:sp>
        <p:nvSpPr>
          <p:cNvPr id="4" name="ドーナツ 3"/>
          <p:cNvSpPr/>
          <p:nvPr/>
        </p:nvSpPr>
        <p:spPr>
          <a:xfrm>
            <a:off x="5000628" y="428604"/>
            <a:ext cx="4143372" cy="928694"/>
          </a:xfrm>
          <a:prstGeom prst="donut">
            <a:avLst>
              <a:gd name="adj" fmla="val 775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星 4 4"/>
          <p:cNvSpPr/>
          <p:nvPr/>
        </p:nvSpPr>
        <p:spPr>
          <a:xfrm>
            <a:off x="8286776" y="214290"/>
            <a:ext cx="500066" cy="500042"/>
          </a:xfrm>
          <a:prstGeom prst="star4">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星 4 5"/>
          <p:cNvSpPr/>
          <p:nvPr/>
        </p:nvSpPr>
        <p:spPr>
          <a:xfrm>
            <a:off x="4500562" y="714356"/>
            <a:ext cx="500066" cy="500042"/>
          </a:xfrm>
          <a:prstGeom prst="star4">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19478874">
            <a:off x="7642990" y="3380090"/>
            <a:ext cx="722919" cy="474394"/>
          </a:xfrm>
          <a:prstGeom prst="rightArrow">
            <a:avLst>
              <a:gd name="adj1" fmla="val 42715"/>
              <a:gd name="adj2" fmla="val 7928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8" name="減算記号 7"/>
          <p:cNvSpPr/>
          <p:nvPr/>
        </p:nvSpPr>
        <p:spPr>
          <a:xfrm>
            <a:off x="-642974" y="2928934"/>
            <a:ext cx="6215106" cy="914400"/>
          </a:xfrm>
          <a:prstGeom prst="mathMinus">
            <a:avLst>
              <a:gd name="adj1" fmla="val 73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user\AppData\Local\Temp\DVC00096.jpg"/>
          <p:cNvPicPr>
            <a:picLocks noGrp="1" noChangeAspect="1" noChangeArrowheads="1"/>
          </p:cNvPicPr>
          <p:nvPr>
            <p:ph idx="1"/>
          </p:nvPr>
        </p:nvPicPr>
        <p:blipFill>
          <a:blip r:embed="rId2" cstate="print"/>
          <a:srcRect/>
          <a:stretch>
            <a:fillRect/>
          </a:stretch>
        </p:blipFill>
        <p:spPr bwMode="auto">
          <a:xfrm>
            <a:off x="0" y="-196455"/>
            <a:ext cx="9405939" cy="7054455"/>
          </a:xfrm>
          <a:prstGeom prst="rect">
            <a:avLst/>
          </a:prstGeom>
          <a:noFill/>
        </p:spPr>
      </p:pic>
      <p:sp>
        <p:nvSpPr>
          <p:cNvPr id="8" name="正方形/長方形 7"/>
          <p:cNvSpPr/>
          <p:nvPr/>
        </p:nvSpPr>
        <p:spPr>
          <a:xfrm>
            <a:off x="714348" y="4857760"/>
            <a:ext cx="7143800" cy="1754326"/>
          </a:xfrm>
          <a:prstGeom prst="rect">
            <a:avLst/>
          </a:prstGeom>
          <a:solidFill>
            <a:schemeClr val="tx1"/>
          </a:solidFill>
          <a:ln>
            <a:solidFill>
              <a:srgbClr val="FFFF00"/>
            </a:solidFill>
          </a:ln>
        </p:spPr>
        <p:txBody>
          <a:bodyPr wrap="square" lIns="91440" tIns="45720" rIns="91440" bIns="45720">
            <a:spAutoFit/>
          </a:bodyPr>
          <a:lstStyle/>
          <a:p>
            <a:pPr algn="ctr"/>
            <a:r>
              <a:rPr lang="ja-JP" altLang="en-US" sz="5400" b="1" dirty="0" smtClean="0">
                <a:ln w="31550" cmpd="sng">
                  <a:gradFill>
                    <a:gsLst>
                      <a:gs pos="25000">
                        <a:srgbClr val="EC14B3"/>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ご清聴ありがとう</a:t>
            </a:r>
            <a:endParaRPr lang="en-US" altLang="ja-JP" sz="5400" b="1" dirty="0" smtClean="0">
              <a:ln w="31550" cmpd="sng">
                <a:gradFill>
                  <a:gsLst>
                    <a:gs pos="25000">
                      <a:srgbClr val="EC14B3"/>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pPr algn="ctr"/>
            <a:r>
              <a:rPr lang="ja-JP" altLang="en-US" sz="5400" b="1" dirty="0" smtClean="0">
                <a:ln w="31550" cmpd="sng">
                  <a:gradFill>
                    <a:gsLst>
                      <a:gs pos="25000">
                        <a:srgbClr val="EC14B3"/>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ございました</a:t>
            </a:r>
            <a:r>
              <a:rPr lang="ja-JP" altLang="en-US" sz="5400" b="1" dirty="0" smtClean="0">
                <a:ln w="31550" cmpd="sng">
                  <a:gradFill>
                    <a:gsLst>
                      <a:gs pos="25000">
                        <a:schemeClr val="tx1"/>
                      </a:gs>
                      <a:gs pos="80000">
                        <a:schemeClr val="accent1">
                          <a:tint val="75000"/>
                          <a:satMod val="190000"/>
                        </a:schemeClr>
                      </a:gs>
                    </a:gsLst>
                    <a:lin ang="5400000"/>
                  </a:gradFill>
                  <a:prstDash val="solid"/>
                </a:ln>
                <a:solidFill>
                  <a:srgbClr val="FFFF00"/>
                </a:solidFill>
                <a:effectLst>
                  <a:outerShdw blurRad="41275" dist="12700" dir="12000000" algn="tl" rotWithShape="0">
                    <a:srgbClr val="000000">
                      <a:alpha val="40000"/>
                    </a:srgbClr>
                  </a:outerShdw>
                </a:effectLst>
              </a:rPr>
              <a:t>★</a:t>
            </a:r>
            <a:r>
              <a:rPr lang="ja-JP" alt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endParaRPr lang="en-US" altLang="ja-JP"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9" name="テキスト ボックス 8"/>
          <p:cNvSpPr txBox="1"/>
          <p:nvPr/>
        </p:nvSpPr>
        <p:spPr>
          <a:xfrm>
            <a:off x="5072066" y="2071678"/>
            <a:ext cx="1285884" cy="369332"/>
          </a:xfrm>
          <a:prstGeom prst="rect">
            <a:avLst/>
          </a:prstGeom>
          <a:noFill/>
        </p:spPr>
        <p:txBody>
          <a:bodyPr wrap="square" rtlCol="0">
            <a:spAutoFit/>
          </a:bodyPr>
          <a:lstStyle/>
          <a:p>
            <a:endParaRPr kumimoji="1" lang="ja-JP" altLang="en-US" dirty="0"/>
          </a:p>
        </p:txBody>
      </p:sp>
      <p:sp>
        <p:nvSpPr>
          <p:cNvPr id="10" name="テキスト ボックス 9"/>
          <p:cNvSpPr txBox="1"/>
          <p:nvPr/>
        </p:nvSpPr>
        <p:spPr>
          <a:xfrm>
            <a:off x="4500562" y="214290"/>
            <a:ext cx="1346844" cy="369332"/>
          </a:xfrm>
          <a:prstGeom prst="rect">
            <a:avLst/>
          </a:prstGeom>
          <a:noFill/>
        </p:spPr>
        <p:txBody>
          <a:bodyPr wrap="none" rtlCol="0">
            <a:spAutoFit/>
          </a:bodyPr>
          <a:lstStyle/>
          <a:p>
            <a:r>
              <a:rPr kumimoji="1" lang="ja-JP" altLang="en-US" b="1" dirty="0" smtClean="0">
                <a:ln>
                  <a:solidFill>
                    <a:srgbClr val="FFC000"/>
                  </a:solidFill>
                </a:ln>
                <a:solidFill>
                  <a:schemeClr val="bg1">
                    <a:lumMod val="95000"/>
                  </a:schemeClr>
                </a:solidFill>
                <a:latin typeface="HGS創英角ﾎﾟｯﾌﾟ体" pitchFamily="50" charset="-128"/>
                <a:ea typeface="HGS創英角ﾎﾟｯﾌﾟ体" pitchFamily="50" charset="-128"/>
              </a:rPr>
              <a:t>山本　店主</a:t>
            </a:r>
            <a:endParaRPr kumimoji="1" lang="ja-JP" altLang="en-US" b="1" dirty="0">
              <a:ln>
                <a:solidFill>
                  <a:srgbClr val="FFC000"/>
                </a:solidFill>
              </a:ln>
              <a:solidFill>
                <a:schemeClr val="bg1">
                  <a:lumMod val="95000"/>
                </a:schemeClr>
              </a:solidFill>
              <a:latin typeface="HGS創英角ﾎﾟｯﾌﾟ体" pitchFamily="50" charset="-128"/>
              <a:ea typeface="HGS創英角ﾎﾟｯﾌﾟ体" pitchFamily="50" charset="-128"/>
            </a:endParaRPr>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6E2AA"/>
        </a:solidFill>
        <a:effectLst/>
      </p:bgPr>
    </p:bg>
    <p:spTree>
      <p:nvGrpSpPr>
        <p:cNvPr id="1" name=""/>
        <p:cNvGrpSpPr/>
        <p:nvPr/>
      </p:nvGrpSpPr>
      <p:grpSpPr>
        <a:xfrm>
          <a:off x="0" y="0"/>
          <a:ext cx="0" cy="0"/>
          <a:chOff x="0" y="0"/>
          <a:chExt cx="0" cy="0"/>
        </a:xfrm>
      </p:grpSpPr>
      <p:sp>
        <p:nvSpPr>
          <p:cNvPr id="9" name="正方形/長方形 8"/>
          <p:cNvSpPr/>
          <p:nvPr/>
        </p:nvSpPr>
        <p:spPr>
          <a:xfrm>
            <a:off x="2714580" y="214290"/>
            <a:ext cx="6429420" cy="584775"/>
          </a:xfrm>
          <a:prstGeom prst="rect">
            <a:avLst/>
          </a:prstGeom>
          <a:solidFill>
            <a:schemeClr val="tx1"/>
          </a:solidFill>
          <a:ln>
            <a:solidFill>
              <a:srgbClr val="00B050"/>
            </a:solidFill>
            <a:prstDash val="sysDash"/>
          </a:ln>
        </p:spPr>
        <p:txBody>
          <a:bodyPr wrap="square" lIns="91440" tIns="45720" rIns="91440" bIns="45720">
            <a:spAutoFit/>
          </a:bodyPr>
          <a:lstStyle/>
          <a:p>
            <a:pPr algn="ctr"/>
            <a:r>
              <a:rPr lang="ja-JP" altLang="en-US" sz="32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ララガーデン川口ショップの概要</a:t>
            </a:r>
            <a:endParaRPr lang="ja-JP" altLang="en-US" sz="32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6" name="Rectangle 15"/>
          <p:cNvSpPr txBox="1">
            <a:spLocks noChangeArrowheads="1"/>
          </p:cNvSpPr>
          <p:nvPr/>
        </p:nvSpPr>
        <p:spPr>
          <a:xfrm>
            <a:off x="5357818" y="3429000"/>
            <a:ext cx="3571900" cy="1428761"/>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endParaRPr kumimoji="1" lang="ja-JP" altLang="en-US" b="1"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endParaRP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1" lang="ja-JP" altLang="en-US" sz="16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テキスト ボックス 17"/>
          <p:cNvSpPr txBox="1"/>
          <p:nvPr/>
        </p:nvSpPr>
        <p:spPr>
          <a:xfrm>
            <a:off x="5286380" y="1000108"/>
            <a:ext cx="3647152" cy="1200329"/>
          </a:xfrm>
          <a:prstGeom prst="rect">
            <a:avLst/>
          </a:prstGeom>
          <a:noFill/>
        </p:spPr>
        <p:txBody>
          <a:bodyPr wrap="square" rtlCol="0">
            <a:spAutoFit/>
          </a:bodyPr>
          <a:lstStyle/>
          <a:p>
            <a:r>
              <a:rPr lang="ja-JP" altLang="en-US" dirty="0">
                <a:ln>
                  <a:solidFill>
                    <a:sysClr val="windowText" lastClr="000000"/>
                  </a:solidFill>
                </a:ln>
                <a:latin typeface="HGSｺﾞｼｯｸM" pitchFamily="50" charset="-128"/>
                <a:ea typeface="HGSｺﾞｼｯｸM" pitchFamily="50" charset="-128"/>
              </a:rPr>
              <a:t>営業</a:t>
            </a:r>
            <a:r>
              <a:rPr lang="ja-JP" altLang="en-US" dirty="0" smtClean="0">
                <a:ln>
                  <a:solidFill>
                    <a:sysClr val="windowText" lastClr="000000"/>
                  </a:solidFill>
                </a:ln>
                <a:latin typeface="HGSｺﾞｼｯｸM" pitchFamily="50" charset="-128"/>
                <a:ea typeface="HGSｺﾞｼｯｸM" pitchFamily="50" charset="-128"/>
              </a:rPr>
              <a:t>時間１０：００～</a:t>
            </a:r>
            <a:r>
              <a:rPr lang="ja-JP" altLang="en-US" dirty="0" smtClean="0">
                <a:ln>
                  <a:solidFill>
                    <a:sysClr val="windowText" lastClr="000000"/>
                  </a:solidFill>
                </a:ln>
                <a:latin typeface="HGSｺﾞｼｯｸM" pitchFamily="50" charset="-128"/>
                <a:ea typeface="HGSｺﾞｼｯｸM" pitchFamily="50" charset="-128"/>
              </a:rPr>
              <a:t>２１：００</a:t>
            </a:r>
            <a:endParaRPr lang="en-US" altLang="ja-JP" dirty="0" smtClean="0">
              <a:ln>
                <a:solidFill>
                  <a:sysClr val="windowText" lastClr="000000"/>
                </a:solidFill>
              </a:ln>
              <a:latin typeface="HGSｺﾞｼｯｸM" pitchFamily="50" charset="-128"/>
              <a:ea typeface="HGSｺﾞｼｯｸM" pitchFamily="50" charset="-128"/>
            </a:endParaRPr>
          </a:p>
          <a:p>
            <a:r>
              <a:rPr lang="ja-JP" altLang="en-US" dirty="0" smtClean="0">
                <a:ln>
                  <a:solidFill>
                    <a:sysClr val="windowText" lastClr="000000"/>
                  </a:solidFill>
                </a:ln>
                <a:latin typeface="HGSｺﾞｼｯｸM" pitchFamily="50" charset="-128"/>
                <a:ea typeface="HGSｺﾞｼｯｸM" pitchFamily="50" charset="-128"/>
              </a:rPr>
              <a:t>ﾚｷﾞｭﾗｰは店主のみ</a:t>
            </a:r>
            <a:endParaRPr lang="en-US" altLang="ja-JP" dirty="0" smtClean="0">
              <a:ln>
                <a:solidFill>
                  <a:sysClr val="windowText" lastClr="000000"/>
                </a:solidFill>
              </a:ln>
              <a:latin typeface="HGSｺﾞｼｯｸM" pitchFamily="50" charset="-128"/>
              <a:ea typeface="HGSｺﾞｼｯｸM" pitchFamily="50" charset="-128"/>
            </a:endParaRPr>
          </a:p>
          <a:p>
            <a:r>
              <a:rPr lang="ja-JP" altLang="en-US" dirty="0">
                <a:ln>
                  <a:solidFill>
                    <a:sysClr val="windowText" lastClr="000000"/>
                  </a:solidFill>
                </a:ln>
                <a:latin typeface="HGSｺﾞｼｯｸM" pitchFamily="50" charset="-128"/>
                <a:ea typeface="HGSｺﾞｼｯｸM" pitchFamily="50" charset="-128"/>
              </a:rPr>
              <a:t>働きさん</a:t>
            </a:r>
            <a:r>
              <a:rPr lang="ja-JP" altLang="en-US" dirty="0" smtClean="0">
                <a:ln>
                  <a:solidFill>
                    <a:sysClr val="windowText" lastClr="000000"/>
                  </a:solidFill>
                </a:ln>
                <a:latin typeface="HGSｺﾞｼｯｸM" pitchFamily="50" charset="-128"/>
                <a:ea typeface="HGSｺﾞｼｯｸM" pitchFamily="50" charset="-128"/>
              </a:rPr>
              <a:t>１５名</a:t>
            </a:r>
            <a:endParaRPr lang="en-US" altLang="ja-JP" dirty="0" smtClean="0">
              <a:ln>
                <a:solidFill>
                  <a:sysClr val="windowText" lastClr="000000"/>
                </a:solidFill>
              </a:ln>
              <a:latin typeface="HGSｺﾞｼｯｸM" pitchFamily="50" charset="-128"/>
              <a:ea typeface="HGSｺﾞｼｯｸM" pitchFamily="50" charset="-128"/>
            </a:endParaRPr>
          </a:p>
          <a:p>
            <a:endParaRPr kumimoji="1" lang="ja-JP" altLang="en-US" dirty="0"/>
          </a:p>
        </p:txBody>
      </p:sp>
      <p:sp>
        <p:nvSpPr>
          <p:cNvPr id="19" name="WordArt 27"/>
          <p:cNvSpPr>
            <a:spLocks noChangeArrowheads="1" noChangeShapeType="1" noTextEdit="1"/>
          </p:cNvSpPr>
          <p:nvPr/>
        </p:nvSpPr>
        <p:spPr bwMode="auto">
          <a:xfrm>
            <a:off x="6858016" y="2357430"/>
            <a:ext cx="2000264" cy="730250"/>
          </a:xfrm>
          <a:prstGeom prst="rect">
            <a:avLst/>
          </a:prstGeom>
        </p:spPr>
        <p:txBody>
          <a:bodyPr wrap="none" fromWordArt="1">
            <a:prstTxWarp prst="textPlain">
              <a:avLst>
                <a:gd name="adj" fmla="val 50000"/>
              </a:avLst>
            </a:prstTxWarp>
          </a:bodyPr>
          <a:lstStyle/>
          <a:p>
            <a:r>
              <a:rPr lang="ja-JP" altLang="en-US" sz="36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HGP創英角ﾎﾟｯﾌﾟ体"/>
                <a:ea typeface="HGP創英角ﾎﾟｯﾌﾟ体"/>
              </a:rPr>
              <a:t>４</a:t>
            </a:r>
            <a:r>
              <a:rPr lang="ja-JP" altLang="en-US" sz="3600" kern="10" dirty="0" smtClean="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HGP創英角ﾎﾟｯﾌﾟ体"/>
                <a:ea typeface="HGP創英角ﾎﾟｯﾌﾟ体"/>
              </a:rPr>
              <a:t>周年</a:t>
            </a:r>
            <a:endParaRPr lang="ja-JP" altLang="en-US" sz="36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HGP創英角ﾎﾟｯﾌﾟ体"/>
              <a:ea typeface="HGP創英角ﾎﾟｯﾌﾟ体"/>
            </a:endParaRPr>
          </a:p>
        </p:txBody>
      </p:sp>
      <p:sp>
        <p:nvSpPr>
          <p:cNvPr id="20" name="WordArt 27"/>
          <p:cNvSpPr>
            <a:spLocks noChangeArrowheads="1" noChangeShapeType="1" noTextEdit="1"/>
          </p:cNvSpPr>
          <p:nvPr/>
        </p:nvSpPr>
        <p:spPr bwMode="auto">
          <a:xfrm>
            <a:off x="3071802" y="4495438"/>
            <a:ext cx="2022608" cy="714657"/>
          </a:xfrm>
          <a:prstGeom prst="rect">
            <a:avLst/>
          </a:prstGeom>
        </p:spPr>
        <p:txBody>
          <a:bodyPr wrap="none" fromWordArt="1">
            <a:prstTxWarp prst="textPlain">
              <a:avLst>
                <a:gd name="adj" fmla="val 50000"/>
              </a:avLst>
            </a:prstTxWarp>
          </a:bodyPr>
          <a:lstStyle/>
          <a:p>
            <a:endParaRPr lang="ja-JP" altLang="en-US" sz="36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HGP創英角ﾎﾟｯﾌﾟ体"/>
              <a:ea typeface="HGP創英角ﾎﾟｯﾌﾟ体"/>
            </a:endParaRPr>
          </a:p>
        </p:txBody>
      </p:sp>
      <p:sp>
        <p:nvSpPr>
          <p:cNvPr id="21" name="WordArt 27"/>
          <p:cNvSpPr>
            <a:spLocks noChangeArrowheads="1" noChangeShapeType="1" noTextEdit="1"/>
          </p:cNvSpPr>
          <p:nvPr/>
        </p:nvSpPr>
        <p:spPr bwMode="auto">
          <a:xfrm>
            <a:off x="5143504" y="2500306"/>
            <a:ext cx="1357322" cy="571504"/>
          </a:xfrm>
          <a:prstGeom prst="rect">
            <a:avLst/>
          </a:prstGeom>
        </p:spPr>
        <p:txBody>
          <a:bodyPr wrap="none" fromWordArt="1">
            <a:prstTxWarp prst="textPlain">
              <a:avLst>
                <a:gd name="adj" fmla="val 50000"/>
              </a:avLst>
            </a:prstTxWarp>
          </a:bodyPr>
          <a:lstStyle/>
          <a:p>
            <a:r>
              <a:rPr lang="ja-JP" altLang="en-US" sz="3600" kern="10" dirty="0" smtClean="0">
                <a:ln w="12700">
                  <a:solidFill>
                    <a:srgbClr val="EAEAEA"/>
                  </a:solidFill>
                  <a:round/>
                  <a:headEnd/>
                  <a:tailEnd/>
                </a:ln>
                <a:solidFill>
                  <a:sysClr val="windowText" lastClr="000000"/>
                </a:solidFill>
                <a:effectLst>
                  <a:outerShdw dist="35921" dir="2700000" sy="50000" kx="2115830" algn="bl" rotWithShape="0">
                    <a:srgbClr val="C0C0C0">
                      <a:alpha val="80000"/>
                    </a:srgbClr>
                  </a:outerShdw>
                </a:effectLst>
                <a:latin typeface="HGP創英角ﾎﾟｯﾌﾟ体"/>
                <a:ea typeface="HGP創英角ﾎﾟｯﾌﾟ体"/>
              </a:rPr>
              <a:t>今年</a:t>
            </a:r>
            <a:endParaRPr lang="en-US" altLang="ja-JP" sz="3600" kern="10" dirty="0" smtClean="0">
              <a:ln w="12700">
                <a:solidFill>
                  <a:srgbClr val="EAEAEA"/>
                </a:solidFill>
                <a:round/>
                <a:headEnd/>
                <a:tailEnd/>
              </a:ln>
              <a:solidFill>
                <a:sysClr val="windowText" lastClr="000000"/>
              </a:solidFill>
              <a:effectLst>
                <a:outerShdw dist="35921" dir="2700000" sy="50000" kx="2115830" algn="bl" rotWithShape="0">
                  <a:srgbClr val="C0C0C0">
                    <a:alpha val="80000"/>
                  </a:srgbClr>
                </a:outerShdw>
              </a:effectLst>
              <a:latin typeface="HGP創英角ﾎﾟｯﾌﾟ体"/>
              <a:ea typeface="HGP創英角ﾎﾟｯﾌﾟ体"/>
            </a:endParaRPr>
          </a:p>
        </p:txBody>
      </p:sp>
      <p:pic>
        <p:nvPicPr>
          <p:cNvPr id="14" name="コンテンツ プレースホルダ 11" descr="店の外観.jpg"/>
          <p:cNvPicPr>
            <a:picLocks noGrp="1" noChangeAspect="1"/>
          </p:cNvPicPr>
          <p:nvPr>
            <p:ph sz="quarter" idx="4294967295"/>
          </p:nvPr>
        </p:nvPicPr>
        <p:blipFill>
          <a:blip r:embed="rId4" cstate="print"/>
          <a:stretch>
            <a:fillRect/>
          </a:stretch>
        </p:blipFill>
        <p:spPr>
          <a:xfrm rot="16200000">
            <a:off x="1489033" y="-131767"/>
            <a:ext cx="2308284" cy="4429158"/>
          </a:xfrm>
          <a:ln>
            <a:solidFill>
              <a:schemeClr val="tx1"/>
            </a:solidFill>
            <a:prstDash val="solid"/>
          </a:ln>
        </p:spPr>
      </p:pic>
      <p:sp>
        <p:nvSpPr>
          <p:cNvPr id="15" name="AutoShape 25"/>
          <p:cNvSpPr>
            <a:spLocks noChangeArrowheads="1"/>
          </p:cNvSpPr>
          <p:nvPr/>
        </p:nvSpPr>
        <p:spPr bwMode="auto">
          <a:xfrm>
            <a:off x="539750" y="4457616"/>
            <a:ext cx="850773" cy="949250"/>
          </a:xfrm>
          <a:prstGeom prst="flowChartManualOperation">
            <a:avLst/>
          </a:prstGeom>
          <a:solidFill>
            <a:srgbClr val="993300"/>
          </a:solidFill>
          <a:ln w="9525">
            <a:solidFill>
              <a:schemeClr val="tx1"/>
            </a:solidFill>
            <a:miter lim="800000"/>
            <a:headEnd/>
            <a:tailEnd/>
          </a:ln>
          <a:effectLst/>
        </p:spPr>
        <p:txBody>
          <a:bodyPr wrap="none" anchor="ctr"/>
          <a:lstStyle/>
          <a:p>
            <a:endParaRPr lang="ja-JP" altLang="en-US"/>
          </a:p>
        </p:txBody>
      </p:sp>
      <p:sp>
        <p:nvSpPr>
          <p:cNvPr id="17" name="WordArt 26"/>
          <p:cNvSpPr>
            <a:spLocks noChangeArrowheads="1" noChangeShapeType="1" noTextEdit="1"/>
          </p:cNvSpPr>
          <p:nvPr/>
        </p:nvSpPr>
        <p:spPr bwMode="auto">
          <a:xfrm>
            <a:off x="684212" y="4819857"/>
            <a:ext cx="557017" cy="250131"/>
          </a:xfrm>
          <a:prstGeom prst="rect">
            <a:avLst/>
          </a:prstGeom>
        </p:spPr>
        <p:txBody>
          <a:bodyPr wrap="none" fromWordArt="1">
            <a:prstTxWarp prst="textPlain">
              <a:avLst>
                <a:gd name="adj" fmla="val 50000"/>
              </a:avLst>
            </a:prstTxWarp>
          </a:bodyPr>
          <a:lstStyle/>
          <a:p>
            <a:r>
              <a:rPr lang="ja-JP" altLang="en-US" sz="900" b="1" kern="10" dirty="0">
                <a:ln w="9525">
                  <a:solidFill>
                    <a:srgbClr val="000000"/>
                  </a:solidFill>
                  <a:round/>
                  <a:headEnd/>
                  <a:tailEnd/>
                </a:ln>
                <a:solidFill>
                  <a:srgbClr val="FFFF00"/>
                </a:solidFill>
                <a:effectLst/>
                <a:latin typeface="ＭＳ Ｐゴシック"/>
                <a:ea typeface="ＭＳ Ｐゴシック"/>
              </a:rPr>
              <a:t>ｍｉｓｄｏ</a:t>
            </a:r>
          </a:p>
        </p:txBody>
      </p:sp>
      <p:sp>
        <p:nvSpPr>
          <p:cNvPr id="22" name="AutoShape 29"/>
          <p:cNvSpPr>
            <a:spLocks noChangeArrowheads="1"/>
          </p:cNvSpPr>
          <p:nvPr/>
        </p:nvSpPr>
        <p:spPr bwMode="auto">
          <a:xfrm>
            <a:off x="2412999" y="4534877"/>
            <a:ext cx="924615" cy="894876"/>
          </a:xfrm>
          <a:prstGeom prst="octagon">
            <a:avLst>
              <a:gd name="adj" fmla="val 29287"/>
            </a:avLst>
          </a:prstGeom>
          <a:solidFill>
            <a:srgbClr val="FFFFF7"/>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3" name="AutoShape 30"/>
          <p:cNvSpPr>
            <a:spLocks noChangeArrowheads="1"/>
          </p:cNvSpPr>
          <p:nvPr/>
        </p:nvSpPr>
        <p:spPr bwMode="auto">
          <a:xfrm>
            <a:off x="2500299" y="4640644"/>
            <a:ext cx="738398" cy="692917"/>
          </a:xfrm>
          <a:prstGeom prst="octagon">
            <a:avLst>
              <a:gd name="adj" fmla="val 29287"/>
            </a:avLst>
          </a:prstGeom>
          <a:solidFill>
            <a:srgbClr val="FFFFF7"/>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AutoShape 32"/>
          <p:cNvSpPr>
            <a:spLocks noChangeArrowheads="1"/>
          </p:cNvSpPr>
          <p:nvPr/>
        </p:nvSpPr>
        <p:spPr bwMode="auto">
          <a:xfrm>
            <a:off x="2628899" y="4732108"/>
            <a:ext cx="290547" cy="402382"/>
          </a:xfrm>
          <a:prstGeom prst="irregularSeal2">
            <a:avLst/>
          </a:prstGeom>
          <a:solidFill>
            <a:srgbClr val="003300"/>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AutoShape 36"/>
          <p:cNvSpPr>
            <a:spLocks noChangeArrowheads="1"/>
          </p:cNvSpPr>
          <p:nvPr/>
        </p:nvSpPr>
        <p:spPr bwMode="auto">
          <a:xfrm>
            <a:off x="2714612" y="5115715"/>
            <a:ext cx="341915" cy="259452"/>
          </a:xfrm>
          <a:prstGeom prst="rtTriangle">
            <a:avLst/>
          </a:prstGeom>
          <a:solidFill>
            <a:srgbClr val="FF6600"/>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Freeform 34"/>
          <p:cNvSpPr>
            <a:spLocks/>
          </p:cNvSpPr>
          <p:nvPr/>
        </p:nvSpPr>
        <p:spPr bwMode="auto">
          <a:xfrm>
            <a:off x="2801936" y="4924093"/>
            <a:ext cx="338705" cy="358882"/>
          </a:xfrm>
          <a:custGeom>
            <a:avLst/>
            <a:gdLst/>
            <a:ahLst/>
            <a:cxnLst>
              <a:cxn ang="0">
                <a:pos x="174" y="74"/>
              </a:cxn>
              <a:cxn ang="0">
                <a:pos x="110" y="183"/>
              </a:cxn>
              <a:cxn ang="0">
                <a:pos x="147" y="119"/>
              </a:cxn>
              <a:cxn ang="0">
                <a:pos x="137" y="211"/>
              </a:cxn>
              <a:cxn ang="0">
                <a:pos x="19" y="192"/>
              </a:cxn>
              <a:cxn ang="0">
                <a:pos x="46" y="174"/>
              </a:cxn>
              <a:cxn ang="0">
                <a:pos x="156" y="119"/>
              </a:cxn>
              <a:cxn ang="0">
                <a:pos x="92" y="156"/>
              </a:cxn>
              <a:cxn ang="0">
                <a:pos x="83" y="37"/>
              </a:cxn>
              <a:cxn ang="0">
                <a:pos x="110" y="64"/>
              </a:cxn>
              <a:cxn ang="0">
                <a:pos x="101" y="128"/>
              </a:cxn>
              <a:cxn ang="0">
                <a:pos x="73" y="119"/>
              </a:cxn>
              <a:cxn ang="0">
                <a:pos x="92" y="37"/>
              </a:cxn>
              <a:cxn ang="0">
                <a:pos x="147" y="0"/>
              </a:cxn>
              <a:cxn ang="0">
                <a:pos x="183" y="10"/>
              </a:cxn>
              <a:cxn ang="0">
                <a:pos x="192" y="37"/>
              </a:cxn>
              <a:cxn ang="0">
                <a:pos x="211" y="55"/>
              </a:cxn>
              <a:cxn ang="0">
                <a:pos x="201" y="119"/>
              </a:cxn>
              <a:cxn ang="0">
                <a:pos x="174" y="128"/>
              </a:cxn>
              <a:cxn ang="0">
                <a:pos x="165" y="92"/>
              </a:cxn>
              <a:cxn ang="0">
                <a:pos x="156" y="165"/>
              </a:cxn>
              <a:cxn ang="0">
                <a:pos x="55" y="229"/>
              </a:cxn>
              <a:cxn ang="0">
                <a:pos x="0" y="128"/>
              </a:cxn>
            </a:cxnLst>
            <a:rect l="0" t="0" r="r" b="b"/>
            <a:pathLst>
              <a:path w="211" h="231">
                <a:moveTo>
                  <a:pt x="174" y="74"/>
                </a:moveTo>
                <a:cubicBezTo>
                  <a:pt x="165" y="130"/>
                  <a:pt x="167" y="164"/>
                  <a:pt x="110" y="183"/>
                </a:cubicBezTo>
                <a:cubicBezTo>
                  <a:pt x="95" y="139"/>
                  <a:pt x="104" y="133"/>
                  <a:pt x="147" y="119"/>
                </a:cubicBezTo>
                <a:cubicBezTo>
                  <a:pt x="144" y="150"/>
                  <a:pt x="164" y="196"/>
                  <a:pt x="137" y="211"/>
                </a:cubicBezTo>
                <a:cubicBezTo>
                  <a:pt x="102" y="231"/>
                  <a:pt x="56" y="207"/>
                  <a:pt x="19" y="192"/>
                </a:cubicBezTo>
                <a:cubicBezTo>
                  <a:pt x="9" y="188"/>
                  <a:pt x="37" y="180"/>
                  <a:pt x="46" y="174"/>
                </a:cubicBezTo>
                <a:cubicBezTo>
                  <a:pt x="75" y="131"/>
                  <a:pt x="109" y="134"/>
                  <a:pt x="156" y="119"/>
                </a:cubicBezTo>
                <a:cubicBezTo>
                  <a:pt x="144" y="169"/>
                  <a:pt x="142" y="173"/>
                  <a:pt x="92" y="156"/>
                </a:cubicBezTo>
                <a:cubicBezTo>
                  <a:pt x="72" y="117"/>
                  <a:pt x="48" y="88"/>
                  <a:pt x="83" y="37"/>
                </a:cubicBezTo>
                <a:cubicBezTo>
                  <a:pt x="90" y="26"/>
                  <a:pt x="101" y="55"/>
                  <a:pt x="110" y="64"/>
                </a:cubicBezTo>
                <a:cubicBezTo>
                  <a:pt x="107" y="85"/>
                  <a:pt x="113" y="110"/>
                  <a:pt x="101" y="128"/>
                </a:cubicBezTo>
                <a:cubicBezTo>
                  <a:pt x="96" y="136"/>
                  <a:pt x="74" y="129"/>
                  <a:pt x="73" y="119"/>
                </a:cubicBezTo>
                <a:cubicBezTo>
                  <a:pt x="70" y="91"/>
                  <a:pt x="81" y="63"/>
                  <a:pt x="92" y="37"/>
                </a:cubicBezTo>
                <a:cubicBezTo>
                  <a:pt x="103" y="11"/>
                  <a:pt x="125" y="8"/>
                  <a:pt x="147" y="0"/>
                </a:cubicBezTo>
                <a:cubicBezTo>
                  <a:pt x="159" y="3"/>
                  <a:pt x="173" y="2"/>
                  <a:pt x="183" y="10"/>
                </a:cubicBezTo>
                <a:cubicBezTo>
                  <a:pt x="190" y="16"/>
                  <a:pt x="187" y="29"/>
                  <a:pt x="192" y="37"/>
                </a:cubicBezTo>
                <a:cubicBezTo>
                  <a:pt x="197" y="44"/>
                  <a:pt x="205" y="49"/>
                  <a:pt x="211" y="55"/>
                </a:cubicBezTo>
                <a:cubicBezTo>
                  <a:pt x="208" y="76"/>
                  <a:pt x="211" y="100"/>
                  <a:pt x="201" y="119"/>
                </a:cubicBezTo>
                <a:cubicBezTo>
                  <a:pt x="197" y="127"/>
                  <a:pt x="182" y="134"/>
                  <a:pt x="174" y="128"/>
                </a:cubicBezTo>
                <a:cubicBezTo>
                  <a:pt x="164" y="121"/>
                  <a:pt x="168" y="104"/>
                  <a:pt x="165" y="92"/>
                </a:cubicBezTo>
                <a:cubicBezTo>
                  <a:pt x="162" y="116"/>
                  <a:pt x="163" y="141"/>
                  <a:pt x="156" y="165"/>
                </a:cubicBezTo>
                <a:cubicBezTo>
                  <a:pt x="143" y="211"/>
                  <a:pt x="93" y="220"/>
                  <a:pt x="55" y="229"/>
                </a:cubicBezTo>
                <a:cubicBezTo>
                  <a:pt x="29" y="189"/>
                  <a:pt x="19" y="168"/>
                  <a:pt x="0" y="128"/>
                </a:cubicBezTo>
              </a:path>
            </a:pathLst>
          </a:custGeom>
          <a:noFill/>
          <a:ln w="9525">
            <a:solidFill>
              <a:srgbClr val="FF99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7" name="Freeform 38"/>
          <p:cNvSpPr>
            <a:spLocks/>
          </p:cNvSpPr>
          <p:nvPr/>
        </p:nvSpPr>
        <p:spPr bwMode="auto">
          <a:xfrm>
            <a:off x="2428860" y="4736385"/>
            <a:ext cx="349941" cy="466081"/>
          </a:xfrm>
          <a:custGeom>
            <a:avLst/>
            <a:gdLst/>
            <a:ahLst/>
            <a:cxnLst>
              <a:cxn ang="0">
                <a:pos x="101" y="71"/>
              </a:cxn>
              <a:cxn ang="0">
                <a:pos x="92" y="190"/>
              </a:cxn>
              <a:cxn ang="0">
                <a:pos x="101" y="163"/>
              </a:cxn>
              <a:cxn ang="0">
                <a:pos x="119" y="190"/>
              </a:cxn>
              <a:cxn ang="0">
                <a:pos x="110" y="236"/>
              </a:cxn>
              <a:cxn ang="0">
                <a:pos x="92" y="208"/>
              </a:cxn>
              <a:cxn ang="0">
                <a:pos x="101" y="71"/>
              </a:cxn>
              <a:cxn ang="0">
                <a:pos x="147" y="26"/>
              </a:cxn>
              <a:cxn ang="0">
                <a:pos x="165" y="7"/>
              </a:cxn>
              <a:cxn ang="0">
                <a:pos x="138" y="16"/>
              </a:cxn>
              <a:cxn ang="0">
                <a:pos x="55" y="35"/>
              </a:cxn>
              <a:cxn ang="0">
                <a:pos x="65" y="154"/>
              </a:cxn>
              <a:cxn ang="0">
                <a:pos x="92" y="126"/>
              </a:cxn>
              <a:cxn ang="0">
                <a:pos x="129" y="144"/>
              </a:cxn>
              <a:cxn ang="0">
                <a:pos x="183" y="218"/>
              </a:cxn>
              <a:cxn ang="0">
                <a:pos x="74" y="263"/>
              </a:cxn>
              <a:cxn ang="0">
                <a:pos x="183" y="245"/>
              </a:cxn>
              <a:cxn ang="0">
                <a:pos x="165" y="300"/>
              </a:cxn>
              <a:cxn ang="0">
                <a:pos x="156" y="245"/>
              </a:cxn>
              <a:cxn ang="0">
                <a:pos x="174" y="218"/>
              </a:cxn>
            </a:cxnLst>
            <a:rect l="0" t="0" r="r" b="b"/>
            <a:pathLst>
              <a:path w="218" h="300">
                <a:moveTo>
                  <a:pt x="101" y="71"/>
                </a:moveTo>
                <a:cubicBezTo>
                  <a:pt x="98" y="111"/>
                  <a:pt x="92" y="150"/>
                  <a:pt x="92" y="190"/>
                </a:cubicBezTo>
                <a:cubicBezTo>
                  <a:pt x="92" y="199"/>
                  <a:pt x="92" y="163"/>
                  <a:pt x="101" y="163"/>
                </a:cubicBezTo>
                <a:cubicBezTo>
                  <a:pt x="112" y="163"/>
                  <a:pt x="113" y="181"/>
                  <a:pt x="119" y="190"/>
                </a:cubicBezTo>
                <a:cubicBezTo>
                  <a:pt x="116" y="205"/>
                  <a:pt x="123" y="227"/>
                  <a:pt x="110" y="236"/>
                </a:cubicBezTo>
                <a:cubicBezTo>
                  <a:pt x="101" y="242"/>
                  <a:pt x="93" y="219"/>
                  <a:pt x="92" y="208"/>
                </a:cubicBezTo>
                <a:cubicBezTo>
                  <a:pt x="90" y="162"/>
                  <a:pt x="94" y="116"/>
                  <a:pt x="101" y="71"/>
                </a:cubicBezTo>
                <a:cubicBezTo>
                  <a:pt x="105" y="45"/>
                  <a:pt x="130" y="39"/>
                  <a:pt x="147" y="26"/>
                </a:cubicBezTo>
                <a:cubicBezTo>
                  <a:pt x="154" y="21"/>
                  <a:pt x="171" y="13"/>
                  <a:pt x="165" y="7"/>
                </a:cubicBezTo>
                <a:cubicBezTo>
                  <a:pt x="159" y="0"/>
                  <a:pt x="147" y="14"/>
                  <a:pt x="138" y="16"/>
                </a:cubicBezTo>
                <a:cubicBezTo>
                  <a:pt x="111" y="23"/>
                  <a:pt x="83" y="28"/>
                  <a:pt x="55" y="35"/>
                </a:cubicBezTo>
                <a:cubicBezTo>
                  <a:pt x="1" y="71"/>
                  <a:pt x="0" y="131"/>
                  <a:pt x="65" y="154"/>
                </a:cubicBezTo>
                <a:cubicBezTo>
                  <a:pt x="108" y="218"/>
                  <a:pt x="57" y="155"/>
                  <a:pt x="92" y="126"/>
                </a:cubicBezTo>
                <a:cubicBezTo>
                  <a:pt x="103" y="117"/>
                  <a:pt x="117" y="138"/>
                  <a:pt x="129" y="144"/>
                </a:cubicBezTo>
                <a:cubicBezTo>
                  <a:pt x="153" y="169"/>
                  <a:pt x="158" y="192"/>
                  <a:pt x="183" y="218"/>
                </a:cubicBezTo>
                <a:cubicBezTo>
                  <a:pt x="153" y="279"/>
                  <a:pt x="144" y="273"/>
                  <a:pt x="74" y="263"/>
                </a:cubicBezTo>
                <a:cubicBezTo>
                  <a:pt x="121" y="240"/>
                  <a:pt x="130" y="234"/>
                  <a:pt x="183" y="245"/>
                </a:cubicBezTo>
                <a:cubicBezTo>
                  <a:pt x="218" y="278"/>
                  <a:pt x="205" y="287"/>
                  <a:pt x="165" y="300"/>
                </a:cubicBezTo>
                <a:cubicBezTo>
                  <a:pt x="146" y="270"/>
                  <a:pt x="140" y="277"/>
                  <a:pt x="156" y="245"/>
                </a:cubicBezTo>
                <a:cubicBezTo>
                  <a:pt x="161" y="235"/>
                  <a:pt x="174" y="218"/>
                  <a:pt x="174" y="218"/>
                </a:cubicBezTo>
              </a:path>
            </a:pathLst>
          </a:custGeom>
          <a:noFill/>
          <a:ln w="9525">
            <a:solidFill>
              <a:srgbClr val="FF99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8" name="Oval 39"/>
          <p:cNvSpPr>
            <a:spLocks noChangeArrowheads="1"/>
          </p:cNvSpPr>
          <p:nvPr/>
        </p:nvSpPr>
        <p:spPr bwMode="auto">
          <a:xfrm>
            <a:off x="2928926" y="4980162"/>
            <a:ext cx="219918" cy="191093"/>
          </a:xfrm>
          <a:prstGeom prst="ellipse">
            <a:avLst/>
          </a:prstGeom>
          <a:solidFill>
            <a:srgbClr val="800000"/>
          </a:solidFill>
          <a:ln w="9525">
            <a:solidFill>
              <a:srgbClr val="FF99CC"/>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9" name="Freeform 35"/>
          <p:cNvSpPr>
            <a:spLocks/>
          </p:cNvSpPr>
          <p:nvPr/>
        </p:nvSpPr>
        <p:spPr bwMode="auto">
          <a:xfrm>
            <a:off x="2571735" y="4565544"/>
            <a:ext cx="821879" cy="727086"/>
          </a:xfrm>
          <a:custGeom>
            <a:avLst/>
            <a:gdLst/>
            <a:ahLst/>
            <a:cxnLst>
              <a:cxn ang="0">
                <a:pos x="82" y="314"/>
              </a:cxn>
              <a:cxn ang="0">
                <a:pos x="18" y="387"/>
              </a:cxn>
              <a:cxn ang="0">
                <a:pos x="146" y="350"/>
              </a:cxn>
              <a:cxn ang="0">
                <a:pos x="137" y="323"/>
              </a:cxn>
              <a:cxn ang="0">
                <a:pos x="73" y="359"/>
              </a:cxn>
              <a:cxn ang="0">
                <a:pos x="82" y="387"/>
              </a:cxn>
              <a:cxn ang="0">
                <a:pos x="110" y="332"/>
              </a:cxn>
              <a:cxn ang="0">
                <a:pos x="82" y="369"/>
              </a:cxn>
              <a:cxn ang="0">
                <a:pos x="128" y="460"/>
              </a:cxn>
              <a:cxn ang="0">
                <a:pos x="256" y="378"/>
              </a:cxn>
              <a:cxn ang="0">
                <a:pos x="128" y="387"/>
              </a:cxn>
              <a:cxn ang="0">
                <a:pos x="320" y="423"/>
              </a:cxn>
              <a:cxn ang="0">
                <a:pos x="329" y="268"/>
              </a:cxn>
              <a:cxn ang="0">
                <a:pos x="238" y="314"/>
              </a:cxn>
              <a:cxn ang="0">
                <a:pos x="247" y="359"/>
              </a:cxn>
              <a:cxn ang="0">
                <a:pos x="348" y="295"/>
              </a:cxn>
              <a:cxn ang="0">
                <a:pos x="338" y="213"/>
              </a:cxn>
              <a:cxn ang="0">
                <a:pos x="229" y="241"/>
              </a:cxn>
              <a:cxn ang="0">
                <a:pos x="265" y="250"/>
              </a:cxn>
              <a:cxn ang="0">
                <a:pos x="274" y="222"/>
              </a:cxn>
              <a:cxn ang="0">
                <a:pos x="284" y="177"/>
              </a:cxn>
              <a:cxn ang="0">
                <a:pos x="220" y="76"/>
              </a:cxn>
              <a:cxn ang="0">
                <a:pos x="238" y="113"/>
              </a:cxn>
              <a:cxn ang="0">
                <a:pos x="284" y="103"/>
              </a:cxn>
              <a:cxn ang="0">
                <a:pos x="210" y="85"/>
              </a:cxn>
              <a:cxn ang="0">
                <a:pos x="174" y="67"/>
              </a:cxn>
              <a:cxn ang="0">
                <a:pos x="311" y="131"/>
              </a:cxn>
              <a:cxn ang="0">
                <a:pos x="439" y="186"/>
              </a:cxn>
              <a:cxn ang="0">
                <a:pos x="439" y="286"/>
              </a:cxn>
              <a:cxn ang="0">
                <a:pos x="366" y="250"/>
              </a:cxn>
              <a:cxn ang="0">
                <a:pos x="357" y="167"/>
              </a:cxn>
              <a:cxn ang="0">
                <a:pos x="402" y="177"/>
              </a:cxn>
              <a:cxn ang="0">
                <a:pos x="357" y="241"/>
              </a:cxn>
              <a:cxn ang="0">
                <a:pos x="402" y="204"/>
              </a:cxn>
              <a:cxn ang="0">
                <a:pos x="439" y="314"/>
              </a:cxn>
              <a:cxn ang="0">
                <a:pos x="384" y="305"/>
              </a:cxn>
              <a:cxn ang="0">
                <a:pos x="293" y="305"/>
              </a:cxn>
              <a:cxn ang="0">
                <a:pos x="293" y="241"/>
              </a:cxn>
              <a:cxn ang="0">
                <a:pos x="329" y="231"/>
              </a:cxn>
              <a:cxn ang="0">
                <a:pos x="357" y="222"/>
              </a:cxn>
              <a:cxn ang="0">
                <a:pos x="293" y="231"/>
              </a:cxn>
              <a:cxn ang="0">
                <a:pos x="256" y="222"/>
              </a:cxn>
              <a:cxn ang="0">
                <a:pos x="247" y="195"/>
              </a:cxn>
              <a:cxn ang="0">
                <a:pos x="302" y="158"/>
              </a:cxn>
              <a:cxn ang="0">
                <a:pos x="274" y="149"/>
              </a:cxn>
            </a:cxnLst>
            <a:rect l="0" t="0" r="r" b="b"/>
            <a:pathLst>
              <a:path w="512" h="468">
                <a:moveTo>
                  <a:pt x="82" y="314"/>
                </a:moveTo>
                <a:cubicBezTo>
                  <a:pt x="5" y="325"/>
                  <a:pt x="0" y="313"/>
                  <a:pt x="18" y="387"/>
                </a:cubicBezTo>
                <a:cubicBezTo>
                  <a:pt x="58" y="361"/>
                  <a:pt x="101" y="361"/>
                  <a:pt x="146" y="350"/>
                </a:cubicBezTo>
                <a:cubicBezTo>
                  <a:pt x="143" y="341"/>
                  <a:pt x="146" y="326"/>
                  <a:pt x="137" y="323"/>
                </a:cubicBezTo>
                <a:cubicBezTo>
                  <a:pt x="98" y="310"/>
                  <a:pt x="89" y="337"/>
                  <a:pt x="73" y="359"/>
                </a:cubicBezTo>
                <a:cubicBezTo>
                  <a:pt x="76" y="368"/>
                  <a:pt x="72" y="385"/>
                  <a:pt x="82" y="387"/>
                </a:cubicBezTo>
                <a:cubicBezTo>
                  <a:pt x="123" y="396"/>
                  <a:pt x="172" y="270"/>
                  <a:pt x="110" y="332"/>
                </a:cubicBezTo>
                <a:cubicBezTo>
                  <a:pt x="99" y="343"/>
                  <a:pt x="91" y="357"/>
                  <a:pt x="82" y="369"/>
                </a:cubicBezTo>
                <a:cubicBezTo>
                  <a:pt x="91" y="418"/>
                  <a:pt x="81" y="444"/>
                  <a:pt x="128" y="460"/>
                </a:cubicBezTo>
                <a:cubicBezTo>
                  <a:pt x="173" y="434"/>
                  <a:pt x="213" y="407"/>
                  <a:pt x="256" y="378"/>
                </a:cubicBezTo>
                <a:cubicBezTo>
                  <a:pt x="209" y="366"/>
                  <a:pt x="178" y="380"/>
                  <a:pt x="128" y="387"/>
                </a:cubicBezTo>
                <a:cubicBezTo>
                  <a:pt x="182" y="468"/>
                  <a:pt x="178" y="432"/>
                  <a:pt x="320" y="423"/>
                </a:cubicBezTo>
                <a:cubicBezTo>
                  <a:pt x="337" y="356"/>
                  <a:pt x="337" y="351"/>
                  <a:pt x="329" y="268"/>
                </a:cubicBezTo>
                <a:cubicBezTo>
                  <a:pt x="286" y="277"/>
                  <a:pt x="268" y="283"/>
                  <a:pt x="238" y="314"/>
                </a:cubicBezTo>
                <a:cubicBezTo>
                  <a:pt x="241" y="329"/>
                  <a:pt x="233" y="353"/>
                  <a:pt x="247" y="359"/>
                </a:cubicBezTo>
                <a:cubicBezTo>
                  <a:pt x="313" y="388"/>
                  <a:pt x="333" y="337"/>
                  <a:pt x="348" y="295"/>
                </a:cubicBezTo>
                <a:cubicBezTo>
                  <a:pt x="345" y="268"/>
                  <a:pt x="360" y="229"/>
                  <a:pt x="338" y="213"/>
                </a:cubicBezTo>
                <a:cubicBezTo>
                  <a:pt x="284" y="174"/>
                  <a:pt x="255" y="214"/>
                  <a:pt x="229" y="241"/>
                </a:cubicBezTo>
                <a:cubicBezTo>
                  <a:pt x="241" y="244"/>
                  <a:pt x="254" y="255"/>
                  <a:pt x="265" y="250"/>
                </a:cubicBezTo>
                <a:cubicBezTo>
                  <a:pt x="274" y="246"/>
                  <a:pt x="272" y="231"/>
                  <a:pt x="274" y="222"/>
                </a:cubicBezTo>
                <a:cubicBezTo>
                  <a:pt x="278" y="207"/>
                  <a:pt x="281" y="192"/>
                  <a:pt x="284" y="177"/>
                </a:cubicBezTo>
                <a:cubicBezTo>
                  <a:pt x="275" y="51"/>
                  <a:pt x="296" y="0"/>
                  <a:pt x="220" y="76"/>
                </a:cubicBezTo>
                <a:cubicBezTo>
                  <a:pt x="226" y="88"/>
                  <a:pt x="225" y="108"/>
                  <a:pt x="238" y="113"/>
                </a:cubicBezTo>
                <a:cubicBezTo>
                  <a:pt x="252" y="119"/>
                  <a:pt x="295" y="114"/>
                  <a:pt x="284" y="103"/>
                </a:cubicBezTo>
                <a:cubicBezTo>
                  <a:pt x="266" y="85"/>
                  <a:pt x="210" y="85"/>
                  <a:pt x="210" y="85"/>
                </a:cubicBezTo>
                <a:cubicBezTo>
                  <a:pt x="198" y="79"/>
                  <a:pt x="161" y="67"/>
                  <a:pt x="174" y="67"/>
                </a:cubicBezTo>
                <a:cubicBezTo>
                  <a:pt x="230" y="67"/>
                  <a:pt x="266" y="107"/>
                  <a:pt x="311" y="131"/>
                </a:cubicBezTo>
                <a:cubicBezTo>
                  <a:pt x="352" y="153"/>
                  <a:pt x="397" y="167"/>
                  <a:pt x="439" y="186"/>
                </a:cubicBezTo>
                <a:cubicBezTo>
                  <a:pt x="454" y="208"/>
                  <a:pt x="499" y="262"/>
                  <a:pt x="439" y="286"/>
                </a:cubicBezTo>
                <a:cubicBezTo>
                  <a:pt x="414" y="296"/>
                  <a:pt x="390" y="262"/>
                  <a:pt x="366" y="250"/>
                </a:cubicBezTo>
                <a:cubicBezTo>
                  <a:pt x="308" y="192"/>
                  <a:pt x="305" y="219"/>
                  <a:pt x="357" y="167"/>
                </a:cubicBezTo>
                <a:cubicBezTo>
                  <a:pt x="372" y="170"/>
                  <a:pt x="396" y="163"/>
                  <a:pt x="402" y="177"/>
                </a:cubicBezTo>
                <a:cubicBezTo>
                  <a:pt x="422" y="225"/>
                  <a:pt x="381" y="232"/>
                  <a:pt x="357" y="241"/>
                </a:cubicBezTo>
                <a:cubicBezTo>
                  <a:pt x="284" y="215"/>
                  <a:pt x="379" y="210"/>
                  <a:pt x="402" y="204"/>
                </a:cubicBezTo>
                <a:cubicBezTo>
                  <a:pt x="452" y="214"/>
                  <a:pt x="512" y="210"/>
                  <a:pt x="439" y="314"/>
                </a:cubicBezTo>
                <a:cubicBezTo>
                  <a:pt x="428" y="329"/>
                  <a:pt x="402" y="308"/>
                  <a:pt x="384" y="305"/>
                </a:cubicBezTo>
                <a:cubicBezTo>
                  <a:pt x="343" y="332"/>
                  <a:pt x="337" y="320"/>
                  <a:pt x="293" y="305"/>
                </a:cubicBezTo>
                <a:cubicBezTo>
                  <a:pt x="287" y="285"/>
                  <a:pt x="273" y="261"/>
                  <a:pt x="293" y="241"/>
                </a:cubicBezTo>
                <a:cubicBezTo>
                  <a:pt x="302" y="232"/>
                  <a:pt x="317" y="235"/>
                  <a:pt x="329" y="231"/>
                </a:cubicBezTo>
                <a:cubicBezTo>
                  <a:pt x="338" y="228"/>
                  <a:pt x="367" y="222"/>
                  <a:pt x="357" y="222"/>
                </a:cubicBezTo>
                <a:cubicBezTo>
                  <a:pt x="335" y="222"/>
                  <a:pt x="314" y="228"/>
                  <a:pt x="293" y="231"/>
                </a:cubicBezTo>
                <a:cubicBezTo>
                  <a:pt x="281" y="228"/>
                  <a:pt x="266" y="230"/>
                  <a:pt x="256" y="222"/>
                </a:cubicBezTo>
                <a:cubicBezTo>
                  <a:pt x="249" y="216"/>
                  <a:pt x="241" y="203"/>
                  <a:pt x="247" y="195"/>
                </a:cubicBezTo>
                <a:cubicBezTo>
                  <a:pt x="260" y="177"/>
                  <a:pt x="302" y="158"/>
                  <a:pt x="302" y="158"/>
                </a:cubicBezTo>
                <a:cubicBezTo>
                  <a:pt x="293" y="155"/>
                  <a:pt x="274" y="149"/>
                  <a:pt x="274" y="149"/>
                </a:cubicBezTo>
              </a:path>
            </a:pathLst>
          </a:custGeom>
          <a:noFill/>
          <a:ln w="9525">
            <a:solidFill>
              <a:srgbClr val="FF99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0" name="Freeform 41"/>
          <p:cNvSpPr>
            <a:spLocks/>
          </p:cNvSpPr>
          <p:nvPr/>
        </p:nvSpPr>
        <p:spPr bwMode="auto">
          <a:xfrm>
            <a:off x="2571735" y="4565378"/>
            <a:ext cx="674199" cy="728640"/>
          </a:xfrm>
          <a:custGeom>
            <a:avLst/>
            <a:gdLst/>
            <a:ahLst/>
            <a:cxnLst>
              <a:cxn ang="0">
                <a:pos x="262" y="101"/>
              </a:cxn>
              <a:cxn ang="0">
                <a:pos x="298" y="64"/>
              </a:cxn>
              <a:cxn ang="0">
                <a:pos x="207" y="101"/>
              </a:cxn>
              <a:cxn ang="0">
                <a:pos x="143" y="46"/>
              </a:cxn>
              <a:cxn ang="0">
                <a:pos x="125" y="220"/>
              </a:cxn>
              <a:cxn ang="0">
                <a:pos x="152" y="165"/>
              </a:cxn>
              <a:cxn ang="0">
                <a:pos x="152" y="210"/>
              </a:cxn>
              <a:cxn ang="0">
                <a:pos x="88" y="192"/>
              </a:cxn>
              <a:cxn ang="0">
                <a:pos x="106" y="256"/>
              </a:cxn>
              <a:cxn ang="0">
                <a:pos x="52" y="302"/>
              </a:cxn>
              <a:cxn ang="0">
                <a:pos x="88" y="293"/>
              </a:cxn>
              <a:cxn ang="0">
                <a:pos x="79" y="284"/>
              </a:cxn>
              <a:cxn ang="0">
                <a:pos x="88" y="320"/>
              </a:cxn>
              <a:cxn ang="0">
                <a:pos x="125" y="393"/>
              </a:cxn>
              <a:cxn ang="0">
                <a:pos x="170" y="348"/>
              </a:cxn>
              <a:cxn ang="0">
                <a:pos x="161" y="412"/>
              </a:cxn>
              <a:cxn ang="0">
                <a:pos x="170" y="457"/>
              </a:cxn>
              <a:cxn ang="0">
                <a:pos x="271" y="466"/>
              </a:cxn>
              <a:cxn ang="0">
                <a:pos x="353" y="439"/>
              </a:cxn>
              <a:cxn ang="0">
                <a:pos x="289" y="393"/>
              </a:cxn>
              <a:cxn ang="0">
                <a:pos x="216" y="393"/>
              </a:cxn>
              <a:cxn ang="0">
                <a:pos x="271" y="338"/>
              </a:cxn>
              <a:cxn ang="0">
                <a:pos x="271" y="329"/>
              </a:cxn>
              <a:cxn ang="0">
                <a:pos x="280" y="302"/>
              </a:cxn>
              <a:cxn ang="0">
                <a:pos x="271" y="220"/>
              </a:cxn>
              <a:cxn ang="0">
                <a:pos x="298" y="256"/>
              </a:cxn>
              <a:cxn ang="0">
                <a:pos x="308" y="210"/>
              </a:cxn>
              <a:cxn ang="0">
                <a:pos x="344" y="137"/>
              </a:cxn>
              <a:cxn ang="0">
                <a:pos x="289" y="165"/>
              </a:cxn>
              <a:cxn ang="0">
                <a:pos x="253" y="101"/>
              </a:cxn>
              <a:cxn ang="0">
                <a:pos x="372" y="174"/>
              </a:cxn>
              <a:cxn ang="0">
                <a:pos x="298" y="128"/>
              </a:cxn>
              <a:cxn ang="0">
                <a:pos x="253" y="82"/>
              </a:cxn>
              <a:cxn ang="0">
                <a:pos x="234" y="46"/>
              </a:cxn>
            </a:cxnLst>
            <a:rect l="0" t="0" r="r" b="b"/>
            <a:pathLst>
              <a:path w="420" h="469">
                <a:moveTo>
                  <a:pt x="298" y="92"/>
                </a:moveTo>
                <a:cubicBezTo>
                  <a:pt x="286" y="95"/>
                  <a:pt x="274" y="101"/>
                  <a:pt x="262" y="101"/>
                </a:cubicBezTo>
                <a:cubicBezTo>
                  <a:pt x="253" y="101"/>
                  <a:pt x="282" y="99"/>
                  <a:pt x="289" y="92"/>
                </a:cubicBezTo>
                <a:cubicBezTo>
                  <a:pt x="296" y="85"/>
                  <a:pt x="295" y="73"/>
                  <a:pt x="298" y="64"/>
                </a:cubicBezTo>
                <a:cubicBezTo>
                  <a:pt x="277" y="0"/>
                  <a:pt x="269" y="20"/>
                  <a:pt x="216" y="37"/>
                </a:cubicBezTo>
                <a:cubicBezTo>
                  <a:pt x="211" y="44"/>
                  <a:pt x="172" y="89"/>
                  <a:pt x="207" y="101"/>
                </a:cubicBezTo>
                <a:cubicBezTo>
                  <a:pt x="230" y="109"/>
                  <a:pt x="256" y="95"/>
                  <a:pt x="280" y="92"/>
                </a:cubicBezTo>
                <a:cubicBezTo>
                  <a:pt x="242" y="52"/>
                  <a:pt x="189" y="77"/>
                  <a:pt x="143" y="46"/>
                </a:cubicBezTo>
                <a:cubicBezTo>
                  <a:pt x="122" y="78"/>
                  <a:pt x="116" y="109"/>
                  <a:pt x="106" y="146"/>
                </a:cubicBezTo>
                <a:cubicBezTo>
                  <a:pt x="112" y="171"/>
                  <a:pt x="105" y="204"/>
                  <a:pt x="125" y="220"/>
                </a:cubicBezTo>
                <a:cubicBezTo>
                  <a:pt x="137" y="230"/>
                  <a:pt x="154" y="206"/>
                  <a:pt x="161" y="192"/>
                </a:cubicBezTo>
                <a:cubicBezTo>
                  <a:pt x="165" y="183"/>
                  <a:pt x="155" y="174"/>
                  <a:pt x="152" y="165"/>
                </a:cubicBezTo>
                <a:cubicBezTo>
                  <a:pt x="72" y="172"/>
                  <a:pt x="0" y="158"/>
                  <a:pt x="88" y="220"/>
                </a:cubicBezTo>
                <a:cubicBezTo>
                  <a:pt x="109" y="217"/>
                  <a:pt x="135" y="224"/>
                  <a:pt x="152" y="210"/>
                </a:cubicBezTo>
                <a:cubicBezTo>
                  <a:pt x="161" y="202"/>
                  <a:pt x="155" y="177"/>
                  <a:pt x="143" y="174"/>
                </a:cubicBezTo>
                <a:cubicBezTo>
                  <a:pt x="124" y="169"/>
                  <a:pt x="106" y="186"/>
                  <a:pt x="88" y="192"/>
                </a:cubicBezTo>
                <a:cubicBezTo>
                  <a:pt x="79" y="195"/>
                  <a:pt x="61" y="201"/>
                  <a:pt x="61" y="201"/>
                </a:cubicBezTo>
                <a:cubicBezTo>
                  <a:pt x="46" y="249"/>
                  <a:pt x="65" y="242"/>
                  <a:pt x="106" y="256"/>
                </a:cubicBezTo>
                <a:cubicBezTo>
                  <a:pt x="94" y="262"/>
                  <a:pt x="80" y="265"/>
                  <a:pt x="70" y="274"/>
                </a:cubicBezTo>
                <a:cubicBezTo>
                  <a:pt x="62" y="281"/>
                  <a:pt x="43" y="296"/>
                  <a:pt x="52" y="302"/>
                </a:cubicBezTo>
                <a:cubicBezTo>
                  <a:pt x="65" y="311"/>
                  <a:pt x="82" y="296"/>
                  <a:pt x="97" y="293"/>
                </a:cubicBezTo>
                <a:cubicBezTo>
                  <a:pt x="143" y="247"/>
                  <a:pt x="99" y="293"/>
                  <a:pt x="88" y="293"/>
                </a:cubicBezTo>
                <a:cubicBezTo>
                  <a:pt x="79" y="293"/>
                  <a:pt x="112" y="280"/>
                  <a:pt x="106" y="274"/>
                </a:cubicBezTo>
                <a:cubicBezTo>
                  <a:pt x="99" y="267"/>
                  <a:pt x="88" y="281"/>
                  <a:pt x="79" y="284"/>
                </a:cubicBezTo>
                <a:cubicBezTo>
                  <a:pt x="73" y="293"/>
                  <a:pt x="58" y="301"/>
                  <a:pt x="61" y="311"/>
                </a:cubicBezTo>
                <a:cubicBezTo>
                  <a:pt x="63" y="320"/>
                  <a:pt x="79" y="320"/>
                  <a:pt x="88" y="320"/>
                </a:cubicBezTo>
                <a:cubicBezTo>
                  <a:pt x="110" y="320"/>
                  <a:pt x="131" y="314"/>
                  <a:pt x="152" y="311"/>
                </a:cubicBezTo>
                <a:cubicBezTo>
                  <a:pt x="121" y="342"/>
                  <a:pt x="111" y="351"/>
                  <a:pt x="125" y="393"/>
                </a:cubicBezTo>
                <a:cubicBezTo>
                  <a:pt x="131" y="381"/>
                  <a:pt x="134" y="366"/>
                  <a:pt x="143" y="357"/>
                </a:cubicBezTo>
                <a:cubicBezTo>
                  <a:pt x="150" y="350"/>
                  <a:pt x="167" y="339"/>
                  <a:pt x="170" y="348"/>
                </a:cubicBezTo>
                <a:cubicBezTo>
                  <a:pt x="174" y="361"/>
                  <a:pt x="158" y="372"/>
                  <a:pt x="152" y="384"/>
                </a:cubicBezTo>
                <a:cubicBezTo>
                  <a:pt x="155" y="393"/>
                  <a:pt x="154" y="405"/>
                  <a:pt x="161" y="412"/>
                </a:cubicBezTo>
                <a:cubicBezTo>
                  <a:pt x="168" y="419"/>
                  <a:pt x="187" y="411"/>
                  <a:pt x="189" y="421"/>
                </a:cubicBezTo>
                <a:cubicBezTo>
                  <a:pt x="192" y="434"/>
                  <a:pt x="157" y="454"/>
                  <a:pt x="170" y="457"/>
                </a:cubicBezTo>
                <a:cubicBezTo>
                  <a:pt x="200" y="464"/>
                  <a:pt x="262" y="439"/>
                  <a:pt x="262" y="439"/>
                </a:cubicBezTo>
                <a:cubicBezTo>
                  <a:pt x="265" y="448"/>
                  <a:pt x="262" y="464"/>
                  <a:pt x="271" y="466"/>
                </a:cubicBezTo>
                <a:cubicBezTo>
                  <a:pt x="287" y="469"/>
                  <a:pt x="301" y="453"/>
                  <a:pt x="317" y="448"/>
                </a:cubicBezTo>
                <a:cubicBezTo>
                  <a:pt x="329" y="444"/>
                  <a:pt x="341" y="442"/>
                  <a:pt x="353" y="439"/>
                </a:cubicBezTo>
                <a:cubicBezTo>
                  <a:pt x="335" y="433"/>
                  <a:pt x="314" y="432"/>
                  <a:pt x="298" y="421"/>
                </a:cubicBezTo>
                <a:cubicBezTo>
                  <a:pt x="290" y="415"/>
                  <a:pt x="294" y="401"/>
                  <a:pt x="289" y="393"/>
                </a:cubicBezTo>
                <a:cubicBezTo>
                  <a:pt x="282" y="382"/>
                  <a:pt x="271" y="375"/>
                  <a:pt x="262" y="366"/>
                </a:cubicBezTo>
                <a:cubicBezTo>
                  <a:pt x="247" y="375"/>
                  <a:pt x="230" y="383"/>
                  <a:pt x="216" y="393"/>
                </a:cubicBezTo>
                <a:cubicBezTo>
                  <a:pt x="181" y="418"/>
                  <a:pt x="218" y="422"/>
                  <a:pt x="161" y="393"/>
                </a:cubicBezTo>
                <a:cubicBezTo>
                  <a:pt x="188" y="301"/>
                  <a:pt x="179" y="312"/>
                  <a:pt x="271" y="338"/>
                </a:cubicBezTo>
                <a:cubicBezTo>
                  <a:pt x="268" y="350"/>
                  <a:pt x="262" y="388"/>
                  <a:pt x="262" y="375"/>
                </a:cubicBezTo>
                <a:cubicBezTo>
                  <a:pt x="262" y="359"/>
                  <a:pt x="267" y="344"/>
                  <a:pt x="271" y="329"/>
                </a:cubicBezTo>
                <a:cubicBezTo>
                  <a:pt x="276" y="310"/>
                  <a:pt x="283" y="292"/>
                  <a:pt x="289" y="274"/>
                </a:cubicBezTo>
                <a:cubicBezTo>
                  <a:pt x="292" y="265"/>
                  <a:pt x="288" y="296"/>
                  <a:pt x="280" y="302"/>
                </a:cubicBezTo>
                <a:cubicBezTo>
                  <a:pt x="268" y="311"/>
                  <a:pt x="256" y="320"/>
                  <a:pt x="244" y="329"/>
                </a:cubicBezTo>
                <a:cubicBezTo>
                  <a:pt x="244" y="328"/>
                  <a:pt x="248" y="231"/>
                  <a:pt x="271" y="220"/>
                </a:cubicBezTo>
                <a:cubicBezTo>
                  <a:pt x="282" y="214"/>
                  <a:pt x="296" y="226"/>
                  <a:pt x="308" y="229"/>
                </a:cubicBezTo>
                <a:cubicBezTo>
                  <a:pt x="305" y="238"/>
                  <a:pt x="307" y="253"/>
                  <a:pt x="298" y="256"/>
                </a:cubicBezTo>
                <a:cubicBezTo>
                  <a:pt x="247" y="273"/>
                  <a:pt x="241" y="240"/>
                  <a:pt x="271" y="220"/>
                </a:cubicBezTo>
                <a:cubicBezTo>
                  <a:pt x="282" y="213"/>
                  <a:pt x="296" y="213"/>
                  <a:pt x="308" y="210"/>
                </a:cubicBezTo>
                <a:cubicBezTo>
                  <a:pt x="311" y="192"/>
                  <a:pt x="309" y="172"/>
                  <a:pt x="317" y="156"/>
                </a:cubicBezTo>
                <a:cubicBezTo>
                  <a:pt x="322" y="146"/>
                  <a:pt x="336" y="129"/>
                  <a:pt x="344" y="137"/>
                </a:cubicBezTo>
                <a:cubicBezTo>
                  <a:pt x="353" y="146"/>
                  <a:pt x="338" y="162"/>
                  <a:pt x="335" y="174"/>
                </a:cubicBezTo>
                <a:cubicBezTo>
                  <a:pt x="320" y="171"/>
                  <a:pt x="302" y="174"/>
                  <a:pt x="289" y="165"/>
                </a:cubicBezTo>
                <a:cubicBezTo>
                  <a:pt x="242" y="134"/>
                  <a:pt x="332" y="124"/>
                  <a:pt x="244" y="146"/>
                </a:cubicBezTo>
                <a:cubicBezTo>
                  <a:pt x="247" y="131"/>
                  <a:pt x="241" y="111"/>
                  <a:pt x="253" y="101"/>
                </a:cubicBezTo>
                <a:cubicBezTo>
                  <a:pt x="277" y="81"/>
                  <a:pt x="351" y="98"/>
                  <a:pt x="372" y="101"/>
                </a:cubicBezTo>
                <a:cubicBezTo>
                  <a:pt x="382" y="116"/>
                  <a:pt x="420" y="157"/>
                  <a:pt x="372" y="174"/>
                </a:cubicBezTo>
                <a:cubicBezTo>
                  <a:pt x="351" y="181"/>
                  <a:pt x="329" y="162"/>
                  <a:pt x="308" y="156"/>
                </a:cubicBezTo>
                <a:cubicBezTo>
                  <a:pt x="305" y="147"/>
                  <a:pt x="297" y="138"/>
                  <a:pt x="298" y="128"/>
                </a:cubicBezTo>
                <a:cubicBezTo>
                  <a:pt x="303" y="84"/>
                  <a:pt x="343" y="64"/>
                  <a:pt x="289" y="101"/>
                </a:cubicBezTo>
                <a:cubicBezTo>
                  <a:pt x="277" y="95"/>
                  <a:pt x="260" y="94"/>
                  <a:pt x="253" y="82"/>
                </a:cubicBezTo>
                <a:cubicBezTo>
                  <a:pt x="248" y="74"/>
                  <a:pt x="266" y="63"/>
                  <a:pt x="262" y="55"/>
                </a:cubicBezTo>
                <a:cubicBezTo>
                  <a:pt x="257" y="46"/>
                  <a:pt x="243" y="49"/>
                  <a:pt x="234" y="46"/>
                </a:cubicBezTo>
                <a:cubicBezTo>
                  <a:pt x="212" y="12"/>
                  <a:pt x="211" y="28"/>
                  <a:pt x="225" y="0"/>
                </a:cubicBezTo>
              </a:path>
            </a:pathLst>
          </a:custGeom>
          <a:noFill/>
          <a:ln w="9525">
            <a:solidFill>
              <a:srgbClr val="FF99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1" name="Freeform 104"/>
          <p:cNvSpPr>
            <a:spLocks/>
          </p:cNvSpPr>
          <p:nvPr/>
        </p:nvSpPr>
        <p:spPr bwMode="auto">
          <a:xfrm>
            <a:off x="2439987" y="5537253"/>
            <a:ext cx="263258" cy="281203"/>
          </a:xfrm>
          <a:custGeom>
            <a:avLst/>
            <a:gdLst/>
            <a:ahLst/>
            <a:cxnLst>
              <a:cxn ang="0">
                <a:pos x="0" y="67"/>
              </a:cxn>
              <a:cxn ang="0">
                <a:pos x="9" y="131"/>
              </a:cxn>
              <a:cxn ang="0">
                <a:pos x="73" y="181"/>
              </a:cxn>
              <a:cxn ang="0">
                <a:pos x="164" y="181"/>
              </a:cxn>
              <a:cxn ang="0">
                <a:pos x="164" y="90"/>
              </a:cxn>
              <a:cxn ang="0">
                <a:pos x="28" y="0"/>
              </a:cxn>
              <a:cxn ang="0">
                <a:pos x="0" y="67"/>
              </a:cxn>
            </a:cxnLst>
            <a:rect l="0" t="0" r="r" b="b"/>
            <a:pathLst>
              <a:path w="164" h="181">
                <a:moveTo>
                  <a:pt x="0" y="67"/>
                </a:moveTo>
                <a:cubicBezTo>
                  <a:pt x="9" y="125"/>
                  <a:pt x="9" y="103"/>
                  <a:pt x="9" y="131"/>
                </a:cubicBezTo>
                <a:lnTo>
                  <a:pt x="73" y="181"/>
                </a:lnTo>
                <a:lnTo>
                  <a:pt x="164" y="181"/>
                </a:lnTo>
                <a:lnTo>
                  <a:pt x="164" y="90"/>
                </a:lnTo>
                <a:lnTo>
                  <a:pt x="28" y="0"/>
                </a:lnTo>
                <a:lnTo>
                  <a:pt x="0" y="67"/>
                </a:lnTo>
                <a:close/>
              </a:path>
            </a:pathLst>
          </a:custGeom>
          <a:solidFill>
            <a:srgbClr val="FFFFF7"/>
          </a:solidFill>
          <a:ln w="952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2" name="AutoShape 102"/>
          <p:cNvSpPr>
            <a:spLocks noChangeArrowheads="1"/>
          </p:cNvSpPr>
          <p:nvPr/>
        </p:nvSpPr>
        <p:spPr bwMode="auto">
          <a:xfrm>
            <a:off x="2628900" y="5695109"/>
            <a:ext cx="706303" cy="141379"/>
          </a:xfrm>
          <a:prstGeom prst="flowChartTerminator">
            <a:avLst/>
          </a:prstGeom>
          <a:solidFill>
            <a:srgbClr val="FFFFF7"/>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3" name="AutoShape 43"/>
          <p:cNvSpPr>
            <a:spLocks noChangeArrowheads="1"/>
          </p:cNvSpPr>
          <p:nvPr/>
        </p:nvSpPr>
        <p:spPr bwMode="auto">
          <a:xfrm>
            <a:off x="4284661" y="4354434"/>
            <a:ext cx="654936" cy="563958"/>
          </a:xfrm>
          <a:prstGeom prst="smileyFace">
            <a:avLst>
              <a:gd name="adj" fmla="val 4653"/>
            </a:avLst>
          </a:prstGeom>
          <a:solidFill>
            <a:srgbClr val="FF9966"/>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4" name="Freeform 59"/>
          <p:cNvSpPr>
            <a:spLocks/>
          </p:cNvSpPr>
          <p:nvPr/>
        </p:nvSpPr>
        <p:spPr bwMode="auto">
          <a:xfrm>
            <a:off x="4500561" y="4386394"/>
            <a:ext cx="462307" cy="265666"/>
          </a:xfrm>
          <a:custGeom>
            <a:avLst/>
            <a:gdLst/>
            <a:ahLst/>
            <a:cxnLst>
              <a:cxn ang="0">
                <a:pos x="23" y="18"/>
              </a:cxn>
              <a:cxn ang="0">
                <a:pos x="114" y="128"/>
              </a:cxn>
              <a:cxn ang="0">
                <a:pos x="288" y="137"/>
              </a:cxn>
              <a:cxn ang="0">
                <a:pos x="270" y="109"/>
              </a:cxn>
              <a:cxn ang="0">
                <a:pos x="261" y="73"/>
              </a:cxn>
              <a:cxn ang="0">
                <a:pos x="215" y="27"/>
              </a:cxn>
              <a:cxn ang="0">
                <a:pos x="197" y="0"/>
              </a:cxn>
              <a:cxn ang="0">
                <a:pos x="41" y="9"/>
              </a:cxn>
              <a:cxn ang="0">
                <a:pos x="5" y="18"/>
              </a:cxn>
              <a:cxn ang="0">
                <a:pos x="23" y="18"/>
              </a:cxn>
            </a:cxnLst>
            <a:rect l="0" t="0" r="r" b="b"/>
            <a:pathLst>
              <a:path w="288" h="171">
                <a:moveTo>
                  <a:pt x="23" y="18"/>
                </a:moveTo>
                <a:cubicBezTo>
                  <a:pt x="37" y="115"/>
                  <a:pt x="23" y="108"/>
                  <a:pt x="114" y="128"/>
                </a:cubicBezTo>
                <a:cubicBezTo>
                  <a:pt x="181" y="171"/>
                  <a:pt x="188" y="152"/>
                  <a:pt x="288" y="137"/>
                </a:cubicBezTo>
                <a:cubicBezTo>
                  <a:pt x="282" y="128"/>
                  <a:pt x="274" y="119"/>
                  <a:pt x="270" y="109"/>
                </a:cubicBezTo>
                <a:cubicBezTo>
                  <a:pt x="265" y="98"/>
                  <a:pt x="268" y="83"/>
                  <a:pt x="261" y="73"/>
                </a:cubicBezTo>
                <a:cubicBezTo>
                  <a:pt x="249" y="55"/>
                  <a:pt x="227" y="45"/>
                  <a:pt x="215" y="27"/>
                </a:cubicBezTo>
                <a:cubicBezTo>
                  <a:pt x="209" y="18"/>
                  <a:pt x="203" y="9"/>
                  <a:pt x="197" y="0"/>
                </a:cubicBezTo>
                <a:cubicBezTo>
                  <a:pt x="145" y="3"/>
                  <a:pt x="93" y="4"/>
                  <a:pt x="41" y="9"/>
                </a:cubicBezTo>
                <a:cubicBezTo>
                  <a:pt x="29" y="10"/>
                  <a:pt x="16" y="12"/>
                  <a:pt x="5" y="18"/>
                </a:cubicBezTo>
                <a:cubicBezTo>
                  <a:pt x="0" y="21"/>
                  <a:pt x="17" y="18"/>
                  <a:pt x="23" y="18"/>
                </a:cubicBezTo>
                <a:close/>
              </a:path>
            </a:pathLst>
          </a:custGeom>
          <a:solidFill>
            <a:srgbClr val="000000"/>
          </a:solidFill>
          <a:ln w="952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5" name="Freeform 83"/>
          <p:cNvSpPr>
            <a:spLocks/>
          </p:cNvSpPr>
          <p:nvPr/>
        </p:nvSpPr>
        <p:spPr bwMode="auto">
          <a:xfrm>
            <a:off x="4314825" y="4413486"/>
            <a:ext cx="263258" cy="116519"/>
          </a:xfrm>
          <a:custGeom>
            <a:avLst/>
            <a:gdLst/>
            <a:ahLst/>
            <a:cxnLst>
              <a:cxn ang="0">
                <a:pos x="80" y="46"/>
              </a:cxn>
              <a:cxn ang="0">
                <a:pos x="53" y="55"/>
              </a:cxn>
              <a:cxn ang="0">
                <a:pos x="80" y="64"/>
              </a:cxn>
              <a:cxn ang="0">
                <a:pos x="90" y="28"/>
              </a:cxn>
              <a:cxn ang="0">
                <a:pos x="44" y="55"/>
              </a:cxn>
              <a:cxn ang="0">
                <a:pos x="108" y="73"/>
              </a:cxn>
              <a:cxn ang="0">
                <a:pos x="144" y="64"/>
              </a:cxn>
              <a:cxn ang="0">
                <a:pos x="117" y="55"/>
              </a:cxn>
              <a:cxn ang="0">
                <a:pos x="90" y="46"/>
              </a:cxn>
              <a:cxn ang="0">
                <a:pos x="126" y="64"/>
              </a:cxn>
              <a:cxn ang="0">
                <a:pos x="154" y="73"/>
              </a:cxn>
              <a:cxn ang="0">
                <a:pos x="53" y="46"/>
              </a:cxn>
              <a:cxn ang="0">
                <a:pos x="90" y="37"/>
              </a:cxn>
              <a:cxn ang="0">
                <a:pos x="53" y="28"/>
              </a:cxn>
              <a:cxn ang="0">
                <a:pos x="117" y="37"/>
              </a:cxn>
              <a:cxn ang="0">
                <a:pos x="144" y="55"/>
              </a:cxn>
              <a:cxn ang="0">
                <a:pos x="117" y="46"/>
              </a:cxn>
              <a:cxn ang="0">
                <a:pos x="144" y="0"/>
              </a:cxn>
            </a:cxnLst>
            <a:rect l="0" t="0" r="r" b="b"/>
            <a:pathLst>
              <a:path w="164" h="75">
                <a:moveTo>
                  <a:pt x="80" y="46"/>
                </a:moveTo>
                <a:cubicBezTo>
                  <a:pt x="71" y="49"/>
                  <a:pt x="53" y="46"/>
                  <a:pt x="53" y="55"/>
                </a:cubicBezTo>
                <a:cubicBezTo>
                  <a:pt x="53" y="64"/>
                  <a:pt x="72" y="70"/>
                  <a:pt x="80" y="64"/>
                </a:cubicBezTo>
                <a:cubicBezTo>
                  <a:pt x="90" y="57"/>
                  <a:pt x="87" y="40"/>
                  <a:pt x="90" y="28"/>
                </a:cubicBezTo>
                <a:cubicBezTo>
                  <a:pt x="76" y="23"/>
                  <a:pt x="0" y="11"/>
                  <a:pt x="44" y="55"/>
                </a:cubicBezTo>
                <a:cubicBezTo>
                  <a:pt x="49" y="60"/>
                  <a:pt x="108" y="73"/>
                  <a:pt x="108" y="73"/>
                </a:cubicBezTo>
                <a:cubicBezTo>
                  <a:pt x="120" y="70"/>
                  <a:pt x="138" y="75"/>
                  <a:pt x="144" y="64"/>
                </a:cubicBezTo>
                <a:cubicBezTo>
                  <a:pt x="148" y="56"/>
                  <a:pt x="117" y="55"/>
                  <a:pt x="117" y="55"/>
                </a:cubicBezTo>
                <a:cubicBezTo>
                  <a:pt x="108" y="52"/>
                  <a:pt x="83" y="39"/>
                  <a:pt x="90" y="46"/>
                </a:cubicBezTo>
                <a:cubicBezTo>
                  <a:pt x="99" y="55"/>
                  <a:pt x="114" y="59"/>
                  <a:pt x="126" y="64"/>
                </a:cubicBezTo>
                <a:cubicBezTo>
                  <a:pt x="135" y="68"/>
                  <a:pt x="164" y="75"/>
                  <a:pt x="154" y="73"/>
                </a:cubicBezTo>
                <a:cubicBezTo>
                  <a:pt x="100" y="62"/>
                  <a:pt x="93" y="59"/>
                  <a:pt x="53" y="46"/>
                </a:cubicBezTo>
                <a:cubicBezTo>
                  <a:pt x="65" y="43"/>
                  <a:pt x="90" y="50"/>
                  <a:pt x="90" y="37"/>
                </a:cubicBezTo>
                <a:cubicBezTo>
                  <a:pt x="90" y="24"/>
                  <a:pt x="40" y="28"/>
                  <a:pt x="53" y="28"/>
                </a:cubicBezTo>
                <a:cubicBezTo>
                  <a:pt x="75" y="28"/>
                  <a:pt x="96" y="34"/>
                  <a:pt x="117" y="37"/>
                </a:cubicBezTo>
                <a:cubicBezTo>
                  <a:pt x="126" y="43"/>
                  <a:pt x="144" y="44"/>
                  <a:pt x="144" y="55"/>
                </a:cubicBezTo>
                <a:cubicBezTo>
                  <a:pt x="144" y="64"/>
                  <a:pt x="121" y="55"/>
                  <a:pt x="117" y="46"/>
                </a:cubicBezTo>
                <a:cubicBezTo>
                  <a:pt x="109" y="30"/>
                  <a:pt x="136" y="8"/>
                  <a:pt x="144" y="0"/>
                </a:cubicBezTo>
              </a:path>
            </a:pathLst>
          </a:custGeom>
          <a:noFill/>
          <a:ln w="952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6" name="Oval 81"/>
          <p:cNvSpPr>
            <a:spLocks noChangeArrowheads="1"/>
          </p:cNvSpPr>
          <p:nvPr/>
        </p:nvSpPr>
        <p:spPr bwMode="auto">
          <a:xfrm flipH="1">
            <a:off x="4500562" y="4564517"/>
            <a:ext cx="72236" cy="69913"/>
          </a:xfrm>
          <a:prstGeom prst="ellipse">
            <a:avLst/>
          </a:prstGeom>
          <a:solidFill>
            <a:srgbClr val="000000"/>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7" name="Freeform 59"/>
          <p:cNvSpPr>
            <a:spLocks/>
          </p:cNvSpPr>
          <p:nvPr/>
        </p:nvSpPr>
        <p:spPr bwMode="auto">
          <a:xfrm>
            <a:off x="4429123" y="4243310"/>
            <a:ext cx="462307" cy="400842"/>
          </a:xfrm>
          <a:custGeom>
            <a:avLst/>
            <a:gdLst/>
            <a:ahLst/>
            <a:cxnLst>
              <a:cxn ang="0">
                <a:pos x="23" y="18"/>
              </a:cxn>
              <a:cxn ang="0">
                <a:pos x="114" y="128"/>
              </a:cxn>
              <a:cxn ang="0">
                <a:pos x="288" y="137"/>
              </a:cxn>
              <a:cxn ang="0">
                <a:pos x="270" y="109"/>
              </a:cxn>
              <a:cxn ang="0">
                <a:pos x="261" y="73"/>
              </a:cxn>
              <a:cxn ang="0">
                <a:pos x="215" y="27"/>
              </a:cxn>
              <a:cxn ang="0">
                <a:pos x="197" y="0"/>
              </a:cxn>
              <a:cxn ang="0">
                <a:pos x="41" y="9"/>
              </a:cxn>
              <a:cxn ang="0">
                <a:pos x="5" y="18"/>
              </a:cxn>
              <a:cxn ang="0">
                <a:pos x="23" y="18"/>
              </a:cxn>
            </a:cxnLst>
            <a:rect l="0" t="0" r="r" b="b"/>
            <a:pathLst>
              <a:path w="288" h="171">
                <a:moveTo>
                  <a:pt x="23" y="18"/>
                </a:moveTo>
                <a:cubicBezTo>
                  <a:pt x="37" y="115"/>
                  <a:pt x="23" y="108"/>
                  <a:pt x="114" y="128"/>
                </a:cubicBezTo>
                <a:cubicBezTo>
                  <a:pt x="181" y="171"/>
                  <a:pt x="188" y="152"/>
                  <a:pt x="288" y="137"/>
                </a:cubicBezTo>
                <a:cubicBezTo>
                  <a:pt x="282" y="128"/>
                  <a:pt x="274" y="119"/>
                  <a:pt x="270" y="109"/>
                </a:cubicBezTo>
                <a:cubicBezTo>
                  <a:pt x="265" y="98"/>
                  <a:pt x="268" y="83"/>
                  <a:pt x="261" y="73"/>
                </a:cubicBezTo>
                <a:cubicBezTo>
                  <a:pt x="249" y="55"/>
                  <a:pt x="227" y="45"/>
                  <a:pt x="215" y="27"/>
                </a:cubicBezTo>
                <a:cubicBezTo>
                  <a:pt x="209" y="18"/>
                  <a:pt x="203" y="9"/>
                  <a:pt x="197" y="0"/>
                </a:cubicBezTo>
                <a:cubicBezTo>
                  <a:pt x="145" y="3"/>
                  <a:pt x="93" y="4"/>
                  <a:pt x="41" y="9"/>
                </a:cubicBezTo>
                <a:cubicBezTo>
                  <a:pt x="29" y="10"/>
                  <a:pt x="16" y="12"/>
                  <a:pt x="5" y="18"/>
                </a:cubicBezTo>
                <a:cubicBezTo>
                  <a:pt x="0" y="21"/>
                  <a:pt x="17" y="18"/>
                  <a:pt x="23" y="18"/>
                </a:cubicBezTo>
                <a:close/>
              </a:path>
            </a:pathLst>
          </a:custGeom>
          <a:solidFill>
            <a:srgbClr val="000000"/>
          </a:solidFill>
          <a:ln w="952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8" name="Oval 82"/>
          <p:cNvSpPr>
            <a:spLocks noChangeArrowheads="1"/>
          </p:cNvSpPr>
          <p:nvPr/>
        </p:nvSpPr>
        <p:spPr bwMode="auto">
          <a:xfrm flipH="1">
            <a:off x="4716462" y="4623266"/>
            <a:ext cx="72236" cy="69913"/>
          </a:xfrm>
          <a:prstGeom prst="ellipse">
            <a:avLst/>
          </a:prstGeom>
          <a:solidFill>
            <a:srgbClr val="000000"/>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chair3"/>
          <p:cNvSpPr>
            <a:spLocks noEditPoints="1" noChangeArrowheads="1"/>
          </p:cNvSpPr>
          <p:nvPr/>
        </p:nvSpPr>
        <p:spPr bwMode="auto">
          <a:xfrm>
            <a:off x="5148263" y="4282996"/>
            <a:ext cx="728776" cy="563957"/>
          </a:xfrm>
          <a:custGeom>
            <a:avLst/>
            <a:gdLst>
              <a:gd name="T0" fmla="*/ 10800 w 21600"/>
              <a:gd name="T1" fmla="*/ 0 h 21600"/>
              <a:gd name="T2" fmla="*/ 20275 w 21600"/>
              <a:gd name="T3" fmla="*/ 10800 h 21600"/>
              <a:gd name="T4" fmla="*/ 10800 w 21600"/>
              <a:gd name="T5" fmla="*/ 21600 h 21600"/>
              <a:gd name="T6" fmla="*/ 1303 w 21600"/>
              <a:gd name="T7" fmla="*/ 10800 h 21600"/>
              <a:gd name="T8" fmla="*/ 4828 w 21600"/>
              <a:gd name="T9" fmla="*/ 6639 h 21600"/>
              <a:gd name="T10" fmla="*/ 16846 w 21600"/>
              <a:gd name="T11" fmla="*/ 19649 h 21600"/>
            </a:gdLst>
            <a:ahLst/>
            <a:cxnLst>
              <a:cxn ang="0">
                <a:pos x="T0" y="T1"/>
              </a:cxn>
              <a:cxn ang="0">
                <a:pos x="T2" y="T3"/>
              </a:cxn>
              <a:cxn ang="0">
                <a:pos x="T4" y="T5"/>
              </a:cxn>
              <a:cxn ang="0">
                <a:pos x="T6" y="T7"/>
              </a:cxn>
            </a:cxnLst>
            <a:rect l="T8" t="T9" r="T10" b="T11"/>
            <a:pathLst>
              <a:path w="21600" h="21600" extrusionOk="0">
                <a:moveTo>
                  <a:pt x="10661" y="21600"/>
                </a:moveTo>
                <a:lnTo>
                  <a:pt x="11964" y="21600"/>
                </a:lnTo>
                <a:lnTo>
                  <a:pt x="12969" y="21477"/>
                </a:lnTo>
                <a:lnTo>
                  <a:pt x="13951" y="21379"/>
                </a:lnTo>
                <a:lnTo>
                  <a:pt x="14742" y="21134"/>
                </a:lnTo>
                <a:lnTo>
                  <a:pt x="15575" y="20765"/>
                </a:lnTo>
                <a:lnTo>
                  <a:pt x="16152" y="20520"/>
                </a:lnTo>
                <a:lnTo>
                  <a:pt x="16579" y="20225"/>
                </a:lnTo>
                <a:lnTo>
                  <a:pt x="16942" y="19857"/>
                </a:lnTo>
                <a:lnTo>
                  <a:pt x="17455" y="20520"/>
                </a:lnTo>
                <a:lnTo>
                  <a:pt x="17989" y="21011"/>
                </a:lnTo>
                <a:lnTo>
                  <a:pt x="18459" y="21379"/>
                </a:lnTo>
                <a:lnTo>
                  <a:pt x="19079" y="21477"/>
                </a:lnTo>
                <a:lnTo>
                  <a:pt x="19656" y="21477"/>
                </a:lnTo>
                <a:lnTo>
                  <a:pt x="20275" y="21379"/>
                </a:lnTo>
                <a:lnTo>
                  <a:pt x="20660" y="21011"/>
                </a:lnTo>
                <a:lnTo>
                  <a:pt x="21173" y="20643"/>
                </a:lnTo>
                <a:lnTo>
                  <a:pt x="21386" y="20225"/>
                </a:lnTo>
                <a:lnTo>
                  <a:pt x="21600" y="19636"/>
                </a:lnTo>
                <a:lnTo>
                  <a:pt x="21600" y="19145"/>
                </a:lnTo>
                <a:lnTo>
                  <a:pt x="21600" y="18605"/>
                </a:lnTo>
                <a:lnTo>
                  <a:pt x="21386" y="18115"/>
                </a:lnTo>
                <a:lnTo>
                  <a:pt x="21066" y="17525"/>
                </a:lnTo>
                <a:lnTo>
                  <a:pt x="20660" y="17108"/>
                </a:lnTo>
                <a:lnTo>
                  <a:pt x="20275" y="16740"/>
                </a:lnTo>
                <a:lnTo>
                  <a:pt x="20275" y="10628"/>
                </a:lnTo>
                <a:lnTo>
                  <a:pt x="20275" y="5695"/>
                </a:lnTo>
                <a:lnTo>
                  <a:pt x="20275" y="5105"/>
                </a:lnTo>
                <a:lnTo>
                  <a:pt x="20190" y="4492"/>
                </a:lnTo>
                <a:lnTo>
                  <a:pt x="19976" y="4075"/>
                </a:lnTo>
                <a:lnTo>
                  <a:pt x="19763" y="3485"/>
                </a:lnTo>
                <a:lnTo>
                  <a:pt x="19442" y="2995"/>
                </a:lnTo>
                <a:lnTo>
                  <a:pt x="19079" y="2455"/>
                </a:lnTo>
                <a:lnTo>
                  <a:pt x="18673" y="2086"/>
                </a:lnTo>
                <a:lnTo>
                  <a:pt x="18139" y="1620"/>
                </a:lnTo>
                <a:lnTo>
                  <a:pt x="17562" y="1325"/>
                </a:lnTo>
                <a:lnTo>
                  <a:pt x="16836" y="957"/>
                </a:lnTo>
                <a:lnTo>
                  <a:pt x="16045" y="589"/>
                </a:lnTo>
                <a:lnTo>
                  <a:pt x="15169" y="344"/>
                </a:lnTo>
                <a:lnTo>
                  <a:pt x="14272" y="245"/>
                </a:lnTo>
                <a:lnTo>
                  <a:pt x="13182" y="123"/>
                </a:lnTo>
                <a:lnTo>
                  <a:pt x="12028" y="0"/>
                </a:lnTo>
                <a:lnTo>
                  <a:pt x="10832" y="0"/>
                </a:lnTo>
                <a:lnTo>
                  <a:pt x="9572" y="0"/>
                </a:lnTo>
                <a:lnTo>
                  <a:pt x="8418" y="123"/>
                </a:lnTo>
                <a:lnTo>
                  <a:pt x="7328" y="245"/>
                </a:lnTo>
                <a:lnTo>
                  <a:pt x="6431" y="344"/>
                </a:lnTo>
                <a:lnTo>
                  <a:pt x="5555" y="589"/>
                </a:lnTo>
                <a:lnTo>
                  <a:pt x="4764" y="957"/>
                </a:lnTo>
                <a:lnTo>
                  <a:pt x="4038" y="1325"/>
                </a:lnTo>
                <a:lnTo>
                  <a:pt x="3461" y="1620"/>
                </a:lnTo>
                <a:lnTo>
                  <a:pt x="2927" y="2086"/>
                </a:lnTo>
                <a:lnTo>
                  <a:pt x="2521" y="2455"/>
                </a:lnTo>
                <a:lnTo>
                  <a:pt x="2158" y="2995"/>
                </a:lnTo>
                <a:lnTo>
                  <a:pt x="1837" y="3485"/>
                </a:lnTo>
                <a:lnTo>
                  <a:pt x="1624" y="4075"/>
                </a:lnTo>
                <a:lnTo>
                  <a:pt x="1410" y="4492"/>
                </a:lnTo>
                <a:lnTo>
                  <a:pt x="1303" y="5105"/>
                </a:lnTo>
                <a:lnTo>
                  <a:pt x="1303" y="5695"/>
                </a:lnTo>
                <a:lnTo>
                  <a:pt x="1303" y="10874"/>
                </a:lnTo>
                <a:lnTo>
                  <a:pt x="1303" y="16740"/>
                </a:lnTo>
                <a:lnTo>
                  <a:pt x="940" y="17108"/>
                </a:lnTo>
                <a:lnTo>
                  <a:pt x="534" y="17525"/>
                </a:lnTo>
                <a:lnTo>
                  <a:pt x="214" y="18115"/>
                </a:lnTo>
                <a:lnTo>
                  <a:pt x="0" y="18605"/>
                </a:lnTo>
                <a:lnTo>
                  <a:pt x="0" y="19145"/>
                </a:lnTo>
                <a:lnTo>
                  <a:pt x="0" y="19636"/>
                </a:lnTo>
                <a:lnTo>
                  <a:pt x="214" y="20225"/>
                </a:lnTo>
                <a:lnTo>
                  <a:pt x="427" y="20643"/>
                </a:lnTo>
                <a:lnTo>
                  <a:pt x="833" y="21011"/>
                </a:lnTo>
                <a:lnTo>
                  <a:pt x="1303" y="21379"/>
                </a:lnTo>
                <a:lnTo>
                  <a:pt x="1944" y="21477"/>
                </a:lnTo>
                <a:lnTo>
                  <a:pt x="2521" y="21477"/>
                </a:lnTo>
                <a:lnTo>
                  <a:pt x="3141" y="21379"/>
                </a:lnTo>
                <a:lnTo>
                  <a:pt x="3611" y="21011"/>
                </a:lnTo>
                <a:lnTo>
                  <a:pt x="4145" y="20520"/>
                </a:lnTo>
                <a:lnTo>
                  <a:pt x="4658" y="19857"/>
                </a:lnTo>
                <a:lnTo>
                  <a:pt x="4914" y="20225"/>
                </a:lnTo>
                <a:lnTo>
                  <a:pt x="5448" y="20520"/>
                </a:lnTo>
                <a:lnTo>
                  <a:pt x="6025" y="20765"/>
                </a:lnTo>
                <a:lnTo>
                  <a:pt x="6751" y="21134"/>
                </a:lnTo>
                <a:lnTo>
                  <a:pt x="7542" y="21379"/>
                </a:lnTo>
                <a:lnTo>
                  <a:pt x="8418" y="21477"/>
                </a:lnTo>
                <a:lnTo>
                  <a:pt x="9465" y="21600"/>
                </a:lnTo>
                <a:lnTo>
                  <a:pt x="10661" y="21600"/>
                </a:lnTo>
                <a:close/>
              </a:path>
              <a:path w="21600" h="21600" extrusionOk="0">
                <a:moveTo>
                  <a:pt x="17049" y="19857"/>
                </a:moveTo>
                <a:lnTo>
                  <a:pt x="17049" y="19268"/>
                </a:lnTo>
                <a:lnTo>
                  <a:pt x="17049" y="18016"/>
                </a:lnTo>
                <a:lnTo>
                  <a:pt x="17049" y="16274"/>
                </a:lnTo>
                <a:lnTo>
                  <a:pt x="17049" y="14114"/>
                </a:lnTo>
                <a:lnTo>
                  <a:pt x="17049" y="11880"/>
                </a:lnTo>
                <a:lnTo>
                  <a:pt x="17049" y="9843"/>
                </a:lnTo>
                <a:lnTo>
                  <a:pt x="17049" y="8100"/>
                </a:lnTo>
                <a:lnTo>
                  <a:pt x="17049" y="7069"/>
                </a:lnTo>
                <a:lnTo>
                  <a:pt x="16942" y="6725"/>
                </a:lnTo>
                <a:lnTo>
                  <a:pt x="16836" y="6357"/>
                </a:lnTo>
                <a:lnTo>
                  <a:pt x="16686" y="6112"/>
                </a:lnTo>
                <a:lnTo>
                  <a:pt x="16472" y="5768"/>
                </a:lnTo>
                <a:lnTo>
                  <a:pt x="15746" y="5351"/>
                </a:lnTo>
                <a:lnTo>
                  <a:pt x="14849" y="4983"/>
                </a:lnTo>
                <a:lnTo>
                  <a:pt x="13951" y="4615"/>
                </a:lnTo>
                <a:lnTo>
                  <a:pt x="12862" y="4369"/>
                </a:lnTo>
                <a:lnTo>
                  <a:pt x="11879" y="4271"/>
                </a:lnTo>
                <a:lnTo>
                  <a:pt x="10832" y="4197"/>
                </a:lnTo>
                <a:lnTo>
                  <a:pt x="9828" y="4271"/>
                </a:lnTo>
                <a:lnTo>
                  <a:pt x="8845" y="4369"/>
                </a:lnTo>
                <a:lnTo>
                  <a:pt x="7734" y="4615"/>
                </a:lnTo>
                <a:lnTo>
                  <a:pt x="6751" y="4983"/>
                </a:lnTo>
                <a:lnTo>
                  <a:pt x="5961" y="5351"/>
                </a:lnTo>
                <a:lnTo>
                  <a:pt x="5234" y="5768"/>
                </a:lnTo>
                <a:lnTo>
                  <a:pt x="4914" y="6112"/>
                </a:lnTo>
                <a:lnTo>
                  <a:pt x="4764" y="6357"/>
                </a:lnTo>
                <a:lnTo>
                  <a:pt x="4658" y="6725"/>
                </a:lnTo>
                <a:lnTo>
                  <a:pt x="4658" y="7069"/>
                </a:lnTo>
                <a:lnTo>
                  <a:pt x="4658" y="8100"/>
                </a:lnTo>
                <a:lnTo>
                  <a:pt x="4658" y="9843"/>
                </a:lnTo>
                <a:lnTo>
                  <a:pt x="4658" y="11880"/>
                </a:lnTo>
                <a:lnTo>
                  <a:pt x="4658" y="14114"/>
                </a:lnTo>
                <a:lnTo>
                  <a:pt x="4658" y="16274"/>
                </a:lnTo>
                <a:lnTo>
                  <a:pt x="4658" y="18016"/>
                </a:lnTo>
                <a:lnTo>
                  <a:pt x="4658" y="19268"/>
                </a:lnTo>
                <a:lnTo>
                  <a:pt x="4658" y="19857"/>
                </a:ln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40" name="Freeform 73"/>
          <p:cNvSpPr>
            <a:spLocks/>
          </p:cNvSpPr>
          <p:nvPr/>
        </p:nvSpPr>
        <p:spPr bwMode="auto">
          <a:xfrm>
            <a:off x="5148263" y="4244410"/>
            <a:ext cx="728776" cy="598136"/>
          </a:xfrm>
          <a:custGeom>
            <a:avLst/>
            <a:gdLst/>
            <a:ahLst/>
            <a:cxnLst>
              <a:cxn ang="0">
                <a:pos x="91" y="385"/>
              </a:cxn>
              <a:cxn ang="0">
                <a:pos x="91" y="112"/>
              </a:cxn>
              <a:cxn ang="0">
                <a:pos x="272" y="112"/>
              </a:cxn>
              <a:cxn ang="0">
                <a:pos x="363" y="158"/>
              </a:cxn>
              <a:cxn ang="0">
                <a:pos x="363" y="339"/>
              </a:cxn>
              <a:cxn ang="0">
                <a:pos x="408" y="385"/>
              </a:cxn>
              <a:cxn ang="0">
                <a:pos x="454" y="339"/>
              </a:cxn>
              <a:cxn ang="0">
                <a:pos x="408" y="294"/>
              </a:cxn>
              <a:cxn ang="0">
                <a:pos x="408" y="67"/>
              </a:cxn>
              <a:cxn ang="0">
                <a:pos x="363" y="22"/>
              </a:cxn>
              <a:cxn ang="0">
                <a:pos x="232" y="1"/>
              </a:cxn>
              <a:cxn ang="0">
                <a:pos x="136" y="22"/>
              </a:cxn>
              <a:cxn ang="0">
                <a:pos x="46" y="67"/>
              </a:cxn>
              <a:cxn ang="0">
                <a:pos x="0" y="158"/>
              </a:cxn>
              <a:cxn ang="0">
                <a:pos x="0" y="248"/>
              </a:cxn>
              <a:cxn ang="0">
                <a:pos x="0" y="339"/>
              </a:cxn>
              <a:cxn ang="0">
                <a:pos x="91" y="385"/>
              </a:cxn>
            </a:cxnLst>
            <a:rect l="0" t="0" r="r" b="b"/>
            <a:pathLst>
              <a:path w="454" h="385">
                <a:moveTo>
                  <a:pt x="91" y="385"/>
                </a:moveTo>
                <a:lnTo>
                  <a:pt x="91" y="112"/>
                </a:lnTo>
                <a:lnTo>
                  <a:pt x="272" y="112"/>
                </a:lnTo>
                <a:lnTo>
                  <a:pt x="363" y="158"/>
                </a:lnTo>
                <a:lnTo>
                  <a:pt x="363" y="339"/>
                </a:lnTo>
                <a:lnTo>
                  <a:pt x="408" y="385"/>
                </a:lnTo>
                <a:lnTo>
                  <a:pt x="454" y="339"/>
                </a:lnTo>
                <a:lnTo>
                  <a:pt x="408" y="294"/>
                </a:lnTo>
                <a:lnTo>
                  <a:pt x="408" y="67"/>
                </a:lnTo>
                <a:lnTo>
                  <a:pt x="363" y="22"/>
                </a:lnTo>
                <a:cubicBezTo>
                  <a:pt x="238" y="0"/>
                  <a:pt x="282" y="1"/>
                  <a:pt x="232" y="1"/>
                </a:cubicBezTo>
                <a:lnTo>
                  <a:pt x="136" y="22"/>
                </a:lnTo>
                <a:lnTo>
                  <a:pt x="46" y="67"/>
                </a:lnTo>
                <a:lnTo>
                  <a:pt x="0" y="158"/>
                </a:lnTo>
                <a:lnTo>
                  <a:pt x="0" y="248"/>
                </a:lnTo>
                <a:lnTo>
                  <a:pt x="0" y="339"/>
                </a:lnTo>
                <a:lnTo>
                  <a:pt x="91" y="385"/>
                </a:lnTo>
                <a:close/>
              </a:path>
            </a:pathLst>
          </a:custGeom>
          <a:solidFill>
            <a:srgbClr val="CC6600"/>
          </a:solidFill>
          <a:ln w="952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41" name="Oval 69"/>
          <p:cNvSpPr>
            <a:spLocks noChangeArrowheads="1"/>
          </p:cNvSpPr>
          <p:nvPr/>
        </p:nvSpPr>
        <p:spPr bwMode="auto">
          <a:xfrm flipH="1">
            <a:off x="5580062" y="4623266"/>
            <a:ext cx="72236" cy="69913"/>
          </a:xfrm>
          <a:prstGeom prst="ellipse">
            <a:avLst/>
          </a:prstGeom>
          <a:solidFill>
            <a:srgbClr val="800000"/>
          </a:solidFill>
          <a:ln w="9525">
            <a:solidFill>
              <a:schemeClr val="tx1"/>
            </a:solidFill>
            <a:round/>
            <a:headEnd/>
            <a:tailEnd/>
          </a:ln>
          <a:effectLst/>
        </p:spPr>
        <p:txBody>
          <a:bodyPr wrap="none" anchor="ctr"/>
          <a:lstStyle/>
          <a:p>
            <a:endParaRPr lang="ja-JP" altLang="en-US"/>
          </a:p>
        </p:txBody>
      </p:sp>
      <p:sp>
        <p:nvSpPr>
          <p:cNvPr id="42" name="Oval 68"/>
          <p:cNvSpPr>
            <a:spLocks noChangeArrowheads="1"/>
          </p:cNvSpPr>
          <p:nvPr/>
        </p:nvSpPr>
        <p:spPr bwMode="auto">
          <a:xfrm flipH="1">
            <a:off x="5364162" y="4623266"/>
            <a:ext cx="72236" cy="69913"/>
          </a:xfrm>
          <a:prstGeom prst="ellipse">
            <a:avLst/>
          </a:prstGeom>
          <a:solidFill>
            <a:srgbClr val="800000"/>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43" name="Freeform 71"/>
          <p:cNvSpPr>
            <a:spLocks/>
          </p:cNvSpPr>
          <p:nvPr/>
        </p:nvSpPr>
        <p:spPr bwMode="auto">
          <a:xfrm>
            <a:off x="5426075" y="4740921"/>
            <a:ext cx="208681" cy="97878"/>
          </a:xfrm>
          <a:custGeom>
            <a:avLst/>
            <a:gdLst/>
            <a:ahLst/>
            <a:cxnLst>
              <a:cxn ang="0">
                <a:pos x="11" y="42"/>
              </a:cxn>
              <a:cxn ang="0">
                <a:pos x="57" y="60"/>
              </a:cxn>
              <a:cxn ang="0">
                <a:pos x="84" y="42"/>
              </a:cxn>
              <a:cxn ang="0">
                <a:pos x="121" y="33"/>
              </a:cxn>
              <a:cxn ang="0">
                <a:pos x="94" y="42"/>
              </a:cxn>
              <a:cxn ang="0">
                <a:pos x="11" y="42"/>
              </a:cxn>
            </a:cxnLst>
            <a:rect l="0" t="0" r="r" b="b"/>
            <a:pathLst>
              <a:path w="130" h="63">
                <a:moveTo>
                  <a:pt x="11" y="42"/>
                </a:moveTo>
                <a:cubicBezTo>
                  <a:pt x="56" y="0"/>
                  <a:pt x="0" y="41"/>
                  <a:pt x="57" y="60"/>
                </a:cubicBezTo>
                <a:cubicBezTo>
                  <a:pt x="67" y="63"/>
                  <a:pt x="74" y="46"/>
                  <a:pt x="84" y="42"/>
                </a:cubicBezTo>
                <a:cubicBezTo>
                  <a:pt x="96" y="37"/>
                  <a:pt x="108" y="33"/>
                  <a:pt x="121" y="33"/>
                </a:cubicBezTo>
                <a:cubicBezTo>
                  <a:pt x="130" y="33"/>
                  <a:pt x="103" y="39"/>
                  <a:pt x="94" y="42"/>
                </a:cubicBezTo>
                <a:cubicBezTo>
                  <a:pt x="8" y="33"/>
                  <a:pt x="11" y="5"/>
                  <a:pt x="11" y="42"/>
                </a:cubicBezTo>
                <a:close/>
              </a:path>
            </a:pathLst>
          </a:custGeom>
          <a:solidFill>
            <a:srgbClr val="FF00FF"/>
          </a:solidFill>
          <a:ln w="9525">
            <a:solidFill>
              <a:schemeClr val="tx1"/>
            </a:solidFill>
            <a:round/>
            <a:headEnd/>
            <a:tailEnd/>
          </a:ln>
          <a:effectLst/>
        </p:spPr>
        <p:txBody>
          <a:bodyPr/>
          <a:lstStyle/>
          <a:p>
            <a:endParaRPr lang="ja-JP" altLang="en-US"/>
          </a:p>
        </p:txBody>
      </p:sp>
      <p:sp>
        <p:nvSpPr>
          <p:cNvPr id="44" name="Rectangle 45"/>
          <p:cNvSpPr>
            <a:spLocks noChangeArrowheads="1"/>
          </p:cNvSpPr>
          <p:nvPr/>
        </p:nvSpPr>
        <p:spPr bwMode="auto">
          <a:xfrm>
            <a:off x="4356100" y="4972005"/>
            <a:ext cx="1529787" cy="845160"/>
          </a:xfrm>
          <a:prstGeom prst="rect">
            <a:avLst/>
          </a:prstGeom>
          <a:solidFill>
            <a:srgbClr val="FF9900"/>
          </a:solidFill>
          <a:ln w="9525">
            <a:solidFill>
              <a:schemeClr val="tx1"/>
            </a:solidFill>
            <a:miter lim="800000"/>
            <a:headEnd/>
            <a:tailEnd/>
          </a:ln>
          <a:effectLst/>
        </p:spPr>
        <p:txBody>
          <a:bodyPr wrap="none" anchor="ctr"/>
          <a:lstStyle/>
          <a:p>
            <a:endParaRPr lang="ja-JP" altLang="en-US"/>
          </a:p>
        </p:txBody>
      </p:sp>
      <p:sp>
        <p:nvSpPr>
          <p:cNvPr id="45" name="Rectangle 50"/>
          <p:cNvSpPr>
            <a:spLocks noChangeArrowheads="1"/>
          </p:cNvSpPr>
          <p:nvPr/>
        </p:nvSpPr>
        <p:spPr bwMode="auto">
          <a:xfrm>
            <a:off x="4429125" y="5060178"/>
            <a:ext cx="1382106" cy="703782"/>
          </a:xfrm>
          <a:prstGeom prst="rect">
            <a:avLst/>
          </a:prstGeom>
          <a:solidFill>
            <a:srgbClr val="FFFF99"/>
          </a:solidFill>
          <a:ln w="9525">
            <a:solidFill>
              <a:schemeClr val="tx1"/>
            </a:solidFill>
            <a:miter lim="800000"/>
            <a:headEnd/>
            <a:tailEnd/>
          </a:ln>
          <a:effectLst/>
        </p:spPr>
        <p:txBody>
          <a:bodyPr wrap="none" anchor="ctr"/>
          <a:lstStyle/>
          <a:p>
            <a:endParaRPr lang="ja-JP" altLang="en-US"/>
          </a:p>
        </p:txBody>
      </p:sp>
      <p:sp>
        <p:nvSpPr>
          <p:cNvPr id="46" name="AutoShape 51"/>
          <p:cNvSpPr>
            <a:spLocks noChangeArrowheads="1"/>
          </p:cNvSpPr>
          <p:nvPr/>
        </p:nvSpPr>
        <p:spPr bwMode="auto">
          <a:xfrm>
            <a:off x="5292725" y="5385134"/>
            <a:ext cx="436624" cy="3526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CC99"/>
          </a:solidFill>
          <a:ln w="9525">
            <a:solidFill>
              <a:schemeClr val="tx1"/>
            </a:solidFill>
            <a:round/>
            <a:headEnd/>
            <a:tailEnd/>
          </a:ln>
          <a:effectLst/>
        </p:spPr>
        <p:txBody>
          <a:bodyPr wrap="none" anchor="ctr"/>
          <a:lstStyle/>
          <a:p>
            <a:endParaRPr lang="ja-JP" altLang="en-US"/>
          </a:p>
        </p:txBody>
      </p:sp>
      <p:sp>
        <p:nvSpPr>
          <p:cNvPr id="47" name="Rectangle 53"/>
          <p:cNvSpPr>
            <a:spLocks noChangeArrowheads="1"/>
          </p:cNvSpPr>
          <p:nvPr/>
        </p:nvSpPr>
        <p:spPr bwMode="auto">
          <a:xfrm>
            <a:off x="4860924" y="5107617"/>
            <a:ext cx="582700" cy="261005"/>
          </a:xfrm>
          <a:prstGeom prst="rect">
            <a:avLst/>
          </a:prstGeom>
          <a:solidFill>
            <a:srgbClr val="FFFFF7"/>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48" name="Rectangle 54"/>
          <p:cNvSpPr>
            <a:spLocks noChangeArrowheads="1"/>
          </p:cNvSpPr>
          <p:nvPr/>
        </p:nvSpPr>
        <p:spPr bwMode="auto">
          <a:xfrm>
            <a:off x="4860925" y="5107617"/>
            <a:ext cx="436624" cy="261005"/>
          </a:xfrm>
          <a:prstGeom prst="rect">
            <a:avLst/>
          </a:prstGeom>
          <a:solidFill>
            <a:srgbClr val="FFFFF7"/>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49" name="AutoShape 52"/>
          <p:cNvSpPr>
            <a:spLocks noChangeArrowheads="1"/>
          </p:cNvSpPr>
          <p:nvPr/>
        </p:nvSpPr>
        <p:spPr bwMode="auto">
          <a:xfrm>
            <a:off x="4429125" y="5300879"/>
            <a:ext cx="436624" cy="47229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3300"/>
          </a:solidFill>
          <a:ln w="9525">
            <a:solidFill>
              <a:schemeClr val="tx1"/>
            </a:solidFill>
            <a:miter lim="800000"/>
            <a:headEnd/>
            <a:tailEnd/>
          </a:ln>
          <a:effectLst/>
        </p:spPr>
        <p:txBody>
          <a:bodyPr wrap="none" anchor="ctr"/>
          <a:lstStyle/>
          <a:p>
            <a:endParaRPr lang="ja-JP" altLang="en-US"/>
          </a:p>
        </p:txBody>
      </p:sp>
      <p:sp>
        <p:nvSpPr>
          <p:cNvPr id="50" name="WordArt 60"/>
          <p:cNvSpPr>
            <a:spLocks noChangeArrowheads="1" noChangeShapeType="1" noTextEdit="1"/>
          </p:cNvSpPr>
          <p:nvPr/>
        </p:nvSpPr>
        <p:spPr bwMode="auto">
          <a:xfrm>
            <a:off x="4500561" y="5486701"/>
            <a:ext cx="290548" cy="71466"/>
          </a:xfrm>
          <a:prstGeom prst="rect">
            <a:avLst/>
          </a:prstGeom>
        </p:spPr>
        <p:txBody>
          <a:bodyPr wrap="none" fromWordArt="1">
            <a:prstTxWarp prst="textPlain">
              <a:avLst>
                <a:gd name="adj" fmla="val 50000"/>
              </a:avLst>
            </a:prstTxWarp>
          </a:bodyPr>
          <a:lstStyle/>
          <a:p>
            <a:r>
              <a:rPr lang="ja-JP" altLang="en-US" sz="900" b="1" kern="10" dirty="0">
                <a:ln w="9525">
                  <a:solidFill>
                    <a:srgbClr val="000000"/>
                  </a:solidFill>
                  <a:round/>
                  <a:headEnd/>
                  <a:tailEnd/>
                </a:ln>
                <a:solidFill>
                  <a:srgbClr val="FFFF00"/>
                </a:solidFill>
                <a:effectLst/>
                <a:latin typeface="ＭＳ Ｐゴシック"/>
                <a:ea typeface="ＭＳ Ｐゴシック"/>
              </a:rPr>
              <a:t>ｍｉｓｄｏ</a:t>
            </a:r>
          </a:p>
        </p:txBody>
      </p:sp>
      <p:sp>
        <p:nvSpPr>
          <p:cNvPr id="51" name="Text Box 118"/>
          <p:cNvSpPr txBox="1">
            <a:spLocks noChangeArrowheads="1"/>
          </p:cNvSpPr>
          <p:nvPr/>
        </p:nvSpPr>
        <p:spPr bwMode="auto">
          <a:xfrm>
            <a:off x="0" y="3922944"/>
            <a:ext cx="1602024" cy="646331"/>
          </a:xfrm>
          <a:prstGeom prst="rect">
            <a:avLst/>
          </a:prstGeom>
          <a:noFill/>
          <a:ln w="9525">
            <a:noFill/>
            <a:miter lim="800000"/>
            <a:headEnd/>
            <a:tailEnd/>
          </a:ln>
          <a:effectLst/>
        </p:spPr>
        <p:txBody>
          <a:bodyPr wrap="square">
            <a:spAutoFit/>
          </a:bodyPr>
          <a:lstStyle/>
          <a:p>
            <a:pPr algn="l"/>
            <a:r>
              <a:rPr lang="ja-JP" altLang="en-US" b="1" dirty="0">
                <a:effectLst>
                  <a:outerShdw blurRad="38100" dist="38100" dir="2700000" algn="tl">
                    <a:srgbClr val="FFFFFF"/>
                  </a:outerShdw>
                </a:effectLst>
                <a:ea typeface="HG丸ｺﾞｼｯｸM-PRO" pitchFamily="50" charset="-128"/>
              </a:rPr>
              <a:t>ドリンクなし</a:t>
            </a:r>
          </a:p>
          <a:p>
            <a:pPr algn="l"/>
            <a:endParaRPr lang="en-US" altLang="ja-JP" b="1" dirty="0">
              <a:effectLst>
                <a:outerShdw blurRad="38100" dist="38100" dir="2700000" algn="tl">
                  <a:srgbClr val="FFFFFF"/>
                </a:outerShdw>
              </a:effectLst>
            </a:endParaRPr>
          </a:p>
        </p:txBody>
      </p:sp>
      <p:sp>
        <p:nvSpPr>
          <p:cNvPr id="52" name="Text Box 120"/>
          <p:cNvSpPr txBox="1">
            <a:spLocks noChangeArrowheads="1"/>
          </p:cNvSpPr>
          <p:nvPr/>
        </p:nvSpPr>
        <p:spPr bwMode="auto">
          <a:xfrm>
            <a:off x="2428860" y="3598994"/>
            <a:ext cx="1237634" cy="369332"/>
          </a:xfrm>
          <a:prstGeom prst="rect">
            <a:avLst/>
          </a:prstGeom>
          <a:noFill/>
          <a:ln w="9525">
            <a:noFill/>
            <a:miter lim="800000"/>
            <a:headEnd/>
            <a:tailEnd/>
          </a:ln>
          <a:effectLst/>
        </p:spPr>
        <p:txBody>
          <a:bodyPr wrap="square">
            <a:spAutoFit/>
          </a:bodyPr>
          <a:lstStyle/>
          <a:p>
            <a:pPr algn="l"/>
            <a:r>
              <a:rPr lang="ja-JP" altLang="en-US" b="1" dirty="0">
                <a:effectLst>
                  <a:outerShdw blurRad="38100" dist="38100" dir="2700000" algn="tl">
                    <a:srgbClr val="FFFFFF"/>
                  </a:outerShdw>
                </a:effectLst>
                <a:ea typeface="HG丸ｺﾞｼｯｸM-PRO" pitchFamily="50" charset="-128"/>
              </a:rPr>
              <a:t>飲茶なし</a:t>
            </a:r>
          </a:p>
        </p:txBody>
      </p:sp>
      <p:sp>
        <p:nvSpPr>
          <p:cNvPr id="53" name="Text Box 121"/>
          <p:cNvSpPr txBox="1">
            <a:spLocks noChangeArrowheads="1"/>
          </p:cNvSpPr>
          <p:nvPr/>
        </p:nvSpPr>
        <p:spPr bwMode="auto">
          <a:xfrm>
            <a:off x="4286247" y="3565754"/>
            <a:ext cx="1815519" cy="369332"/>
          </a:xfrm>
          <a:prstGeom prst="rect">
            <a:avLst/>
          </a:prstGeom>
          <a:noFill/>
          <a:ln w="9525">
            <a:noFill/>
            <a:miter lim="800000"/>
            <a:headEnd/>
            <a:tailEnd/>
          </a:ln>
          <a:effectLst/>
        </p:spPr>
        <p:txBody>
          <a:bodyPr wrap="square">
            <a:spAutoFit/>
          </a:bodyPr>
          <a:lstStyle/>
          <a:p>
            <a:pPr algn="l"/>
            <a:r>
              <a:rPr lang="ja-JP" altLang="en-US" b="1">
                <a:effectLst>
                  <a:outerShdw blurRad="38100" dist="38100" dir="2700000" algn="tl">
                    <a:srgbClr val="FFFFFF"/>
                  </a:outerShdw>
                </a:effectLst>
                <a:ea typeface="HG丸ｺﾞｼｯｸM-PRO" pitchFamily="50" charset="-128"/>
              </a:rPr>
              <a:t>イートインなし</a:t>
            </a:r>
          </a:p>
        </p:txBody>
      </p:sp>
      <p:sp>
        <p:nvSpPr>
          <p:cNvPr id="54" name="WordArt 84"/>
          <p:cNvSpPr>
            <a:spLocks noChangeArrowheads="1" noChangeShapeType="1" noTextEdit="1"/>
          </p:cNvSpPr>
          <p:nvPr/>
        </p:nvSpPr>
        <p:spPr bwMode="auto">
          <a:xfrm>
            <a:off x="214282" y="3786190"/>
            <a:ext cx="6143668" cy="2000264"/>
          </a:xfrm>
          <a:prstGeom prst="rect">
            <a:avLst/>
          </a:prstGeom>
        </p:spPr>
        <p:txBody>
          <a:bodyPr wrap="none" fromWordArt="1">
            <a:prstTxWarp prst="textPlain">
              <a:avLst>
                <a:gd name="adj" fmla="val 50000"/>
              </a:avLst>
            </a:prstTxWarp>
          </a:bodyPr>
          <a:lstStyle/>
          <a:p>
            <a:r>
              <a:rPr lang="en-US" altLang="ja-JP" sz="7200" kern="10" dirty="0">
                <a:ln w="9525">
                  <a:solidFill>
                    <a:srgbClr val="000000"/>
                  </a:solidFill>
                  <a:round/>
                  <a:headEnd/>
                  <a:tailEnd/>
                </a:ln>
                <a:solidFill>
                  <a:srgbClr val="FF0000"/>
                </a:solidFill>
                <a:effectLst/>
                <a:latin typeface="ＭＳ Ｐゴシック"/>
                <a:ea typeface="ＭＳ Ｐゴシック"/>
              </a:rPr>
              <a:t>×</a:t>
            </a:r>
            <a:endParaRPr lang="ja-JP" altLang="en-US" sz="7200" kern="10" dirty="0">
              <a:ln w="9525">
                <a:solidFill>
                  <a:srgbClr val="000000"/>
                </a:solidFill>
                <a:round/>
                <a:headEnd/>
                <a:tailEnd/>
              </a:ln>
              <a:solidFill>
                <a:srgbClr val="FF0000"/>
              </a:solidFill>
              <a:effectLst/>
              <a:latin typeface="ＭＳ Ｐゴシック"/>
              <a:ea typeface="ＭＳ Ｐゴシック"/>
            </a:endParaRPr>
          </a:p>
        </p:txBody>
      </p:sp>
      <p:grpSp>
        <p:nvGrpSpPr>
          <p:cNvPr id="55" name="グループ化 54"/>
          <p:cNvGrpSpPr/>
          <p:nvPr/>
        </p:nvGrpSpPr>
        <p:grpSpPr>
          <a:xfrm>
            <a:off x="6429388" y="3500438"/>
            <a:ext cx="2357454" cy="1997093"/>
            <a:chOff x="7019925" y="1844675"/>
            <a:chExt cx="1154113" cy="1009650"/>
          </a:xfrm>
        </p:grpSpPr>
        <p:sp>
          <p:nvSpPr>
            <p:cNvPr id="56" name="AutoShape 92"/>
            <p:cNvSpPr>
              <a:spLocks noChangeArrowheads="1"/>
            </p:cNvSpPr>
            <p:nvPr/>
          </p:nvSpPr>
          <p:spPr bwMode="auto">
            <a:xfrm>
              <a:off x="7451725" y="1844675"/>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57" name="AutoShape 93"/>
            <p:cNvSpPr>
              <a:spLocks noChangeArrowheads="1"/>
            </p:cNvSpPr>
            <p:nvPr/>
          </p:nvSpPr>
          <p:spPr bwMode="auto">
            <a:xfrm>
              <a:off x="7740650" y="1916113"/>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58" name="AutoShape 94"/>
            <p:cNvSpPr>
              <a:spLocks noChangeArrowheads="1"/>
            </p:cNvSpPr>
            <p:nvPr/>
          </p:nvSpPr>
          <p:spPr bwMode="auto">
            <a:xfrm>
              <a:off x="7885113" y="2205038"/>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59" name="AutoShape 95"/>
            <p:cNvSpPr>
              <a:spLocks noChangeArrowheads="1"/>
            </p:cNvSpPr>
            <p:nvPr/>
          </p:nvSpPr>
          <p:spPr bwMode="auto">
            <a:xfrm>
              <a:off x="7164388" y="1916113"/>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AutoShape 96"/>
            <p:cNvSpPr>
              <a:spLocks noChangeArrowheads="1"/>
            </p:cNvSpPr>
            <p:nvPr/>
          </p:nvSpPr>
          <p:spPr bwMode="auto">
            <a:xfrm>
              <a:off x="7019925" y="2205038"/>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1" name="AutoShape 97"/>
            <p:cNvSpPr>
              <a:spLocks noChangeArrowheads="1"/>
            </p:cNvSpPr>
            <p:nvPr/>
          </p:nvSpPr>
          <p:spPr bwMode="auto">
            <a:xfrm>
              <a:off x="7740650" y="2492375"/>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2" name="AutoShape 98"/>
            <p:cNvSpPr>
              <a:spLocks noChangeArrowheads="1"/>
            </p:cNvSpPr>
            <p:nvPr/>
          </p:nvSpPr>
          <p:spPr bwMode="auto">
            <a:xfrm>
              <a:off x="7451725" y="2565400"/>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3" name="AutoShape 99"/>
            <p:cNvSpPr>
              <a:spLocks noChangeArrowheads="1"/>
            </p:cNvSpPr>
            <p:nvPr/>
          </p:nvSpPr>
          <p:spPr bwMode="auto">
            <a:xfrm>
              <a:off x="7164388" y="2492375"/>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grpSp>
      <p:sp>
        <p:nvSpPr>
          <p:cNvPr id="64" name="Text Box 122"/>
          <p:cNvSpPr txBox="1">
            <a:spLocks noChangeArrowheads="1"/>
          </p:cNvSpPr>
          <p:nvPr/>
        </p:nvSpPr>
        <p:spPr bwMode="auto">
          <a:xfrm>
            <a:off x="6215042" y="5572140"/>
            <a:ext cx="2928958" cy="707886"/>
          </a:xfrm>
          <a:prstGeom prst="rect">
            <a:avLst/>
          </a:prstGeom>
          <a:noFill/>
          <a:ln w="9525">
            <a:noFill/>
            <a:miter lim="800000"/>
            <a:headEnd/>
            <a:tailEnd/>
          </a:ln>
          <a:effec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ja-JP" altLang="en-US" sz="4000" b="1" i="0" u="none" strike="noStrike" kern="0" cap="none" spc="0" normalizeH="0" baseline="0" noProof="0" dirty="0" smtClean="0">
                <a:ln>
                  <a:noFill/>
                </a:ln>
                <a:solidFill>
                  <a:srgbClr val="FF5050"/>
                </a:solidFill>
                <a:effectLst>
                  <a:outerShdw blurRad="38100" dist="38100" dir="2700000" algn="tl">
                    <a:srgbClr val="000000"/>
                  </a:outerShdw>
                </a:effectLst>
                <a:uLnTx/>
                <a:uFillTx/>
                <a:ea typeface="HGPｺﾞｼｯｸM" pitchFamily="50" charset="-128"/>
              </a:rPr>
              <a:t>ドーナツのみ</a:t>
            </a:r>
          </a:p>
        </p:txBody>
      </p:sp>
      <p:sp>
        <p:nvSpPr>
          <p:cNvPr id="65" name="テキスト ボックス 64"/>
          <p:cNvSpPr txBox="1"/>
          <p:nvPr/>
        </p:nvSpPr>
        <p:spPr>
          <a:xfrm>
            <a:off x="214282" y="6215082"/>
            <a:ext cx="8364790" cy="461665"/>
          </a:xfrm>
          <a:prstGeom prst="rect">
            <a:avLst/>
          </a:prstGeom>
          <a:noFill/>
        </p:spPr>
        <p:txBody>
          <a:bodyPr wrap="none" rtlCol="0">
            <a:spAutoFit/>
          </a:bodyPr>
          <a:lstStyle/>
          <a:p>
            <a:r>
              <a:rPr kumimoji="1" lang="ja-JP" altLang="en-US" sz="2400" dirty="0" smtClean="0">
                <a:effectLst>
                  <a:glow rad="101600">
                    <a:srgbClr val="EC14B3">
                      <a:alpha val="60000"/>
                    </a:srgbClr>
                  </a:glow>
                </a:effectLst>
                <a:latin typeface="HGPｺﾞｼｯｸE" pitchFamily="50" charset="-128"/>
                <a:ea typeface="HGPｺﾞｼｯｸE" pitchFamily="50" charset="-128"/>
              </a:rPr>
              <a:t>と～～っても、アットホームな雰囲気のお店です　　　</a:t>
            </a:r>
            <a:r>
              <a:rPr kumimoji="1" lang="en-US" altLang="ja-JP" sz="2400" b="1" dirty="0" smtClean="0"/>
              <a:t>(</a:t>
            </a:r>
            <a:r>
              <a:rPr kumimoji="1" lang="ja-JP" altLang="en-US" sz="2400" dirty="0" smtClean="0">
                <a:effectLst>
                  <a:glow rad="228600">
                    <a:schemeClr val="accent2">
                      <a:satMod val="175000"/>
                      <a:alpha val="40000"/>
                    </a:schemeClr>
                  </a:glow>
                </a:effectLst>
              </a:rPr>
              <a:t>＊</a:t>
            </a:r>
            <a:r>
              <a:rPr kumimoji="1" lang="en-US" altLang="ja-JP" sz="2400" b="1" dirty="0" smtClean="0"/>
              <a:t>´</a:t>
            </a:r>
            <a:r>
              <a:rPr kumimoji="1" lang="ja-JP" altLang="en-US" sz="2400" b="1" dirty="0" smtClean="0"/>
              <a:t>∀｀</a:t>
            </a:r>
            <a:r>
              <a:rPr kumimoji="1" lang="ja-JP" altLang="en-US" sz="2400" dirty="0" smtClean="0">
                <a:effectLst>
                  <a:glow rad="228600">
                    <a:schemeClr val="accent2">
                      <a:satMod val="175000"/>
                      <a:alpha val="40000"/>
                    </a:schemeClr>
                  </a:glow>
                </a:effectLst>
              </a:rPr>
              <a:t>＊</a:t>
            </a:r>
            <a:r>
              <a:rPr kumimoji="1" lang="en-US" altLang="ja-JP" sz="2400" b="1" dirty="0" smtClean="0"/>
              <a:t>)</a:t>
            </a:r>
            <a:endParaRPr kumimoji="1" lang="ja-JP" altLang="en-US" sz="2400" b="1" dirty="0"/>
          </a:p>
        </p:txBody>
      </p:sp>
      <p:sp>
        <p:nvSpPr>
          <p:cNvPr id="66" name="ハート 65"/>
          <p:cNvSpPr/>
          <p:nvPr/>
        </p:nvSpPr>
        <p:spPr>
          <a:xfrm>
            <a:off x="6429388" y="6286520"/>
            <a:ext cx="357190" cy="342896"/>
          </a:xfrm>
          <a:prstGeom prst="heart">
            <a:avLst/>
          </a:prstGeom>
          <a:solidFill>
            <a:srgbClr val="E32944"/>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ハート 66"/>
          <p:cNvSpPr/>
          <p:nvPr/>
        </p:nvSpPr>
        <p:spPr>
          <a:xfrm>
            <a:off x="8572528" y="6286520"/>
            <a:ext cx="357190" cy="342896"/>
          </a:xfrm>
          <a:prstGeom prst="heart">
            <a:avLst/>
          </a:prstGeom>
          <a:solidFill>
            <a:srgbClr val="E32944"/>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blinds(horizontal)">
                                      <p:cBhvr>
                                        <p:cTn id="11" dur="500"/>
                                        <p:tgtEl>
                                          <p:spTgt spid="5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linds(horizontal)">
                                      <p:cBhvr>
                                        <p:cTn id="15" dur="500"/>
                                        <p:tgtEl>
                                          <p:spTgt spid="53"/>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1000" fill="hold"/>
                                        <p:tgtEl>
                                          <p:spTgt spid="54"/>
                                        </p:tgtEl>
                                        <p:attrNameLst>
                                          <p:attrName>ppt_x</p:attrName>
                                        </p:attrNameLst>
                                      </p:cBhvr>
                                      <p:tavLst>
                                        <p:tav tm="0">
                                          <p:val>
                                            <p:strVal val="#ppt_x"/>
                                          </p:val>
                                        </p:tav>
                                        <p:tav tm="100000">
                                          <p:val>
                                            <p:strVal val="#ppt_x"/>
                                          </p:val>
                                        </p:tav>
                                      </p:tavLst>
                                    </p:anim>
                                    <p:anim calcmode="lin" valueType="num">
                                      <p:cBhvr additive="base">
                                        <p:cTn id="20" dur="1000" fill="hold"/>
                                        <p:tgtEl>
                                          <p:spTgt spid="54"/>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5" presetClass="entr" presetSubtype="1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checkerboard(across)">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7" presetClass="entr" presetSubtype="4"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1000" fill="hold"/>
                                        <p:tgtEl>
                                          <p:spTgt spid="65"/>
                                        </p:tgtEl>
                                        <p:attrNameLst>
                                          <p:attrName>ppt_x</p:attrName>
                                        </p:attrNameLst>
                                      </p:cBhvr>
                                      <p:tavLst>
                                        <p:tav tm="0">
                                          <p:val>
                                            <p:strVal val="#ppt_x"/>
                                          </p:val>
                                        </p:tav>
                                        <p:tav tm="100000">
                                          <p:val>
                                            <p:strVal val="#ppt_x"/>
                                          </p:val>
                                        </p:tav>
                                      </p:tavLst>
                                    </p:anim>
                                    <p:anim calcmode="lin" valueType="num">
                                      <p:cBhvr additive="base">
                                        <p:cTn id="30" dur="1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animBg="1"/>
      <p:bldP spid="64" grpId="0"/>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14290"/>
            <a:ext cx="8043890" cy="654032"/>
          </a:xfrm>
        </p:spPr>
        <p:txBody>
          <a:bodyPr>
            <a:prstTxWarp prst="textTriangle">
              <a:avLst/>
            </a:prstTxWarp>
            <a:normAutofit fontScale="90000"/>
          </a:bodyPr>
          <a:lstStyle/>
          <a:p>
            <a:r>
              <a:rPr kumimoji="1" lang="ja-JP" altLang="en-US" dirty="0" smtClean="0">
                <a:solidFill>
                  <a:schemeClr val="tx1">
                    <a:lumMod val="85000"/>
                    <a:lumOff val="15000"/>
                  </a:schemeClr>
                </a:solidFill>
              </a:rPr>
              <a:t>ミーティングでの多数意見</a:t>
            </a:r>
            <a:endParaRPr kumimoji="1" lang="ja-JP" altLang="en-US" dirty="0">
              <a:solidFill>
                <a:schemeClr val="tx1">
                  <a:lumMod val="85000"/>
                  <a:lumOff val="15000"/>
                </a:schemeClr>
              </a:solidFill>
            </a:endParaRPr>
          </a:p>
        </p:txBody>
      </p:sp>
      <p:pic>
        <p:nvPicPr>
          <p:cNvPr id="8" name="図 7" descr="pondelion.png"/>
          <p:cNvPicPr>
            <a:picLocks noChangeAspect="1"/>
          </p:cNvPicPr>
          <p:nvPr/>
        </p:nvPicPr>
        <p:blipFill>
          <a:blip r:embed="rId4" cstate="print"/>
          <a:stretch>
            <a:fillRect/>
          </a:stretch>
        </p:blipFill>
        <p:spPr>
          <a:xfrm>
            <a:off x="0" y="3552677"/>
            <a:ext cx="3488029" cy="3305322"/>
          </a:xfrm>
          <a:prstGeom prst="rect">
            <a:avLst/>
          </a:prstGeom>
        </p:spPr>
      </p:pic>
      <p:sp>
        <p:nvSpPr>
          <p:cNvPr id="11" name="四角形吹き出し 10"/>
          <p:cNvSpPr/>
          <p:nvPr/>
        </p:nvSpPr>
        <p:spPr>
          <a:xfrm>
            <a:off x="3500430" y="4572008"/>
            <a:ext cx="4929222" cy="2285992"/>
          </a:xfrm>
          <a:prstGeom prst="wedgeRectCallout">
            <a:avLst>
              <a:gd name="adj1" fmla="val 59829"/>
              <a:gd name="adj2" fmla="val 2463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accent1">
                    <a:lumMod val="50000"/>
                  </a:schemeClr>
                </a:solidFill>
                <a:effectLst>
                  <a:outerShdw blurRad="50800" dist="38100" algn="l" rotWithShape="0">
                    <a:prstClr val="black">
                      <a:alpha val="40000"/>
                    </a:prstClr>
                  </a:outerShdw>
                </a:effectLst>
              </a:rPr>
              <a:t>全員の仕事に対する</a:t>
            </a:r>
            <a:endParaRPr kumimoji="1" lang="en-US" altLang="ja-JP" sz="3600" dirty="0" smtClean="0">
              <a:solidFill>
                <a:schemeClr val="accent1">
                  <a:lumMod val="50000"/>
                </a:schemeClr>
              </a:solidFill>
              <a:effectLst>
                <a:outerShdw blurRad="50800" dist="38100" algn="l" rotWithShape="0">
                  <a:prstClr val="black">
                    <a:alpha val="40000"/>
                  </a:prstClr>
                </a:outerShdw>
              </a:effectLst>
            </a:endParaRPr>
          </a:p>
          <a:p>
            <a:pPr algn="ctr"/>
            <a:r>
              <a:rPr kumimoji="1" lang="ja-JP" altLang="en-US" sz="3600" dirty="0" smtClean="0">
                <a:solidFill>
                  <a:schemeClr val="accent1">
                    <a:lumMod val="50000"/>
                  </a:schemeClr>
                </a:solidFill>
                <a:effectLst>
                  <a:outerShdw blurRad="50800" dist="38100" algn="l" rotWithShape="0">
                    <a:prstClr val="black">
                      <a:alpha val="40000"/>
                    </a:prstClr>
                  </a:outerShdw>
                </a:effectLst>
              </a:rPr>
              <a:t>積極性と危機感が</a:t>
            </a:r>
            <a:endParaRPr kumimoji="1" lang="en-US" altLang="ja-JP" sz="3600" dirty="0" smtClean="0">
              <a:solidFill>
                <a:schemeClr val="accent1">
                  <a:lumMod val="50000"/>
                </a:schemeClr>
              </a:solidFill>
              <a:effectLst>
                <a:outerShdw blurRad="50800" dist="38100" algn="l" rotWithShape="0">
                  <a:prstClr val="black">
                    <a:alpha val="40000"/>
                  </a:prstClr>
                </a:outerShdw>
              </a:effectLst>
            </a:endParaRPr>
          </a:p>
          <a:p>
            <a:pPr algn="ctr"/>
            <a:r>
              <a:rPr kumimoji="1" lang="ja-JP" altLang="en-US" sz="3600" dirty="0" smtClean="0">
                <a:solidFill>
                  <a:schemeClr val="accent1">
                    <a:lumMod val="50000"/>
                  </a:schemeClr>
                </a:solidFill>
                <a:effectLst>
                  <a:outerShdw blurRad="50800" dist="38100" algn="l" rotWithShape="0">
                    <a:prstClr val="black">
                      <a:alpha val="40000"/>
                    </a:prstClr>
                  </a:outerShdw>
                </a:effectLst>
              </a:rPr>
              <a:t>足りない</a:t>
            </a:r>
            <a:endParaRPr kumimoji="1" lang="ja-JP" altLang="en-US" sz="3600" dirty="0">
              <a:solidFill>
                <a:schemeClr val="accent1">
                  <a:lumMod val="50000"/>
                </a:schemeClr>
              </a:solidFill>
              <a:effectLst>
                <a:outerShdw blurRad="50800" dist="38100" algn="l" rotWithShape="0">
                  <a:prstClr val="black">
                    <a:alpha val="40000"/>
                  </a:prstClr>
                </a:outerShdw>
              </a:effectLst>
            </a:endParaRPr>
          </a:p>
        </p:txBody>
      </p:sp>
      <p:sp>
        <p:nvSpPr>
          <p:cNvPr id="12" name="角丸四角形吹き出し 11"/>
          <p:cNvSpPr/>
          <p:nvPr/>
        </p:nvSpPr>
        <p:spPr>
          <a:xfrm>
            <a:off x="214282" y="1643050"/>
            <a:ext cx="4429156" cy="2071702"/>
          </a:xfrm>
          <a:prstGeom prst="wedgeRoundRectCallout">
            <a:avLst>
              <a:gd name="adj1" fmla="val -37975"/>
              <a:gd name="adj2" fmla="val -70828"/>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accent1">
                    <a:lumMod val="50000"/>
                  </a:schemeClr>
                </a:solidFill>
                <a:effectLst>
                  <a:outerShdw blurRad="50800" dist="38100" algn="l" rotWithShape="0">
                    <a:prstClr val="black">
                      <a:alpha val="40000"/>
                    </a:prstClr>
                  </a:outerShdw>
                </a:effectLst>
              </a:rPr>
              <a:t>新人へのフォローをもっとした方が良い</a:t>
            </a:r>
            <a:endParaRPr lang="ja-JP" altLang="en-US" sz="3600" dirty="0">
              <a:solidFill>
                <a:srgbClr val="FF0000"/>
              </a:solidFill>
              <a:latin typeface="HGP創英角ﾎﾟｯﾌﾟ体" pitchFamily="50" charset="-128"/>
              <a:ea typeface="HGP創英角ﾎﾟｯﾌﾟ体" pitchFamily="50" charset="-128"/>
            </a:endParaRPr>
          </a:p>
          <a:p>
            <a:pPr algn="ctr"/>
            <a:endParaRPr kumimoji="1" lang="en-US" altLang="ja-JP" sz="3600" dirty="0" smtClean="0">
              <a:solidFill>
                <a:schemeClr val="accent1">
                  <a:lumMod val="50000"/>
                </a:schemeClr>
              </a:solidFill>
              <a:effectLst>
                <a:outerShdw blurRad="50800" dist="38100" algn="l" rotWithShape="0">
                  <a:prstClr val="black">
                    <a:alpha val="40000"/>
                  </a:prstClr>
                </a:outerShdw>
              </a:effectLst>
            </a:endParaRPr>
          </a:p>
        </p:txBody>
      </p:sp>
      <p:sp>
        <p:nvSpPr>
          <p:cNvPr id="14" name="円形吹き出し 13"/>
          <p:cNvSpPr/>
          <p:nvPr/>
        </p:nvSpPr>
        <p:spPr>
          <a:xfrm>
            <a:off x="5072066" y="1285860"/>
            <a:ext cx="4071934" cy="2643206"/>
          </a:xfrm>
          <a:prstGeom prst="wedgeEllipseCallout">
            <a:avLst>
              <a:gd name="adj1" fmla="val 43167"/>
              <a:gd name="adj2" fmla="val -5861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chemeClr val="accent1">
                    <a:lumMod val="50000"/>
                  </a:schemeClr>
                </a:solidFill>
                <a:effectLst>
                  <a:outerShdw blurRad="50800" dist="38100" algn="l" rotWithShape="0">
                    <a:prstClr val="black">
                      <a:alpha val="40000"/>
                    </a:prstClr>
                  </a:outerShdw>
                </a:effectLst>
              </a:rPr>
              <a:t>品揃えが悪い</a:t>
            </a:r>
            <a:endParaRPr kumimoji="1" lang="ja-JP" altLang="en-US" sz="4400" dirty="0">
              <a:solidFill>
                <a:schemeClr val="accent1">
                  <a:lumMod val="50000"/>
                </a:schemeClr>
              </a:solidFill>
              <a:effectLst>
                <a:outerShdw blurRad="50800" dist="38100" algn="l" rotWithShape="0">
                  <a:prstClr val="black">
                    <a:alpha val="40000"/>
                  </a:prst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ppt_x"/>
                                          </p:val>
                                        </p:tav>
                                        <p:tav tm="100000">
                                          <p:val>
                                            <p:strVal val="#ppt_x"/>
                                          </p:val>
                                        </p:tav>
                                      </p:tavLst>
                                    </p:anim>
                                    <p:anim calcmode="lin" valueType="num">
                                      <p:cBhvr additive="base">
                                        <p:cTn id="13"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ppt_x"/>
                                          </p:val>
                                        </p:tav>
                                        <p:tav tm="100000">
                                          <p:val>
                                            <p:strVal val="#ppt_x"/>
                                          </p:val>
                                        </p:tav>
                                      </p:tavLst>
                                    </p:anim>
                                    <p:anim calcmode="lin" valueType="num">
                                      <p:cBhvr additive="base">
                                        <p:cTn id="2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428B"/>
        </a:solidFill>
        <a:effectLst/>
      </p:bgPr>
    </p:bg>
    <p:spTree>
      <p:nvGrpSpPr>
        <p:cNvPr id="1" name=""/>
        <p:cNvGrpSpPr/>
        <p:nvPr/>
      </p:nvGrpSpPr>
      <p:grpSpPr>
        <a:xfrm>
          <a:off x="0" y="0"/>
          <a:ext cx="0" cy="0"/>
          <a:chOff x="0" y="0"/>
          <a:chExt cx="0" cy="0"/>
        </a:xfrm>
      </p:grpSpPr>
      <p:grpSp>
        <p:nvGrpSpPr>
          <p:cNvPr id="51" name="グループ化 50"/>
          <p:cNvGrpSpPr/>
          <p:nvPr/>
        </p:nvGrpSpPr>
        <p:grpSpPr>
          <a:xfrm>
            <a:off x="6500826" y="285728"/>
            <a:ext cx="2357454" cy="1997093"/>
            <a:chOff x="7019925" y="1844675"/>
            <a:chExt cx="1154113" cy="1009650"/>
          </a:xfrm>
        </p:grpSpPr>
        <p:sp>
          <p:nvSpPr>
            <p:cNvPr id="57" name="AutoShape 92"/>
            <p:cNvSpPr>
              <a:spLocks noChangeArrowheads="1"/>
            </p:cNvSpPr>
            <p:nvPr/>
          </p:nvSpPr>
          <p:spPr bwMode="auto">
            <a:xfrm>
              <a:off x="7451725" y="1844675"/>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59" name="AutoShape 93"/>
            <p:cNvSpPr>
              <a:spLocks noChangeArrowheads="1"/>
            </p:cNvSpPr>
            <p:nvPr/>
          </p:nvSpPr>
          <p:spPr bwMode="auto">
            <a:xfrm>
              <a:off x="7740650" y="1916113"/>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3" name="AutoShape 94"/>
            <p:cNvSpPr>
              <a:spLocks noChangeArrowheads="1"/>
            </p:cNvSpPr>
            <p:nvPr/>
          </p:nvSpPr>
          <p:spPr bwMode="auto">
            <a:xfrm>
              <a:off x="7885113" y="2205038"/>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8" name="AutoShape 95"/>
            <p:cNvSpPr>
              <a:spLocks noChangeArrowheads="1"/>
            </p:cNvSpPr>
            <p:nvPr/>
          </p:nvSpPr>
          <p:spPr bwMode="auto">
            <a:xfrm>
              <a:off x="7164388" y="1916113"/>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9" name="AutoShape 96"/>
            <p:cNvSpPr>
              <a:spLocks noChangeArrowheads="1"/>
            </p:cNvSpPr>
            <p:nvPr/>
          </p:nvSpPr>
          <p:spPr bwMode="auto">
            <a:xfrm>
              <a:off x="7019925" y="2205038"/>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70" name="AutoShape 97"/>
            <p:cNvSpPr>
              <a:spLocks noChangeArrowheads="1"/>
            </p:cNvSpPr>
            <p:nvPr/>
          </p:nvSpPr>
          <p:spPr bwMode="auto">
            <a:xfrm>
              <a:off x="7740650" y="2492375"/>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71" name="AutoShape 98"/>
            <p:cNvSpPr>
              <a:spLocks noChangeArrowheads="1"/>
            </p:cNvSpPr>
            <p:nvPr/>
          </p:nvSpPr>
          <p:spPr bwMode="auto">
            <a:xfrm>
              <a:off x="7451725" y="2565400"/>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72" name="AutoShape 99"/>
            <p:cNvSpPr>
              <a:spLocks noChangeArrowheads="1"/>
            </p:cNvSpPr>
            <p:nvPr/>
          </p:nvSpPr>
          <p:spPr bwMode="auto">
            <a:xfrm>
              <a:off x="7164388" y="2492375"/>
              <a:ext cx="288925" cy="288925"/>
            </a:xfrm>
            <a:prstGeom prst="octagon">
              <a:avLst>
                <a:gd name="adj" fmla="val 29287"/>
              </a:avLst>
            </a:prstGeom>
            <a:solidFill>
              <a:srgbClr val="FF9900"/>
            </a:solidFill>
            <a:ln w="9525">
              <a:solidFill>
                <a:srgbClr val="FF66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sysClr val="windowText" lastClr="000000"/>
                </a:solidFill>
                <a:effectLst/>
                <a:uLnTx/>
                <a:uFillTx/>
              </a:endParaRPr>
            </a:p>
          </p:txBody>
        </p:sp>
      </p:grpSp>
      <p:pic>
        <p:nvPicPr>
          <p:cNvPr id="73" name="図 72" descr="raion.png"/>
          <p:cNvPicPr>
            <a:picLocks noChangeAspect="1"/>
          </p:cNvPicPr>
          <p:nvPr/>
        </p:nvPicPr>
        <p:blipFill>
          <a:blip r:embed="rId3" cstate="print"/>
          <a:stretch>
            <a:fillRect/>
          </a:stretch>
        </p:blipFill>
        <p:spPr>
          <a:xfrm>
            <a:off x="6310224" y="4666944"/>
            <a:ext cx="2685810" cy="2191056"/>
          </a:xfrm>
          <a:prstGeom prst="rect">
            <a:avLst/>
          </a:prstGeom>
        </p:spPr>
      </p:pic>
      <p:sp>
        <p:nvSpPr>
          <p:cNvPr id="74" name="雲形吹き出し 73"/>
          <p:cNvSpPr/>
          <p:nvPr/>
        </p:nvSpPr>
        <p:spPr>
          <a:xfrm>
            <a:off x="0" y="0"/>
            <a:ext cx="6500826" cy="5715016"/>
          </a:xfrm>
          <a:prstGeom prst="cloudCallout">
            <a:avLst>
              <a:gd name="adj1" fmla="val 59659"/>
              <a:gd name="adj2" fmla="val 31108"/>
            </a:avLst>
          </a:prstGeom>
          <a:gradFill flip="none" rotWithShape="1">
            <a:gsLst>
              <a:gs pos="0">
                <a:schemeClr val="accent1">
                  <a:lumMod val="40000"/>
                  <a:lumOff val="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chemeClr val="tx1"/>
                </a:solidFill>
              </a:rPr>
              <a:t>お客様にまた来てもらうには</a:t>
            </a:r>
            <a:endParaRPr kumimoji="1" lang="en-US" altLang="ja-JP" sz="3200" b="1" dirty="0" smtClean="0">
              <a:solidFill>
                <a:schemeClr val="tx1"/>
              </a:solidFill>
            </a:endParaRPr>
          </a:p>
          <a:p>
            <a:pPr algn="dist"/>
            <a:endParaRPr kumimoji="1" lang="en-US" altLang="ja-JP" sz="3200" b="1" dirty="0" smtClean="0">
              <a:solidFill>
                <a:schemeClr val="tx1"/>
              </a:solidFill>
            </a:endParaRPr>
          </a:p>
          <a:p>
            <a:pPr algn="dist"/>
            <a:r>
              <a:rPr kumimoji="1" lang="ja-JP" altLang="en-US" sz="3200" b="1" dirty="0" smtClean="0">
                <a:ln>
                  <a:solidFill>
                    <a:srgbClr val="FFFF00"/>
                  </a:solidFill>
                </a:ln>
                <a:solidFill>
                  <a:schemeClr val="tx1"/>
                </a:solidFill>
                <a:latin typeface="HGP創英ﾌﾟﾚｾﾞﾝｽEB" pitchFamily="18" charset="-128"/>
                <a:ea typeface="HGP創英ﾌﾟﾚｾﾞﾝｽEB" pitchFamily="18" charset="-128"/>
              </a:rPr>
              <a:t>今のままではまずい・・・</a:t>
            </a:r>
            <a:endParaRPr kumimoji="1" lang="en-US" altLang="ja-JP" sz="3200" b="1" dirty="0" smtClean="0">
              <a:ln>
                <a:solidFill>
                  <a:srgbClr val="FFFF00"/>
                </a:solidFill>
              </a:ln>
              <a:solidFill>
                <a:schemeClr val="tx1"/>
              </a:solidFill>
              <a:latin typeface="HGP創英ﾌﾟﾚｾﾞﾝｽEB" pitchFamily="18" charset="-128"/>
              <a:ea typeface="HGP創英ﾌﾟﾚｾﾞﾝｽEB" pitchFamily="18" charset="-128"/>
            </a:endParaRPr>
          </a:p>
          <a:p>
            <a:pPr algn="dist"/>
            <a:endParaRPr lang="en-US" altLang="ja-JP" sz="3200" b="1" dirty="0" smtClean="0">
              <a:solidFill>
                <a:schemeClr val="tx1"/>
              </a:solidFill>
            </a:endParaRPr>
          </a:p>
          <a:p>
            <a:pPr algn="dist"/>
            <a:r>
              <a:rPr lang="ja-JP" altLang="en-US" sz="3200" b="1" dirty="0" smtClean="0">
                <a:solidFill>
                  <a:schemeClr val="tx1"/>
                </a:solidFill>
              </a:rPr>
              <a:t>みんなの意見をもとに</a:t>
            </a:r>
            <a:endParaRPr lang="en-US" altLang="ja-JP" sz="3200" b="1" dirty="0" smtClean="0">
              <a:solidFill>
                <a:schemeClr val="tx1"/>
              </a:solidFill>
            </a:endParaRPr>
          </a:p>
          <a:p>
            <a:pPr algn="dist"/>
            <a:r>
              <a:rPr kumimoji="1" lang="ja-JP" altLang="en-US" sz="3200" b="1" dirty="0" smtClean="0">
                <a:solidFill>
                  <a:schemeClr val="tx1"/>
                </a:solidFill>
              </a:rPr>
              <a:t>課題に取り組もう</a:t>
            </a:r>
            <a:r>
              <a:rPr kumimoji="1" lang="ja-JP" altLang="en-US" sz="3200" b="1" dirty="0" smtClean="0">
                <a:solidFill>
                  <a:srgbClr val="FF0000"/>
                </a:solidFill>
                <a:latin typeface="HGP創英角ﾎﾟｯﾌﾟ体" pitchFamily="50" charset="-128"/>
                <a:ea typeface="HGP創英角ﾎﾟｯﾌﾟ体" pitchFamily="50" charset="-128"/>
              </a:rPr>
              <a:t>！！</a:t>
            </a:r>
            <a:endParaRPr kumimoji="1" lang="ja-JP" altLang="en-US" sz="3200" b="1" dirty="0">
              <a:solidFill>
                <a:srgbClr val="FF0000"/>
              </a:solidFill>
              <a:latin typeface="HGP創英角ﾎﾟｯﾌﾟ体" pitchFamily="50" charset="-128"/>
              <a:ea typeface="HGP創英角ﾎﾟｯﾌﾟ体"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5" name="星 4 4"/>
          <p:cNvSpPr/>
          <p:nvPr/>
        </p:nvSpPr>
        <p:spPr>
          <a:xfrm>
            <a:off x="214282" y="3786190"/>
            <a:ext cx="914400" cy="914400"/>
          </a:xfrm>
          <a:prstGeom prst="star4">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sp>
        <p:nvSpPr>
          <p:cNvPr id="6" name="星 4 5"/>
          <p:cNvSpPr/>
          <p:nvPr/>
        </p:nvSpPr>
        <p:spPr>
          <a:xfrm>
            <a:off x="8001024" y="1142984"/>
            <a:ext cx="785818" cy="628648"/>
          </a:xfrm>
          <a:prstGeom prst="star4">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a:solidFill>
                  <a:srgbClr val="FFFF00"/>
                </a:solidFill>
              </a:ln>
              <a:solidFill>
                <a:srgbClr val="FF0000"/>
              </a:solidFill>
            </a:endParaRPr>
          </a:p>
        </p:txBody>
      </p:sp>
      <p:sp>
        <p:nvSpPr>
          <p:cNvPr id="9" name="正方形/長方形 8"/>
          <p:cNvSpPr/>
          <p:nvPr/>
        </p:nvSpPr>
        <p:spPr>
          <a:xfrm>
            <a:off x="1285852" y="2214554"/>
            <a:ext cx="6639894" cy="1754326"/>
          </a:xfrm>
          <a:prstGeom prst="rect">
            <a:avLst/>
          </a:prstGeom>
          <a:noFill/>
        </p:spPr>
        <p:txBody>
          <a:bodyPr wrap="square" lIns="91440" tIns="45720" rIns="91440" bIns="45720">
            <a:spAutoFit/>
          </a:bodyPr>
          <a:lstStyle/>
          <a:p>
            <a:pPr algn="ctr"/>
            <a:r>
              <a:rPr lang="ja-JP" alt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品質・品揃えの強化</a:t>
            </a:r>
            <a:r>
              <a:rPr lang="ja-JP" alt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と</a:t>
            </a:r>
            <a:endParaRPr lang="en-US" altLang="ja-JP"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algn="ctr"/>
            <a:r>
              <a:rPr lang="ja-JP" alt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サービスの向上</a:t>
            </a:r>
            <a:endParaRPr lang="en-US" altLang="ja-JP"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HG丸ｺﾞｼｯｸM-PRO" pitchFamily="50" charset="-128"/>
                <a:ea typeface="HG丸ｺﾞｼｯｸM-PRO" pitchFamily="50" charset="-128"/>
              </a:rPr>
              <a:t>３つの課題</a:t>
            </a:r>
            <a:endParaRPr kumimoji="1" lang="ja-JP"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HG丸ｺﾞｼｯｸM-PRO" pitchFamily="50" charset="-128"/>
              <a:ea typeface="HG丸ｺﾞｼｯｸM-PRO" pitchFamily="50" charset="-128"/>
            </a:endParaRPr>
          </a:p>
        </p:txBody>
      </p:sp>
      <p:sp>
        <p:nvSpPr>
          <p:cNvPr id="6" name="テキスト ボックス 5"/>
          <p:cNvSpPr txBox="1"/>
          <p:nvPr/>
        </p:nvSpPr>
        <p:spPr>
          <a:xfrm>
            <a:off x="0" y="2000240"/>
            <a:ext cx="9144000" cy="769441"/>
          </a:xfrm>
          <a:prstGeom prst="rect">
            <a:avLst/>
          </a:prstGeom>
          <a:noFill/>
        </p:spPr>
        <p:txBody>
          <a:bodyPr wrap="square" rtlCol="0">
            <a:spAutoFit/>
          </a:bodyPr>
          <a:lstStyle/>
          <a:p>
            <a:r>
              <a:rPr lang="ja-JP" altLang="en-US" sz="4400" b="1" dirty="0" smtClean="0">
                <a:effectLst>
                  <a:glow rad="228600">
                    <a:schemeClr val="accent6">
                      <a:satMod val="175000"/>
                      <a:alpha val="40000"/>
                    </a:schemeClr>
                  </a:glow>
                </a:effectLst>
                <a:latin typeface="HGP創英角ｺﾞｼｯｸUB" pitchFamily="50" charset="-128"/>
                <a:ea typeface="HGP創英角ｺﾞｼｯｸUB" pitchFamily="50" charset="-128"/>
                <a:cs typeface="MV Boli" pitchFamily="2" charset="0"/>
              </a:rPr>
              <a:t>その①　「品質・品揃えの強化」</a:t>
            </a:r>
            <a:endParaRPr kumimoji="1" lang="ja-JP" altLang="en-US" sz="4400" dirty="0">
              <a:effectLst>
                <a:glow rad="228600">
                  <a:schemeClr val="accent6">
                    <a:satMod val="175000"/>
                    <a:alpha val="40000"/>
                  </a:schemeClr>
                </a:glow>
              </a:effectLst>
              <a:latin typeface="HGP創英角ｺﾞｼｯｸUB" pitchFamily="50" charset="-128"/>
              <a:ea typeface="HGP創英角ｺﾞｼｯｸUB" pitchFamily="50" charset="-128"/>
              <a:cs typeface="MV Boli" pitchFamily="2" charset="0"/>
            </a:endParaRPr>
          </a:p>
        </p:txBody>
      </p:sp>
      <p:sp>
        <p:nvSpPr>
          <p:cNvPr id="7" name="テキスト ボックス 6"/>
          <p:cNvSpPr txBox="1"/>
          <p:nvPr/>
        </p:nvSpPr>
        <p:spPr>
          <a:xfrm>
            <a:off x="0" y="3571876"/>
            <a:ext cx="9144000" cy="769441"/>
          </a:xfrm>
          <a:prstGeom prst="rect">
            <a:avLst/>
          </a:prstGeom>
          <a:noFill/>
        </p:spPr>
        <p:txBody>
          <a:bodyPr wrap="square" rtlCol="0">
            <a:spAutoFit/>
          </a:bodyPr>
          <a:lstStyle/>
          <a:p>
            <a:r>
              <a:rPr lang="ja-JP" altLang="en-US" sz="4400" b="1" dirty="0" smtClean="0">
                <a:effectLst>
                  <a:glow rad="228600">
                    <a:schemeClr val="accent6">
                      <a:satMod val="175000"/>
                      <a:alpha val="40000"/>
                    </a:schemeClr>
                  </a:glow>
                </a:effectLst>
                <a:latin typeface="HGP創英角ｺﾞｼｯｸUB" pitchFamily="50" charset="-128"/>
                <a:ea typeface="HGP創英角ｺﾞｼｯｸUB" pitchFamily="50" charset="-128"/>
              </a:rPr>
              <a:t>その②　「働</a:t>
            </a:r>
            <a:r>
              <a:rPr lang="ja-JP" altLang="en-US" sz="4400" b="1" dirty="0" err="1" smtClean="0">
                <a:effectLst>
                  <a:glow rad="228600">
                    <a:schemeClr val="accent6">
                      <a:satMod val="175000"/>
                      <a:alpha val="40000"/>
                    </a:schemeClr>
                  </a:glow>
                </a:effectLst>
                <a:latin typeface="HGP創英角ｺﾞｼｯｸUB" pitchFamily="50" charset="-128"/>
                <a:ea typeface="HGP創英角ｺﾞｼｯｸUB" pitchFamily="50" charset="-128"/>
              </a:rPr>
              <a:t>きさんの</a:t>
            </a:r>
            <a:r>
              <a:rPr lang="ja-JP" altLang="en-US" sz="4400" b="1" dirty="0" smtClean="0">
                <a:effectLst>
                  <a:glow rad="228600">
                    <a:schemeClr val="accent6">
                      <a:satMod val="175000"/>
                      <a:alpha val="40000"/>
                    </a:schemeClr>
                  </a:glow>
                </a:effectLst>
                <a:latin typeface="HGP創英角ｺﾞｼｯｸUB" pitchFamily="50" charset="-128"/>
                <a:ea typeface="HGP創英角ｺﾞｼｯｸUB" pitchFamily="50" charset="-128"/>
              </a:rPr>
              <a:t>各作業の見直し」</a:t>
            </a:r>
            <a:endParaRPr kumimoji="1" lang="ja-JP" altLang="en-US" sz="4400" dirty="0">
              <a:effectLst>
                <a:glow rad="228600">
                  <a:schemeClr val="accent6">
                    <a:satMod val="175000"/>
                    <a:alpha val="40000"/>
                  </a:schemeClr>
                </a:glow>
              </a:effectLst>
              <a:latin typeface="HGP創英角ｺﾞｼｯｸUB" pitchFamily="50" charset="-128"/>
              <a:ea typeface="HGP創英角ｺﾞｼｯｸUB" pitchFamily="50" charset="-128"/>
            </a:endParaRPr>
          </a:p>
        </p:txBody>
      </p:sp>
      <p:sp>
        <p:nvSpPr>
          <p:cNvPr id="8" name="テキスト ボックス 7"/>
          <p:cNvSpPr txBox="1"/>
          <p:nvPr/>
        </p:nvSpPr>
        <p:spPr>
          <a:xfrm>
            <a:off x="0" y="5143512"/>
            <a:ext cx="9144000" cy="769441"/>
          </a:xfrm>
          <a:prstGeom prst="rect">
            <a:avLst/>
          </a:prstGeom>
          <a:noFill/>
        </p:spPr>
        <p:txBody>
          <a:bodyPr wrap="square" rtlCol="0">
            <a:spAutoFit/>
          </a:bodyPr>
          <a:lstStyle/>
          <a:p>
            <a:r>
              <a:rPr lang="ja-JP" altLang="en-US" sz="4400" b="1" dirty="0" smtClean="0">
                <a:effectLst>
                  <a:glow rad="228600">
                    <a:schemeClr val="accent6">
                      <a:satMod val="175000"/>
                      <a:alpha val="40000"/>
                    </a:schemeClr>
                  </a:glow>
                </a:effectLst>
                <a:latin typeface="HGP創英角ｺﾞｼｯｸUB" pitchFamily="50" charset="-128"/>
                <a:ea typeface="HGP創英角ｺﾞｼｯｸUB" pitchFamily="50" charset="-128"/>
              </a:rPr>
              <a:t>その③　「新人さんへのトレーニング」</a:t>
            </a:r>
            <a:endParaRPr kumimoji="1" lang="ja-JP" altLang="en-US" sz="4400" dirty="0">
              <a:effectLst>
                <a:glow rad="228600">
                  <a:schemeClr val="accent6">
                    <a:satMod val="175000"/>
                    <a:alpha val="40000"/>
                  </a:schemeClr>
                </a:glow>
              </a:effectLst>
              <a:latin typeface="HGP創英角ｺﾞｼｯｸUB" pitchFamily="50" charset="-128"/>
              <a:ea typeface="HGP創英角ｺﾞｼｯｸUB"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0"/>
            <a:ext cx="8229600" cy="1143000"/>
          </a:xfrm>
          <a:ln>
            <a:noFill/>
          </a:ln>
        </p:spPr>
        <p:txBody>
          <a:bodyPr/>
          <a:lstStyle/>
          <a:p>
            <a:r>
              <a:rPr kumimoji="1" lang="ja-JP" altLang="en-US" dirty="0" smtClean="0">
                <a:ln>
                  <a:solidFill>
                    <a:schemeClr val="accent6">
                      <a:lumMod val="75000"/>
                    </a:schemeClr>
                  </a:solidFill>
                </a:ln>
                <a:solidFill>
                  <a:srgbClr val="FFFF00"/>
                </a:solidFill>
                <a:latin typeface="HG創英角ﾎﾟｯﾌﾟ体" pitchFamily="49" charset="-128"/>
                <a:ea typeface="HG創英角ﾎﾟｯﾌﾟ体" pitchFamily="49" charset="-128"/>
              </a:rPr>
              <a:t>品質</a:t>
            </a:r>
            <a:r>
              <a:rPr kumimoji="1" lang="ja-JP" altLang="en-US" dirty="0" smtClean="0">
                <a:solidFill>
                  <a:schemeClr val="bg1">
                    <a:lumMod val="85000"/>
                  </a:schemeClr>
                </a:solidFill>
                <a:latin typeface="HG創英角ﾎﾟｯﾌﾟ体" pitchFamily="49" charset="-128"/>
                <a:ea typeface="HG創英角ﾎﾟｯﾌﾟ体" pitchFamily="49" charset="-128"/>
              </a:rPr>
              <a:t>と</a:t>
            </a:r>
            <a:r>
              <a:rPr kumimoji="1" lang="ja-JP" altLang="en-US" dirty="0" smtClean="0">
                <a:ln>
                  <a:solidFill>
                    <a:schemeClr val="accent6">
                      <a:lumMod val="75000"/>
                    </a:schemeClr>
                  </a:solidFill>
                </a:ln>
                <a:solidFill>
                  <a:srgbClr val="FFFF00"/>
                </a:solidFill>
                <a:latin typeface="HG創英角ﾎﾟｯﾌﾟ体" pitchFamily="49" charset="-128"/>
                <a:ea typeface="HG創英角ﾎﾟｯﾌﾟ体" pitchFamily="49" charset="-128"/>
              </a:rPr>
              <a:t>品揃え</a:t>
            </a:r>
            <a:r>
              <a:rPr kumimoji="1" lang="ja-JP" altLang="en-US" dirty="0" smtClean="0">
                <a:solidFill>
                  <a:schemeClr val="bg1">
                    <a:lumMod val="85000"/>
                  </a:schemeClr>
                </a:solidFill>
                <a:latin typeface="HG創英角ﾎﾟｯﾌﾟ体" pitchFamily="49" charset="-128"/>
                <a:ea typeface="HG創英角ﾎﾟｯﾌﾟ体" pitchFamily="49" charset="-128"/>
              </a:rPr>
              <a:t>の</a:t>
            </a:r>
            <a:r>
              <a:rPr kumimoji="1" lang="ja-JP" altLang="en-US" dirty="0" smtClean="0">
                <a:ln>
                  <a:solidFill>
                    <a:schemeClr val="tx1"/>
                  </a:solidFill>
                </a:ln>
                <a:solidFill>
                  <a:srgbClr val="FF0000"/>
                </a:solidFill>
                <a:latin typeface="HG創英角ﾎﾟｯﾌﾟ体" pitchFamily="49" charset="-128"/>
                <a:ea typeface="HG創英角ﾎﾟｯﾌﾟ体" pitchFamily="49" charset="-128"/>
              </a:rPr>
              <a:t>強化</a:t>
            </a:r>
            <a:r>
              <a:rPr kumimoji="1" lang="ja-JP" altLang="en-US" dirty="0" smtClean="0">
                <a:solidFill>
                  <a:schemeClr val="bg1">
                    <a:lumMod val="85000"/>
                  </a:schemeClr>
                </a:solidFill>
                <a:latin typeface="HG創英角ﾎﾟｯﾌﾟ体" pitchFamily="49" charset="-128"/>
                <a:ea typeface="HG創英角ﾎﾟｯﾌﾟ体" pitchFamily="49" charset="-128"/>
              </a:rPr>
              <a:t>について</a:t>
            </a:r>
            <a:endParaRPr kumimoji="1" lang="ja-JP" altLang="en-US" dirty="0">
              <a:solidFill>
                <a:schemeClr val="bg1">
                  <a:lumMod val="85000"/>
                </a:schemeClr>
              </a:solidFill>
              <a:latin typeface="HG創英角ﾎﾟｯﾌﾟ体" pitchFamily="49" charset="-128"/>
              <a:ea typeface="HG創英角ﾎﾟｯﾌﾟ体" pitchFamily="49" charset="-128"/>
            </a:endParaRPr>
          </a:p>
        </p:txBody>
      </p:sp>
      <p:sp>
        <p:nvSpPr>
          <p:cNvPr id="4" name="テキスト ボックス 3"/>
          <p:cNvSpPr txBox="1"/>
          <p:nvPr/>
        </p:nvSpPr>
        <p:spPr>
          <a:xfrm>
            <a:off x="357158" y="1000108"/>
            <a:ext cx="8143932" cy="3970318"/>
          </a:xfrm>
          <a:prstGeom prst="rect">
            <a:avLst/>
          </a:prstGeom>
          <a:noFill/>
        </p:spPr>
        <p:txBody>
          <a:bodyPr wrap="square" rtlCol="0">
            <a:spAutoFit/>
          </a:bodyPr>
          <a:lstStyle/>
          <a:p>
            <a:endParaRPr lang="en-US" altLang="ja-JP" sz="2800" b="1" dirty="0" smtClean="0">
              <a:solidFill>
                <a:schemeClr val="bg1"/>
              </a:solidFill>
              <a:latin typeface="HGP明朝E" pitchFamily="18" charset="-128"/>
              <a:ea typeface="HGP明朝E" pitchFamily="18" charset="-128"/>
            </a:endParaRPr>
          </a:p>
          <a:p>
            <a:r>
              <a:rPr lang="en-US" altLang="ja-JP" sz="2800" b="1" dirty="0" smtClean="0">
                <a:solidFill>
                  <a:schemeClr val="bg1"/>
                </a:solidFill>
                <a:latin typeface="HGP明朝E" pitchFamily="18" charset="-128"/>
                <a:ea typeface="HGP明朝E" pitchFamily="18" charset="-128"/>
              </a:rPr>
              <a:t>1.</a:t>
            </a:r>
            <a:r>
              <a:rPr lang="ja-JP" altLang="en-US" sz="2800" b="1" dirty="0" smtClean="0">
                <a:solidFill>
                  <a:srgbClr val="FF0000"/>
                </a:solidFill>
                <a:latin typeface="HGP明朝E" pitchFamily="18" charset="-128"/>
                <a:ea typeface="HGP明朝E" pitchFamily="18" charset="-128"/>
              </a:rPr>
              <a:t>大きさ</a:t>
            </a:r>
            <a:r>
              <a:rPr lang="ja-JP" altLang="en-US" sz="2800" b="1" dirty="0" smtClean="0">
                <a:solidFill>
                  <a:srgbClr val="FFC000"/>
                </a:solidFill>
                <a:latin typeface="HGP明朝E" pitchFamily="18" charset="-128"/>
                <a:ea typeface="HGP明朝E" pitchFamily="18" charset="-128"/>
              </a:rPr>
              <a:t>や</a:t>
            </a:r>
            <a:r>
              <a:rPr lang="ja-JP" altLang="en-US" sz="2800" b="1" dirty="0" smtClean="0">
                <a:solidFill>
                  <a:srgbClr val="FF0000"/>
                </a:solidFill>
                <a:latin typeface="HGP明朝E" pitchFamily="18" charset="-128"/>
                <a:ea typeface="HGP明朝E" pitchFamily="18" charset="-128"/>
              </a:rPr>
              <a:t>重さ</a:t>
            </a:r>
            <a:r>
              <a:rPr lang="ja-JP" altLang="en-US" sz="2800" b="1" dirty="0" smtClean="0">
                <a:solidFill>
                  <a:srgbClr val="FFC000"/>
                </a:solidFill>
                <a:latin typeface="HGP明朝E" pitchFamily="18" charset="-128"/>
                <a:ea typeface="HGP明朝E" pitchFamily="18" charset="-128"/>
              </a:rPr>
              <a:t>、</a:t>
            </a:r>
            <a:r>
              <a:rPr lang="ja-JP" altLang="en-US" sz="2800" b="1" dirty="0" smtClean="0">
                <a:solidFill>
                  <a:srgbClr val="FF0000"/>
                </a:solidFill>
                <a:latin typeface="HGP明朝E" pitchFamily="18" charset="-128"/>
                <a:ea typeface="HGP明朝E" pitchFamily="18" charset="-128"/>
              </a:rPr>
              <a:t>形</a:t>
            </a:r>
            <a:r>
              <a:rPr lang="ja-JP" altLang="en-US" sz="2800" b="1" dirty="0" smtClean="0">
                <a:solidFill>
                  <a:srgbClr val="FFC000"/>
                </a:solidFill>
                <a:latin typeface="HGP明朝E" pitchFamily="18" charset="-128"/>
                <a:ea typeface="HGP明朝E" pitchFamily="18" charset="-128"/>
              </a:rPr>
              <a:t>の</a:t>
            </a:r>
            <a:r>
              <a:rPr lang="ja-JP" altLang="en-US" sz="2800" b="1" dirty="0" smtClean="0">
                <a:solidFill>
                  <a:srgbClr val="FF0000"/>
                </a:solidFill>
                <a:latin typeface="HGP明朝E" pitchFamily="18" charset="-128"/>
                <a:ea typeface="HGP明朝E" pitchFamily="18" charset="-128"/>
              </a:rPr>
              <a:t>基準の見直し</a:t>
            </a:r>
            <a:endParaRPr lang="en-US" altLang="ja-JP" sz="2800" b="1" dirty="0" smtClean="0">
              <a:solidFill>
                <a:srgbClr val="FF0000"/>
              </a:solidFill>
              <a:latin typeface="HGP明朝E" pitchFamily="18" charset="-128"/>
              <a:ea typeface="HGP明朝E" pitchFamily="18" charset="-128"/>
            </a:endParaRPr>
          </a:p>
          <a:p>
            <a:endParaRPr lang="en-US" altLang="ja-JP" sz="2800" b="1" dirty="0" smtClean="0">
              <a:solidFill>
                <a:srgbClr val="FF0000"/>
              </a:solidFill>
              <a:latin typeface="HGP明朝E" pitchFamily="18" charset="-128"/>
              <a:ea typeface="HGP明朝E" pitchFamily="18" charset="-128"/>
            </a:endParaRPr>
          </a:p>
          <a:p>
            <a:r>
              <a:rPr lang="ja-JP" altLang="en-US" sz="2800" b="1" dirty="0" smtClean="0">
                <a:solidFill>
                  <a:schemeClr val="accent2">
                    <a:lumMod val="20000"/>
                    <a:lumOff val="80000"/>
                  </a:schemeClr>
                </a:solidFill>
                <a:latin typeface="HGP明朝E" pitchFamily="18" charset="-128"/>
                <a:ea typeface="HGP明朝E" pitchFamily="18" charset="-128"/>
              </a:rPr>
              <a:t>見直しをする事により、見た目にもこだわった商品を提供できるようにするため。</a:t>
            </a:r>
            <a:endParaRPr lang="en-US" altLang="ja-JP" sz="2800" b="1" dirty="0" smtClean="0">
              <a:solidFill>
                <a:srgbClr val="FF0000"/>
              </a:solidFill>
              <a:latin typeface="HGP明朝E" pitchFamily="18" charset="-128"/>
              <a:ea typeface="HGP明朝E" pitchFamily="18" charset="-128"/>
            </a:endParaRPr>
          </a:p>
          <a:p>
            <a:endParaRPr lang="en-US" altLang="ja-JP" sz="2800" b="1" dirty="0" smtClean="0">
              <a:solidFill>
                <a:schemeClr val="accent5">
                  <a:lumMod val="20000"/>
                  <a:lumOff val="80000"/>
                </a:schemeClr>
              </a:solidFill>
              <a:latin typeface="HGP明朝E" pitchFamily="18" charset="-128"/>
              <a:ea typeface="HGP明朝E" pitchFamily="18" charset="-128"/>
            </a:endParaRPr>
          </a:p>
          <a:p>
            <a:endParaRPr lang="en-US" altLang="ja-JP" sz="2800" b="1" dirty="0" smtClean="0">
              <a:solidFill>
                <a:schemeClr val="accent5">
                  <a:lumMod val="20000"/>
                  <a:lumOff val="80000"/>
                </a:schemeClr>
              </a:solidFill>
              <a:latin typeface="HGP明朝E" pitchFamily="18" charset="-128"/>
              <a:ea typeface="HGP明朝E" pitchFamily="18" charset="-128"/>
            </a:endParaRPr>
          </a:p>
          <a:p>
            <a:endParaRPr lang="en-US" altLang="ja-JP" sz="2800" b="1" dirty="0" smtClean="0">
              <a:solidFill>
                <a:schemeClr val="accent5">
                  <a:lumMod val="20000"/>
                  <a:lumOff val="80000"/>
                </a:schemeClr>
              </a:solidFill>
              <a:latin typeface="HGP明朝E" pitchFamily="18" charset="-128"/>
              <a:ea typeface="HGP明朝E" pitchFamily="18" charset="-128"/>
            </a:endParaRPr>
          </a:p>
          <a:p>
            <a:endParaRPr kumimoji="1" lang="ja-JP" altLang="en-US" sz="2800" b="1" dirty="0">
              <a:latin typeface="HGP明朝E" pitchFamily="18" charset="-128"/>
              <a:ea typeface="HGP明朝E" pitchFamily="18" charset="-128"/>
            </a:endParaRPr>
          </a:p>
        </p:txBody>
      </p:sp>
      <p:sp>
        <p:nvSpPr>
          <p:cNvPr id="5" name="下矢印 4"/>
          <p:cNvSpPr/>
          <p:nvPr/>
        </p:nvSpPr>
        <p:spPr>
          <a:xfrm>
            <a:off x="4143372" y="2000240"/>
            <a:ext cx="357190" cy="28575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143372" y="4857760"/>
            <a:ext cx="357190" cy="28575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85720" y="3318570"/>
            <a:ext cx="8072494" cy="3539430"/>
          </a:xfrm>
          <a:prstGeom prst="rect">
            <a:avLst/>
          </a:prstGeom>
        </p:spPr>
        <p:txBody>
          <a:bodyPr wrap="square">
            <a:spAutoFit/>
          </a:bodyPr>
          <a:lstStyle/>
          <a:p>
            <a:endParaRPr lang="en-US" altLang="ja-JP" sz="2800" b="1" dirty="0" smtClean="0">
              <a:solidFill>
                <a:schemeClr val="bg1"/>
              </a:solidFill>
              <a:latin typeface="HGP明朝E" pitchFamily="18" charset="-128"/>
              <a:ea typeface="HGP明朝E" pitchFamily="18" charset="-128"/>
            </a:endParaRPr>
          </a:p>
          <a:p>
            <a:r>
              <a:rPr lang="en-US" altLang="ja-JP" sz="2800" b="1" dirty="0" smtClean="0">
                <a:solidFill>
                  <a:schemeClr val="bg1"/>
                </a:solidFill>
                <a:latin typeface="HGP明朝E" pitchFamily="18" charset="-128"/>
                <a:ea typeface="HGP明朝E" pitchFamily="18" charset="-128"/>
              </a:rPr>
              <a:t>2.</a:t>
            </a:r>
            <a:r>
              <a:rPr lang="ja-JP" altLang="en-US" sz="2800" b="1" dirty="0" smtClean="0">
                <a:solidFill>
                  <a:srgbClr val="FFC000"/>
                </a:solidFill>
                <a:latin typeface="HGP明朝E" pitchFamily="18" charset="-128"/>
                <a:ea typeface="HGP明朝E" pitchFamily="18" charset="-128"/>
              </a:rPr>
              <a:t>セール期間のピーク時、閉店時に</a:t>
            </a:r>
            <a:endParaRPr lang="en-US" altLang="ja-JP" sz="2800" b="1" dirty="0" smtClean="0">
              <a:solidFill>
                <a:srgbClr val="FFC000"/>
              </a:solidFill>
              <a:latin typeface="HGP明朝E" pitchFamily="18" charset="-128"/>
              <a:ea typeface="HGP明朝E" pitchFamily="18" charset="-128"/>
            </a:endParaRPr>
          </a:p>
          <a:p>
            <a:r>
              <a:rPr lang="ja-JP" altLang="en-US" sz="2800" b="1" dirty="0" smtClean="0">
                <a:solidFill>
                  <a:schemeClr val="accent2">
                    <a:lumMod val="20000"/>
                    <a:lumOff val="80000"/>
                  </a:schemeClr>
                </a:solidFill>
                <a:latin typeface="HGP明朝E" pitchFamily="18" charset="-128"/>
                <a:ea typeface="HGP明朝E" pitchFamily="18" charset="-128"/>
              </a:rPr>
              <a:t>　　　　　　　　　</a:t>
            </a:r>
            <a:r>
              <a:rPr lang="ja-JP" altLang="en-US" sz="2800" b="1" dirty="0" smtClean="0">
                <a:solidFill>
                  <a:srgbClr val="FF0000"/>
                </a:solidFill>
                <a:latin typeface="HGP明朝E" pitchFamily="18" charset="-128"/>
                <a:ea typeface="HGP明朝E" pitchFamily="18" charset="-128"/>
              </a:rPr>
              <a:t>人気商品</a:t>
            </a:r>
            <a:r>
              <a:rPr lang="ja-JP" altLang="en-US" sz="2800" b="1" dirty="0" smtClean="0">
                <a:solidFill>
                  <a:srgbClr val="FFC000"/>
                </a:solidFill>
                <a:latin typeface="HGP明朝E" pitchFamily="18" charset="-128"/>
                <a:ea typeface="HGP明朝E" pitchFamily="18" charset="-128"/>
              </a:rPr>
              <a:t>を</a:t>
            </a:r>
            <a:r>
              <a:rPr lang="ja-JP" altLang="en-US" sz="2800" b="1" dirty="0" smtClean="0">
                <a:solidFill>
                  <a:srgbClr val="FF0000"/>
                </a:solidFill>
                <a:latin typeface="HGP明朝E" pitchFamily="18" charset="-128"/>
                <a:ea typeface="HGP明朝E" pitchFamily="18" charset="-128"/>
              </a:rPr>
              <a:t>品切れさせない</a:t>
            </a:r>
            <a:endParaRPr lang="en-US" altLang="ja-JP" sz="2800" b="1" dirty="0" smtClean="0">
              <a:solidFill>
                <a:srgbClr val="FF0000"/>
              </a:solidFill>
              <a:latin typeface="HGP明朝E" pitchFamily="18" charset="-128"/>
              <a:ea typeface="HGP明朝E" pitchFamily="18" charset="-128"/>
            </a:endParaRPr>
          </a:p>
          <a:p>
            <a:endParaRPr lang="en-US" altLang="ja-JP" sz="2800" b="1" dirty="0" smtClean="0">
              <a:solidFill>
                <a:srgbClr val="FF0000"/>
              </a:solidFill>
              <a:latin typeface="HGP明朝E" pitchFamily="18" charset="-128"/>
              <a:ea typeface="HGP明朝E" pitchFamily="18" charset="-128"/>
            </a:endParaRPr>
          </a:p>
          <a:p>
            <a:endParaRPr lang="en-US" altLang="ja-JP" sz="2800" b="1" dirty="0" smtClean="0">
              <a:solidFill>
                <a:srgbClr val="FF0000"/>
              </a:solidFill>
              <a:latin typeface="HGP明朝E" pitchFamily="18" charset="-128"/>
              <a:ea typeface="HGP明朝E" pitchFamily="18" charset="-128"/>
            </a:endParaRPr>
          </a:p>
          <a:p>
            <a:r>
              <a:rPr lang="ja-JP" altLang="en-US" sz="2800" b="1" dirty="0" smtClean="0">
                <a:solidFill>
                  <a:schemeClr val="accent2">
                    <a:lumMod val="20000"/>
                    <a:lumOff val="80000"/>
                  </a:schemeClr>
                </a:solidFill>
                <a:latin typeface="HGP明朝E" pitchFamily="18" charset="-128"/>
                <a:ea typeface="HGP明朝E" pitchFamily="18" charset="-128"/>
              </a:rPr>
              <a:t>人気商品を品切れさせない事で</a:t>
            </a:r>
            <a:endParaRPr lang="en-US" altLang="ja-JP" sz="2800" b="1" dirty="0" smtClean="0">
              <a:solidFill>
                <a:schemeClr val="accent2">
                  <a:lumMod val="20000"/>
                  <a:lumOff val="80000"/>
                </a:schemeClr>
              </a:solidFill>
              <a:latin typeface="HGP明朝E" pitchFamily="18" charset="-128"/>
              <a:ea typeface="HGP明朝E" pitchFamily="18" charset="-128"/>
            </a:endParaRPr>
          </a:p>
          <a:p>
            <a:r>
              <a:rPr lang="ja-JP" altLang="en-US" sz="2800" b="1" dirty="0" smtClean="0">
                <a:solidFill>
                  <a:schemeClr val="accent2">
                    <a:lumMod val="20000"/>
                    <a:lumOff val="80000"/>
                  </a:schemeClr>
                </a:solidFill>
                <a:latin typeface="HGP明朝E" pitchFamily="18" charset="-128"/>
                <a:ea typeface="HGP明朝E" pitchFamily="18" charset="-128"/>
              </a:rPr>
              <a:t>少しでも多くのお客様に</a:t>
            </a:r>
            <a:endParaRPr lang="en-US" altLang="ja-JP" sz="2800" b="1" dirty="0" smtClean="0">
              <a:solidFill>
                <a:schemeClr val="accent2">
                  <a:lumMod val="20000"/>
                  <a:lumOff val="80000"/>
                </a:schemeClr>
              </a:solidFill>
              <a:latin typeface="HGP明朝E" pitchFamily="18" charset="-128"/>
              <a:ea typeface="HGP明朝E" pitchFamily="18" charset="-128"/>
            </a:endParaRPr>
          </a:p>
          <a:p>
            <a:r>
              <a:rPr lang="ja-JP" altLang="en-US" sz="2800" b="1" dirty="0" smtClean="0">
                <a:solidFill>
                  <a:schemeClr val="accent2">
                    <a:lumMod val="20000"/>
                    <a:lumOff val="80000"/>
                  </a:schemeClr>
                </a:solidFill>
                <a:latin typeface="HGP明朝E" pitchFamily="18" charset="-128"/>
                <a:ea typeface="HGP明朝E" pitchFamily="18" charset="-128"/>
              </a:rPr>
              <a:t>閉店間際でも買って頂けるようにするため</a:t>
            </a:r>
            <a:r>
              <a:rPr lang="ja-JP" altLang="en-US" b="1" dirty="0" smtClean="0">
                <a:solidFill>
                  <a:schemeClr val="accent2">
                    <a:lumMod val="20000"/>
                    <a:lumOff val="80000"/>
                  </a:schemeClr>
                </a:solidFill>
                <a:latin typeface="HGP明朝E" pitchFamily="18" charset="-128"/>
                <a:ea typeface="HGP明朝E" pitchFamily="18" charset="-128"/>
              </a:rPr>
              <a:t>。</a:t>
            </a:r>
            <a:endParaRPr lang="en-US" altLang="ja-JP" b="1" dirty="0" smtClean="0">
              <a:solidFill>
                <a:schemeClr val="accent2">
                  <a:lumMod val="20000"/>
                  <a:lumOff val="80000"/>
                </a:schemeClr>
              </a:solidFill>
              <a:latin typeface="HGP明朝E" pitchFamily="18" charset="-128"/>
              <a:ea typeface="HGP明朝E" pitchFamily="18"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 name="図 1" descr="矢崎さん佐々木さん.jpg"/>
          <p:cNvPicPr>
            <a:picLocks noChangeAspect="1"/>
          </p:cNvPicPr>
          <p:nvPr/>
        </p:nvPicPr>
        <p:blipFill>
          <a:blip r:embed="rId2" cstate="print"/>
          <a:stretch>
            <a:fillRect/>
          </a:stretch>
        </p:blipFill>
        <p:spPr>
          <a:xfrm rot="16200000">
            <a:off x="1569702" y="-998253"/>
            <a:ext cx="3280777" cy="5848740"/>
          </a:xfrm>
          <a:prstGeom prst="rect">
            <a:avLst/>
          </a:prstGeom>
          <a:ln w="41275">
            <a:solidFill>
              <a:srgbClr val="FFC000"/>
            </a:solidFill>
          </a:ln>
        </p:spPr>
      </p:pic>
      <p:pic>
        <p:nvPicPr>
          <p:cNvPr id="3" name="Picture 5"/>
          <p:cNvPicPr>
            <a:picLocks noChangeAspect="1" noChangeArrowheads="1"/>
          </p:cNvPicPr>
          <p:nvPr/>
        </p:nvPicPr>
        <p:blipFill>
          <a:blip r:embed="rId3" cstate="print"/>
          <a:srcRect/>
          <a:stretch>
            <a:fillRect/>
          </a:stretch>
        </p:blipFill>
        <p:spPr bwMode="auto">
          <a:xfrm>
            <a:off x="7000892" y="5560896"/>
            <a:ext cx="1214446" cy="1297104"/>
          </a:xfrm>
          <a:prstGeom prst="rect">
            <a:avLst/>
          </a:prstGeom>
          <a:noFill/>
          <a:ln w="9525">
            <a:noFill/>
            <a:miter lim="800000"/>
            <a:headEnd/>
            <a:tailEnd/>
          </a:ln>
          <a:effectLst/>
        </p:spPr>
      </p:pic>
      <p:pic>
        <p:nvPicPr>
          <p:cNvPr id="4" name="図 3" descr="おいしいどーなつチェックリスト.jpg"/>
          <p:cNvPicPr>
            <a:picLocks noChangeAspect="1"/>
          </p:cNvPicPr>
          <p:nvPr/>
        </p:nvPicPr>
        <p:blipFill>
          <a:blip r:embed="rId4" cstate="print"/>
          <a:stretch>
            <a:fillRect/>
          </a:stretch>
        </p:blipFill>
        <p:spPr>
          <a:xfrm>
            <a:off x="5786446" y="714356"/>
            <a:ext cx="3115340" cy="4572032"/>
          </a:xfrm>
          <a:prstGeom prst="rect">
            <a:avLst/>
          </a:prstGeom>
          <a:ln w="41275">
            <a:solidFill>
              <a:srgbClr val="FFC000"/>
            </a:solidFill>
          </a:ln>
        </p:spPr>
      </p:pic>
      <p:sp>
        <p:nvSpPr>
          <p:cNvPr id="5" name="角丸四角形吹き出し 4"/>
          <p:cNvSpPr/>
          <p:nvPr/>
        </p:nvSpPr>
        <p:spPr>
          <a:xfrm>
            <a:off x="285720" y="4214818"/>
            <a:ext cx="5500726" cy="2143116"/>
          </a:xfrm>
          <a:prstGeom prst="wedgeRoundRectCallout">
            <a:avLst>
              <a:gd name="adj1" fmla="val 70016"/>
              <a:gd name="adj2" fmla="val 4501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smtClean="0">
                <a:solidFill>
                  <a:schemeClr val="tx1"/>
                </a:solidFill>
                <a:latin typeface="HG丸ｺﾞｼｯｸM-PRO" pitchFamily="50" charset="-128"/>
                <a:ea typeface="HG丸ｺﾞｼｯｸM-PRO" pitchFamily="50" charset="-128"/>
              </a:rPr>
              <a:t>・直径・重量・形は変形していないか</a:t>
            </a:r>
            <a:endParaRPr lang="en-US" altLang="ja-JP" b="1" dirty="0" smtClean="0">
              <a:solidFill>
                <a:schemeClr val="tx1"/>
              </a:solidFill>
              <a:latin typeface="HG丸ｺﾞｼｯｸM-PRO" pitchFamily="50" charset="-128"/>
              <a:ea typeface="HG丸ｺﾞｼｯｸM-PRO" pitchFamily="50" charset="-128"/>
            </a:endParaRPr>
          </a:p>
          <a:p>
            <a:r>
              <a:rPr lang="ja-JP" altLang="en-US" b="1" dirty="0" smtClean="0">
                <a:solidFill>
                  <a:schemeClr val="tx1"/>
                </a:solidFill>
                <a:latin typeface="HG丸ｺﾞｼｯｸM-PRO" pitchFamily="50" charset="-128"/>
                <a:ea typeface="HG丸ｺﾞｼｯｸM-PRO" pitchFamily="50" charset="-128"/>
              </a:rPr>
              <a:t>・コーティングは適正か</a:t>
            </a:r>
            <a:endParaRPr lang="en-US" altLang="ja-JP" b="1" dirty="0" smtClean="0">
              <a:solidFill>
                <a:schemeClr val="tx1"/>
              </a:solidFill>
              <a:latin typeface="HG丸ｺﾞｼｯｸM-PRO" pitchFamily="50" charset="-128"/>
              <a:ea typeface="HG丸ｺﾞｼｯｸM-PRO" pitchFamily="50" charset="-128"/>
            </a:endParaRPr>
          </a:p>
          <a:p>
            <a:r>
              <a:rPr lang="ja-JP" altLang="en-US" b="1" dirty="0" smtClean="0">
                <a:solidFill>
                  <a:schemeClr val="tx1"/>
                </a:solidFill>
                <a:latin typeface="HG丸ｺﾞｼｯｸM-PRO" pitchFamily="50" charset="-128"/>
                <a:ea typeface="HG丸ｺﾞｼｯｸM-PRO" pitchFamily="50" charset="-128"/>
              </a:rPr>
              <a:t>・フィリングははみだしていないか</a:t>
            </a:r>
            <a:endParaRPr lang="en-US" altLang="ja-JP" b="1" dirty="0" smtClean="0">
              <a:solidFill>
                <a:schemeClr val="tx1"/>
              </a:solidFill>
              <a:latin typeface="HG丸ｺﾞｼｯｸM-PRO" pitchFamily="50" charset="-128"/>
              <a:ea typeface="HG丸ｺﾞｼｯｸM-PRO" pitchFamily="50" charset="-128"/>
            </a:endParaRPr>
          </a:p>
          <a:p>
            <a:endParaRPr kumimoji="1" lang="en-US" altLang="ja-JP" b="1" dirty="0" smtClean="0">
              <a:solidFill>
                <a:schemeClr val="tx1"/>
              </a:solidFill>
              <a:latin typeface="HG丸ｺﾞｼｯｸM-PRO" pitchFamily="50" charset="-128"/>
              <a:ea typeface="HG丸ｺﾞｼｯｸM-PRO" pitchFamily="50" charset="-128"/>
            </a:endParaRPr>
          </a:p>
          <a:p>
            <a:r>
              <a:rPr kumimoji="1" lang="ja-JP" altLang="en-US" b="1" dirty="0" smtClean="0">
                <a:solidFill>
                  <a:schemeClr val="tx1"/>
                </a:solidFill>
                <a:latin typeface="HG丸ｺﾞｼｯｸM-PRO" pitchFamily="50" charset="-128"/>
                <a:ea typeface="HG丸ｺﾞｼｯｸM-PRO" pitchFamily="50" charset="-128"/>
              </a:rPr>
              <a:t>などの細かい項目を、働きさん全員に</a:t>
            </a:r>
            <a:endParaRPr kumimoji="1" lang="en-US" altLang="ja-JP" b="1" dirty="0" smtClean="0">
              <a:solidFill>
                <a:schemeClr val="tx1"/>
              </a:solidFill>
              <a:latin typeface="HG丸ｺﾞｼｯｸM-PRO" pitchFamily="50" charset="-128"/>
              <a:ea typeface="HG丸ｺﾞｼｯｸM-PRO" pitchFamily="50" charset="-128"/>
            </a:endParaRPr>
          </a:p>
          <a:p>
            <a:r>
              <a:rPr kumimoji="1" lang="ja-JP" altLang="en-US" b="1" dirty="0" smtClean="0">
                <a:solidFill>
                  <a:schemeClr val="tx1"/>
                </a:solidFill>
                <a:latin typeface="HG丸ｺﾞｼｯｸM-PRO" pitchFamily="50" charset="-128"/>
                <a:ea typeface="HG丸ｺﾞｼｯｸM-PRO" pitchFamily="50" charset="-128"/>
              </a:rPr>
              <a:t>改めて認識してもらいました。</a:t>
            </a:r>
            <a:endParaRPr kumimoji="1" lang="ja-JP" altLang="en-US" b="1" dirty="0">
              <a:solidFill>
                <a:schemeClr val="tx1"/>
              </a:solidFill>
              <a:latin typeface="HG丸ｺﾞｼｯｸM-PRO" pitchFamily="50" charset="-128"/>
              <a:ea typeface="HG丸ｺﾞｼｯｸM-PRO" pitchFamily="50" charset="-128"/>
            </a:endParaRPr>
          </a:p>
        </p:txBody>
      </p:sp>
      <p:sp>
        <p:nvSpPr>
          <p:cNvPr id="6" name="タイトル 1"/>
          <p:cNvSpPr txBox="1">
            <a:spLocks/>
          </p:cNvSpPr>
          <p:nvPr/>
        </p:nvSpPr>
        <p:spPr>
          <a:xfrm>
            <a:off x="4500562" y="0"/>
            <a:ext cx="4643438" cy="571504"/>
          </a:xfrm>
          <a:prstGeom prst="rect">
            <a:avLst/>
          </a:prstGeom>
          <a:solidFill>
            <a:schemeClr val="accent6">
              <a:lumMod val="50000"/>
            </a:schemeClr>
          </a:solidFill>
          <a:ln w="41275">
            <a:solidFill>
              <a:srgbClr val="FFC000"/>
            </a:solidFill>
          </a:ln>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HGS創英ﾌﾟﾚｾﾞﾝｽEB" pitchFamily="18" charset="-128"/>
                <a:ea typeface="HGS創英ﾌﾟﾚｾﾞﾝｽEB" pitchFamily="18" charset="-128"/>
                <a:cs typeface="+mj-cs"/>
              </a:rPr>
              <a:t>品質への厳しいチェック</a:t>
            </a:r>
            <a:endParaRPr kumimoji="1" lang="ja-JP" altLang="en-US" sz="32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HGS創英ﾌﾟﾚｾﾞﾝｽEB" pitchFamily="18" charset="-128"/>
              <a:ea typeface="HGS創英ﾌﾟﾚｾﾞﾝｽEB" pitchFamily="18" charset="-128"/>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 name="図 1" descr="DVC00118.jpg"/>
          <p:cNvPicPr>
            <a:picLocks noChangeAspect="1"/>
          </p:cNvPicPr>
          <p:nvPr/>
        </p:nvPicPr>
        <p:blipFill>
          <a:blip r:embed="rId2" cstate="print"/>
          <a:stretch>
            <a:fillRect/>
          </a:stretch>
        </p:blipFill>
        <p:spPr>
          <a:xfrm rot="16200000">
            <a:off x="2224589" y="-1796017"/>
            <a:ext cx="4714908" cy="8735522"/>
          </a:xfrm>
          <a:prstGeom prst="rect">
            <a:avLst/>
          </a:prstGeom>
          <a:ln w="41275">
            <a:solidFill>
              <a:srgbClr val="FFC000"/>
            </a:solidFill>
          </a:ln>
        </p:spPr>
      </p:pic>
      <p:pic>
        <p:nvPicPr>
          <p:cNvPr id="2053" name="Picture 5"/>
          <p:cNvPicPr>
            <a:picLocks noChangeAspect="1" noChangeArrowheads="1"/>
          </p:cNvPicPr>
          <p:nvPr/>
        </p:nvPicPr>
        <p:blipFill>
          <a:blip r:embed="rId3" cstate="print"/>
          <a:srcRect/>
          <a:stretch>
            <a:fillRect/>
          </a:stretch>
        </p:blipFill>
        <p:spPr bwMode="auto">
          <a:xfrm>
            <a:off x="714348" y="5072074"/>
            <a:ext cx="1428760" cy="1526005"/>
          </a:xfrm>
          <a:prstGeom prst="rect">
            <a:avLst/>
          </a:prstGeom>
          <a:noFill/>
          <a:ln w="9525">
            <a:noFill/>
            <a:miter lim="800000"/>
            <a:headEnd/>
            <a:tailEnd/>
          </a:ln>
          <a:effectLst/>
        </p:spPr>
      </p:pic>
      <p:sp>
        <p:nvSpPr>
          <p:cNvPr id="7" name="角丸四角形吹き出し 6"/>
          <p:cNvSpPr/>
          <p:nvPr/>
        </p:nvSpPr>
        <p:spPr>
          <a:xfrm rot="16200000">
            <a:off x="4750595" y="2536025"/>
            <a:ext cx="2214578" cy="6000792"/>
          </a:xfrm>
          <a:prstGeom prst="wedgeRoundRectCallout">
            <a:avLst>
              <a:gd name="adj1" fmla="val -25081"/>
              <a:gd name="adj2" fmla="val -5911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ja-JP" b="1" dirty="0" smtClean="0">
                <a:solidFill>
                  <a:schemeClr val="tx1"/>
                </a:solidFill>
                <a:latin typeface="HG丸ｺﾞｼｯｸM-PRO" pitchFamily="50" charset="-128"/>
                <a:ea typeface="HG丸ｺﾞｼｯｸM-PRO" pitchFamily="50" charset="-128"/>
              </a:rPr>
              <a:t>11</a:t>
            </a:r>
            <a:r>
              <a:rPr lang="ja-JP" altLang="en-US" b="1" dirty="0" smtClean="0">
                <a:solidFill>
                  <a:schemeClr val="tx1"/>
                </a:solidFill>
                <a:latin typeface="HG丸ｺﾞｼｯｸM-PRO" pitchFamily="50" charset="-128"/>
                <a:ea typeface="HG丸ｺﾞｼｯｸM-PRO" pitchFamily="50" charset="-128"/>
              </a:rPr>
              <a:t>時・</a:t>
            </a:r>
            <a:r>
              <a:rPr lang="en-US" altLang="ja-JP" b="1" dirty="0" smtClean="0">
                <a:solidFill>
                  <a:schemeClr val="tx1"/>
                </a:solidFill>
                <a:latin typeface="HG丸ｺﾞｼｯｸM-PRO" pitchFamily="50" charset="-128"/>
                <a:ea typeface="HG丸ｺﾞｼｯｸM-PRO" pitchFamily="50" charset="-128"/>
              </a:rPr>
              <a:t>14</a:t>
            </a:r>
            <a:r>
              <a:rPr lang="ja-JP" altLang="en-US" b="1" dirty="0" smtClean="0">
                <a:solidFill>
                  <a:schemeClr val="tx1"/>
                </a:solidFill>
                <a:latin typeface="HG丸ｺﾞｼｯｸM-PRO" pitchFamily="50" charset="-128"/>
                <a:ea typeface="HG丸ｺﾞｼｯｸM-PRO" pitchFamily="50" charset="-128"/>
              </a:rPr>
              <a:t>時・</a:t>
            </a:r>
            <a:r>
              <a:rPr lang="en-US" altLang="ja-JP" b="1" dirty="0" smtClean="0">
                <a:solidFill>
                  <a:schemeClr val="tx1"/>
                </a:solidFill>
                <a:latin typeface="HG丸ｺﾞｼｯｸM-PRO" pitchFamily="50" charset="-128"/>
                <a:ea typeface="HG丸ｺﾞｼｯｸM-PRO" pitchFamily="50" charset="-128"/>
              </a:rPr>
              <a:t>17</a:t>
            </a:r>
            <a:r>
              <a:rPr lang="ja-JP" altLang="en-US" b="1" dirty="0" smtClean="0">
                <a:solidFill>
                  <a:schemeClr val="tx1"/>
                </a:solidFill>
                <a:latin typeface="HG丸ｺﾞｼｯｸM-PRO" pitchFamily="50" charset="-128"/>
                <a:ea typeface="HG丸ｺﾞｼｯｸM-PRO" pitchFamily="50" charset="-128"/>
              </a:rPr>
              <a:t>時にＡ分類チェックし、</a:t>
            </a:r>
            <a:endParaRPr lang="en-US" altLang="ja-JP" b="1" dirty="0" smtClean="0">
              <a:solidFill>
                <a:schemeClr val="tx1"/>
              </a:solidFill>
              <a:latin typeface="HG丸ｺﾞｼｯｸM-PRO" pitchFamily="50" charset="-128"/>
              <a:ea typeface="HG丸ｺﾞｼｯｸM-PRO" pitchFamily="50" charset="-128"/>
            </a:endParaRPr>
          </a:p>
          <a:p>
            <a:pPr algn="just"/>
            <a:endParaRPr lang="en-US" altLang="ja-JP" dirty="0" smtClean="0">
              <a:solidFill>
                <a:schemeClr val="tx1"/>
              </a:solidFill>
            </a:endParaRPr>
          </a:p>
          <a:p>
            <a:pPr algn="just"/>
            <a:r>
              <a:rPr lang="ja-JP" altLang="en-US" b="1" dirty="0" smtClean="0">
                <a:solidFill>
                  <a:schemeClr val="tx1"/>
                </a:solidFill>
                <a:latin typeface="HG丸ｺﾞｼｯｸM-PRO" pitchFamily="50" charset="-128"/>
                <a:ea typeface="HG丸ｺﾞｼｯｸM-PRO" pitchFamily="50" charset="-128"/>
              </a:rPr>
              <a:t>・商品は揃っているか？</a:t>
            </a:r>
            <a:endParaRPr lang="en-US" altLang="ja-JP" b="1" dirty="0" smtClean="0">
              <a:solidFill>
                <a:schemeClr val="tx1"/>
              </a:solidFill>
              <a:latin typeface="HG丸ｺﾞｼｯｸM-PRO" pitchFamily="50" charset="-128"/>
              <a:ea typeface="HG丸ｺﾞｼｯｸM-PRO" pitchFamily="50" charset="-128"/>
            </a:endParaRPr>
          </a:p>
          <a:p>
            <a:endParaRPr lang="en-US" altLang="ja-JP" dirty="0" smtClean="0">
              <a:solidFill>
                <a:schemeClr val="tx1"/>
              </a:solidFill>
            </a:endParaRPr>
          </a:p>
          <a:p>
            <a:r>
              <a:rPr lang="ja-JP" altLang="en-US" b="1" dirty="0" smtClean="0">
                <a:solidFill>
                  <a:schemeClr val="tx1"/>
                </a:solidFill>
                <a:latin typeface="HG丸ｺﾞｼｯｸM-PRO" pitchFamily="50" charset="-128"/>
                <a:ea typeface="HG丸ｺﾞｼｯｸM-PRO" pitchFamily="50" charset="-128"/>
              </a:rPr>
              <a:t>・人気の商品は品切れしていないか？</a:t>
            </a:r>
            <a:endParaRPr lang="en-US" altLang="ja-JP" b="1" dirty="0" smtClean="0">
              <a:solidFill>
                <a:schemeClr val="tx1"/>
              </a:solidFill>
              <a:latin typeface="HG丸ｺﾞｼｯｸM-PRO" pitchFamily="50" charset="-128"/>
              <a:ea typeface="HG丸ｺﾞｼｯｸM-PRO" pitchFamily="50" charset="-128"/>
            </a:endParaRPr>
          </a:p>
          <a:p>
            <a:endParaRPr lang="en-US" altLang="ja-JP" b="1" dirty="0" smtClean="0">
              <a:solidFill>
                <a:schemeClr val="tx1"/>
              </a:solidFill>
              <a:latin typeface="HG丸ｺﾞｼｯｸM-PRO" pitchFamily="50" charset="-128"/>
              <a:ea typeface="HG丸ｺﾞｼｯｸM-PRO" pitchFamily="50" charset="-128"/>
            </a:endParaRPr>
          </a:p>
          <a:p>
            <a:r>
              <a:rPr lang="ja-JP" altLang="en-US" b="1" dirty="0" smtClean="0">
                <a:solidFill>
                  <a:schemeClr val="tx1"/>
                </a:solidFill>
                <a:latin typeface="HG丸ｺﾞｼｯｸM-PRO" pitchFamily="50" charset="-128"/>
                <a:ea typeface="HG丸ｺﾞｼｯｸM-PRO" pitchFamily="50" charset="-128"/>
              </a:rPr>
              <a:t>を、定期的に把握しました。</a:t>
            </a:r>
            <a:endParaRPr lang="en-US" altLang="ja-JP" b="1" dirty="0" smtClean="0">
              <a:solidFill>
                <a:schemeClr val="tx1"/>
              </a:solidFill>
              <a:latin typeface="HG丸ｺﾞｼｯｸM-PRO" pitchFamily="50" charset="-128"/>
              <a:ea typeface="HG丸ｺﾞｼｯｸM-PRO" pitchFamily="50" charset="-128"/>
            </a:endParaRPr>
          </a:p>
        </p:txBody>
      </p:sp>
      <p:sp>
        <p:nvSpPr>
          <p:cNvPr id="8" name="タイトル 1"/>
          <p:cNvSpPr txBox="1">
            <a:spLocks/>
          </p:cNvSpPr>
          <p:nvPr/>
        </p:nvSpPr>
        <p:spPr>
          <a:xfrm>
            <a:off x="4500562" y="0"/>
            <a:ext cx="4643438" cy="571504"/>
          </a:xfrm>
          <a:prstGeom prst="rect">
            <a:avLst/>
          </a:prstGeom>
          <a:solidFill>
            <a:schemeClr val="accent6">
              <a:lumMod val="50000"/>
            </a:schemeClr>
          </a:solidFill>
          <a:ln w="41275">
            <a:solidFill>
              <a:srgbClr val="FFC000"/>
            </a:solidFill>
          </a:ln>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2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HGS創英ﾌﾟﾚｾﾞﾝｽEB" pitchFamily="18" charset="-128"/>
                <a:ea typeface="HGS創英ﾌﾟﾚｾﾞﾝｽEB" pitchFamily="18" charset="-128"/>
                <a:cs typeface="+mj-cs"/>
              </a:rPr>
              <a:t>お客様の目線になろう</a:t>
            </a:r>
            <a:endParaRPr kumimoji="1" lang="ja-JP" altLang="en-US" sz="32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uLnTx/>
              <a:uFillTx/>
              <a:latin typeface="HGS創英ﾌﾟﾚｾﾞﾝｽEB" pitchFamily="18" charset="-128"/>
              <a:ea typeface="HGS創英ﾌﾟﾚｾﾞﾝｽEB" pitchFamily="18" charset="-128"/>
              <a:cs typeface="+mj-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1"/>
</p:tagLst>
</file>

<file path=ppt/tags/tag2.xml><?xml version="1.0" encoding="utf-8"?>
<p:tagLst xmlns:a="http://schemas.openxmlformats.org/drawingml/2006/main" xmlns:r="http://schemas.openxmlformats.org/officeDocument/2006/relationships" xmlns:p="http://schemas.openxmlformats.org/presentationml/2006/main">
  <p:tag name="TIMING" val="|0.1|1.4|0.4|0.4|0.4"/>
</p:tagLst>
</file>

<file path=ppt/tags/tag3.xml><?xml version="1.0" encoding="utf-8"?>
<p:tagLst xmlns:a="http://schemas.openxmlformats.org/drawingml/2006/main" xmlns:r="http://schemas.openxmlformats.org/officeDocument/2006/relationships" xmlns:p="http://schemas.openxmlformats.org/presentationml/2006/main">
  <p:tag name="TIMING" val="|6.2|3.8"/>
</p:tagLst>
</file>

<file path=ppt/tags/tag4.xml><?xml version="1.0" encoding="utf-8"?>
<p:tagLst xmlns:a="http://schemas.openxmlformats.org/drawingml/2006/main" xmlns:r="http://schemas.openxmlformats.org/officeDocument/2006/relationships" xmlns:p="http://schemas.openxmlformats.org/presentationml/2006/main">
  <p:tag name="TIMING" val="|68.9"/>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1834</TotalTime>
  <Words>388</Words>
  <Application>Microsoft Office PowerPoint</Application>
  <PresentationFormat>画面に合わせる (4:3)</PresentationFormat>
  <Paragraphs>102</Paragraphs>
  <Slides>17</Slides>
  <Notes>4</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スライド 1</vt:lpstr>
      <vt:lpstr>スライド 2</vt:lpstr>
      <vt:lpstr>ミーティングでの多数意見</vt:lpstr>
      <vt:lpstr>スライド 4</vt:lpstr>
      <vt:lpstr>スライド 5</vt:lpstr>
      <vt:lpstr>３つの課題</vt:lpstr>
      <vt:lpstr>品質と品揃えの強化について</vt:lpstr>
      <vt:lpstr>スライド 8</vt:lpstr>
      <vt:lpstr>スライド 9</vt:lpstr>
      <vt:lpstr>お客様の目線になろう</vt:lpstr>
      <vt:lpstr>スライド 11</vt:lpstr>
      <vt:lpstr>スライド 12</vt:lpstr>
      <vt:lpstr>新人トレーニングに向けて</vt:lpstr>
      <vt:lpstr>スライド 14</vt:lpstr>
      <vt:lpstr>６月以降はすべて前年比を上回ることに成功！！  半額セール期間中も、 １度も休店させる事なく、営業することが出来ました！！　　　　　　　　　　 　　　　　　　　　　　　＼（＊＾ο＾＊）／</vt:lpstr>
      <vt:lpstr>スライド 16</vt:lpstr>
      <vt:lpstr>スライド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pcuser</dc:creator>
  <cp:lastModifiedBy>pcuser</cp:lastModifiedBy>
  <cp:revision>209</cp:revision>
  <dcterms:created xsi:type="dcterms:W3CDTF">2012-10-30T02:57:47Z</dcterms:created>
  <dcterms:modified xsi:type="dcterms:W3CDTF">2012-11-04T10:41:25Z</dcterms:modified>
</cp:coreProperties>
</file>