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ubik"/>
      <p:regular r:id="rId16"/>
      <p:bold r:id="rId17"/>
      <p:italic r:id="rId18"/>
      <p:boldItalic r:id="rId19"/>
    </p:embeddedFont>
    <p:embeddedFont>
      <p:font typeface="Rubik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RubikSemiBold-italic.fntdata"/><Relationship Id="rId10" Type="http://schemas.openxmlformats.org/officeDocument/2006/relationships/slide" Target="slides/slide5.xml"/><Relationship Id="rId21" Type="http://schemas.openxmlformats.org/officeDocument/2006/relationships/font" Target="fonts/Rubik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ubik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ubik-bold.fntdata"/><Relationship Id="rId16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Italic.fntdata"/><Relationship Id="rId6" Type="http://schemas.openxmlformats.org/officeDocument/2006/relationships/slide" Target="slides/slide1.xml"/><Relationship Id="rId18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calvin.edu/courses/cs/262/kvlinden/15project/project4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everyone: We should base this off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https://cs.calvin.edu/courses/cs/262/kvlinden/15project/project4.html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d9f4c91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d9f4c9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ae62fbf05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7ae62fbf0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e62fbf05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e62fbf05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2bc772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2bc772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29a03d8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29a03d8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d9f4c91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d9f4c91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29a03d89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29a03d8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29a03d8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29a03d8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ae62fbf05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ae62fbf05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66875" y="1543200"/>
            <a:ext cx="2773500" cy="1025700"/>
          </a:xfrm>
          <a:prstGeom prst="roundRect">
            <a:avLst>
              <a:gd fmla="val 16667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164950" y="1540350"/>
            <a:ext cx="2971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>
                <a:solidFill>
                  <a:srgbClr val="88A6DE"/>
                </a:solidFill>
                <a:latin typeface="Rubik"/>
                <a:ea typeface="Rubik"/>
                <a:cs typeface="Rubik"/>
                <a:sym typeface="Rubik"/>
              </a:rPr>
              <a:t>Merge</a:t>
            </a:r>
            <a:endParaRPr b="1" i="1" sz="5500">
              <a:solidFill>
                <a:srgbClr val="88A6DE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857300" y="1543200"/>
            <a:ext cx="1998300" cy="1025700"/>
          </a:xfrm>
          <a:prstGeom prst="roundRect">
            <a:avLst>
              <a:gd fmla="val 16667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913950" y="1540350"/>
            <a:ext cx="189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>
                <a:solidFill>
                  <a:srgbClr val="D86C63"/>
                </a:solidFill>
                <a:latin typeface="Rubik"/>
                <a:ea typeface="Rubik"/>
                <a:cs typeface="Rubik"/>
                <a:sym typeface="Rubik"/>
              </a:rPr>
              <a:t>Split</a:t>
            </a:r>
            <a:endParaRPr b="1" i="1" sz="5500">
              <a:solidFill>
                <a:srgbClr val="D86C6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66875" y="2638950"/>
            <a:ext cx="281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Team C</a:t>
            </a:r>
            <a:endParaRPr b="1" i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Caleb Albrecht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Haim Hong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Nathanael Kastner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Papa Kwesi Sterlin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Jacob Westra</a:t>
            </a:r>
            <a:endParaRPr sz="1100">
              <a:solidFill>
                <a:srgbClr val="B7B7B7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 rot="10800000">
            <a:off x="8076675" y="6127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75553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 rot="10800000">
            <a:off x="755115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rot="10800000">
            <a:off x="8628363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 rot="10800000">
            <a:off x="8087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120275" y="99400"/>
            <a:ext cx="363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Q&amp;A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713950" y="915113"/>
            <a:ext cx="538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We want your feedback!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Template Slide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58400" y="9409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Text</a:t>
            </a:r>
            <a:endParaRPr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5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5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5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Vision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58400" y="940975"/>
            <a:ext cx="538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Our vision was to make a game that is both puzzling and </a:t>
            </a: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satisfying</a:t>
            </a: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to play.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076850" y="1920825"/>
            <a:ext cx="538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2 Gameplay Styles</a:t>
            </a:r>
            <a:endParaRPr b="1"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879950" y="2469688"/>
            <a:ext cx="260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Fast-paced</a:t>
            </a:r>
            <a:endParaRPr sz="2000" u="sng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937400" y="2469700"/>
            <a:ext cx="260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Strategic</a:t>
            </a:r>
            <a:endParaRPr sz="2000" u="sng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938150" y="2869900"/>
            <a:ext cx="24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Impulsive thinking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03600" y="2869900"/>
            <a:ext cx="28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Strategic thinking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285700" y="3237600"/>
            <a:ext cx="19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Long-term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228250" y="3237600"/>
            <a:ext cx="19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Short-term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228250" y="3581725"/>
            <a:ext cx="19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Uno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285700" y="3637800"/>
            <a:ext cx="19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Solitaire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076850" y="4010750"/>
            <a:ext cx="538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MergeSplit</a:t>
            </a:r>
            <a:endParaRPr sz="2000" u="sng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The perfect combination of both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10800000">
            <a:off x="8076675" y="610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 rot="10800000">
            <a:off x="754590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 rot="10800000">
            <a:off x="75459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10800000">
            <a:off x="8628388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rot="10800000">
            <a:off x="8076675" y="115365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20275" y="99400"/>
            <a:ext cx="2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Vision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252" y="1051300"/>
            <a:ext cx="1845675" cy="25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2115675" y="585700"/>
            <a:ext cx="157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Tutorial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223900" y="585700"/>
            <a:ext cx="157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Game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900" y="1078300"/>
            <a:ext cx="2591172" cy="255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rot="10800000">
            <a:off x="8076675" y="6127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10800000">
            <a:off x="75553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10800000">
            <a:off x="755115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 rot="10800000">
            <a:off x="8628363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rot="10800000">
            <a:off x="8087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20275" y="99400"/>
            <a:ext cx="428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UI</a:t>
            </a: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Design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798000" y="1798000"/>
            <a:ext cx="36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62" y="751862"/>
            <a:ext cx="4827377" cy="3790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10800000">
            <a:off x="8076675" y="6127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rot="10800000">
            <a:off x="75553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755115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rot="10800000">
            <a:off x="8628363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rot="10800000">
            <a:off x="8087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20275" y="99400"/>
            <a:ext cx="363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Analysis &amp; Design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131700" y="982675"/>
            <a:ext cx="538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Application Domain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198650" y="1475275"/>
            <a:ext cx="5465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Intended for people desiring competition</a:t>
            </a:r>
            <a:endParaRPr sz="19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Intended for younger people</a:t>
            </a:r>
            <a:endParaRPr sz="19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For students who want a short study break</a:t>
            </a:r>
            <a:endParaRPr sz="19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rot="10800000">
            <a:off x="8076675" y="6127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>
            <a:off x="75553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rot="10800000">
            <a:off x="755115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 rot="10800000">
            <a:off x="8628363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 rot="10800000">
            <a:off x="8087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120275" y="99400"/>
            <a:ext cx="363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Analysis &amp; Design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032025" y="1967950"/>
            <a:ext cx="53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Key User Stories: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ubik"/>
              <a:buChar char="●"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Calvin student plays MergeSplit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Rubik"/>
              <a:buChar char="●"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User views score after game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10800000">
            <a:off x="8076675" y="6127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rot="10800000">
            <a:off x="75553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10800000">
            <a:off x="755115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rot="10800000">
            <a:off x="8628363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rot="10800000">
            <a:off x="8087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120275" y="99400"/>
            <a:ext cx="363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Analysis &amp; Design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798000" y="1798000"/>
            <a:ext cx="36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1404050" y="828400"/>
            <a:ext cx="538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Database Schema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Player</a:t>
            </a:r>
            <a:endParaRPr sz="19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Game Instance</a:t>
            </a:r>
            <a:endParaRPr sz="19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Player Scores</a:t>
            </a:r>
            <a:endParaRPr sz="19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Game Type (a possibility)</a:t>
            </a:r>
            <a:endParaRPr sz="19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63" y="3220888"/>
            <a:ext cx="5656212" cy="138859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0"/>
          <p:cNvSpPr txBox="1"/>
          <p:nvPr/>
        </p:nvSpPr>
        <p:spPr>
          <a:xfrm>
            <a:off x="1511750" y="2728300"/>
            <a:ext cx="33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Domain Model</a:t>
            </a:r>
            <a:endParaRPr sz="200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56625" y="4103475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1669863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139100" y="46551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139100" y="41034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6625" y="302157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56613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608325" y="3562525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 rot="10800000">
            <a:off x="8076675" y="612700"/>
            <a:ext cx="997500" cy="990300"/>
          </a:xfrm>
          <a:prstGeom prst="roundRect">
            <a:avLst>
              <a:gd fmla="val 10714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 rot="10800000">
            <a:off x="7015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BC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 rot="10800000">
            <a:off x="7555300" y="6127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rot="10800000">
            <a:off x="7551150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rot="10800000">
            <a:off x="8628375" y="16946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A8C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rot="10800000">
            <a:off x="8628363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B1D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>
            <a:off x="8087138" y="61000"/>
            <a:ext cx="445800" cy="438600"/>
          </a:xfrm>
          <a:prstGeom prst="roundRect">
            <a:avLst>
              <a:gd fmla="val 20001" name="adj"/>
            </a:avLst>
          </a:prstGeom>
          <a:solidFill>
            <a:srgbClr val="F88C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20275" y="99400"/>
            <a:ext cx="363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Status report</a:t>
            </a:r>
            <a:endParaRPr b="1" i="1" sz="26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257950" y="1214238"/>
            <a:ext cx="538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To-do</a:t>
            </a:r>
            <a:endParaRPr sz="2000" u="sng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Generate winnable (not random) tile set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Scoring system (time-based?)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Database implementation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3612150" y="3289163"/>
            <a:ext cx="538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Done</a:t>
            </a:r>
            <a:endParaRPr sz="2000" u="sng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Base game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Title screen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Tutorial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App screens (settings, about, etc.)</a:t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