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ubik"/>
      <p:regular r:id="rId15"/>
      <p:bold r:id="rId16"/>
      <p:italic r:id="rId17"/>
      <p:boldItalic r:id="rId18"/>
    </p:embeddedFont>
    <p:embeddedFont>
      <p:font typeface="Rubik SemiBol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SemiBold-bold.fntdata"/><Relationship Id="rId11" Type="http://schemas.openxmlformats.org/officeDocument/2006/relationships/slide" Target="slides/slide6.xml"/><Relationship Id="rId22" Type="http://schemas.openxmlformats.org/officeDocument/2006/relationships/font" Target="fonts/RubikSemiBold-boldItalic.fntdata"/><Relationship Id="rId10" Type="http://schemas.openxmlformats.org/officeDocument/2006/relationships/slide" Target="slides/slide5.xml"/><Relationship Id="rId21" Type="http://schemas.openxmlformats.org/officeDocument/2006/relationships/font" Target="fonts/RubikSemiBol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ubik-regular.fntdata"/><Relationship Id="rId14" Type="http://schemas.openxmlformats.org/officeDocument/2006/relationships/slide" Target="slides/slide9.xml"/><Relationship Id="rId17" Type="http://schemas.openxmlformats.org/officeDocument/2006/relationships/font" Target="fonts/Rubik-italic.fntdata"/><Relationship Id="rId16" Type="http://schemas.openxmlformats.org/officeDocument/2006/relationships/font" Target="fonts/Rubik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ubikSemiBold-regular.fntdata"/><Relationship Id="rId6" Type="http://schemas.openxmlformats.org/officeDocument/2006/relationships/slide" Target="slides/slide1.xml"/><Relationship Id="rId18" Type="http://schemas.openxmlformats.org/officeDocument/2006/relationships/font" Target="fonts/Rubik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.calvin.edu/courses/cs/262/kvlinden/15project/project4.html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b4f93eae9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b4f93eae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to everyone: We should base this off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https://cs.calvin.edu/courses/cs/262/kvlinden/15project/project4.html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10% — Vision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20% — Design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40% — Demo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10% — Assessment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10% — Questions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10% — Timing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8070ddce2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8070ddce2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8070ddce2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8070ddce2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070ddce2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8070ddce2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Strengths/weaknesses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070ddce2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070ddce2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an overview of your system design, including the deployment diagram. Take time to discuss the changes you implemented (if any) as a result of the usability testing.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070ddce2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8070ddce2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070ddce28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8070ddce28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8070ddce2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8070ddce2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Strengths/weaknesses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8070ddce2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8070ddce2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Strengths/weaknesses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7.jpg"/><Relationship Id="rId7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966875" y="1543200"/>
            <a:ext cx="2773500" cy="1025700"/>
          </a:xfrm>
          <a:prstGeom prst="roundRect">
            <a:avLst>
              <a:gd fmla="val 16667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164950" y="1540350"/>
            <a:ext cx="2971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5500">
                <a:solidFill>
                  <a:srgbClr val="88A6DE"/>
                </a:solidFill>
                <a:latin typeface="Rubik"/>
                <a:ea typeface="Rubik"/>
                <a:cs typeface="Rubik"/>
                <a:sym typeface="Rubik"/>
              </a:rPr>
              <a:t>Merge</a:t>
            </a:r>
            <a:endParaRPr b="1" i="1" sz="5500">
              <a:solidFill>
                <a:srgbClr val="88A6DE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4857300" y="1543200"/>
            <a:ext cx="1998300" cy="1025700"/>
          </a:xfrm>
          <a:prstGeom prst="roundRect">
            <a:avLst>
              <a:gd fmla="val 16667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913950" y="1540350"/>
            <a:ext cx="18921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5500">
                <a:solidFill>
                  <a:srgbClr val="D86C63"/>
                </a:solidFill>
                <a:latin typeface="Rubik"/>
                <a:ea typeface="Rubik"/>
                <a:cs typeface="Rubik"/>
                <a:sym typeface="Rubik"/>
              </a:rPr>
              <a:t>Split</a:t>
            </a:r>
            <a:endParaRPr b="1" i="1" sz="5500">
              <a:solidFill>
                <a:srgbClr val="D86C6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966875" y="2638950"/>
            <a:ext cx="28158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Team C</a:t>
            </a:r>
            <a:endParaRPr b="1" i="1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Caleb Albrecht</a:t>
            </a:r>
            <a:endParaRPr sz="1100">
              <a:solidFill>
                <a:srgbClr val="B7B7B7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Haim Hong</a:t>
            </a:r>
            <a:endParaRPr sz="1100">
              <a:solidFill>
                <a:srgbClr val="B7B7B7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Nathanael Kastner</a:t>
            </a:r>
            <a:endParaRPr sz="1100">
              <a:solidFill>
                <a:srgbClr val="B7B7B7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Papa Kwesi Sterlin</a:t>
            </a:r>
            <a:endParaRPr sz="1100">
              <a:solidFill>
                <a:srgbClr val="B7B7B7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Jacob Westra</a:t>
            </a:r>
            <a:endParaRPr sz="1100">
              <a:solidFill>
                <a:srgbClr val="B7B7B7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56625" y="4103475"/>
            <a:ext cx="997500" cy="990300"/>
          </a:xfrm>
          <a:prstGeom prst="roundRect">
            <a:avLst>
              <a:gd fmla="val 10714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669863" y="46551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1139100" y="46551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139100" y="41034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56625" y="30215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56613" y="356252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608325" y="356252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 rot="10800000">
            <a:off x="8076675" y="61000"/>
            <a:ext cx="997500" cy="990300"/>
          </a:xfrm>
          <a:prstGeom prst="roundRect">
            <a:avLst>
              <a:gd fmla="val 10714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 rot="10800000">
            <a:off x="7015138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 rot="10800000">
            <a:off x="7545900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 rot="10800000">
            <a:off x="7545900" y="6127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 rot="10800000">
            <a:off x="8628375" y="16946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 rot="10800000">
            <a:off x="8628388" y="115365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 rot="10800000">
            <a:off x="8076675" y="115365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120275" y="99400"/>
            <a:ext cx="268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60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Template Slide</a:t>
            </a:r>
            <a:endParaRPr b="1" i="1" sz="260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>
            <a:off x="56625" y="4103475"/>
            <a:ext cx="997500" cy="990300"/>
          </a:xfrm>
          <a:prstGeom prst="roundRect">
            <a:avLst>
              <a:gd fmla="val 10714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1669863" y="46551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1139100" y="46551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1139100" y="41034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56625" y="30215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56613" y="356252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608325" y="356252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 rot="10800000">
            <a:off x="8076675" y="61000"/>
            <a:ext cx="997500" cy="990300"/>
          </a:xfrm>
          <a:prstGeom prst="roundRect">
            <a:avLst>
              <a:gd fmla="val 10714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 rot="10800000">
            <a:off x="7015138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 rot="10800000">
            <a:off x="7545900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 rot="10800000">
            <a:off x="7545900" y="6127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 rot="10800000">
            <a:off x="8628375" y="16946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 rot="10800000">
            <a:off x="8628388" y="115365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 rot="10800000">
            <a:off x="8076675" y="115365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120275" y="99400"/>
            <a:ext cx="268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60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Vision</a:t>
            </a:r>
            <a:endParaRPr b="1" i="1" sz="260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56625" y="4103475"/>
            <a:ext cx="997500" cy="990300"/>
          </a:xfrm>
          <a:prstGeom prst="roundRect">
            <a:avLst>
              <a:gd fmla="val 10714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1669863" y="46551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1139100" y="46551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1139100" y="41034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56625" y="30215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56613" y="356252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608325" y="356252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 rot="10800000">
            <a:off x="8076675" y="61000"/>
            <a:ext cx="997500" cy="990300"/>
          </a:xfrm>
          <a:prstGeom prst="roundRect">
            <a:avLst>
              <a:gd fmla="val 10714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 rot="10800000">
            <a:off x="7015138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 rot="10800000">
            <a:off x="7545900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 rot="10800000">
            <a:off x="7545900" y="6127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 rot="10800000">
            <a:off x="8628375" y="16946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 rot="10800000">
            <a:off x="8628388" y="115365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 rot="10800000">
            <a:off x="8076675" y="115365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120275" y="99400"/>
            <a:ext cx="268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60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Assessment</a:t>
            </a:r>
            <a:endParaRPr b="1" i="1" sz="260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993825" y="1332800"/>
            <a:ext cx="4405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Technology giveth and technology taketh…</a:t>
            </a:r>
            <a:endParaRPr i="1" sz="200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3954375" y="3132825"/>
            <a:ext cx="4405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These trade-offs are not evenly distributed</a:t>
            </a:r>
            <a:endParaRPr i="1" sz="200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56625" y="4103475"/>
            <a:ext cx="997500" cy="990300"/>
          </a:xfrm>
          <a:prstGeom prst="roundRect">
            <a:avLst>
              <a:gd fmla="val 10714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1669863" y="46551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1139100" y="46551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1139100" y="41034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56625" y="30215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56613" y="356252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608325" y="356252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 rot="10800000">
            <a:off x="8076675" y="61000"/>
            <a:ext cx="997500" cy="990300"/>
          </a:xfrm>
          <a:prstGeom prst="roundRect">
            <a:avLst>
              <a:gd fmla="val 10714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 rot="10800000">
            <a:off x="7015138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 rot="10800000">
            <a:off x="7545900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 rot="10800000">
            <a:off x="7545900" y="6127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 rot="10800000">
            <a:off x="8628375" y="16946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 rot="10800000">
            <a:off x="8628388" y="115365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 rot="10800000">
            <a:off x="8076675" y="115365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120275" y="99400"/>
            <a:ext cx="268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60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Design</a:t>
            </a:r>
            <a:endParaRPr b="1" i="1" sz="260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825" y="320975"/>
            <a:ext cx="4455324" cy="46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301" y="684400"/>
            <a:ext cx="2203351" cy="1135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/>
          <p:nvPr/>
        </p:nvSpPr>
        <p:spPr>
          <a:xfrm>
            <a:off x="56625" y="4103475"/>
            <a:ext cx="997500" cy="990300"/>
          </a:xfrm>
          <a:prstGeom prst="roundRect">
            <a:avLst>
              <a:gd fmla="val 10714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1669863" y="46551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1139100" y="46551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1139100" y="41034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56625" y="30215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56613" y="356252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608325" y="356252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 rot="10800000">
            <a:off x="8076675" y="61000"/>
            <a:ext cx="997500" cy="990300"/>
          </a:xfrm>
          <a:prstGeom prst="roundRect">
            <a:avLst>
              <a:gd fmla="val 10714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 rot="10800000">
            <a:off x="7015138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 rot="10800000">
            <a:off x="7545900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 rot="10800000">
            <a:off x="7545900" y="6127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 rot="10800000">
            <a:off x="8628375" y="16946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 rot="10800000">
            <a:off x="8628388" y="115365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 rot="10800000">
            <a:off x="8076675" y="115365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4125" y="828873"/>
            <a:ext cx="2876575" cy="2157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5649" y="1200725"/>
            <a:ext cx="3098798" cy="232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76999" y="3021584"/>
            <a:ext cx="1492224" cy="1989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97325" y="2496925"/>
            <a:ext cx="3252424" cy="24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/>
          <p:nvPr/>
        </p:nvSpPr>
        <p:spPr>
          <a:xfrm>
            <a:off x="56625" y="4103475"/>
            <a:ext cx="997500" cy="990300"/>
          </a:xfrm>
          <a:prstGeom prst="roundRect">
            <a:avLst>
              <a:gd fmla="val 10714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1669863" y="46551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1139100" y="46551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1139100" y="41034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56625" y="30215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56613" y="356252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608325" y="356252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 rot="10800000">
            <a:off x="8076675" y="61000"/>
            <a:ext cx="997500" cy="990300"/>
          </a:xfrm>
          <a:prstGeom prst="roundRect">
            <a:avLst>
              <a:gd fmla="val 10714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 rot="10800000">
            <a:off x="7015138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 rot="10800000">
            <a:off x="7545900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 rot="10800000">
            <a:off x="7545900" y="6127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 rot="10800000">
            <a:off x="8628375" y="16946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 rot="10800000">
            <a:off x="8628388" y="115365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 rot="10800000">
            <a:off x="8076675" y="115365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9152" y="1051300"/>
            <a:ext cx="1845675" cy="258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/>
          <p:nvPr/>
        </p:nvSpPr>
        <p:spPr>
          <a:xfrm>
            <a:off x="56625" y="4103475"/>
            <a:ext cx="997500" cy="990300"/>
          </a:xfrm>
          <a:prstGeom prst="roundRect">
            <a:avLst>
              <a:gd fmla="val 10714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1669863" y="46551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1139100" y="46551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1139100" y="41034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56625" y="30215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56613" y="356252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608325" y="356252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 rot="10800000">
            <a:off x="8076675" y="61000"/>
            <a:ext cx="997500" cy="990300"/>
          </a:xfrm>
          <a:prstGeom prst="roundRect">
            <a:avLst>
              <a:gd fmla="val 10714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 rot="10800000">
            <a:off x="7015138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 rot="10800000">
            <a:off x="7545900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 rot="10800000">
            <a:off x="7545900" y="6127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 rot="10800000">
            <a:off x="8628375" y="16946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 rot="10800000">
            <a:off x="8628388" y="115365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 rot="10800000">
            <a:off x="8076675" y="115365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 txBox="1"/>
          <p:nvPr/>
        </p:nvSpPr>
        <p:spPr>
          <a:xfrm>
            <a:off x="120275" y="99400"/>
            <a:ext cx="268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60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Q&amp;A</a:t>
            </a:r>
            <a:endParaRPr b="1" i="1" sz="260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/>
          <p:nvPr/>
        </p:nvSpPr>
        <p:spPr>
          <a:xfrm>
            <a:off x="56625" y="4103475"/>
            <a:ext cx="997500" cy="990300"/>
          </a:xfrm>
          <a:prstGeom prst="roundRect">
            <a:avLst>
              <a:gd fmla="val 10714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1669863" y="46551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1139100" y="46551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1139100" y="41034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56625" y="30215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56613" y="356252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608325" y="356252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 rot="10800000">
            <a:off x="8076675" y="61000"/>
            <a:ext cx="997500" cy="990300"/>
          </a:xfrm>
          <a:prstGeom prst="roundRect">
            <a:avLst>
              <a:gd fmla="val 10714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"/>
          <p:cNvSpPr/>
          <p:nvPr/>
        </p:nvSpPr>
        <p:spPr>
          <a:xfrm rot="10800000">
            <a:off x="7015138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/>
          <p:nvPr/>
        </p:nvSpPr>
        <p:spPr>
          <a:xfrm rot="10800000">
            <a:off x="7545900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"/>
          <p:cNvSpPr/>
          <p:nvPr/>
        </p:nvSpPr>
        <p:spPr>
          <a:xfrm rot="10800000">
            <a:off x="7545900" y="6127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 rot="10800000">
            <a:off x="8628375" y="16946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/>
          <p:nvPr/>
        </p:nvSpPr>
        <p:spPr>
          <a:xfrm rot="10800000">
            <a:off x="8628388" y="115365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 rot="10800000">
            <a:off x="8076675" y="115365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 txBox="1"/>
          <p:nvPr/>
        </p:nvSpPr>
        <p:spPr>
          <a:xfrm>
            <a:off x="3227700" y="2279250"/>
            <a:ext cx="268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60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Thx!</a:t>
            </a:r>
            <a:endParaRPr b="1" i="1" sz="260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