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98" r:id="rId5"/>
    <p:sldMasterId id="2147483712" r:id="rId6"/>
    <p:sldMasterId id="2147483725" r:id="rId7"/>
    <p:sldMasterId id="2147483739" r:id="rId8"/>
    <p:sldMasterId id="2147483743" r:id="rId9"/>
  </p:sldMasterIdLst>
  <p:notesMasterIdLst>
    <p:notesMasterId r:id="rId33"/>
  </p:notesMasterIdLst>
  <p:sldIdLst>
    <p:sldId id="317" r:id="rId10"/>
    <p:sldId id="318" r:id="rId11"/>
    <p:sldId id="323" r:id="rId12"/>
    <p:sldId id="263" r:id="rId13"/>
    <p:sldId id="319" r:id="rId14"/>
    <p:sldId id="320" r:id="rId15"/>
    <p:sldId id="327" r:id="rId16"/>
    <p:sldId id="321" r:id="rId17"/>
    <p:sldId id="264" r:id="rId18"/>
    <p:sldId id="279" r:id="rId19"/>
    <p:sldId id="271" r:id="rId20"/>
    <p:sldId id="280" r:id="rId21"/>
    <p:sldId id="270" r:id="rId22"/>
    <p:sldId id="324" r:id="rId23"/>
    <p:sldId id="325" r:id="rId24"/>
    <p:sldId id="268" r:id="rId25"/>
    <p:sldId id="322" r:id="rId26"/>
    <p:sldId id="269" r:id="rId27"/>
    <p:sldId id="272" r:id="rId28"/>
    <p:sldId id="267" r:id="rId29"/>
    <p:sldId id="273" r:id="rId30"/>
    <p:sldId id="326" r:id="rId31"/>
    <p:sldId id="274"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orient="horz" pos="1067" userDrawn="1">
          <p15:clr>
            <a:srgbClr val="A4A3A4"/>
          </p15:clr>
        </p15:guide>
        <p15:guide id="3" orient="horz" pos="4032" userDrawn="1">
          <p15:clr>
            <a:srgbClr val="A4A3A4"/>
          </p15:clr>
        </p15:guide>
        <p15:guide id="4" orient="horz" pos="4247" userDrawn="1">
          <p15:clr>
            <a:srgbClr val="A4A3A4"/>
          </p15:clr>
        </p15:guide>
        <p15:guide id="5" pos="3841" userDrawn="1">
          <p15:clr>
            <a:srgbClr val="A4A3A4"/>
          </p15:clr>
        </p15:guide>
        <p15:guide id="6" pos="3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33A1"/>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5778" autoAdjust="0"/>
  </p:normalViewPr>
  <p:slideViewPr>
    <p:cSldViewPr snapToGrid="0" showGuides="1">
      <p:cViewPr varScale="1">
        <p:scale>
          <a:sx n="118" d="100"/>
          <a:sy n="118" d="100"/>
        </p:scale>
        <p:origin x="720" y="96"/>
      </p:cViewPr>
      <p:guideLst>
        <p:guide orient="horz" pos="2161"/>
        <p:guide orient="horz" pos="1067"/>
        <p:guide orient="horz" pos="4032"/>
        <p:guide orient="horz" pos="4247"/>
        <p:guide pos="3841"/>
        <p:guide pos="3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a:p>
        </p:txBody>
      </p:sp>
    </p:spTree>
    <p:extLst>
      <p:ext uri="{BB962C8B-B14F-4D97-AF65-F5344CB8AC3E}">
        <p14:creationId xmlns:p14="http://schemas.microsoft.com/office/powerpoint/2010/main" val="19715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2</a:t>
            </a:fld>
            <a:endParaRPr lang="en-US"/>
          </a:p>
        </p:txBody>
      </p:sp>
    </p:spTree>
    <p:extLst>
      <p:ext uri="{BB962C8B-B14F-4D97-AF65-F5344CB8AC3E}">
        <p14:creationId xmlns:p14="http://schemas.microsoft.com/office/powerpoint/2010/main" val="154427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a:p>
        </p:txBody>
      </p:sp>
    </p:spTree>
    <p:extLst>
      <p:ext uri="{BB962C8B-B14F-4D97-AF65-F5344CB8AC3E}">
        <p14:creationId xmlns:p14="http://schemas.microsoft.com/office/powerpoint/2010/main" val="19841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a:p>
        </p:txBody>
      </p:sp>
    </p:spTree>
    <p:extLst>
      <p:ext uri="{BB962C8B-B14F-4D97-AF65-F5344CB8AC3E}">
        <p14:creationId xmlns:p14="http://schemas.microsoft.com/office/powerpoint/2010/main" val="386857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355332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6</a:t>
            </a:fld>
            <a:endParaRPr lang="en-US"/>
          </a:p>
        </p:txBody>
      </p:sp>
    </p:spTree>
    <p:extLst>
      <p:ext uri="{BB962C8B-B14F-4D97-AF65-F5344CB8AC3E}">
        <p14:creationId xmlns:p14="http://schemas.microsoft.com/office/powerpoint/2010/main" val="334549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db</a:t>
            </a:r>
            <a:r>
              <a:rPr lang="en-US" dirty="0" smtClean="0"/>
              <a:t> example of PL configuration:</a:t>
            </a:r>
          </a:p>
          <a:p>
            <a:r>
              <a:rPr lang="en-US"/>
              <a:t>http://localhost:8089/orcs/branch/8/applic/table</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8</a:t>
            </a:fld>
            <a:endParaRPr lang="en-US"/>
          </a:p>
        </p:txBody>
      </p:sp>
    </p:spTree>
    <p:extLst>
      <p:ext uri="{BB962C8B-B14F-4D97-AF65-F5344CB8AC3E}">
        <p14:creationId xmlns:p14="http://schemas.microsoft.com/office/powerpoint/2010/main" val="294135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393847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
        <p:nvSpPr>
          <p:cNvPr id="1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40128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ide_with grid">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6" name="Straight Connector 15"/>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p:cNvGrpSpPr/>
            <p:nvPr userDrawn="1"/>
          </p:nvGrpSpPr>
          <p:grpSpPr>
            <a:xfrm>
              <a:off x="1001862" y="457200"/>
              <a:ext cx="7135564" cy="5957888"/>
              <a:chOff x="1001862" y="0"/>
              <a:chExt cx="7135564" cy="6858000"/>
            </a:xfrm>
          </p:grpSpPr>
          <p:cxnSp>
            <p:nvCxnSpPr>
              <p:cNvPr id="34" name="Straight Connector 33"/>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22651" y="2552442"/>
            <a:ext cx="10954803"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22652" y="4419602"/>
            <a:ext cx="5377649"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21721" y="4876801"/>
            <a:ext cx="537852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21721" y="5603628"/>
            <a:ext cx="5351641" cy="221599"/>
          </a:xfrm>
        </p:spPr>
        <p:txBody>
          <a:bodyPr/>
          <a:lstStyle>
            <a:lvl1pPr marL="0" indent="0">
              <a:buNone/>
              <a:defRPr sz="1600" b="0"/>
            </a:lvl1pPr>
          </a:lstStyle>
          <a:p>
            <a:pPr lvl="0"/>
            <a:r>
              <a:rPr lang="en-US" dirty="0"/>
              <a:t>Click to edit Date [Month, Day, Year]</a:t>
            </a:r>
          </a:p>
        </p:txBody>
      </p:sp>
      <p:sp>
        <p:nvSpPr>
          <p:cNvPr id="57" name="TextBox 56"/>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rPr>
              <a:t>Meeting Objectives</a:t>
            </a:r>
          </a:p>
        </p:txBody>
      </p:sp>
      <p:sp>
        <p:nvSpPr>
          <p:cNvPr id="58"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347663" indent="-347663">
              <a:buClr>
                <a:srgbClr val="8FBC00"/>
              </a:buClr>
              <a:buSzPct val="150000"/>
              <a:buFont typeface="Arial" panose="020B0604020202020204" pitchFamily="34" charset="0"/>
              <a:buChar char="□"/>
              <a:tabLst>
                <a:tab pos="914400" algn="l"/>
              </a:tabLst>
            </a:pPr>
            <a:r>
              <a:rPr lang="en-US" sz="2000" kern="0" dirty="0"/>
              <a:t>Alignment</a:t>
            </a:r>
          </a:p>
          <a:p>
            <a:pPr marL="347663" indent="-347663">
              <a:buClr>
                <a:srgbClr val="8FBC00"/>
              </a:buClr>
              <a:buSzPct val="150000"/>
              <a:buFont typeface="Arial" panose="020B0604020202020204" pitchFamily="34" charset="0"/>
              <a:buChar char="□"/>
              <a:tabLst>
                <a:tab pos="914400" algn="l"/>
              </a:tabLst>
            </a:pPr>
            <a:r>
              <a:rPr lang="en-US" sz="2000" kern="0" dirty="0"/>
              <a:t>Decisions</a:t>
            </a:r>
          </a:p>
        </p:txBody>
      </p:sp>
      <p:sp>
        <p:nvSpPr>
          <p:cNvPr id="59" name="Rectangle 14"/>
          <p:cNvSpPr/>
          <p:nvPr userDrawn="1"/>
        </p:nvSpPr>
        <p:spPr>
          <a:xfrm>
            <a:off x="621721" y="5959648"/>
            <a:ext cx="1120716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0"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699077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Banner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50" y="236539"/>
            <a:ext cx="10958265"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4" y="1335088"/>
            <a:ext cx="10960101"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068115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84732" cy="820737"/>
          </a:xfrm>
        </p:spPr>
        <p:txBody>
          <a:bodyPr anchor="ctr" anchorCtr="0"/>
          <a:lstStyle/>
          <a:p>
            <a:r>
              <a:rPr lang="en-US"/>
              <a:t>Click to edit Master title style</a:t>
            </a:r>
            <a:endParaRPr lang="en-US" dirty="0"/>
          </a:p>
        </p:txBody>
      </p:sp>
      <p:sp>
        <p:nvSpPr>
          <p:cNvPr id="5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2347495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30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48"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3"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9856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_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915"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4522" y="1533251"/>
            <a:ext cx="5393653"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22651" y="236539"/>
            <a:ext cx="10965524"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5695188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_with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21915"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21915"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3" y="1540527"/>
            <a:ext cx="5379492"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p:cNvSpPr>
            <a:spLocks noGrp="1"/>
          </p:cNvSpPr>
          <p:nvPr>
            <p:ph sz="quarter" idx="4"/>
          </p:nvPr>
        </p:nvSpPr>
        <p:spPr>
          <a:xfrm>
            <a:off x="6208683" y="1845225"/>
            <a:ext cx="5379492"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21916" y="236539"/>
            <a:ext cx="10953945"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067004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12217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279227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161477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8803613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1258656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049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9013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124416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647064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3373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1078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335690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rgbClr val="FFFFFF">
                    <a:lumMod val="50000"/>
                  </a:srgbClr>
                </a:solidFill>
                <a:latin typeface="Arial"/>
              </a:rPr>
              <a:t>Copyright © </a:t>
            </a:r>
            <a:r>
              <a:rPr lang="is-IS" sz="600" dirty="0">
                <a:solidFill>
                  <a:srgbClr val="FFFFFF">
                    <a:lumMod val="50000"/>
                  </a:srgbClr>
                </a:solidFill>
                <a:latin typeface="Arial"/>
              </a:rPr>
              <a:t>2020</a:t>
            </a:r>
            <a:r>
              <a:rPr lang="en-US" sz="600" dirty="0">
                <a:solidFill>
                  <a:srgbClr val="FFFFFF">
                    <a:lumMod val="50000"/>
                  </a:srgbClr>
                </a:solidFill>
                <a:latin typeface="Arial"/>
              </a:rPr>
              <a:t>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760358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8268795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365200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8189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378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445659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8724957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4689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027" y="236540"/>
            <a:ext cx="11429888" cy="820737"/>
          </a:xfrm>
        </p:spPr>
        <p:txBody>
          <a:bodyPr/>
          <a:lstStyle>
            <a:lvl1pPr>
              <a:defRPr/>
            </a:lvl1pPr>
          </a:lstStyle>
          <a:p>
            <a:r>
              <a:rPr lang="en-US" dirty="0" smtClean="0"/>
              <a:t>&lt;Finding/Issue&gt;</a:t>
            </a:r>
            <a:endParaRPr lang="en-US" dirty="0"/>
          </a:p>
        </p:txBody>
      </p:sp>
      <p:sp>
        <p:nvSpPr>
          <p:cNvPr id="68" name="Slide Number Placeholder 2"/>
          <p:cNvSpPr>
            <a:spLocks noGrp="1"/>
          </p:cNvSpPr>
          <p:nvPr>
            <p:ph type="sldNum" sz="quarter" idx="4294967295"/>
          </p:nvPr>
        </p:nvSpPr>
        <p:spPr>
          <a:xfrm>
            <a:off x="13827864" y="12947795"/>
            <a:ext cx="2377016" cy="245998"/>
          </a:xfrm>
          <a:prstGeom prst="rect">
            <a:avLst/>
          </a:prstGeom>
        </p:spPr>
        <p:txBody>
          <a:body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6/10/2021</a:t>
            </a:fld>
            <a:r>
              <a:rPr lang="en-US" smtClean="0">
                <a:solidFill>
                  <a:srgbClr val="FFFFFF">
                    <a:lumMod val="50000"/>
                  </a:srgbClr>
                </a:solidFill>
              </a:rPr>
              <a:t>, Filename.pptx</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a:solidFill>
                  <a:srgbClr val="FFFFFF">
                    <a:lumMod val="50000"/>
                  </a:srgbClr>
                </a:solidFill>
              </a:rPr>
              <a:pPr/>
              <a:t>‹#›</a:t>
            </a:fld>
            <a:endParaRPr lang="en-US" sz="1000" dirty="0">
              <a:solidFill>
                <a:srgbClr val="FFFFFF">
                  <a:lumMod val="50000"/>
                </a:srgbClr>
              </a:solidFill>
            </a:endParaRPr>
          </a:p>
        </p:txBody>
      </p:sp>
      <p:sp>
        <p:nvSpPr>
          <p:cNvPr id="104" name="Text Placeholder 102"/>
          <p:cNvSpPr>
            <a:spLocks noGrp="1"/>
          </p:cNvSpPr>
          <p:nvPr>
            <p:ph type="body" sz="quarter" idx="11"/>
          </p:nvPr>
        </p:nvSpPr>
        <p:spPr>
          <a:xfrm>
            <a:off x="363027" y="1136002"/>
            <a:ext cx="11432978" cy="276999"/>
          </a:xfrm>
        </p:spPr>
        <p:txBody>
          <a:bodyPr/>
          <a:lstStyle>
            <a:lvl1pPr marL="53975" indent="0">
              <a:lnSpc>
                <a:spcPct val="100000"/>
              </a:lnSpc>
              <a:spcBef>
                <a:spcPts val="0"/>
              </a:spcBef>
              <a:buNone/>
              <a:tabLst/>
              <a:defRPr sz="1800"/>
            </a:lvl1pPr>
          </a:lstStyle>
          <a:p>
            <a:pPr lvl="0"/>
            <a:r>
              <a:rPr lang="en-US" dirty="0" smtClean="0"/>
              <a:t>Click to edit Master text styles</a:t>
            </a:r>
            <a:endParaRPr lang="en-US" dirty="0"/>
          </a:p>
        </p:txBody>
      </p:sp>
      <p:cxnSp>
        <p:nvCxnSpPr>
          <p:cNvPr id="27" name="Straight Connector 26"/>
          <p:cNvCxnSpPr/>
          <p:nvPr userDrawn="1"/>
        </p:nvCxnSpPr>
        <p:spPr>
          <a:xfrm rot="5400000">
            <a:off x="6065376" y="-1557076"/>
            <a:ext cx="28281" cy="1143297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102"/>
          <p:cNvSpPr>
            <a:spLocks noGrp="1"/>
          </p:cNvSpPr>
          <p:nvPr>
            <p:ph type="body" sz="quarter" idx="12"/>
          </p:nvPr>
        </p:nvSpPr>
        <p:spPr>
          <a:xfrm>
            <a:off x="353600"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cxnSp>
        <p:nvCxnSpPr>
          <p:cNvPr id="22" name="Straight Connector 21"/>
          <p:cNvCxnSpPr/>
          <p:nvPr userDrawn="1"/>
        </p:nvCxnSpPr>
        <p:spPr>
          <a:xfrm>
            <a:off x="6079516" y="1813586"/>
            <a:ext cx="1" cy="484632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53600" y="1810453"/>
            <a:ext cx="11536699" cy="1908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68733" y="1805518"/>
            <a:ext cx="1454244" cy="369332"/>
          </a:xfrm>
          <a:prstGeom prst="rect">
            <a:avLst/>
          </a:prstGeom>
          <a:noFill/>
        </p:spPr>
        <p:txBody>
          <a:bodyPr wrap="none" rtlCol="0">
            <a:spAutoFit/>
          </a:bodyPr>
          <a:lstStyle/>
          <a:p>
            <a:r>
              <a:rPr lang="en-US" b="1" u="sng" dirty="0" smtClean="0"/>
              <a:t>Description</a:t>
            </a:r>
            <a:endParaRPr lang="en-US" b="1" u="sng" dirty="0"/>
          </a:p>
        </p:txBody>
      </p:sp>
      <p:sp>
        <p:nvSpPr>
          <p:cNvPr id="30" name="Text Placeholder 102"/>
          <p:cNvSpPr>
            <a:spLocks noGrp="1"/>
          </p:cNvSpPr>
          <p:nvPr>
            <p:ph type="body" sz="quarter" idx="13"/>
          </p:nvPr>
        </p:nvSpPr>
        <p:spPr>
          <a:xfrm>
            <a:off x="350132" y="457209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4" name="TextBox 33"/>
          <p:cNvSpPr txBox="1"/>
          <p:nvPr userDrawn="1"/>
        </p:nvSpPr>
        <p:spPr>
          <a:xfrm>
            <a:off x="265265" y="4142161"/>
            <a:ext cx="1031051" cy="369332"/>
          </a:xfrm>
          <a:prstGeom prst="rect">
            <a:avLst/>
          </a:prstGeom>
          <a:noFill/>
        </p:spPr>
        <p:txBody>
          <a:bodyPr wrap="none" rtlCol="0">
            <a:spAutoFit/>
          </a:bodyPr>
          <a:lstStyle/>
          <a:p>
            <a:r>
              <a:rPr lang="en-US" b="1" u="sng" dirty="0" smtClean="0"/>
              <a:t>Actions</a:t>
            </a:r>
            <a:endParaRPr lang="en-US" b="1" u="sng" dirty="0"/>
          </a:p>
        </p:txBody>
      </p:sp>
      <p:sp>
        <p:nvSpPr>
          <p:cNvPr id="35" name="Text Placeholder 102"/>
          <p:cNvSpPr>
            <a:spLocks noGrp="1"/>
          </p:cNvSpPr>
          <p:nvPr>
            <p:ph type="body" sz="quarter" idx="14"/>
          </p:nvPr>
        </p:nvSpPr>
        <p:spPr>
          <a:xfrm>
            <a:off x="6227914"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6" name="TextBox 35"/>
          <p:cNvSpPr txBox="1"/>
          <p:nvPr userDrawn="1"/>
        </p:nvSpPr>
        <p:spPr>
          <a:xfrm>
            <a:off x="6143047" y="1805518"/>
            <a:ext cx="1595309" cy="369332"/>
          </a:xfrm>
          <a:prstGeom prst="rect">
            <a:avLst/>
          </a:prstGeom>
          <a:noFill/>
        </p:spPr>
        <p:txBody>
          <a:bodyPr wrap="none" rtlCol="0">
            <a:spAutoFit/>
          </a:bodyPr>
          <a:lstStyle/>
          <a:p>
            <a:r>
              <a:rPr lang="en-US" b="1" u="sng" dirty="0" smtClean="0"/>
              <a:t>Requirement</a:t>
            </a:r>
            <a:endParaRPr lang="en-US" b="1" u="sng" dirty="0"/>
          </a:p>
        </p:txBody>
      </p:sp>
      <p:sp>
        <p:nvSpPr>
          <p:cNvPr id="37" name="Text Placeholder 102"/>
          <p:cNvSpPr>
            <a:spLocks noGrp="1"/>
          </p:cNvSpPr>
          <p:nvPr>
            <p:ph type="body" sz="quarter" idx="15"/>
          </p:nvPr>
        </p:nvSpPr>
        <p:spPr>
          <a:xfrm>
            <a:off x="6261767" y="460674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8" name="TextBox 37"/>
          <p:cNvSpPr txBox="1"/>
          <p:nvPr userDrawn="1"/>
        </p:nvSpPr>
        <p:spPr>
          <a:xfrm>
            <a:off x="6143047" y="4142161"/>
            <a:ext cx="1582484" cy="369332"/>
          </a:xfrm>
          <a:prstGeom prst="rect">
            <a:avLst/>
          </a:prstGeom>
          <a:noFill/>
        </p:spPr>
        <p:txBody>
          <a:bodyPr wrap="none" rtlCol="0">
            <a:spAutoFit/>
          </a:bodyPr>
          <a:lstStyle/>
          <a:p>
            <a:r>
              <a:rPr lang="en-US" b="1" u="sng" baseline="0" dirty="0" smtClean="0"/>
              <a:t>Help Needed</a:t>
            </a:r>
            <a:endParaRPr lang="en-US" b="1" u="sng" dirty="0"/>
          </a:p>
        </p:txBody>
      </p:sp>
    </p:spTree>
    <p:extLst>
      <p:ext uri="{BB962C8B-B14F-4D97-AF65-F5344CB8AC3E}">
        <p14:creationId xmlns:p14="http://schemas.microsoft.com/office/powerpoint/2010/main" val="743535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29290733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4488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0"/>
            <a:ext cx="109728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39053565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683336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smtClean="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smtClean="0"/>
              <a:t>Click to </a:t>
            </a:r>
            <a:r>
              <a:rPr lang="en-US" smtClean="0"/>
              <a:t>edit Title</a:t>
            </a:r>
            <a:endParaRPr lang="en-US" dirty="0" smtClean="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smtClean="0"/>
              <a:t>Click to edit Date [Month, Day, Year]</a:t>
            </a:r>
            <a:endParaRPr lang="en-US" dirty="0"/>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388792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smtClean="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smtClean="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smtClean="0"/>
              <a:t>Click to edit Date [Month, Day, Year]</a:t>
            </a:r>
            <a:endParaRPr lang="en-US" dirty="0"/>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smtClean="0">
                <a:solidFill>
                  <a:srgbClr val="FFFFFF"/>
                </a:solidFill>
              </a:rPr>
              <a:t>Meeting Objectives</a:t>
            </a:r>
            <a:endParaRPr lang="en-US" sz="2000" dirty="0">
              <a:solidFill>
                <a:srgbClr val="FFFFFF"/>
              </a:solidFill>
            </a:endParaRP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sz="2000" kern="0" dirty="0" smtClean="0"/>
              <a:t>Alignment</a:t>
            </a:r>
          </a:p>
          <a:p>
            <a:pPr>
              <a:buClr>
                <a:srgbClr val="8FBC00"/>
              </a:buClr>
              <a:buSzPct val="150000"/>
              <a:buFont typeface="Arial" panose="020B0604020202020204" pitchFamily="34" charset="0"/>
              <a:buChar char="□"/>
              <a:tabLst>
                <a:tab pos="914400" algn="l"/>
              </a:tabLst>
            </a:pPr>
            <a:r>
              <a:rPr lang="en-US" sz="2000" kern="0" dirty="0" smtClean="0"/>
              <a:t>Decisions</a:t>
            </a:r>
            <a:endParaRPr lang="en-US" sz="2000" kern="0" dirty="0"/>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7715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2293" y="236539"/>
            <a:ext cx="1097404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94392"/>
          </a:xfrm>
        </p:spPr>
        <p:txBody>
          <a:bodyPr/>
          <a:lstStyle>
            <a:lvl1pPr>
              <a:defRPr sz="2400"/>
            </a:lvl1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430818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3443" y="236539"/>
            <a:ext cx="10990536" cy="820737"/>
          </a:xfrm>
        </p:spPr>
        <p:txBody>
          <a:bodyPr anchor="ctr" anchorCtr="0"/>
          <a:lstStyle/>
          <a:p>
            <a:r>
              <a:rPr lang="en-US" smtClean="0"/>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77833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380049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7594" y="236539"/>
            <a:ext cx="1096500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15758" y="1335089"/>
            <a:ext cx="10966839" cy="2068259"/>
          </a:xfrm>
        </p:spPr>
        <p:txBody>
          <a:bodyPr/>
          <a:lstStyle>
            <a:lvl1pPr>
              <a:defRPr sz="2400" b="1"/>
            </a:lvl1pPr>
            <a:lvl2pPr>
              <a:defRPr sz="2000"/>
            </a:lvl2pPr>
            <a:lvl3pPr>
              <a:defRPr sz="1800"/>
            </a:lvl3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8388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1207492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6"/>
          <p:cNvSpPr>
            <a:spLocks noGrp="1" noChangeArrowheads="1"/>
          </p:cNvSpPr>
          <p:nvPr>
            <p:ph type="sldNum" sz="quarter" idx="12"/>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16"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2243035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7"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9" name="Rectangle 7"/>
          <p:cNvSpPr>
            <a:spLocks noGrp="1" noChangeArrowheads="1"/>
          </p:cNvSpPr>
          <p:nvPr>
            <p:ph type="ftr" sz="quarter" idx="10"/>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370613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with grid">
    <p:spTree>
      <p:nvGrpSpPr>
        <p:cNvPr id="1" name=""/>
        <p:cNvGrpSpPr/>
        <p:nvPr/>
      </p:nvGrpSpPr>
      <p:grpSpPr>
        <a:xfrm>
          <a:off x="0" y="0"/>
          <a:ext cx="0" cy="0"/>
          <a:chOff x="0" y="0"/>
          <a:chExt cx="0" cy="0"/>
        </a:xfrm>
      </p:grpSpPr>
      <p:grpSp>
        <p:nvGrpSpPr>
          <p:cNvPr id="6" name="Boeing 12 column grid"/>
          <p:cNvGrpSpPr/>
          <p:nvPr userDrawn="1"/>
        </p:nvGrpSpPr>
        <p:grpSpPr>
          <a:xfrm>
            <a:off x="-4" y="456356"/>
            <a:ext cx="12192015" cy="5958732"/>
            <a:chOff x="-3" y="456356"/>
            <a:chExt cx="9144011" cy="5958732"/>
          </a:xfrm>
        </p:grpSpPr>
        <p:cxnSp>
          <p:nvCxnSpPr>
            <p:cNvPr id="7" name="Straight Connector 6"/>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userDrawn="1"/>
          </p:nvGrpSpPr>
          <p:grpSpPr>
            <a:xfrm>
              <a:off x="1001862" y="457200"/>
              <a:ext cx="7135564" cy="5957888"/>
              <a:chOff x="1001862" y="0"/>
              <a:chExt cx="7135564" cy="6858000"/>
            </a:xfrm>
          </p:grpSpPr>
          <p:cxnSp>
            <p:nvCxnSpPr>
              <p:cNvPr id="25" name="Straight Connector 24"/>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59387" cy="1470025"/>
          </a:xfrm>
        </p:spPr>
        <p:txBody>
          <a:bodyPr anchor="t" anchorCtr="0"/>
          <a:lstStyle>
            <a:lvl1pPr>
              <a:defRPr sz="4400"/>
            </a:lvl1pPr>
          </a:lstStyle>
          <a:p>
            <a:pPr lvl="0"/>
            <a:r>
              <a:rPr lang="en-US" noProof="0" dirty="0"/>
              <a:t>Click to edit Master title style</a:t>
            </a:r>
          </a:p>
        </p:txBody>
      </p:sp>
      <p:sp>
        <p:nvSpPr>
          <p:cNvPr id="48"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49"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086477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_with grid">
    <p:spTree>
      <p:nvGrpSpPr>
        <p:cNvPr id="1" name=""/>
        <p:cNvGrpSpPr/>
        <p:nvPr/>
      </p:nvGrpSpPr>
      <p:grpSpPr>
        <a:xfrm>
          <a:off x="0" y="0"/>
          <a:ext cx="0" cy="0"/>
          <a:chOff x="0" y="0"/>
          <a:chExt cx="0" cy="0"/>
        </a:xfrm>
      </p:grpSpPr>
      <p:grpSp>
        <p:nvGrpSpPr>
          <p:cNvPr id="12" name="Boeing 12 column grid"/>
          <p:cNvGrpSpPr/>
          <p:nvPr userDrawn="1"/>
        </p:nvGrpSpPr>
        <p:grpSpPr>
          <a:xfrm>
            <a:off x="-4" y="456356"/>
            <a:ext cx="12192015" cy="5958732"/>
            <a:chOff x="-3" y="456356"/>
            <a:chExt cx="9144011" cy="5958732"/>
          </a:xfrm>
        </p:grpSpPr>
        <p:cxnSp>
          <p:nvCxnSpPr>
            <p:cNvPr id="13" name="Straight Connector 12"/>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9" name="Group 28"/>
            <p:cNvGrpSpPr/>
            <p:nvPr userDrawn="1"/>
          </p:nvGrpSpPr>
          <p:grpSpPr>
            <a:xfrm>
              <a:off x="1001862" y="457200"/>
              <a:ext cx="7135564" cy="5957888"/>
              <a:chOff x="1001862" y="0"/>
              <a:chExt cx="7135564" cy="6858000"/>
            </a:xfrm>
          </p:grpSpPr>
          <p:cxnSp>
            <p:nvCxnSpPr>
              <p:cNvPr id="30" name="Straight Connector 29"/>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82564"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18067" y="4419602"/>
            <a:ext cx="5381303"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197262" y="4419602"/>
            <a:ext cx="5403369"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18067" y="4876801"/>
            <a:ext cx="5382183"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197262" y="4876801"/>
            <a:ext cx="5403369"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18067" y="5603628"/>
            <a:ext cx="5355276" cy="221599"/>
          </a:xfrm>
        </p:spPr>
        <p:txBody>
          <a:bodyPr/>
          <a:lstStyle>
            <a:lvl1pPr marL="0" indent="0">
              <a:buNone/>
              <a:defRPr sz="1600" b="0"/>
            </a:lvl1pPr>
          </a:lstStyle>
          <a:p>
            <a:pPr lvl="0"/>
            <a:r>
              <a:rPr lang="en-US" dirty="0"/>
              <a:t>Click to edit Date [Month, Day, Year]</a:t>
            </a:r>
          </a:p>
        </p:txBody>
      </p:sp>
      <p:sp>
        <p:nvSpPr>
          <p:cNvPr id="53"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099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sp>
        <p:nvSpPr>
          <p:cNvPr id="11" name="Rectangle 6"/>
          <p:cNvSpPr txBox="1">
            <a:spLocks noChangeArrowheads="1"/>
          </p:cNvSpPr>
          <p:nvPr userDrawn="1"/>
        </p:nvSpPr>
        <p:spPr bwMode="auto">
          <a:xfrm>
            <a:off x="11809989" y="6476999"/>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88" r:id="rId2"/>
    <p:sldLayoutId id="2147483690" r:id="rId3"/>
    <p:sldLayoutId id="2147483692" r:id="rId4"/>
    <p:sldLayoutId id="2147483693" r:id="rId5"/>
    <p:sldLayoutId id="2147483694" r:id="rId6"/>
    <p:sldLayoutId id="2147483738" r:id="rId7"/>
  </p:sldLayoutIdLst>
  <mc:AlternateContent xmlns:mc="http://schemas.openxmlformats.org/markup-compatibility/2006">
    <mc:Choice xmlns:p14="http://schemas.microsoft.com/office/powerpoint/2010/main" Requires="p14">
      <p:transition p14:dur="0"/>
    </mc:Choice>
    <mc:Fallback>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2" name="Straight Connector 11"/>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8" name="Group 27"/>
            <p:cNvGrpSpPr/>
            <p:nvPr userDrawn="1"/>
          </p:nvGrpSpPr>
          <p:grpSpPr>
            <a:xfrm>
              <a:off x="1001862" y="457200"/>
              <a:ext cx="7135564" cy="5957888"/>
              <a:chOff x="1001862" y="0"/>
              <a:chExt cx="7135564" cy="6858000"/>
            </a:xfrm>
          </p:grpSpPr>
          <p:cxnSp>
            <p:nvCxnSpPr>
              <p:cNvPr id="29" name="Straight Connector 28"/>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9" name="Rectangle 5"/>
          <p:cNvSpPr>
            <a:spLocks noChangeArrowheads="1"/>
          </p:cNvSpPr>
          <p:nvPr/>
        </p:nvSpPr>
        <p:spPr bwMode="auto">
          <a:xfrm>
            <a:off x="584014" y="6657976"/>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8" name="Rectangle 2"/>
          <p:cNvSpPr>
            <a:spLocks noGrp="1" noChangeArrowheads="1"/>
          </p:cNvSpPr>
          <p:nvPr>
            <p:ph type="title"/>
          </p:nvPr>
        </p:nvSpPr>
        <p:spPr bwMode="auto">
          <a:xfrm>
            <a:off x="614787" y="236539"/>
            <a:ext cx="10962644"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8" y="1335089"/>
            <a:ext cx="1095938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434403" y="1109663"/>
            <a:ext cx="11404115"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pic>
        <p:nvPicPr>
          <p:cNvPr id="2" name="Picture 1"/>
          <p:cNvPicPr>
            <a:picLocks noChangeAspect="1"/>
          </p:cNvPicPr>
          <p:nvPr userDrawn="1"/>
        </p:nvPicPr>
        <p:blipFill>
          <a:blip r:embed="rId11"/>
          <a:stretch>
            <a:fillRect/>
          </a:stretch>
        </p:blipFill>
        <p:spPr>
          <a:xfrm>
            <a:off x="5919200" y="3273538"/>
            <a:ext cx="353599" cy="310923"/>
          </a:xfrm>
          <a:prstGeom prst="rect">
            <a:avLst/>
          </a:prstGeom>
        </p:spPr>
      </p:pic>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5403386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4" r:id="rId5"/>
    <p:sldLayoutId id="2147483705" r:id="rId6"/>
    <p:sldLayoutId id="2147483703" r:id="rId7"/>
    <p:sldLayoutId id="2147483706" r:id="rId8"/>
    <p:sldLayoutId id="2147483707" r:id="rId9"/>
  </p:sldLayoutIdLst>
  <mc:AlternateContent xmlns:mc="http://schemas.openxmlformats.org/markup-compatibility/2006">
    <mc:Choice xmlns:p14="http://schemas.microsoft.com/office/powerpoint/2010/main" Requires="p14">
      <p:transition p14:dur="0"/>
    </mc:Choice>
    <mc:Fallback>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531821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mc:AlternateContent xmlns:mc="http://schemas.openxmlformats.org/markup-compatibility/2006">
    <mc:Choice xmlns:p14="http://schemas.microsoft.com/office/powerpoint/2010/main" Requires="p14">
      <p:transition p14:dur="0"/>
    </mc:Choice>
    <mc:Fallback>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781101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7" r:id="rId11"/>
  </p:sldLayoutIdLst>
  <mc:AlternateContent xmlns:mc="http://schemas.openxmlformats.org/markup-compatibility/2006">
    <mc:Choice xmlns:p14="http://schemas.microsoft.com/office/powerpoint/2010/main" Requires="p14">
      <p:transition p14:dur="0"/>
    </mc:Choice>
    <mc:Fallback>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838200"/>
            <a:ext cx="109728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09600" y="6534151"/>
            <a:ext cx="10972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
        <p:nvSpPr>
          <p:cNvPr id="1032" name="Rectangle 8"/>
          <p:cNvSpPr>
            <a:spLocks noChangeArrowheads="1"/>
          </p:cNvSpPr>
          <p:nvPr userDrawn="1"/>
        </p:nvSpPr>
        <p:spPr bwMode="auto">
          <a:xfrm>
            <a:off x="0" y="1"/>
            <a:ext cx="12192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rgbClr val="FFFFFF"/>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1016000" cy="762000"/>
          </a:xfrm>
          <a:prstGeom prst="rect">
            <a:avLst/>
          </a:prstGeom>
          <a:noFill/>
        </p:spPr>
      </p:pic>
      <p:sp>
        <p:nvSpPr>
          <p:cNvPr id="1035" name="Rectangle 11"/>
          <p:cNvSpPr>
            <a:spLocks noChangeArrowheads="1"/>
          </p:cNvSpPr>
          <p:nvPr userDrawn="1"/>
        </p:nvSpPr>
        <p:spPr bwMode="auto">
          <a:xfrm>
            <a:off x="1117601" y="152400"/>
            <a:ext cx="825867" cy="369332"/>
          </a:xfrm>
          <a:prstGeom prst="rect">
            <a:avLst/>
          </a:prstGeom>
          <a:noFill/>
          <a:ln w="9525">
            <a:noFill/>
            <a:miter lim="800000"/>
            <a:headEnd/>
            <a:tailEnd/>
          </a:ln>
          <a:effectLst/>
        </p:spPr>
        <p:txBody>
          <a:bodyPr wrap="none">
            <a:spAutoFit/>
          </a:bodyPr>
          <a:lstStyle/>
          <a:p>
            <a:r>
              <a:rPr lang="en-US" b="1" dirty="0">
                <a:solidFill>
                  <a:srgbClr val="FFFFFF"/>
                </a:solidFill>
                <a:effectLst>
                  <a:outerShdw blurRad="38100" dist="38100" dir="2700000" algn="tl">
                    <a:srgbClr val="000000"/>
                  </a:outerShdw>
                </a:effectLst>
              </a:rPr>
              <a:t>OSEE</a:t>
            </a:r>
          </a:p>
        </p:txBody>
      </p:sp>
    </p:spTree>
    <p:extLst>
      <p:ext uri="{BB962C8B-B14F-4D97-AF65-F5344CB8AC3E}">
        <p14:creationId xmlns:p14="http://schemas.microsoft.com/office/powerpoint/2010/main" val="2908287238"/>
      </p:ext>
    </p:extLst>
  </p:cSld>
  <p:clrMap bg1="lt1" tx1="dk1" bg2="lt2" tx2="dk2" accent1="accent1" accent2="accent2" accent3="accent3" accent4="accent4" accent5="accent5" accent6="accent6" hlink="hlink" folHlink="folHlink"/>
  <p:sldLayoutIdLst>
    <p:sldLayoutId id="2147483740" r:id="rId1"/>
    <p:sldLayoutId id="2147483741" r:id="rId2"/>
  </p:sldLayoutIdLst>
  <mc:AlternateContent xmlns:mc="http://schemas.openxmlformats.org/markup-compatibility/2006">
    <mc:Choice xmlns:p14="http://schemas.microsoft.com/office/powerpoint/2010/main" Requires="p14">
      <p:transition p14:dur="0"/>
    </mc:Choice>
    <mc:Fallback>
      <p:transition/>
    </mc:Fallback>
  </mc:AlternateConten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smtClean="0"/>
              <a:t>Title: 28 Arial Bold</a:t>
            </a:r>
            <a:br>
              <a:rPr lang="en-US" altLang="en-US" dirty="0" smtClean="0"/>
            </a:br>
            <a:r>
              <a:rPr lang="en-US" altLang="en-US" dirty="0" smtClean="0"/>
              <a:t>Subtitle: 24 Arial Bold</a:t>
            </a:r>
          </a:p>
        </p:txBody>
      </p:sp>
      <p:sp>
        <p:nvSpPr>
          <p:cNvPr id="9" name="Rectangle 4"/>
          <p:cNvSpPr>
            <a:spLocks noGrp="1" noChangeArrowheads="1"/>
          </p:cNvSpPr>
          <p:nvPr>
            <p:ph type="body" idx="1"/>
          </p:nvPr>
        </p:nvSpPr>
        <p:spPr bwMode="auto">
          <a:xfrm>
            <a:off x="618067" y="1335089"/>
            <a:ext cx="1097591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cs typeface="Arial" pitchFamily="34" charset="0"/>
            </a:endParaRPr>
          </a:p>
        </p:txBody>
      </p:sp>
    </p:spTree>
    <p:extLst>
      <p:ext uri="{BB962C8B-B14F-4D97-AF65-F5344CB8AC3E}">
        <p14:creationId xmlns:p14="http://schemas.microsoft.com/office/powerpoint/2010/main" val="263802375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1">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clipse/osee" TargetMode="External"/><Relationship Id="rId2" Type="http://schemas.openxmlformats.org/officeDocument/2006/relationships/hyperlink" Target="http://eclipse.org/os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QL:2003" TargetMode="External"/><Relationship Id="rId2" Type="http://schemas.openxmlformats.org/officeDocument/2006/relationships/hyperlink" Target="https://osgi.org/download/r4v43/osgi.core-4.3.0.pdf" TargetMode="External"/><Relationship Id="rId1" Type="http://schemas.openxmlformats.org/officeDocument/2006/relationships/slideLayout" Target="../slideLayouts/slideLayout2.xml"/><Relationship Id="rId6" Type="http://schemas.openxmlformats.org/officeDocument/2006/relationships/hyperlink" Target="https://github.com/eclipse-ee4j/jaxrs-api" TargetMode="External"/><Relationship Id="rId5" Type="http://schemas.openxmlformats.org/officeDocument/2006/relationships/hyperlink" Target="https://angular.io/" TargetMode="External"/><Relationship Id="rId4" Type="http://schemas.openxmlformats.org/officeDocument/2006/relationships/hyperlink" Target="https://docs.oracle.com/javase/specs/jls/se8/html/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Ryan D. Brooks</a:t>
            </a:r>
          </a:p>
        </p:txBody>
      </p:sp>
      <p:sp>
        <p:nvSpPr>
          <p:cNvPr id="5" name="Text Placeholder 4"/>
          <p:cNvSpPr>
            <a:spLocks noGrp="1"/>
          </p:cNvSpPr>
          <p:nvPr>
            <p:ph type="body" sz="quarter" idx="12"/>
          </p:nvPr>
        </p:nvSpPr>
        <p:spPr>
          <a:xfrm>
            <a:off x="634035" y="4876801"/>
            <a:ext cx="5367092" cy="276999"/>
          </a:xfrm>
        </p:spPr>
        <p:txBody>
          <a:bodyPr/>
          <a:lstStyle/>
          <a:p>
            <a:r>
              <a:rPr lang="en-US" dirty="0" smtClean="0"/>
              <a:t>OSEE Eclipse Open Source </a:t>
            </a:r>
            <a:r>
              <a:rPr lang="en-US" dirty="0"/>
              <a:t>Project </a:t>
            </a:r>
            <a:r>
              <a:rPr lang="en-US" dirty="0" smtClean="0"/>
              <a:t>Lead</a:t>
            </a:r>
            <a:endParaRPr lang="en-US" dirty="0"/>
          </a:p>
        </p:txBody>
      </p:sp>
      <p:sp>
        <p:nvSpPr>
          <p:cNvPr id="7" name="Text Placeholder 6"/>
          <p:cNvSpPr>
            <a:spLocks noGrp="1"/>
          </p:cNvSpPr>
          <p:nvPr>
            <p:ph type="body" sz="quarter" idx="14"/>
          </p:nvPr>
        </p:nvSpPr>
        <p:spPr>
          <a:xfrm>
            <a:off x="634035" y="5603628"/>
            <a:ext cx="5340261" cy="221599"/>
          </a:xfrm>
        </p:spPr>
        <p:txBody>
          <a:bodyPr/>
          <a:lstStyle/>
          <a:p>
            <a:r>
              <a:rPr lang="en-US" dirty="0" smtClean="0"/>
              <a:t>21 April 2021</a:t>
            </a:r>
            <a:endParaRPr lang="en-US" dirty="0"/>
          </a:p>
        </p:txBody>
      </p:sp>
      <p:sp>
        <p:nvSpPr>
          <p:cNvPr id="8" name="Footer Placeholder 7"/>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9" name="Title 2"/>
          <p:cNvSpPr>
            <a:spLocks noGrp="1"/>
          </p:cNvSpPr>
          <p:nvPr>
            <p:ph type="ctrTitle"/>
          </p:nvPr>
        </p:nvSpPr>
        <p:spPr>
          <a:xfrm>
            <a:off x="618067" y="2180210"/>
            <a:ext cx="11131568" cy="2011464"/>
          </a:xfrm>
        </p:spPr>
        <p:txBody>
          <a:bodyPr/>
          <a:lstStyle/>
          <a:p>
            <a:pPr algn="ctr"/>
            <a:r>
              <a:rPr lang="en-US" dirty="0"/>
              <a:t>Disciplined </a:t>
            </a:r>
            <a:r>
              <a:rPr lang="en-US" dirty="0" smtClean="0"/>
              <a:t>Engineering</a:t>
            </a:r>
            <a:br>
              <a:rPr lang="en-US" dirty="0" smtClean="0"/>
            </a:br>
            <a:r>
              <a:rPr lang="en-US" dirty="0" smtClean="0"/>
              <a:t>and the</a:t>
            </a:r>
            <a:r>
              <a:rPr lang="en-US" dirty="0"/>
              <a:t/>
            </a:r>
            <a:br>
              <a:rPr lang="en-US" dirty="0"/>
            </a:br>
            <a:r>
              <a:rPr lang="en-US" dirty="0"/>
              <a:t>Open Systems Engineering Environment </a:t>
            </a:r>
          </a:p>
        </p:txBody>
      </p:sp>
    </p:spTree>
    <p:extLst>
      <p:ext uri="{BB962C8B-B14F-4D97-AF65-F5344CB8AC3E}">
        <p14:creationId xmlns:p14="http://schemas.microsoft.com/office/powerpoint/2010/main" val="3503991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7620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136" name="Rectangle 2"/>
          <p:cNvSpPr>
            <a:spLocks noChangeArrowheads="1"/>
          </p:cNvSpPr>
          <p:nvPr/>
        </p:nvSpPr>
        <p:spPr bwMode="auto">
          <a:xfrm>
            <a:off x="7467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34" name="Rectangle 2"/>
          <p:cNvSpPr>
            <a:spLocks noChangeArrowheads="1"/>
          </p:cNvSpPr>
          <p:nvPr/>
        </p:nvSpPr>
        <p:spPr bwMode="auto">
          <a:xfrm>
            <a:off x="152400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a:solidFill>
                  <a:srgbClr val="000000"/>
                </a:solidFill>
                <a:latin typeface="Arial" pitchFamily="34" charset="0"/>
                <a:cs typeface="Arial" pitchFamily="34" charset="0"/>
              </a:rPr>
              <a:t>Test Station</a:t>
            </a:r>
          </a:p>
          <a:p>
            <a:pPr algn="ctr"/>
            <a:r>
              <a:rPr lang="en-US" sz="1600" dirty="0">
                <a:solidFill>
                  <a:srgbClr val="000000"/>
                </a:solidFill>
                <a:latin typeface="Arial" pitchFamily="34" charset="0"/>
                <a:cs typeface="Arial" pitchFamily="34" charset="0"/>
              </a:rPr>
              <a:t>With Physical I/O</a:t>
            </a:r>
          </a:p>
        </p:txBody>
      </p:sp>
      <p:sp>
        <p:nvSpPr>
          <p:cNvPr id="33" name="Rectangle 2"/>
          <p:cNvSpPr>
            <a:spLocks noChangeArrowheads="1"/>
          </p:cNvSpPr>
          <p:nvPr/>
        </p:nvSpPr>
        <p:spPr bwMode="auto">
          <a:xfrm>
            <a:off x="1866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 name="Rectangle 2"/>
          <p:cNvSpPr>
            <a:spLocks noChangeArrowheads="1"/>
          </p:cNvSpPr>
          <p:nvPr/>
        </p:nvSpPr>
        <p:spPr bwMode="auto">
          <a:xfrm>
            <a:off x="1771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14" name="Rectangle 2"/>
          <p:cNvSpPr>
            <a:spLocks noChangeArrowheads="1"/>
          </p:cNvSpPr>
          <p:nvPr/>
        </p:nvSpPr>
        <p:spPr bwMode="auto">
          <a:xfrm>
            <a:off x="2724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Soft Real-time</a:t>
            </a:r>
          </a:p>
          <a:p>
            <a:pPr algn="ctr"/>
            <a:r>
              <a:rPr lang="en-US" sz="1600" dirty="0">
                <a:solidFill>
                  <a:srgbClr val="000000"/>
                </a:solidFill>
                <a:latin typeface="Arial" pitchFamily="34" charset="0"/>
                <a:cs typeface="Arial" pitchFamily="34" charset="0"/>
              </a:rPr>
              <a:t>OSEE</a:t>
            </a:r>
          </a:p>
          <a:p>
            <a:pPr algn="ctr"/>
            <a:r>
              <a:rPr lang="en-US" sz="1600" dirty="0">
                <a:solidFill>
                  <a:srgbClr val="000000"/>
                </a:solidFill>
                <a:latin typeface="Arial" pitchFamily="34" charset="0"/>
                <a:cs typeface="Arial" pitchFamily="34" charset="0"/>
              </a:rPr>
              <a:t>Test </a:t>
            </a:r>
          </a:p>
          <a:p>
            <a:pPr algn="ctr"/>
            <a:r>
              <a:rPr lang="en-US" sz="1600" dirty="0">
                <a:solidFill>
                  <a:srgbClr val="000000"/>
                </a:solidFill>
                <a:latin typeface="Arial" pitchFamily="34" charset="0"/>
                <a:cs typeface="Arial" pitchFamily="34" charset="0"/>
              </a:rPr>
              <a:t>Environment</a:t>
            </a:r>
          </a:p>
          <a:p>
            <a:pPr algn="ctr"/>
            <a:r>
              <a:rPr lang="en-US" sz="1600" dirty="0">
                <a:solidFill>
                  <a:srgbClr val="000000"/>
                </a:solidFill>
                <a:latin typeface="Arial" pitchFamily="34" charset="0"/>
                <a:cs typeface="Arial" pitchFamily="34" charset="0"/>
              </a:rPr>
              <a:t> Server</a:t>
            </a:r>
          </a:p>
        </p:txBody>
      </p:sp>
      <p:sp>
        <p:nvSpPr>
          <p:cNvPr id="16" name="Rectangle 2"/>
          <p:cNvSpPr>
            <a:spLocks noChangeArrowheads="1"/>
          </p:cNvSpPr>
          <p:nvPr/>
        </p:nvSpPr>
        <p:spPr bwMode="auto">
          <a:xfrm>
            <a:off x="4953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Simulated OSEE</a:t>
            </a:r>
          </a:p>
          <a:p>
            <a:pPr algn="ctr"/>
            <a:r>
              <a:rPr lang="en-US" sz="1600" dirty="0">
                <a:solidFill>
                  <a:srgbClr val="000000"/>
                </a:solidFill>
                <a:latin typeface="Arial" pitchFamily="34" charset="0"/>
                <a:cs typeface="Arial" pitchFamily="34" charset="0"/>
              </a:rPr>
              <a:t>Test Environment</a:t>
            </a:r>
          </a:p>
          <a:p>
            <a:pPr algn="ctr"/>
            <a:r>
              <a:rPr lang="en-US" sz="1600" dirty="0">
                <a:solidFill>
                  <a:srgbClr val="000000"/>
                </a:solidFill>
                <a:latin typeface="Arial" pitchFamily="34" charset="0"/>
                <a:cs typeface="Arial" pitchFamily="34" charset="0"/>
              </a:rPr>
              <a:t>Server</a:t>
            </a:r>
          </a:p>
        </p:txBody>
      </p:sp>
      <p:sp>
        <p:nvSpPr>
          <p:cNvPr id="24" name="Rectangle 2"/>
          <p:cNvSpPr>
            <a:spLocks noChangeArrowheads="1"/>
          </p:cNvSpPr>
          <p:nvPr/>
        </p:nvSpPr>
        <p:spPr bwMode="auto">
          <a:xfrm>
            <a:off x="7315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RESTful API (JAX-RS)</a:t>
            </a:r>
          </a:p>
        </p:txBody>
      </p:sp>
      <p:sp>
        <p:nvSpPr>
          <p:cNvPr id="26" name="AutoShape 17"/>
          <p:cNvSpPr>
            <a:spLocks noChangeArrowheads="1"/>
          </p:cNvSpPr>
          <p:nvPr/>
        </p:nvSpPr>
        <p:spPr bwMode="auto">
          <a:xfrm>
            <a:off x="8991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a:solidFill>
                  <a:srgbClr val="000000"/>
                </a:solidFill>
                <a:latin typeface="Arial" pitchFamily="34" charset="0"/>
                <a:cs typeface="Arial" pitchFamily="34" charset="0"/>
              </a:rPr>
              <a:t>Relational DB</a:t>
            </a:r>
          </a:p>
        </p:txBody>
      </p:sp>
      <p:sp>
        <p:nvSpPr>
          <p:cNvPr id="21" name="AutoShape 17"/>
          <p:cNvSpPr>
            <a:spLocks noChangeArrowheads="1"/>
          </p:cNvSpPr>
          <p:nvPr/>
        </p:nvSpPr>
        <p:spPr bwMode="auto">
          <a:xfrm>
            <a:off x="8991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a:solidFill>
                  <a:srgbClr val="000000"/>
                </a:solidFill>
                <a:latin typeface="Arial" pitchFamily="34" charset="0"/>
                <a:cs typeface="Arial" pitchFamily="34" charset="0"/>
              </a:rPr>
              <a:t>Versioned</a:t>
            </a:r>
          </a:p>
          <a:p>
            <a:pPr algn="ctr"/>
            <a:r>
              <a:rPr lang="en-US" sz="1600" dirty="0">
                <a:solidFill>
                  <a:srgbClr val="000000"/>
                </a:solidFill>
                <a:latin typeface="Arial" pitchFamily="34" charset="0"/>
                <a:cs typeface="Arial" pitchFamily="34" charset="0"/>
              </a:rPr>
              <a:t>Object</a:t>
            </a:r>
          </a:p>
          <a:p>
            <a:pPr algn="ctr"/>
            <a:r>
              <a:rPr lang="en-US" sz="1600" dirty="0">
                <a:solidFill>
                  <a:srgbClr val="000000"/>
                </a:solidFill>
                <a:latin typeface="Arial" pitchFamily="34" charset="0"/>
                <a:cs typeface="Arial" pitchFamily="34" charset="0"/>
              </a:rPr>
              <a:t>Datastore</a:t>
            </a:r>
          </a:p>
        </p:txBody>
      </p:sp>
      <p:sp>
        <p:nvSpPr>
          <p:cNvPr id="29" name="Cloud 28"/>
          <p:cNvSpPr/>
          <p:nvPr/>
        </p:nvSpPr>
        <p:spPr>
          <a:xfrm>
            <a:off x="4267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rgbClr val="000000"/>
                </a:solidFill>
                <a:cs typeface="Arial" pitchFamily="34" charset="0"/>
              </a:rPr>
              <a:t>Active MQ</a:t>
            </a:r>
          </a:p>
          <a:p>
            <a:pPr algn="ctr"/>
            <a:r>
              <a:rPr lang="en-US" sz="1600" dirty="0">
                <a:solidFill>
                  <a:srgbClr val="000000"/>
                </a:solidFill>
                <a:cs typeface="Arial" pitchFamily="34" charset="0"/>
              </a:rPr>
              <a:t>Message Broker</a:t>
            </a:r>
          </a:p>
          <a:p>
            <a:pPr algn="ctr"/>
            <a:endParaRPr lang="en-US" sz="1600" dirty="0">
              <a:solidFill>
                <a:srgbClr val="FFFFFF"/>
              </a:solidFill>
              <a:cs typeface="Arial" pitchFamily="34" charset="0"/>
            </a:endParaRPr>
          </a:p>
        </p:txBody>
      </p:sp>
      <p:sp>
        <p:nvSpPr>
          <p:cNvPr id="31" name="Flowchart: Multidocument 30"/>
          <p:cNvSpPr/>
          <p:nvPr/>
        </p:nvSpPr>
        <p:spPr>
          <a:xfrm>
            <a:off x="1676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cs typeface="Arial" pitchFamily="34" charset="0"/>
              </a:rPr>
              <a:t>Web Clients</a:t>
            </a:r>
          </a:p>
        </p:txBody>
      </p:sp>
      <p:sp>
        <p:nvSpPr>
          <p:cNvPr id="36" name="Rectangle 2"/>
          <p:cNvSpPr>
            <a:spLocks noChangeArrowheads="1"/>
          </p:cNvSpPr>
          <p:nvPr/>
        </p:nvSpPr>
        <p:spPr bwMode="auto">
          <a:xfrm>
            <a:off x="7315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Transactional Persistence</a:t>
            </a:r>
          </a:p>
          <a:p>
            <a:pPr algn="ctr"/>
            <a:r>
              <a:rPr lang="en-US" sz="1600" dirty="0">
                <a:solidFill>
                  <a:srgbClr val="000000"/>
                </a:solidFill>
                <a:latin typeface="Arial" pitchFamily="34" charset="0"/>
                <a:cs typeface="Arial" pitchFamily="34" charset="0"/>
              </a:rPr>
              <a:t>and Branching Service</a:t>
            </a:r>
          </a:p>
        </p:txBody>
      </p:sp>
      <p:sp>
        <p:nvSpPr>
          <p:cNvPr id="43" name="Rectangle 2"/>
          <p:cNvSpPr>
            <a:spLocks noChangeArrowheads="1"/>
          </p:cNvSpPr>
          <p:nvPr/>
        </p:nvSpPr>
        <p:spPr bwMode="auto">
          <a:xfrm>
            <a:off x="3886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a:solidFill>
                  <a:srgbClr val="000000"/>
                </a:solidFill>
                <a:latin typeface="Arial" pitchFamily="34" charset="0"/>
                <a:cs typeface="Arial" pitchFamily="34" charset="0"/>
              </a:rPr>
              <a:t>Arbitration Server</a:t>
            </a:r>
          </a:p>
          <a:p>
            <a:pPr algn="ctr"/>
            <a:r>
              <a:rPr lang="en-US" sz="1600" dirty="0">
                <a:solidFill>
                  <a:srgbClr val="000000"/>
                </a:solidFill>
                <a:latin typeface="Arial" pitchFamily="34" charset="0"/>
                <a:cs typeface="Arial" pitchFamily="34" charset="0"/>
              </a:rPr>
              <a:t>with Load Balancing</a:t>
            </a:r>
          </a:p>
          <a:p>
            <a:pPr algn="ctr"/>
            <a:r>
              <a:rPr lang="en-US" sz="1600" dirty="0">
                <a:solidFill>
                  <a:srgbClr val="000000"/>
                </a:solidFill>
                <a:latin typeface="Arial" pitchFamily="34" charset="0"/>
                <a:cs typeface="Arial" pitchFamily="34" charset="0"/>
              </a:rPr>
              <a:t>http://osee.organization.com</a:t>
            </a:r>
          </a:p>
        </p:txBody>
      </p:sp>
      <p:sp>
        <p:nvSpPr>
          <p:cNvPr id="46" name="Rectangle 2"/>
          <p:cNvSpPr>
            <a:spLocks noChangeArrowheads="1"/>
          </p:cNvSpPr>
          <p:nvPr/>
        </p:nvSpPr>
        <p:spPr bwMode="auto">
          <a:xfrm>
            <a:off x="1676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Eclipse IDE</a:t>
            </a:r>
          </a:p>
          <a:p>
            <a:pPr algn="ctr"/>
            <a:r>
              <a:rPr lang="en-US" sz="1600" dirty="0">
                <a:solidFill>
                  <a:srgbClr val="000000"/>
                </a:solidFill>
                <a:latin typeface="Arial" pitchFamily="34" charset="0"/>
                <a:cs typeface="Arial" pitchFamily="34" charset="0"/>
              </a:rPr>
              <a:t>Clients</a:t>
            </a:r>
          </a:p>
        </p:txBody>
      </p:sp>
      <p:sp>
        <p:nvSpPr>
          <p:cNvPr id="48" name="TextBox 47"/>
          <p:cNvSpPr txBox="1"/>
          <p:nvPr/>
        </p:nvSpPr>
        <p:spPr>
          <a:xfrm>
            <a:off x="7772400" y="880646"/>
            <a:ext cx="2895600" cy="338554"/>
          </a:xfrm>
          <a:prstGeom prst="rect">
            <a:avLst/>
          </a:prstGeom>
          <a:solidFill>
            <a:schemeClr val="accent2"/>
          </a:solidFill>
        </p:spPr>
        <p:txBody>
          <a:bodyPr wrap="square" rtlCol="0">
            <a:spAutoFit/>
          </a:bodyPr>
          <a:lstStyle/>
          <a:p>
            <a:r>
              <a:rPr lang="en-US" sz="1600" dirty="0">
                <a:solidFill>
                  <a:srgbClr val="FFFFFF"/>
                </a:solidFill>
                <a:latin typeface="Arial" pitchFamily="34" charset="0"/>
                <a:cs typeface="Arial" pitchFamily="34" charset="0"/>
              </a:rPr>
              <a:t>OSEE Application Servers</a:t>
            </a:r>
          </a:p>
        </p:txBody>
      </p:sp>
      <p:sp>
        <p:nvSpPr>
          <p:cNvPr id="49" name="AutoShape 17"/>
          <p:cNvSpPr>
            <a:spLocks noChangeArrowheads="1"/>
          </p:cNvSpPr>
          <p:nvPr/>
        </p:nvSpPr>
        <p:spPr bwMode="auto">
          <a:xfrm>
            <a:off x="7239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a:solidFill>
                  <a:srgbClr val="000000"/>
                </a:solidFill>
                <a:latin typeface="Arial" pitchFamily="34" charset="0"/>
                <a:cs typeface="Arial" pitchFamily="34" charset="0"/>
              </a:rPr>
              <a:t>Attribute</a:t>
            </a:r>
          </a:p>
          <a:p>
            <a:pPr algn="ctr"/>
            <a:r>
              <a:rPr lang="en-US" sz="1600" dirty="0">
                <a:solidFill>
                  <a:srgbClr val="000000"/>
                </a:solidFill>
                <a:latin typeface="Arial" pitchFamily="34" charset="0"/>
                <a:cs typeface="Arial" pitchFamily="34" charset="0"/>
              </a:rPr>
              <a:t>Value</a:t>
            </a:r>
          </a:p>
          <a:p>
            <a:pPr algn="ctr"/>
            <a:r>
              <a:rPr lang="en-US" sz="1600" dirty="0">
                <a:solidFill>
                  <a:srgbClr val="000000"/>
                </a:solidFill>
                <a:latin typeface="Arial" pitchFamily="34" charset="0"/>
                <a:cs typeface="Arial" pitchFamily="34" charset="0"/>
              </a:rPr>
              <a:t>Store</a:t>
            </a:r>
          </a:p>
        </p:txBody>
      </p:sp>
      <p:cxnSp>
        <p:nvCxnSpPr>
          <p:cNvPr id="51" name="Straight Arrow Connector 50"/>
          <p:cNvCxnSpPr/>
          <p:nvPr/>
        </p:nvCxnSpPr>
        <p:spPr>
          <a:xfrm>
            <a:off x="3133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200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848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9753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JDBC</a:t>
            </a:r>
          </a:p>
        </p:txBody>
      </p:sp>
      <p:cxnSp>
        <p:nvCxnSpPr>
          <p:cNvPr id="68" name="Straight Arrow Connector 67"/>
          <p:cNvCxnSpPr/>
          <p:nvPr/>
        </p:nvCxnSpPr>
        <p:spPr>
          <a:xfrm flipH="1" flipV="1">
            <a:off x="9525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7772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NFS</a:t>
            </a:r>
          </a:p>
        </p:txBody>
      </p:sp>
      <p:cxnSp>
        <p:nvCxnSpPr>
          <p:cNvPr id="73" name="Straight Arrow Connector 72"/>
          <p:cNvCxnSpPr/>
          <p:nvPr/>
        </p:nvCxnSpPr>
        <p:spPr>
          <a:xfrm>
            <a:off x="3200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43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4114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438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200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7315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Xtext-defined Type Model</a:t>
            </a:r>
          </a:p>
        </p:txBody>
      </p:sp>
      <p:sp>
        <p:nvSpPr>
          <p:cNvPr id="117" name="Rectangle 2"/>
          <p:cNvSpPr>
            <a:spLocks noChangeArrowheads="1"/>
          </p:cNvSpPr>
          <p:nvPr/>
        </p:nvSpPr>
        <p:spPr bwMode="auto">
          <a:xfrm>
            <a:off x="7315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Application Business Logic</a:t>
            </a:r>
          </a:p>
        </p:txBody>
      </p:sp>
      <p:sp>
        <p:nvSpPr>
          <p:cNvPr id="118" name="Rectangle 2"/>
          <p:cNvSpPr>
            <a:spLocks noChangeArrowheads="1"/>
          </p:cNvSpPr>
          <p:nvPr/>
        </p:nvSpPr>
        <p:spPr bwMode="auto">
          <a:xfrm>
            <a:off x="7315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Artifact Data Model</a:t>
            </a:r>
          </a:p>
        </p:txBody>
      </p:sp>
      <p:sp>
        <p:nvSpPr>
          <p:cNvPr id="123" name="Rectangle 2"/>
          <p:cNvSpPr>
            <a:spLocks noChangeArrowheads="1"/>
          </p:cNvSpPr>
          <p:nvPr/>
        </p:nvSpPr>
        <p:spPr bwMode="auto">
          <a:xfrm>
            <a:off x="7315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Core Services (search, </a:t>
            </a:r>
          </a:p>
          <a:p>
            <a:pPr algn="ctr"/>
            <a:r>
              <a:rPr lang="en-US" sz="1600" dirty="0">
                <a:solidFill>
                  <a:srgbClr val="000000"/>
                </a:solidFill>
                <a:latin typeface="Arial" pitchFamily="34" charset="0"/>
                <a:cs typeface="Arial" pitchFamily="34" charset="0"/>
              </a:rPr>
              <a:t>authentication, admin, etc.)</a:t>
            </a:r>
          </a:p>
        </p:txBody>
      </p:sp>
      <p:sp>
        <p:nvSpPr>
          <p:cNvPr id="133" name="Rectangle 2"/>
          <p:cNvSpPr>
            <a:spLocks noChangeArrowheads="1"/>
          </p:cNvSpPr>
          <p:nvPr/>
        </p:nvSpPr>
        <p:spPr bwMode="auto">
          <a:xfrm>
            <a:off x="7315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Web UI (Angular)</a:t>
            </a:r>
          </a:p>
        </p:txBody>
      </p:sp>
      <p:sp>
        <p:nvSpPr>
          <p:cNvPr id="64" name="Text Box 43"/>
          <p:cNvSpPr txBox="1">
            <a:spLocks noChangeArrowheads="1"/>
          </p:cNvSpPr>
          <p:nvPr/>
        </p:nvSpPr>
        <p:spPr bwMode="auto">
          <a:xfrm>
            <a:off x="3505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5" name="Text Box 43"/>
          <p:cNvSpPr txBox="1">
            <a:spLocks noChangeArrowheads="1"/>
          </p:cNvSpPr>
          <p:nvPr/>
        </p:nvSpPr>
        <p:spPr bwMode="auto">
          <a:xfrm>
            <a:off x="6172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7" name="Text Box 43"/>
          <p:cNvSpPr txBox="1">
            <a:spLocks noChangeArrowheads="1"/>
          </p:cNvSpPr>
          <p:nvPr/>
        </p:nvSpPr>
        <p:spPr bwMode="auto">
          <a:xfrm>
            <a:off x="4953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pic>
        <p:nvPicPr>
          <p:cNvPr id="1031" name="Picture 7"/>
          <p:cNvPicPr>
            <a:picLocks noChangeAspect="1" noChangeArrowheads="1"/>
          </p:cNvPicPr>
          <p:nvPr/>
        </p:nvPicPr>
        <p:blipFill>
          <a:blip r:embed="rId3" cstate="print"/>
          <a:srcRect/>
          <a:stretch>
            <a:fillRect/>
          </a:stretch>
        </p:blipFill>
        <p:spPr bwMode="auto">
          <a:xfrm>
            <a:off x="1524001" y="5095876"/>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2133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3" name="Text Box 43"/>
          <p:cNvSpPr txBox="1">
            <a:spLocks noChangeArrowheads="1"/>
          </p:cNvSpPr>
          <p:nvPr/>
        </p:nvSpPr>
        <p:spPr bwMode="auto">
          <a:xfrm>
            <a:off x="3276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4" name="Text Box 43"/>
          <p:cNvSpPr txBox="1">
            <a:spLocks noChangeArrowheads="1"/>
          </p:cNvSpPr>
          <p:nvPr/>
        </p:nvSpPr>
        <p:spPr bwMode="auto">
          <a:xfrm>
            <a:off x="2819400" y="2597113"/>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5" name="Text Box 43"/>
          <p:cNvSpPr txBox="1">
            <a:spLocks noChangeArrowheads="1"/>
          </p:cNvSpPr>
          <p:nvPr/>
        </p:nvSpPr>
        <p:spPr bwMode="auto">
          <a:xfrm>
            <a:off x="6504432" y="1754568"/>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6" name="Text Box 43"/>
          <p:cNvSpPr txBox="1">
            <a:spLocks noChangeArrowheads="1"/>
          </p:cNvSpPr>
          <p:nvPr/>
        </p:nvSpPr>
        <p:spPr bwMode="auto">
          <a:xfrm>
            <a:off x="3085338" y="1801360"/>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cxnSp>
        <p:nvCxnSpPr>
          <p:cNvPr id="59" name="Straight Arrow Connector 58"/>
          <p:cNvCxnSpPr/>
          <p:nvPr/>
        </p:nvCxnSpPr>
        <p:spPr>
          <a:xfrm>
            <a:off x="6553200" y="1732788"/>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645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Extensible Data Model</a:t>
            </a:r>
            <a:endParaRPr lang="en-US" dirty="0"/>
          </a:p>
        </p:txBody>
      </p:sp>
      <p:sp>
        <p:nvSpPr>
          <p:cNvPr id="9" name="Text Placeholder 8"/>
          <p:cNvSpPr>
            <a:spLocks noGrp="1"/>
          </p:cNvSpPr>
          <p:nvPr>
            <p:ph type="body" sz="quarter" idx="13"/>
          </p:nvPr>
        </p:nvSpPr>
        <p:spPr>
          <a:xfrm>
            <a:off x="603443" y="1335088"/>
            <a:ext cx="10984732" cy="4071884"/>
          </a:xfrm>
        </p:spPr>
        <p:txBody>
          <a:bodyPr/>
          <a:lstStyle/>
          <a:p>
            <a:r>
              <a:rPr lang="en-US" dirty="0" smtClean="0"/>
              <a:t>Conceptual </a:t>
            </a:r>
            <a:r>
              <a:rPr lang="en-US" dirty="0"/>
              <a:t>clarity and semantic completeness of the </a:t>
            </a:r>
            <a:r>
              <a:rPr lang="en-US" dirty="0" smtClean="0"/>
              <a:t>model</a:t>
            </a:r>
          </a:p>
          <a:p>
            <a:r>
              <a:rPr lang="en-US" dirty="0" smtClean="0"/>
              <a:t>OSEE </a:t>
            </a:r>
            <a:r>
              <a:rPr lang="en-US" dirty="0"/>
              <a:t>model </a:t>
            </a:r>
            <a:r>
              <a:rPr lang="en-US" dirty="0" smtClean="0"/>
              <a:t>elements</a:t>
            </a:r>
          </a:p>
          <a:p>
            <a:r>
              <a:rPr lang="en-US" dirty="0" smtClean="0"/>
              <a:t>Elements always </a:t>
            </a:r>
            <a:r>
              <a:rPr lang="en-US" dirty="0"/>
              <a:t>manipulated in a transaction on a branch</a:t>
            </a:r>
            <a:endParaRPr lang="en-US" dirty="0" smtClean="0"/>
          </a:p>
          <a:p>
            <a:pPr lvl="1"/>
            <a:r>
              <a:rPr lang="en-US" dirty="0" smtClean="0"/>
              <a:t>Artifact</a:t>
            </a:r>
          </a:p>
          <a:p>
            <a:pPr lvl="1"/>
            <a:r>
              <a:rPr lang="en-US" dirty="0" smtClean="0"/>
              <a:t>Attribute</a:t>
            </a:r>
          </a:p>
          <a:p>
            <a:pPr lvl="1"/>
            <a:r>
              <a:rPr lang="en-US" dirty="0" smtClean="0"/>
              <a:t>Relation</a:t>
            </a:r>
          </a:p>
          <a:p>
            <a:pPr lvl="1"/>
            <a:r>
              <a:rPr lang="en-US" dirty="0" smtClean="0"/>
              <a:t>Tuples</a:t>
            </a:r>
          </a:p>
          <a:p>
            <a:pPr lvl="1"/>
            <a:r>
              <a:rPr lang="en-US" dirty="0"/>
              <a:t>R</a:t>
            </a:r>
            <a:r>
              <a:rPr lang="en-US" dirty="0" smtClean="0"/>
              <a:t>elations </a:t>
            </a:r>
            <a:r>
              <a:rPr lang="en-US" dirty="0"/>
              <a:t>are between two objects on the same </a:t>
            </a:r>
            <a:r>
              <a:rPr lang="en-US" dirty="0" smtClean="0"/>
              <a:t>branch</a:t>
            </a:r>
          </a:p>
          <a:p>
            <a:pPr lvl="1"/>
            <a:r>
              <a:rPr lang="en-US" dirty="0" smtClean="0"/>
              <a:t>Tuples </a:t>
            </a:r>
            <a:r>
              <a:rPr lang="en-US" dirty="0"/>
              <a:t>allow relating objects across </a:t>
            </a:r>
            <a:r>
              <a:rPr lang="en-US" dirty="0" smtClean="0"/>
              <a:t>branches</a:t>
            </a:r>
          </a:p>
          <a:p>
            <a:pPr lvl="1"/>
            <a:r>
              <a:rPr lang="en-US" dirty="0"/>
              <a:t>Computed characteristics</a:t>
            </a:r>
          </a:p>
          <a:p>
            <a:pPr lvl="1"/>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864851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638301"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1981200" y="6613526"/>
            <a:ext cx="8229600" cy="244475"/>
          </a:xfrm>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7" name="Rectangle 2"/>
          <p:cNvSpPr>
            <a:spLocks noChangeArrowheads="1"/>
          </p:cNvSpPr>
          <p:nvPr/>
        </p:nvSpPr>
        <p:spPr bwMode="auto">
          <a:xfrm>
            <a:off x="5280212" y="1425388"/>
            <a:ext cx="1039907" cy="64097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System</a:t>
            </a:r>
          </a:p>
          <a:p>
            <a:pPr algn="ctr"/>
            <a:r>
              <a:rPr lang="en-US" sz="1200" dirty="0">
                <a:solidFill>
                  <a:srgbClr val="000000"/>
                </a:solidFill>
              </a:rPr>
              <a:t>Requirement</a:t>
            </a:r>
          </a:p>
        </p:txBody>
      </p:sp>
      <p:sp>
        <p:nvSpPr>
          <p:cNvPr id="58" name="Rectangle 3"/>
          <p:cNvSpPr>
            <a:spLocks noChangeArrowheads="1"/>
          </p:cNvSpPr>
          <p:nvPr/>
        </p:nvSpPr>
        <p:spPr bwMode="auto">
          <a:xfrm>
            <a:off x="5244354"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Subsystem</a:t>
            </a:r>
          </a:p>
          <a:p>
            <a:pPr algn="ctr"/>
            <a:r>
              <a:rPr lang="en-US" sz="1200" dirty="0">
                <a:solidFill>
                  <a:srgbClr val="000000"/>
                </a:solidFill>
              </a:rPr>
              <a:t>Requirement</a:t>
            </a:r>
          </a:p>
        </p:txBody>
      </p:sp>
      <p:sp>
        <p:nvSpPr>
          <p:cNvPr id="61" name="Rectangle 31"/>
          <p:cNvSpPr>
            <a:spLocks noChangeArrowheads="1"/>
          </p:cNvSpPr>
          <p:nvPr/>
        </p:nvSpPr>
        <p:spPr bwMode="auto">
          <a:xfrm>
            <a:off x="7790331" y="1425388"/>
            <a:ext cx="1156446" cy="672353"/>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System</a:t>
            </a:r>
          </a:p>
        </p:txBody>
      </p:sp>
      <p:sp>
        <p:nvSpPr>
          <p:cNvPr id="62" name="Rectangle 32"/>
          <p:cNvSpPr>
            <a:spLocks noChangeArrowheads="1"/>
          </p:cNvSpPr>
          <p:nvPr/>
        </p:nvSpPr>
        <p:spPr bwMode="auto">
          <a:xfrm>
            <a:off x="7512424" y="3151093"/>
            <a:ext cx="860611" cy="587189"/>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3" name="Rectangle 33"/>
          <p:cNvSpPr>
            <a:spLocks noChangeArrowheads="1"/>
          </p:cNvSpPr>
          <p:nvPr/>
        </p:nvSpPr>
        <p:spPr bwMode="auto">
          <a:xfrm>
            <a:off x="8718175"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4" name="Rectangle 37"/>
          <p:cNvSpPr>
            <a:spLocks noChangeArrowheads="1"/>
          </p:cNvSpPr>
          <p:nvPr/>
        </p:nvSpPr>
        <p:spPr bwMode="auto">
          <a:xfrm>
            <a:off x="7297272"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sp>
        <p:nvSpPr>
          <p:cNvPr id="65" name="TextBox 64"/>
          <p:cNvSpPr txBox="1"/>
          <p:nvPr/>
        </p:nvSpPr>
        <p:spPr>
          <a:xfrm>
            <a:off x="1613646" y="1524000"/>
            <a:ext cx="1317810" cy="600164"/>
          </a:xfrm>
          <a:prstGeom prst="rect">
            <a:avLst/>
          </a:prstGeom>
          <a:noFill/>
        </p:spPr>
        <p:txBody>
          <a:bodyPr wrap="square" rtlCol="0">
            <a:spAutoFit/>
          </a:bodyPr>
          <a:lstStyle/>
          <a:p>
            <a:r>
              <a:rPr lang="en-US" sz="1100" dirty="0">
                <a:solidFill>
                  <a:srgbClr val="000000"/>
                </a:solidFill>
              </a:rPr>
              <a:t>Tier 1:</a:t>
            </a:r>
          </a:p>
          <a:p>
            <a:r>
              <a:rPr lang="en-US" sz="1100" dirty="0">
                <a:solidFill>
                  <a:srgbClr val="000000"/>
                </a:solidFill>
              </a:rPr>
              <a:t>System </a:t>
            </a:r>
          </a:p>
          <a:p>
            <a:endParaRPr lang="en-US" sz="1100" dirty="0">
              <a:solidFill>
                <a:srgbClr val="000000"/>
              </a:solidFill>
            </a:endParaRPr>
          </a:p>
        </p:txBody>
      </p:sp>
      <p:sp>
        <p:nvSpPr>
          <p:cNvPr id="66" name="TextBox 65"/>
          <p:cNvSpPr txBox="1"/>
          <p:nvPr/>
        </p:nvSpPr>
        <p:spPr>
          <a:xfrm>
            <a:off x="1613646" y="4482353"/>
            <a:ext cx="1084728" cy="600164"/>
          </a:xfrm>
          <a:prstGeom prst="rect">
            <a:avLst/>
          </a:prstGeom>
          <a:noFill/>
        </p:spPr>
        <p:txBody>
          <a:bodyPr wrap="square" rtlCol="0">
            <a:spAutoFit/>
          </a:bodyPr>
          <a:lstStyle/>
          <a:p>
            <a:r>
              <a:rPr lang="en-US" sz="1100" dirty="0">
                <a:solidFill>
                  <a:srgbClr val="000000"/>
                </a:solidFill>
              </a:rPr>
              <a:t>Tier 3:</a:t>
            </a:r>
          </a:p>
          <a:p>
            <a:r>
              <a:rPr lang="en-US" sz="1100" dirty="0">
                <a:solidFill>
                  <a:srgbClr val="000000"/>
                </a:solidFill>
              </a:rPr>
              <a:t>Component</a:t>
            </a:r>
          </a:p>
          <a:p>
            <a:endParaRPr lang="en-US" sz="1100" dirty="0">
              <a:solidFill>
                <a:srgbClr val="000000"/>
              </a:solidFill>
            </a:endParaRPr>
          </a:p>
        </p:txBody>
      </p:sp>
      <p:sp>
        <p:nvSpPr>
          <p:cNvPr id="67" name="TextBox 66"/>
          <p:cNvSpPr txBox="1"/>
          <p:nvPr/>
        </p:nvSpPr>
        <p:spPr>
          <a:xfrm>
            <a:off x="1613646" y="2994212"/>
            <a:ext cx="1515036" cy="600164"/>
          </a:xfrm>
          <a:prstGeom prst="rect">
            <a:avLst/>
          </a:prstGeom>
          <a:noFill/>
        </p:spPr>
        <p:txBody>
          <a:bodyPr wrap="square" rtlCol="0">
            <a:spAutoFit/>
          </a:bodyPr>
          <a:lstStyle/>
          <a:p>
            <a:r>
              <a:rPr lang="en-US" sz="1100" dirty="0">
                <a:solidFill>
                  <a:srgbClr val="000000"/>
                </a:solidFill>
              </a:rPr>
              <a:t>Tier 2:</a:t>
            </a:r>
          </a:p>
          <a:p>
            <a:r>
              <a:rPr lang="en-US" sz="1100" dirty="0">
                <a:solidFill>
                  <a:srgbClr val="000000"/>
                </a:solidFill>
              </a:rPr>
              <a:t>Subsystem</a:t>
            </a:r>
          </a:p>
          <a:p>
            <a:endParaRPr lang="en-US" sz="1100" dirty="0">
              <a:solidFill>
                <a:srgbClr val="000000"/>
              </a:solidFill>
            </a:endParaRPr>
          </a:p>
        </p:txBody>
      </p:sp>
      <p:cxnSp>
        <p:nvCxnSpPr>
          <p:cNvPr id="68" name="Straight Connector 67"/>
          <p:cNvCxnSpPr/>
          <p:nvPr/>
        </p:nvCxnSpPr>
        <p:spPr bwMode="auto">
          <a:xfrm flipH="1">
            <a:off x="1963271" y="2814918"/>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3469342" y="2124631"/>
            <a:ext cx="878540" cy="54685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Design</a:t>
            </a:r>
          </a:p>
          <a:p>
            <a:pPr algn="ctr"/>
            <a:endParaRPr lang="en-US" sz="1600" dirty="0">
              <a:solidFill>
                <a:srgbClr val="000000"/>
              </a:solidFill>
            </a:endParaRPr>
          </a:p>
        </p:txBody>
      </p:sp>
      <p:sp>
        <p:nvSpPr>
          <p:cNvPr id="70" name="Rectangle 16"/>
          <p:cNvSpPr>
            <a:spLocks noChangeArrowheads="1"/>
          </p:cNvSpPr>
          <p:nvPr/>
        </p:nvSpPr>
        <p:spPr bwMode="auto">
          <a:xfrm>
            <a:off x="2528048" y="1425388"/>
            <a:ext cx="878541" cy="59167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Function</a:t>
            </a:r>
          </a:p>
          <a:p>
            <a:pPr algn="ctr"/>
            <a:endParaRPr lang="en-US" sz="1600" dirty="0">
              <a:solidFill>
                <a:srgbClr val="000000"/>
              </a:solidFill>
            </a:endParaRPr>
          </a:p>
        </p:txBody>
      </p:sp>
      <p:sp>
        <p:nvSpPr>
          <p:cNvPr id="71" name="Rectangle 70"/>
          <p:cNvSpPr>
            <a:spLocks noChangeArrowheads="1"/>
          </p:cNvSpPr>
          <p:nvPr/>
        </p:nvSpPr>
        <p:spPr bwMode="auto">
          <a:xfrm>
            <a:off x="4930589"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Requirement</a:t>
            </a:r>
          </a:p>
        </p:txBody>
      </p:sp>
      <p:sp>
        <p:nvSpPr>
          <p:cNvPr id="72" name="Rectangle 71"/>
          <p:cNvSpPr>
            <a:spLocks noChangeArrowheads="1"/>
          </p:cNvSpPr>
          <p:nvPr/>
        </p:nvSpPr>
        <p:spPr bwMode="auto">
          <a:xfrm>
            <a:off x="5809130" y="4827494"/>
            <a:ext cx="932330" cy="57822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Requirement</a:t>
            </a:r>
          </a:p>
        </p:txBody>
      </p:sp>
      <p:sp>
        <p:nvSpPr>
          <p:cNvPr id="74" name="Rectangle 37"/>
          <p:cNvSpPr>
            <a:spLocks noChangeArrowheads="1"/>
          </p:cNvSpPr>
          <p:nvPr/>
        </p:nvSpPr>
        <p:spPr bwMode="auto">
          <a:xfrm>
            <a:off x="9269507" y="4849905"/>
            <a:ext cx="914399" cy="555815"/>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cxnSp>
        <p:nvCxnSpPr>
          <p:cNvPr id="75" name="Straight Connector 74"/>
          <p:cNvCxnSpPr/>
          <p:nvPr/>
        </p:nvCxnSpPr>
        <p:spPr bwMode="auto">
          <a:xfrm flipH="1">
            <a:off x="1972235" y="4410636"/>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6320119" y="1745876"/>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6364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6320118" y="1745876"/>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7539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 </a:t>
            </a:r>
          </a:p>
          <a:p>
            <a:pPr algn="ctr"/>
            <a:r>
              <a:rPr lang="en-US" sz="1200" dirty="0">
                <a:solidFill>
                  <a:srgbClr val="000000"/>
                </a:solidFill>
              </a:rPr>
              <a:t>Unit</a:t>
            </a:r>
          </a:p>
        </p:txBody>
      </p:sp>
      <p:cxnSp>
        <p:nvCxnSpPr>
          <p:cNvPr id="82" name="Straight Arrow Connector 81"/>
          <p:cNvCxnSpPr>
            <a:stCxn id="72" idx="3"/>
            <a:endCxn id="81" idx="0"/>
          </p:cNvCxnSpPr>
          <p:nvPr/>
        </p:nvCxnSpPr>
        <p:spPr bwMode="auto">
          <a:xfrm>
            <a:off x="6741461"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3693460"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a:r>
              <a:rPr lang="en-US" sz="1200" dirty="0">
                <a:solidFill>
                  <a:srgbClr val="000000"/>
                </a:solidFill>
              </a:rPr>
              <a:t>Test</a:t>
            </a:r>
          </a:p>
          <a:p>
            <a:pPr algn="ctr"/>
            <a:r>
              <a:rPr lang="en-US" sz="1200" dirty="0">
                <a:solidFill>
                  <a:srgbClr val="000000"/>
                </a:solidFill>
              </a:rPr>
              <a:t>Procedure</a:t>
            </a:r>
          </a:p>
        </p:txBody>
      </p:sp>
      <p:sp>
        <p:nvSpPr>
          <p:cNvPr id="84" name="Rectangle 83"/>
          <p:cNvSpPr>
            <a:spLocks noChangeArrowheads="1"/>
          </p:cNvSpPr>
          <p:nvPr/>
        </p:nvSpPr>
        <p:spPr bwMode="auto">
          <a:xfrm>
            <a:off x="6145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a:endParaRPr lang="en-US" sz="1200" dirty="0">
              <a:solidFill>
                <a:srgbClr val="000000"/>
              </a:solidFill>
            </a:endParaRPr>
          </a:p>
          <a:p>
            <a:pPr algn="ctr"/>
            <a:r>
              <a:rPr lang="en-US" sz="1200" dirty="0">
                <a:solidFill>
                  <a:srgbClr val="000000"/>
                </a:solidFill>
              </a:rPr>
              <a:t>Automated </a:t>
            </a:r>
          </a:p>
          <a:p>
            <a:pPr algn="ctr"/>
            <a:r>
              <a:rPr lang="en-US" sz="1200" dirty="0">
                <a:solidFill>
                  <a:srgbClr val="000000"/>
                </a:solidFill>
              </a:rPr>
              <a:t>Test</a:t>
            </a:r>
          </a:p>
          <a:p>
            <a:pPr algn="ctr"/>
            <a:endParaRPr lang="en-US" sz="1200" dirty="0">
              <a:solidFill>
                <a:srgbClr val="000000"/>
              </a:solidFill>
            </a:endParaRPr>
          </a:p>
        </p:txBody>
      </p:sp>
      <p:cxnSp>
        <p:nvCxnSpPr>
          <p:cNvPr id="85" name="Straight Arrow Connector 84"/>
          <p:cNvCxnSpPr>
            <a:stCxn id="58" idx="1"/>
            <a:endCxn id="83" idx="0"/>
          </p:cNvCxnSpPr>
          <p:nvPr/>
        </p:nvCxnSpPr>
        <p:spPr bwMode="auto">
          <a:xfrm flipH="1">
            <a:off x="4173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6275296"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3980329" y="5611909"/>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sp>
        <p:nvSpPr>
          <p:cNvPr id="88" name="TextBox 87"/>
          <p:cNvSpPr txBox="1"/>
          <p:nvPr/>
        </p:nvSpPr>
        <p:spPr>
          <a:xfrm>
            <a:off x="7117977" y="5620875"/>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89" name="TextBox 88"/>
          <p:cNvSpPr txBox="1"/>
          <p:nvPr/>
        </p:nvSpPr>
        <p:spPr>
          <a:xfrm>
            <a:off x="6822141" y="2151530"/>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90" name="TextBox 89"/>
          <p:cNvSpPr txBox="1"/>
          <p:nvPr/>
        </p:nvSpPr>
        <p:spPr>
          <a:xfrm>
            <a:off x="5934633" y="5638804"/>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cxnSp>
        <p:nvCxnSpPr>
          <p:cNvPr id="91" name="Straight Arrow Connector 90"/>
          <p:cNvCxnSpPr>
            <a:stCxn id="57" idx="2"/>
            <a:endCxn id="58" idx="0"/>
          </p:cNvCxnSpPr>
          <p:nvPr/>
        </p:nvCxnSpPr>
        <p:spPr bwMode="auto">
          <a:xfrm>
            <a:off x="5800166"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5387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5804649" y="3756213"/>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5208493" y="2366683"/>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 Trace</a:t>
            </a:r>
          </a:p>
          <a:p>
            <a:endParaRPr lang="en-US" sz="1100" dirty="0">
              <a:solidFill>
                <a:srgbClr val="EE3A02"/>
              </a:solidFill>
            </a:endParaRPr>
          </a:p>
          <a:p>
            <a:endParaRPr lang="en-US" sz="1100" dirty="0">
              <a:solidFill>
                <a:srgbClr val="EE3A02"/>
              </a:solidFill>
            </a:endParaRPr>
          </a:p>
        </p:txBody>
      </p:sp>
      <p:sp>
        <p:nvSpPr>
          <p:cNvPr id="95" name="TextBox 94"/>
          <p:cNvSpPr txBox="1"/>
          <p:nvPr/>
        </p:nvSpPr>
        <p:spPr>
          <a:xfrm>
            <a:off x="5244351" y="4141696"/>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a:t>
            </a:r>
            <a:r>
              <a:rPr lang="en-US" sz="1100" dirty="0">
                <a:solidFill>
                  <a:srgbClr val="2403ED"/>
                </a:solidFill>
              </a:rPr>
              <a:t> </a:t>
            </a:r>
            <a:r>
              <a:rPr lang="en-US" sz="1100" dirty="0">
                <a:solidFill>
                  <a:srgbClr val="EE3A02"/>
                </a:solidFill>
              </a:rPr>
              <a:t>Trace</a:t>
            </a:r>
          </a:p>
          <a:p>
            <a:endParaRPr lang="en-US" sz="1100" dirty="0">
              <a:solidFill>
                <a:srgbClr val="2403ED"/>
              </a:solidFill>
            </a:endParaRPr>
          </a:p>
          <a:p>
            <a:endParaRPr lang="en-US" sz="1100" dirty="0">
              <a:solidFill>
                <a:srgbClr val="000000"/>
              </a:solidFill>
            </a:endParaRPr>
          </a:p>
        </p:txBody>
      </p:sp>
      <p:cxnSp>
        <p:nvCxnSpPr>
          <p:cNvPr id="96" name="Straight Arrow Connector 95"/>
          <p:cNvCxnSpPr>
            <a:stCxn id="69" idx="3"/>
            <a:endCxn id="57" idx="1"/>
          </p:cNvCxnSpPr>
          <p:nvPr/>
        </p:nvCxnSpPr>
        <p:spPr bwMode="auto">
          <a:xfrm flipV="1">
            <a:off x="4347883" y="1745876"/>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3406589"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3451413"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Design</a:t>
            </a:r>
          </a:p>
          <a:p>
            <a:pPr algn="ctr"/>
            <a:endParaRPr lang="en-US" sz="1600" dirty="0">
              <a:solidFill>
                <a:srgbClr val="000000"/>
              </a:solidFill>
            </a:endParaRPr>
          </a:p>
        </p:txBody>
      </p:sp>
      <p:sp>
        <p:nvSpPr>
          <p:cNvPr id="99" name="Rectangle 16"/>
          <p:cNvSpPr>
            <a:spLocks noChangeArrowheads="1"/>
          </p:cNvSpPr>
          <p:nvPr/>
        </p:nvSpPr>
        <p:spPr bwMode="auto">
          <a:xfrm>
            <a:off x="2537012"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Function</a:t>
            </a:r>
          </a:p>
          <a:p>
            <a:pPr algn="ct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4294093" y="3453653"/>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4428564" y="2043955"/>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2" name="TextBox 101"/>
          <p:cNvSpPr txBox="1"/>
          <p:nvPr/>
        </p:nvSpPr>
        <p:spPr>
          <a:xfrm>
            <a:off x="4401671" y="362174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3" name="Rectangle 16"/>
          <p:cNvSpPr>
            <a:spLocks noChangeArrowheads="1"/>
          </p:cNvSpPr>
          <p:nvPr/>
        </p:nvSpPr>
        <p:spPr bwMode="auto">
          <a:xfrm>
            <a:off x="2734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Software</a:t>
            </a:r>
          </a:p>
          <a:p>
            <a:pPr algn="ctr"/>
            <a:r>
              <a:rPr lang="en-US" sz="1200" dirty="0">
                <a:solidFill>
                  <a:srgbClr val="000000"/>
                </a:solidFill>
              </a:rPr>
              <a:t>Design</a:t>
            </a:r>
          </a:p>
          <a:p>
            <a:pPr algn="ct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3594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3845860" y="4993346"/>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6" name="TextBox 105"/>
          <p:cNvSpPr txBox="1"/>
          <p:nvPr/>
        </p:nvSpPr>
        <p:spPr>
          <a:xfrm>
            <a:off x="5105400" y="1008529"/>
            <a:ext cx="1389530" cy="277906"/>
          </a:xfrm>
          <a:prstGeom prst="rect">
            <a:avLst/>
          </a:prstGeom>
          <a:solidFill>
            <a:schemeClr val="bg1"/>
          </a:solidFill>
        </p:spPr>
        <p:txBody>
          <a:bodyPr wrap="square" lIns="0" tIns="0" rIns="0" bIns="0" rtlCol="0">
            <a:noAutofit/>
          </a:bodyPr>
          <a:lstStyle/>
          <a:p>
            <a:r>
              <a:rPr lang="en-US" sz="1600" dirty="0">
                <a:solidFill>
                  <a:srgbClr val="000000"/>
                </a:solidFill>
              </a:rPr>
              <a:t>Requirements</a:t>
            </a:r>
          </a:p>
          <a:p>
            <a:endParaRPr lang="en-US" sz="1100" dirty="0">
              <a:solidFill>
                <a:srgbClr val="000000"/>
              </a:solidFill>
            </a:endParaRPr>
          </a:p>
        </p:txBody>
      </p:sp>
      <p:sp>
        <p:nvSpPr>
          <p:cNvPr id="107" name="TextBox 106"/>
          <p:cNvSpPr txBox="1"/>
          <p:nvPr/>
        </p:nvSpPr>
        <p:spPr>
          <a:xfrm>
            <a:off x="2333626" y="990601"/>
            <a:ext cx="1828800" cy="295835"/>
          </a:xfrm>
          <a:prstGeom prst="rect">
            <a:avLst/>
          </a:prstGeom>
          <a:solidFill>
            <a:schemeClr val="bg1"/>
          </a:solidFill>
        </p:spPr>
        <p:txBody>
          <a:bodyPr wrap="square" lIns="0" tIns="0" rIns="0" bIns="0" rtlCol="0">
            <a:noAutofit/>
          </a:bodyPr>
          <a:lstStyle/>
          <a:p>
            <a:r>
              <a:rPr lang="en-US" sz="1600" dirty="0">
                <a:solidFill>
                  <a:srgbClr val="000000"/>
                </a:solidFill>
              </a:rPr>
              <a:t>Functional Analysis</a:t>
            </a:r>
          </a:p>
          <a:p>
            <a:endParaRPr lang="en-US" sz="1100" dirty="0">
              <a:solidFill>
                <a:srgbClr val="000000"/>
              </a:solidFill>
            </a:endParaRPr>
          </a:p>
        </p:txBody>
      </p:sp>
      <p:sp>
        <p:nvSpPr>
          <p:cNvPr id="108" name="TextBox 107"/>
          <p:cNvSpPr txBox="1"/>
          <p:nvPr/>
        </p:nvSpPr>
        <p:spPr>
          <a:xfrm>
            <a:off x="7315201" y="1017493"/>
            <a:ext cx="2209800" cy="268942"/>
          </a:xfrm>
          <a:prstGeom prst="rect">
            <a:avLst/>
          </a:prstGeom>
          <a:solidFill>
            <a:schemeClr val="bg1"/>
          </a:solidFill>
        </p:spPr>
        <p:txBody>
          <a:bodyPr wrap="square" lIns="0" tIns="0" rIns="0" bIns="0" rtlCol="0">
            <a:noAutofit/>
          </a:bodyPr>
          <a:lstStyle/>
          <a:p>
            <a:r>
              <a:rPr lang="en-US" sz="1600" dirty="0">
                <a:solidFill>
                  <a:srgbClr val="000000"/>
                </a:solidFill>
              </a:rPr>
              <a:t>Product Decomposition</a:t>
            </a:r>
          </a:p>
          <a:p>
            <a:endParaRPr lang="en-US" sz="1100" dirty="0">
              <a:solidFill>
                <a:srgbClr val="000000"/>
              </a:solidFill>
            </a:endParaRPr>
          </a:p>
        </p:txBody>
      </p:sp>
      <p:sp>
        <p:nvSpPr>
          <p:cNvPr id="109" name="TextBox 108"/>
          <p:cNvSpPr txBox="1"/>
          <p:nvPr/>
        </p:nvSpPr>
        <p:spPr>
          <a:xfrm>
            <a:off x="3738282" y="1622615"/>
            <a:ext cx="493060" cy="215150"/>
          </a:xfrm>
          <a:prstGeom prst="rect">
            <a:avLst/>
          </a:prstGeom>
          <a:solidFill>
            <a:schemeClr val="bg1"/>
          </a:solidFill>
          <a:ln>
            <a:noFill/>
          </a:ln>
        </p:spPr>
        <p:txBody>
          <a:bodyPr wrap="square" lIns="0" tIns="0" rIns="0" bIns="0" rtlCol="0">
            <a:noAutofit/>
          </a:bodyPr>
          <a:lstStyle/>
          <a:p>
            <a:r>
              <a:rPr lang="en-US" sz="1100" dirty="0">
                <a:solidFill>
                  <a:srgbClr val="996600"/>
                </a:solidFill>
              </a:rPr>
              <a:t>Design</a:t>
            </a:r>
          </a:p>
          <a:p>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2944906" y="2017059"/>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2572870" y="2375648"/>
            <a:ext cx="833718" cy="161362"/>
          </a:xfrm>
          <a:prstGeom prst="rect">
            <a:avLst/>
          </a:prstGeom>
          <a:solidFill>
            <a:schemeClr val="bg1"/>
          </a:solidFill>
        </p:spPr>
        <p:txBody>
          <a:bodyPr wrap="square" lIns="0" tIns="0" rIns="0" bIns="0" rtlCol="0">
            <a:noAutofit/>
          </a:bodyPr>
          <a:lstStyle/>
          <a:p>
            <a:r>
              <a:rPr lang="en-US" sz="1100" dirty="0">
                <a:solidFill>
                  <a:srgbClr val="4E5935"/>
                </a:solidFill>
              </a:rPr>
              <a:t>Dependency</a:t>
            </a:r>
          </a:p>
          <a:p>
            <a:endParaRPr lang="en-US" sz="1100" dirty="0">
              <a:solidFill>
                <a:srgbClr val="000000"/>
              </a:solidFill>
            </a:endParaRPr>
          </a:p>
        </p:txBody>
      </p:sp>
      <p:cxnSp>
        <p:nvCxnSpPr>
          <p:cNvPr id="112" name="Straight Arrow Connector 111"/>
          <p:cNvCxnSpPr>
            <a:stCxn id="63" idx="0"/>
            <a:endCxn id="61" idx="2"/>
          </p:cNvCxnSpPr>
          <p:nvPr/>
        </p:nvCxnSpPr>
        <p:spPr bwMode="auto">
          <a:xfrm flipH="1" flipV="1">
            <a:off x="8368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7942730"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8059269" y="2357719"/>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9132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7942730" y="3738282"/>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7709649" y="3738282"/>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9000564" y="3917577"/>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19" name="Rectangle 37"/>
          <p:cNvSpPr>
            <a:spLocks noChangeArrowheads="1"/>
          </p:cNvSpPr>
          <p:nvPr/>
        </p:nvSpPr>
        <p:spPr bwMode="auto">
          <a:xfrm>
            <a:off x="8256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Component</a:t>
            </a:r>
          </a:p>
        </p:txBody>
      </p:sp>
      <p:cxnSp>
        <p:nvCxnSpPr>
          <p:cNvPr id="120" name="Straight Arrow Connector 119"/>
          <p:cNvCxnSpPr>
            <a:stCxn id="58" idx="3"/>
            <a:endCxn id="119" idx="0"/>
          </p:cNvCxnSpPr>
          <p:nvPr/>
        </p:nvCxnSpPr>
        <p:spPr bwMode="auto">
          <a:xfrm>
            <a:off x="6364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6364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7709646" y="3917578"/>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23" name="TextBox 122"/>
          <p:cNvSpPr txBox="1"/>
          <p:nvPr/>
        </p:nvSpPr>
        <p:spPr>
          <a:xfrm>
            <a:off x="6580093" y="3639674"/>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cxnSp>
        <p:nvCxnSpPr>
          <p:cNvPr id="124" name="Straight Arrow Connector 123"/>
          <p:cNvCxnSpPr>
            <a:stCxn id="99" idx="3"/>
            <a:endCxn id="58" idx="1"/>
          </p:cNvCxnSpPr>
          <p:nvPr/>
        </p:nvCxnSpPr>
        <p:spPr bwMode="auto">
          <a:xfrm>
            <a:off x="3352801" y="3249706"/>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3863789" y="320040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cxnSp>
        <p:nvCxnSpPr>
          <p:cNvPr id="127" name="Straight Arrow Connector 126"/>
          <p:cNvCxnSpPr>
            <a:stCxn id="81" idx="0"/>
            <a:endCxn id="74" idx="2"/>
          </p:cNvCxnSpPr>
          <p:nvPr/>
        </p:nvCxnSpPr>
        <p:spPr bwMode="auto">
          <a:xfrm flipV="1">
            <a:off x="8009966" y="5405720"/>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8534400" y="5562601"/>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Tree>
    <p:extLst>
      <p:ext uri="{BB962C8B-B14F-4D97-AF65-F5344CB8AC3E}">
        <p14:creationId xmlns:p14="http://schemas.microsoft.com/office/powerpoint/2010/main" val="42116343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OSEE </a:t>
            </a:r>
            <a:r>
              <a:rPr lang="en-US" dirty="0" smtClean="0"/>
              <a:t>Open Source Project</a:t>
            </a:r>
            <a:endParaRPr lang="en-US" dirty="0"/>
          </a:p>
        </p:txBody>
      </p:sp>
      <p:sp>
        <p:nvSpPr>
          <p:cNvPr id="9" name="Text Placeholder 8"/>
          <p:cNvSpPr>
            <a:spLocks noGrp="1"/>
          </p:cNvSpPr>
          <p:nvPr>
            <p:ph type="body" sz="quarter" idx="13"/>
          </p:nvPr>
        </p:nvSpPr>
        <p:spPr>
          <a:xfrm>
            <a:off x="603443" y="1335088"/>
            <a:ext cx="10984732" cy="5327612"/>
          </a:xfrm>
        </p:spPr>
        <p:txBody>
          <a:bodyPr/>
          <a:lstStyle/>
          <a:p>
            <a:r>
              <a:rPr lang="en-US" dirty="0" smtClean="0"/>
              <a:t>OSEE Eclipse Project</a:t>
            </a:r>
          </a:p>
          <a:p>
            <a:pPr lvl="1"/>
            <a:r>
              <a:rPr lang="en-US" dirty="0">
                <a:hlinkClick r:id="rId2"/>
              </a:rPr>
              <a:t>http://</a:t>
            </a:r>
            <a:r>
              <a:rPr lang="en-US" dirty="0" smtClean="0">
                <a:hlinkClick r:id="rId2"/>
              </a:rPr>
              <a:t>eclipse.org/osee</a:t>
            </a:r>
            <a:endParaRPr lang="en-US" dirty="0" smtClean="0"/>
          </a:p>
          <a:p>
            <a:pPr lvl="1"/>
            <a:r>
              <a:rPr lang="en-US" dirty="0">
                <a:hlinkClick r:id="rId3"/>
              </a:rPr>
              <a:t>https://</a:t>
            </a:r>
            <a:r>
              <a:rPr lang="en-US" dirty="0" smtClean="0">
                <a:hlinkClick r:id="rId3"/>
              </a:rPr>
              <a:t>github.com/eclipse/osee</a:t>
            </a:r>
            <a:endParaRPr lang="en-US" dirty="0" smtClean="0"/>
          </a:p>
          <a:p>
            <a:pPr lvl="1"/>
            <a:r>
              <a:rPr lang="en-US" dirty="0" smtClean="0"/>
              <a:t>Eclipse </a:t>
            </a:r>
            <a:r>
              <a:rPr lang="en-US" dirty="0"/>
              <a:t>IP </a:t>
            </a:r>
            <a:r>
              <a:rPr lang="en-US" dirty="0" smtClean="0"/>
              <a:t>due diligence</a:t>
            </a:r>
          </a:p>
          <a:p>
            <a:pPr marL="396875" lvl="1" indent="0">
              <a:buNone/>
            </a:pPr>
            <a:endParaRPr lang="en-US" dirty="0" smtClean="0"/>
          </a:p>
          <a:p>
            <a:r>
              <a:rPr lang="en-US" dirty="0"/>
              <a:t>OSEE is an Eclipse project hosted by the Eclipse Foundation</a:t>
            </a:r>
          </a:p>
          <a:p>
            <a:pPr lvl="1"/>
            <a:r>
              <a:rPr lang="en-US" dirty="0" smtClean="0"/>
              <a:t>318 </a:t>
            </a:r>
            <a:r>
              <a:rPr lang="en-US" dirty="0"/>
              <a:t>member organizations</a:t>
            </a:r>
          </a:p>
          <a:p>
            <a:pPr lvl="1"/>
            <a:r>
              <a:rPr lang="en-US" dirty="0"/>
              <a:t>over 1,600 Eclipse </a:t>
            </a:r>
            <a:r>
              <a:rPr lang="en-US" dirty="0" smtClean="0"/>
              <a:t>committers</a:t>
            </a:r>
          </a:p>
          <a:p>
            <a:pPr lvl="1"/>
            <a:r>
              <a:rPr lang="en-US" dirty="0"/>
              <a:t>Eclipse Foundation’s </a:t>
            </a:r>
            <a:r>
              <a:rPr lang="en-US" dirty="0" smtClean="0"/>
              <a:t>governance and disciplined </a:t>
            </a:r>
            <a:r>
              <a:rPr lang="en-US" dirty="0"/>
              <a:t>development approach promotes the high quality that Eclipse projects have a reputation for</a:t>
            </a:r>
          </a:p>
          <a:p>
            <a:pPr lvl="1"/>
            <a:r>
              <a:rPr lang="en-US" dirty="0" smtClean="0"/>
              <a:t>Mature </a:t>
            </a:r>
            <a:r>
              <a:rPr lang="en-US" dirty="0"/>
              <a:t>continuous integration infrastructure including integrated review, build, test, and </a:t>
            </a:r>
            <a:r>
              <a:rPr lang="en-US" dirty="0" smtClean="0"/>
              <a:t>delivery</a:t>
            </a:r>
            <a:endParaRPr lang="en-US" dirty="0"/>
          </a:p>
          <a:p>
            <a:pPr lvl="1"/>
            <a:r>
              <a:rPr lang="en-US" dirty="0" smtClean="0"/>
              <a:t>Strong </a:t>
            </a:r>
            <a:r>
              <a:rPr lang="en-US" dirty="0"/>
              <a:t>commercial ecosystem with significant influence in the software industry</a:t>
            </a:r>
          </a:p>
          <a:p>
            <a:pPr lvl="1"/>
            <a:endParaRPr lang="en-US" dirty="0"/>
          </a:p>
          <a:p>
            <a:pPr lvl="1"/>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2676774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Policy-based Reasons for Open Source</a:t>
            </a:r>
          </a:p>
        </p:txBody>
      </p:sp>
      <p:sp>
        <p:nvSpPr>
          <p:cNvPr id="7" name="Content Placeholder 6"/>
          <p:cNvSpPr>
            <a:spLocks noGrp="1"/>
          </p:cNvSpPr>
          <p:nvPr>
            <p:ph idx="1"/>
          </p:nvPr>
        </p:nvSpPr>
        <p:spPr>
          <a:xfrm>
            <a:off x="618067" y="1335089"/>
            <a:ext cx="10975912" cy="3961084"/>
          </a:xfrm>
        </p:spPr>
        <p:txBody>
          <a:bodyPr/>
          <a:lstStyle/>
          <a:p>
            <a:r>
              <a:rPr lang="en-US" dirty="0"/>
              <a:t>Transparency - open and public development process</a:t>
            </a:r>
          </a:p>
          <a:p>
            <a:r>
              <a:rPr lang="en-US" dirty="0"/>
              <a:t>Flexibility</a:t>
            </a:r>
          </a:p>
          <a:p>
            <a:r>
              <a:rPr lang="en-US" dirty="0"/>
              <a:t>Perpetuity</a:t>
            </a:r>
          </a:p>
          <a:p>
            <a:r>
              <a:rPr lang="en-US" dirty="0"/>
              <a:t>Availability – source always, freely, easily, universally available</a:t>
            </a:r>
          </a:p>
          <a:p>
            <a:r>
              <a:rPr lang="en-US" dirty="0"/>
              <a:t>Predictability – roadmap, releases, known development status</a:t>
            </a:r>
          </a:p>
          <a:p>
            <a:r>
              <a:rPr lang="en-US" dirty="0"/>
              <a:t>Quality – diversity of ideas and more use cases explored (robust)</a:t>
            </a:r>
          </a:p>
          <a:p>
            <a:r>
              <a:rPr lang="en-US" dirty="0"/>
              <a:t>Affordability – lower total cost of ownership</a:t>
            </a:r>
          </a:p>
          <a:p>
            <a:r>
              <a:rPr lang="en-US" dirty="0"/>
              <a:t>Rigorous Intellectual Property Management</a:t>
            </a:r>
          </a:p>
          <a:p>
            <a:r>
              <a:rPr lang="en-US" dirty="0"/>
              <a:t>Promotes use of open standards</a:t>
            </a:r>
          </a:p>
          <a:p>
            <a:r>
              <a:rPr lang="en-US" dirty="0"/>
              <a:t>Promotes wide-spread adoption and </a:t>
            </a:r>
            <a:r>
              <a:rPr lang="en-US" dirty="0" smtClean="0"/>
              <a:t>contributions</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525353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Intellectual Property (IP) </a:t>
            </a:r>
            <a:r>
              <a:rPr lang="en-US" dirty="0" smtClean="0"/>
              <a:t>Due Diligence</a:t>
            </a:r>
            <a:endParaRPr lang="en-US" dirty="0"/>
          </a:p>
        </p:txBody>
      </p:sp>
      <p:sp>
        <p:nvSpPr>
          <p:cNvPr id="3" name="Content Placeholder 2"/>
          <p:cNvSpPr>
            <a:spLocks noGrp="1"/>
          </p:cNvSpPr>
          <p:nvPr>
            <p:ph idx="1"/>
          </p:nvPr>
        </p:nvSpPr>
        <p:spPr>
          <a:xfrm>
            <a:off x="618067" y="1335089"/>
            <a:ext cx="10975912" cy="3453253"/>
          </a:xfrm>
        </p:spPr>
        <p:txBody>
          <a:bodyPr/>
          <a:lstStyle/>
          <a:p>
            <a:r>
              <a:rPr lang="en-US" dirty="0"/>
              <a:t>Carefully defined contribution and committer agreements</a:t>
            </a:r>
          </a:p>
          <a:p>
            <a:endParaRPr lang="en-US" dirty="0"/>
          </a:p>
          <a:p>
            <a:r>
              <a:rPr lang="en-US" dirty="0"/>
              <a:t>Legal Team review of IP Provenance</a:t>
            </a:r>
          </a:p>
          <a:p>
            <a:pPr lvl="1"/>
            <a:r>
              <a:rPr lang="en-US" dirty="0"/>
              <a:t>who wrote the code and how they agreed to the license</a:t>
            </a:r>
          </a:p>
          <a:p>
            <a:endParaRPr lang="en-US" dirty="0"/>
          </a:p>
          <a:p>
            <a:r>
              <a:rPr lang="en-US" dirty="0"/>
              <a:t>Static code analysis detects IP issues</a:t>
            </a:r>
          </a:p>
          <a:p>
            <a:endParaRPr lang="en-US" dirty="0"/>
          </a:p>
          <a:p>
            <a:r>
              <a:rPr lang="en-US" dirty="0"/>
              <a:t>Orbit - Repository of third party open source libraries that are approved for use in one or more Eclipse projects</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1872554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Built Upon Open Standards and Open Source</a:t>
            </a:r>
            <a:endParaRPr lang="en-US" dirty="0"/>
          </a:p>
        </p:txBody>
      </p:sp>
      <p:sp>
        <p:nvSpPr>
          <p:cNvPr id="9" name="Text Placeholder 8"/>
          <p:cNvSpPr>
            <a:spLocks noGrp="1"/>
          </p:cNvSpPr>
          <p:nvPr>
            <p:ph type="body" sz="quarter" idx="13"/>
          </p:nvPr>
        </p:nvSpPr>
        <p:spPr>
          <a:xfrm>
            <a:off x="603443" y="1335088"/>
            <a:ext cx="10984732" cy="2336024"/>
          </a:xfrm>
        </p:spPr>
        <p:txBody>
          <a:bodyPr/>
          <a:lstStyle/>
          <a:p>
            <a:r>
              <a:rPr lang="en-US" b="0" dirty="0" err="1">
                <a:hlinkClick r:id="rId2"/>
              </a:rPr>
              <a:t>OSGi</a:t>
            </a:r>
            <a:r>
              <a:rPr lang="en-US" b="0" dirty="0">
                <a:hlinkClick r:id="rId2"/>
              </a:rPr>
              <a:t> Service Platform Core Specification Release 4, Version 4.3</a:t>
            </a:r>
            <a:endParaRPr lang="en-US" b="0" dirty="0"/>
          </a:p>
          <a:p>
            <a:r>
              <a:rPr lang="en-US" b="0" dirty="0">
                <a:hlinkClick r:id="rId3"/>
              </a:rPr>
              <a:t>SQL 2003</a:t>
            </a:r>
            <a:endParaRPr lang="en-US" b="0" dirty="0"/>
          </a:p>
          <a:p>
            <a:r>
              <a:rPr lang="en-US" b="0" dirty="0">
                <a:hlinkClick r:id="rId4"/>
              </a:rPr>
              <a:t>The Java Language Specification, Java SE 8 Edition</a:t>
            </a:r>
            <a:endParaRPr lang="en-US" b="0" dirty="0"/>
          </a:p>
          <a:p>
            <a:r>
              <a:rPr lang="en-US" b="0" dirty="0">
                <a:hlinkClick r:id="rId5"/>
              </a:rPr>
              <a:t>Angular</a:t>
            </a:r>
            <a:endParaRPr lang="en-US" b="0" dirty="0"/>
          </a:p>
          <a:p>
            <a:r>
              <a:rPr lang="en-US" b="0" u="sng" dirty="0" smtClean="0">
                <a:hlinkClick r:id="rId6"/>
              </a:rPr>
              <a:t>Java </a:t>
            </a:r>
            <a:r>
              <a:rPr lang="en-US" b="0" u="sng" dirty="0">
                <a:hlinkClick r:id="rId6"/>
              </a:rPr>
              <a:t>API for </a:t>
            </a:r>
            <a:r>
              <a:rPr lang="en-US" b="0" u="sng" dirty="0" err="1">
                <a:hlinkClick r:id="rId6"/>
              </a:rPr>
              <a:t>RESTful</a:t>
            </a:r>
            <a:r>
              <a:rPr lang="en-US" b="0" u="sng" dirty="0">
                <a:hlinkClick r:id="rId6"/>
              </a:rPr>
              <a:t> Web Services (JAX-RS)</a:t>
            </a:r>
            <a:endParaRPr lang="en-US" b="0" dirty="0"/>
          </a:p>
          <a:p>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839681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System Safety and Structural Coverage</a:t>
            </a:r>
          </a:p>
        </p:txBody>
      </p:sp>
      <p:sp>
        <p:nvSpPr>
          <p:cNvPr id="7" name="Content Placeholder 6"/>
          <p:cNvSpPr>
            <a:spLocks noGrp="1"/>
          </p:cNvSpPr>
          <p:nvPr>
            <p:ph idx="1"/>
          </p:nvPr>
        </p:nvSpPr>
        <p:spPr>
          <a:xfrm>
            <a:off x="618067" y="1335089"/>
            <a:ext cx="10975912" cy="4108817"/>
          </a:xfrm>
        </p:spPr>
        <p:txBody>
          <a:bodyPr/>
          <a:lstStyle/>
          <a:p>
            <a:r>
              <a:rPr lang="en-US" dirty="0"/>
              <a:t>System safety report leverages full life cycle </a:t>
            </a:r>
            <a:r>
              <a:rPr lang="en-US" dirty="0" smtClean="0"/>
              <a:t>traceability</a:t>
            </a:r>
          </a:p>
          <a:p>
            <a:pPr lvl="1"/>
            <a:r>
              <a:rPr lang="en-US" dirty="0" smtClean="0"/>
              <a:t>Trace Hazard analysis &gt; functions &gt; requirements &gt; code and test</a:t>
            </a:r>
            <a:endParaRPr lang="en-US" dirty="0"/>
          </a:p>
          <a:p>
            <a:r>
              <a:rPr lang="en-US" dirty="0"/>
              <a:t>Uses MIL-STD-882E</a:t>
            </a:r>
          </a:p>
          <a:p>
            <a:pPr lvl="1"/>
            <a:r>
              <a:rPr lang="en-US" dirty="0"/>
              <a:t>IDAL</a:t>
            </a:r>
          </a:p>
          <a:p>
            <a:pPr lvl="1"/>
            <a:r>
              <a:rPr lang="en-US" dirty="0"/>
              <a:t>Software Control Category</a:t>
            </a:r>
          </a:p>
          <a:p>
            <a:pPr lvl="1"/>
            <a:r>
              <a:rPr lang="en-US" dirty="0"/>
              <a:t>Severity Category</a:t>
            </a:r>
          </a:p>
          <a:p>
            <a:pPr lvl="1"/>
            <a:r>
              <a:rPr lang="en-US" dirty="0"/>
              <a:t>Software Criticality Index</a:t>
            </a:r>
          </a:p>
          <a:p>
            <a:r>
              <a:rPr lang="en-US" dirty="0"/>
              <a:t>Structural Coverage Analysis</a:t>
            </a:r>
          </a:p>
          <a:p>
            <a:pPr lvl="1"/>
            <a:r>
              <a:rPr lang="en-US" dirty="0" smtClean="0"/>
              <a:t>Aggregates coverage data across multiple runs and versions</a:t>
            </a:r>
          </a:p>
          <a:p>
            <a:pPr lvl="1"/>
            <a:r>
              <a:rPr lang="en-US" dirty="0" smtClean="0"/>
              <a:t>Disposition mechanism with integrated PRCs</a:t>
            </a:r>
            <a:endParaRPr lang="en-US" dirty="0"/>
          </a:p>
          <a:p>
            <a:pPr lvl="1"/>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56536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Clients</a:t>
            </a:r>
            <a:endParaRPr lang="en-US" dirty="0"/>
          </a:p>
        </p:txBody>
      </p:sp>
      <p:sp>
        <p:nvSpPr>
          <p:cNvPr id="9" name="Text Placeholder 8"/>
          <p:cNvSpPr>
            <a:spLocks noGrp="1"/>
          </p:cNvSpPr>
          <p:nvPr>
            <p:ph type="body" sz="quarter" idx="13"/>
          </p:nvPr>
        </p:nvSpPr>
        <p:spPr>
          <a:xfrm>
            <a:off x="603443" y="1335088"/>
            <a:ext cx="10984732" cy="3702552"/>
          </a:xfrm>
        </p:spPr>
        <p:txBody>
          <a:bodyPr/>
          <a:lstStyle/>
          <a:p>
            <a:r>
              <a:rPr lang="en-US" dirty="0" smtClean="0"/>
              <a:t>Web Client</a:t>
            </a:r>
          </a:p>
          <a:p>
            <a:pPr lvl="1"/>
            <a:r>
              <a:rPr lang="en-US" dirty="0"/>
              <a:t>Angular is an open-source web application </a:t>
            </a:r>
            <a:r>
              <a:rPr lang="en-US" dirty="0" smtClean="0"/>
              <a:t>framework for </a:t>
            </a:r>
            <a:r>
              <a:rPr lang="en-US" dirty="0"/>
              <a:t>creating </a:t>
            </a:r>
            <a:r>
              <a:rPr lang="en-US" dirty="0" smtClean="0"/>
              <a:t>single-page apps</a:t>
            </a:r>
          </a:p>
          <a:p>
            <a:pPr lvl="1"/>
            <a:r>
              <a:rPr lang="en-US" dirty="0" err="1"/>
              <a:t>OSGi</a:t>
            </a:r>
            <a:r>
              <a:rPr lang="en-US" dirty="0"/>
              <a:t> </a:t>
            </a:r>
            <a:r>
              <a:rPr lang="en-US" dirty="0" smtClean="0"/>
              <a:t>Services </a:t>
            </a:r>
            <a:r>
              <a:rPr lang="en-US" dirty="0"/>
              <a:t>provide extensibility</a:t>
            </a:r>
          </a:p>
          <a:p>
            <a:pPr lvl="1"/>
            <a:endParaRPr lang="en-US" dirty="0"/>
          </a:p>
          <a:p>
            <a:r>
              <a:rPr lang="en-US" dirty="0" smtClean="0"/>
              <a:t>Desktop Client</a:t>
            </a:r>
          </a:p>
          <a:p>
            <a:pPr lvl="1"/>
            <a:r>
              <a:rPr lang="en-US" dirty="0" smtClean="0"/>
              <a:t>Built </a:t>
            </a:r>
            <a:r>
              <a:rPr lang="en-US" dirty="0"/>
              <a:t>on Eclipse open source tool integration </a:t>
            </a:r>
            <a:r>
              <a:rPr lang="en-US" dirty="0" smtClean="0"/>
              <a:t>platform</a:t>
            </a:r>
          </a:p>
          <a:p>
            <a:pPr lvl="1"/>
            <a:r>
              <a:rPr lang="en-US" dirty="0" smtClean="0"/>
              <a:t>Deployed as a set of Eclipse features.  Features contain Eclipse bundles (plug-ins)</a:t>
            </a:r>
          </a:p>
          <a:p>
            <a:pPr lvl="1"/>
            <a:r>
              <a:rPr lang="en-US" dirty="0" err="1"/>
              <a:t>OSGi</a:t>
            </a:r>
            <a:r>
              <a:rPr lang="en-US" dirty="0"/>
              <a:t> Services </a:t>
            </a:r>
            <a:r>
              <a:rPr lang="en-US" dirty="0" smtClean="0"/>
              <a:t>and Eclipse extension points provide extensibility</a:t>
            </a:r>
          </a:p>
          <a:p>
            <a:pPr marL="396875" lvl="1" indent="0">
              <a:buNone/>
            </a:pPr>
            <a:endParaRPr lang="en-US" dirty="0" smtClean="0"/>
          </a:p>
          <a:p>
            <a:r>
              <a:rPr lang="en-US" dirty="0" smtClean="0"/>
              <a:t>Both Desktop and Web clients use the same OSEE REST API</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287541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Deployment</a:t>
            </a:r>
            <a:endParaRPr lang="en-US" dirty="0"/>
          </a:p>
        </p:txBody>
      </p:sp>
      <p:sp>
        <p:nvSpPr>
          <p:cNvPr id="9" name="Text Placeholder 8"/>
          <p:cNvSpPr>
            <a:spLocks noGrp="1"/>
          </p:cNvSpPr>
          <p:nvPr>
            <p:ph type="body" sz="quarter" idx="13"/>
          </p:nvPr>
        </p:nvSpPr>
        <p:spPr>
          <a:xfrm>
            <a:off x="603443" y="1335088"/>
            <a:ext cx="10984732" cy="5179880"/>
          </a:xfrm>
        </p:spPr>
        <p:txBody>
          <a:bodyPr/>
          <a:lstStyle/>
          <a:p>
            <a:r>
              <a:rPr lang="en-US" dirty="0" smtClean="0"/>
              <a:t>OSEE client and server runs on any OS with Java VM</a:t>
            </a:r>
          </a:p>
          <a:p>
            <a:r>
              <a:rPr lang="en-US" dirty="0" smtClean="0"/>
              <a:t>Previously demonstrated OSEE on Amazon Government Cloud</a:t>
            </a:r>
          </a:p>
          <a:p>
            <a:r>
              <a:rPr lang="en-US" dirty="0"/>
              <a:t>OSEE Server </a:t>
            </a:r>
            <a:r>
              <a:rPr lang="en-US" dirty="0" smtClean="0"/>
              <a:t>Container Hardening with Platform One</a:t>
            </a:r>
            <a:endParaRPr lang="en-US" dirty="0"/>
          </a:p>
          <a:p>
            <a:pPr lvl="1"/>
            <a:r>
              <a:rPr lang="en-US" dirty="0"/>
              <a:t>OSEE Docker container on Platform One CI/CD pipeline</a:t>
            </a:r>
          </a:p>
          <a:p>
            <a:pPr lvl="1"/>
            <a:r>
              <a:rPr lang="en-US" dirty="0" smtClean="0"/>
              <a:t>Using existing </a:t>
            </a:r>
            <a:r>
              <a:rPr lang="en-US" dirty="0"/>
              <a:t>PostgreSQL 12.x container from Iron Bank</a:t>
            </a:r>
          </a:p>
          <a:p>
            <a:pPr lvl="1"/>
            <a:r>
              <a:rPr lang="en-US" dirty="0"/>
              <a:t>Locally </a:t>
            </a:r>
            <a:r>
              <a:rPr lang="en-US" dirty="0" smtClean="0"/>
              <a:t>Tested </a:t>
            </a:r>
            <a:r>
              <a:rPr lang="en-US" dirty="0"/>
              <a:t>the two containers working together using Docker </a:t>
            </a:r>
            <a:r>
              <a:rPr lang="en-US" dirty="0" smtClean="0"/>
              <a:t>compose</a:t>
            </a:r>
          </a:p>
          <a:p>
            <a:pPr lvl="1"/>
            <a:r>
              <a:rPr lang="en-US" dirty="0" smtClean="0"/>
              <a:t>Added </a:t>
            </a:r>
            <a:r>
              <a:rPr lang="en-US" dirty="0"/>
              <a:t>OSEE container to Iron </a:t>
            </a:r>
            <a:r>
              <a:rPr lang="en-US" dirty="0" smtClean="0"/>
              <a:t>Bank</a:t>
            </a:r>
            <a:endParaRPr lang="en-US" dirty="0"/>
          </a:p>
          <a:p>
            <a:pPr lvl="1"/>
            <a:r>
              <a:rPr lang="en-US" dirty="0"/>
              <a:t>OSEE server container added to Iron </a:t>
            </a:r>
            <a:r>
              <a:rPr lang="en-US" dirty="0" smtClean="0"/>
              <a:t>Bank for </a:t>
            </a:r>
            <a:r>
              <a:rPr lang="en-US" dirty="0"/>
              <a:t>DOD-wide availability</a:t>
            </a:r>
          </a:p>
          <a:p>
            <a:pPr lvl="2"/>
            <a:r>
              <a:rPr lang="en-US" dirty="0" smtClean="0"/>
              <a:t>Addressed all findings from </a:t>
            </a:r>
            <a:r>
              <a:rPr lang="en-US" dirty="0" err="1"/>
              <a:t>OpenSCAP</a:t>
            </a:r>
            <a:r>
              <a:rPr lang="en-US" dirty="0"/>
              <a:t>, </a:t>
            </a:r>
            <a:r>
              <a:rPr lang="en-US" dirty="0" err="1"/>
              <a:t>Twistlock</a:t>
            </a:r>
            <a:r>
              <a:rPr lang="en-US" dirty="0"/>
              <a:t>, and </a:t>
            </a:r>
            <a:r>
              <a:rPr lang="en-US" dirty="0" err="1" smtClean="0"/>
              <a:t>Anchore</a:t>
            </a:r>
            <a:endParaRPr lang="en-US" dirty="0" smtClean="0"/>
          </a:p>
          <a:p>
            <a:pPr lvl="2"/>
            <a:r>
              <a:rPr lang="en-US" dirty="0"/>
              <a:t>Continuous ATO </a:t>
            </a:r>
            <a:r>
              <a:rPr lang="en-US" dirty="0" smtClean="0"/>
              <a:t>approval</a:t>
            </a:r>
            <a:endParaRPr lang="en-US" dirty="0"/>
          </a:p>
          <a:p>
            <a:pPr lvl="1"/>
            <a:r>
              <a:rPr lang="en-US" dirty="0" smtClean="0"/>
              <a:t>Created Helm </a:t>
            </a:r>
            <a:r>
              <a:rPr lang="en-US" dirty="0"/>
              <a:t>Chart based on the Docker compose file</a:t>
            </a:r>
          </a:p>
          <a:p>
            <a:pPr lvl="1"/>
            <a:r>
              <a:rPr lang="en-US" dirty="0"/>
              <a:t>references Kubernetes Secrets file with database connect information</a:t>
            </a:r>
          </a:p>
          <a:p>
            <a:r>
              <a:rPr lang="en-US" dirty="0" smtClean="0"/>
              <a:t>Load Balancer and server farm</a:t>
            </a:r>
          </a:p>
          <a:p>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1865058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618067" y="1335089"/>
            <a:ext cx="10975912" cy="1929759"/>
          </a:xfrm>
        </p:spPr>
        <p:txBody>
          <a:bodyPr/>
          <a:lstStyle/>
          <a:p>
            <a:r>
              <a:rPr lang="en-US" dirty="0"/>
              <a:t>What is OSEE? Who is using it?</a:t>
            </a:r>
          </a:p>
          <a:p>
            <a:r>
              <a:rPr lang="en-US" dirty="0"/>
              <a:t>Overview of Capabilities</a:t>
            </a:r>
          </a:p>
          <a:p>
            <a:r>
              <a:rPr lang="en-US" dirty="0"/>
              <a:t>Product Line Engineering Topics</a:t>
            </a:r>
          </a:p>
          <a:p>
            <a:r>
              <a:rPr lang="en-US" dirty="0"/>
              <a:t>OSEE Architecture</a:t>
            </a:r>
          </a:p>
          <a:p>
            <a:r>
              <a:rPr lang="en-US" dirty="0" smtClean="0"/>
              <a:t>Deep Dive</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0653942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OSGi</a:t>
            </a:r>
            <a:r>
              <a:rPr lang="en-US" dirty="0"/>
              <a:t> Declarative Services</a:t>
            </a:r>
          </a:p>
        </p:txBody>
      </p:sp>
      <p:sp>
        <p:nvSpPr>
          <p:cNvPr id="9" name="Text Placeholder 8"/>
          <p:cNvSpPr>
            <a:spLocks noGrp="1"/>
          </p:cNvSpPr>
          <p:nvPr>
            <p:ph type="body" sz="quarter" idx="13"/>
          </p:nvPr>
        </p:nvSpPr>
        <p:spPr>
          <a:xfrm>
            <a:off x="603443" y="1335088"/>
            <a:ext cx="10984732" cy="4773614"/>
          </a:xfrm>
        </p:spPr>
        <p:txBody>
          <a:bodyPr/>
          <a:lstStyle/>
          <a:p>
            <a:r>
              <a:rPr lang="en-US" dirty="0" err="1"/>
              <a:t>OSGi</a:t>
            </a:r>
            <a:r>
              <a:rPr lang="en-US" dirty="0"/>
              <a:t> is the </a:t>
            </a:r>
            <a:r>
              <a:rPr lang="en-US" dirty="0" smtClean="0"/>
              <a:t>dynamic module system </a:t>
            </a:r>
            <a:r>
              <a:rPr lang="en-US" dirty="0"/>
              <a:t>for Java</a:t>
            </a:r>
            <a:r>
              <a:rPr lang="en-US" dirty="0" smtClean="0"/>
              <a:t>.</a:t>
            </a:r>
          </a:p>
          <a:p>
            <a:r>
              <a:rPr lang="en-US" dirty="0" err="1" smtClean="0"/>
              <a:t>OSGi</a:t>
            </a:r>
            <a:r>
              <a:rPr lang="en-US" dirty="0" smtClean="0"/>
              <a:t> </a:t>
            </a:r>
            <a:r>
              <a:rPr lang="en-US" dirty="0"/>
              <a:t>services use a publish-find-bind mechanism.</a:t>
            </a:r>
          </a:p>
          <a:p>
            <a:r>
              <a:rPr lang="en-US" dirty="0" smtClean="0"/>
              <a:t>A </a:t>
            </a:r>
            <a:r>
              <a:rPr lang="en-US" dirty="0"/>
              <a:t>bundle can provide/publish a service implementation of a given interface (type) for other bundles to consume.</a:t>
            </a:r>
          </a:p>
          <a:p>
            <a:r>
              <a:rPr lang="en-US" dirty="0" smtClean="0"/>
              <a:t>With </a:t>
            </a:r>
            <a:r>
              <a:rPr lang="en-US" dirty="0"/>
              <a:t>declarative services, services are not registered or consumed programmatically.</a:t>
            </a:r>
          </a:p>
          <a:p>
            <a:r>
              <a:rPr lang="en-US" dirty="0" smtClean="0"/>
              <a:t>Instead</a:t>
            </a:r>
            <a:r>
              <a:rPr lang="en-US" dirty="0"/>
              <a:t>, a Service Component is declared via a Component Description in an XML file in the OSGI-INF folder.</a:t>
            </a:r>
          </a:p>
          <a:p>
            <a:r>
              <a:rPr lang="en-US" dirty="0" smtClean="0"/>
              <a:t>The </a:t>
            </a:r>
            <a:r>
              <a:rPr lang="en-US" dirty="0"/>
              <a:t>Component Description is processed by a Service Component Runtime (SCR), e.g. Equinox DS or Felix SCR) when a bundle is activated</a:t>
            </a:r>
            <a:r>
              <a:rPr lang="en-US" dirty="0" smtClean="0"/>
              <a:t>.</a:t>
            </a:r>
          </a:p>
          <a:p>
            <a:endParaRPr lang="en-US" dirty="0" smtClean="0"/>
          </a:p>
          <a:p>
            <a:endParaRPr lang="en-US" dirty="0"/>
          </a:p>
          <a:p>
            <a:r>
              <a:rPr lang="en-US" dirty="0" smtClean="0"/>
              <a:t>https</a:t>
            </a:r>
            <a:r>
              <a:rPr lang="en-US" dirty="0"/>
              <a:t>://wiki.eclipse.org/OSEE/Architecture#OSGi_Declarative_Services</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57587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REST </a:t>
            </a:r>
            <a:r>
              <a:rPr lang="en-US" dirty="0" smtClean="0"/>
              <a:t>API</a:t>
            </a:r>
            <a:endParaRPr lang="en-US" dirty="0"/>
          </a:p>
        </p:txBody>
      </p:sp>
      <p:sp>
        <p:nvSpPr>
          <p:cNvPr id="9" name="Text Placeholder 8"/>
          <p:cNvSpPr>
            <a:spLocks noGrp="1"/>
          </p:cNvSpPr>
          <p:nvPr>
            <p:ph type="body" sz="quarter" idx="13"/>
          </p:nvPr>
        </p:nvSpPr>
        <p:spPr>
          <a:xfrm>
            <a:off x="603443" y="1335088"/>
            <a:ext cx="5222822" cy="1015663"/>
          </a:xfrm>
        </p:spPr>
        <p:txBody>
          <a:bodyPr/>
          <a:lstStyle/>
          <a:p>
            <a:r>
              <a:rPr lang="en-US" dirty="0"/>
              <a:t>Java API </a:t>
            </a:r>
            <a:r>
              <a:rPr lang="en-US" dirty="0" smtClean="0"/>
              <a:t>for </a:t>
            </a:r>
            <a:r>
              <a:rPr lang="en-US" dirty="0" err="1" smtClean="0"/>
              <a:t>RESTful</a:t>
            </a:r>
            <a:r>
              <a:rPr lang="en-US" dirty="0" smtClean="0"/>
              <a:t> Web Services (JAX-RS</a:t>
            </a:r>
            <a:r>
              <a:rPr lang="en-US" dirty="0"/>
              <a:t>)</a:t>
            </a:r>
          </a:p>
          <a:p>
            <a:r>
              <a:rPr lang="en-US" dirty="0" smtClean="0"/>
              <a:t>Let’s dive into the code</a:t>
            </a:r>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4" name="Picture 3"/>
          <p:cNvPicPr>
            <a:picLocks noChangeAspect="1"/>
          </p:cNvPicPr>
          <p:nvPr/>
        </p:nvPicPr>
        <p:blipFill>
          <a:blip r:embed="rId2"/>
          <a:stretch>
            <a:fillRect/>
          </a:stretch>
        </p:blipFill>
        <p:spPr>
          <a:xfrm>
            <a:off x="5910681" y="1293292"/>
            <a:ext cx="6067425" cy="5048250"/>
          </a:xfrm>
          <a:prstGeom prst="rect">
            <a:avLst/>
          </a:prstGeom>
        </p:spPr>
      </p:pic>
      <p:pic>
        <p:nvPicPr>
          <p:cNvPr id="6" name="Picture 5"/>
          <p:cNvPicPr>
            <a:picLocks noChangeAspect="1"/>
          </p:cNvPicPr>
          <p:nvPr/>
        </p:nvPicPr>
        <p:blipFill>
          <a:blip r:embed="rId3"/>
          <a:stretch>
            <a:fillRect/>
          </a:stretch>
        </p:blipFill>
        <p:spPr>
          <a:xfrm>
            <a:off x="519027" y="2322344"/>
            <a:ext cx="4829175" cy="4238625"/>
          </a:xfrm>
          <a:prstGeom prst="rect">
            <a:avLst/>
          </a:prstGeom>
        </p:spPr>
      </p:pic>
    </p:spTree>
    <p:extLst>
      <p:ext uri="{BB962C8B-B14F-4D97-AF65-F5344CB8AC3E}">
        <p14:creationId xmlns:p14="http://schemas.microsoft.com/office/powerpoint/2010/main" val="42006352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Automated Verification Testing with Continuous </a:t>
            </a:r>
            <a:r>
              <a:rPr lang="en-US" dirty="0" smtClean="0"/>
              <a:t>Integration</a:t>
            </a:r>
            <a:endParaRPr lang="en-US" dirty="0"/>
          </a:p>
        </p:txBody>
      </p:sp>
      <p:sp>
        <p:nvSpPr>
          <p:cNvPr id="6" name="Content Placeholder 5"/>
          <p:cNvSpPr>
            <a:spLocks noGrp="1"/>
          </p:cNvSpPr>
          <p:nvPr>
            <p:ph idx="1"/>
          </p:nvPr>
        </p:nvSpPr>
        <p:spPr>
          <a:xfrm>
            <a:off x="618067" y="1335089"/>
            <a:ext cx="10975912" cy="4367349"/>
          </a:xfrm>
        </p:spPr>
        <p:txBody>
          <a:bodyPr/>
          <a:lstStyle/>
          <a:p>
            <a:r>
              <a:rPr lang="en-US" dirty="0"/>
              <a:t>Fully integrated test development, debugging, execution, and result </a:t>
            </a:r>
            <a:r>
              <a:rPr lang="en-US" dirty="0" smtClean="0"/>
              <a:t>analysis</a:t>
            </a:r>
          </a:p>
          <a:p>
            <a:r>
              <a:rPr lang="en-US" dirty="0" smtClean="0"/>
              <a:t>Choreographed </a:t>
            </a:r>
            <a:r>
              <a:rPr lang="en-US" dirty="0"/>
              <a:t>execution control (lockstep or real-time) of mission software, tests, and models (simulation components</a:t>
            </a:r>
            <a:r>
              <a:rPr lang="en-US" dirty="0" smtClean="0"/>
              <a:t>)</a:t>
            </a:r>
          </a:p>
          <a:p>
            <a:r>
              <a:rPr lang="en-US" dirty="0" smtClean="0"/>
              <a:t>Advanced </a:t>
            </a:r>
            <a:r>
              <a:rPr lang="en-US" dirty="0"/>
              <a:t>Messaging </a:t>
            </a:r>
            <a:r>
              <a:rPr lang="en-US" dirty="0" smtClean="0"/>
              <a:t>tools</a:t>
            </a:r>
          </a:p>
          <a:p>
            <a:r>
              <a:rPr lang="en-US" dirty="0" smtClean="0"/>
              <a:t>Built-in debugger</a:t>
            </a:r>
          </a:p>
          <a:p>
            <a:r>
              <a:rPr lang="en-US" dirty="0" smtClean="0"/>
              <a:t>Tests </a:t>
            </a:r>
            <a:r>
              <a:rPr lang="en-US" dirty="0"/>
              <a:t>(without modification of any kind) can be run in both soft real-time and simulated environments (simultaneously, if desired</a:t>
            </a:r>
            <a:r>
              <a:rPr lang="en-US" dirty="0" smtClean="0"/>
              <a:t>)</a:t>
            </a:r>
          </a:p>
          <a:p>
            <a:r>
              <a:rPr lang="en-US" dirty="0" smtClean="0"/>
              <a:t>Real-time </a:t>
            </a:r>
            <a:r>
              <a:rPr lang="en-US" dirty="0"/>
              <a:t>messaging system that supports MIL-STD-1553 MUX, serial, wire, analog and digital </a:t>
            </a:r>
            <a:r>
              <a:rPr lang="en-US" dirty="0" err="1"/>
              <a:t>discretes</a:t>
            </a:r>
            <a:r>
              <a:rPr lang="en-US" dirty="0"/>
              <a:t>, and publish/subscribe Data Distribution Service (</a:t>
            </a:r>
            <a:r>
              <a:rPr lang="en-US" dirty="0" smtClean="0"/>
              <a:t>DDS)</a:t>
            </a:r>
          </a:p>
          <a:p>
            <a:r>
              <a:rPr lang="en-US" dirty="0" smtClean="0"/>
              <a:t>Automated </a:t>
            </a:r>
            <a:r>
              <a:rPr lang="en-US" dirty="0"/>
              <a:t>test point tally and rollup of pass/fail </a:t>
            </a:r>
            <a:r>
              <a:rPr lang="en-US" dirty="0" smtClean="0"/>
              <a:t>determination</a:t>
            </a:r>
          </a:p>
          <a:p>
            <a:r>
              <a:rPr lang="en-US" dirty="0" smtClean="0"/>
              <a:t>Continuous integration with hardware-in-the-loop</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477250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Revision Control System (ORCS)</a:t>
            </a:r>
          </a:p>
        </p:txBody>
      </p:sp>
      <p:sp>
        <p:nvSpPr>
          <p:cNvPr id="9" name="Text Placeholder 8"/>
          <p:cNvSpPr>
            <a:spLocks noGrp="1"/>
          </p:cNvSpPr>
          <p:nvPr>
            <p:ph type="body" sz="quarter" idx="13"/>
          </p:nvPr>
        </p:nvSpPr>
        <p:spPr>
          <a:xfrm>
            <a:off x="603443" y="1335088"/>
            <a:ext cx="5870185" cy="304699"/>
          </a:xfrm>
        </p:spPr>
        <p:txBody>
          <a:bodyPr/>
          <a:lstStyle/>
          <a:p>
            <a:r>
              <a:rPr lang="en-US" dirty="0"/>
              <a:t>Let’s dive into the code</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2" name="Picture 1"/>
          <p:cNvPicPr>
            <a:picLocks noChangeAspect="1"/>
          </p:cNvPicPr>
          <p:nvPr/>
        </p:nvPicPr>
        <p:blipFill>
          <a:blip r:embed="rId2"/>
          <a:stretch>
            <a:fillRect/>
          </a:stretch>
        </p:blipFill>
        <p:spPr>
          <a:xfrm>
            <a:off x="6901241" y="1625657"/>
            <a:ext cx="4248150" cy="4610100"/>
          </a:xfrm>
          <a:prstGeom prst="rect">
            <a:avLst/>
          </a:prstGeom>
        </p:spPr>
      </p:pic>
    </p:spTree>
    <p:extLst>
      <p:ext uri="{BB962C8B-B14F-4D97-AF65-F5344CB8AC3E}">
        <p14:creationId xmlns:p14="http://schemas.microsoft.com/office/powerpoint/2010/main" val="3363675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OSEE?</a:t>
            </a:r>
          </a:p>
        </p:txBody>
      </p:sp>
      <p:sp>
        <p:nvSpPr>
          <p:cNvPr id="7" name="Text Placeholder 6"/>
          <p:cNvSpPr>
            <a:spLocks noGrp="1"/>
          </p:cNvSpPr>
          <p:nvPr>
            <p:ph type="body" sz="quarter" idx="12"/>
          </p:nvPr>
        </p:nvSpPr>
        <p:spPr>
          <a:xfrm>
            <a:off x="603444" y="6052268"/>
            <a:ext cx="11053041" cy="424732"/>
          </a:xfrm>
        </p:spPr>
        <p:txBody>
          <a:bodyPr/>
          <a:lstStyle/>
          <a:p>
            <a:r>
              <a:rPr lang="en-US" sz="2400" i="1" dirty="0"/>
              <a:t>Proven </a:t>
            </a:r>
            <a:r>
              <a:rPr lang="en-US" sz="2400" i="1" dirty="0" smtClean="0"/>
              <a:t>on fielded avionics </a:t>
            </a:r>
            <a:r>
              <a:rPr lang="en-US" sz="2400" i="1" dirty="0"/>
              <a:t>and automotive </a:t>
            </a:r>
            <a:r>
              <a:rPr lang="en-US" sz="2400" i="1" dirty="0" smtClean="0"/>
              <a:t>platforms</a:t>
            </a:r>
            <a:endParaRPr lang="en-US" sz="2400" i="1"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8" name="Content Placeholder 8"/>
          <p:cNvSpPr txBox="1">
            <a:spLocks/>
          </p:cNvSpPr>
          <p:nvPr/>
        </p:nvSpPr>
        <p:spPr>
          <a:xfrm>
            <a:off x="658152" y="1274446"/>
            <a:ext cx="8388744" cy="1412694"/>
          </a:xfrm>
          <a:prstGeom prst="rect">
            <a:avLst/>
          </a:prstGeom>
        </p:spPr>
        <p:txBody>
          <a:bodyPr/>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kern="0" smtClean="0">
                <a:solidFill>
                  <a:srgbClr val="404040"/>
                </a:solidFill>
              </a:rPr>
              <a:t>The </a:t>
            </a:r>
            <a:r>
              <a:rPr lang="en-US" sz="2000" kern="0" smtClean="0"/>
              <a:t>Open System Engineering Environment </a:t>
            </a:r>
            <a:r>
              <a:rPr lang="en-US" sz="2000" kern="0" smtClean="0">
                <a:solidFill>
                  <a:srgbClr val="404040"/>
                </a:solidFill>
              </a:rPr>
              <a:t>is a tightly integrated, extensible environment providing full lifecycle traceability and Product Line Engineering in the context of an overall systems engineering approach.  OSEE complements and integrates existing tools via its shared, extensible data model and integration platform.</a:t>
            </a:r>
            <a:endParaRPr lang="en-US" sz="1800" kern="0" dirty="0"/>
          </a:p>
        </p:txBody>
      </p:sp>
      <p:sp>
        <p:nvSpPr>
          <p:cNvPr id="9" name="Content Placeholder 10"/>
          <p:cNvSpPr txBox="1">
            <a:spLocks/>
          </p:cNvSpPr>
          <p:nvPr/>
        </p:nvSpPr>
        <p:spPr>
          <a:xfrm>
            <a:off x="9249196" y="1274446"/>
            <a:ext cx="2467247" cy="1938992"/>
          </a:xfrm>
          <a:prstGeom prst="rect">
            <a:avLst/>
          </a:prstGeom>
          <a:solidFill>
            <a:schemeClr val="accent3">
              <a:lumMod val="20000"/>
              <a:lumOff val="80000"/>
            </a:schemeClr>
          </a:solidFill>
          <a:ln>
            <a:solidFill>
              <a:schemeClr val="tx1"/>
            </a:solidFill>
          </a:ln>
        </p:spPr>
        <p:txBody>
          <a:bodyPr lIns="91440" tIns="91440" rIns="91440" bIns="91440"/>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u="sng" kern="0" smtClean="0"/>
              <a:t>Key OSEE Users</a:t>
            </a:r>
          </a:p>
          <a:p>
            <a:pPr>
              <a:buFont typeface="Arial" panose="020B0604020202020204" pitchFamily="34" charset="0"/>
              <a:buChar char="•"/>
            </a:pPr>
            <a:r>
              <a:rPr lang="en-US" sz="2000" kern="0" smtClean="0"/>
              <a:t>Army</a:t>
            </a:r>
          </a:p>
          <a:p>
            <a:pPr>
              <a:buFont typeface="Arial" panose="020B0604020202020204" pitchFamily="34" charset="0"/>
              <a:buChar char="•"/>
            </a:pPr>
            <a:r>
              <a:rPr lang="en-US" sz="2000" kern="0" smtClean="0"/>
              <a:t>Boeing</a:t>
            </a:r>
          </a:p>
          <a:p>
            <a:pPr>
              <a:buFont typeface="Arial" panose="020B0604020202020204" pitchFamily="34" charset="0"/>
              <a:buChar char="•"/>
            </a:pPr>
            <a:r>
              <a:rPr lang="en-US" sz="2000" kern="0" smtClean="0"/>
              <a:t>Bosch</a:t>
            </a:r>
          </a:p>
          <a:p>
            <a:pPr>
              <a:buFont typeface="Arial" panose="020B0604020202020204" pitchFamily="34" charset="0"/>
              <a:buChar char="•"/>
            </a:pPr>
            <a:r>
              <a:rPr lang="en-US" sz="2000" kern="0" smtClean="0"/>
              <a:t>Navy</a:t>
            </a:r>
            <a:endParaRPr lang="en-US" sz="2000" kern="0" dirty="0" smtClean="0"/>
          </a:p>
        </p:txBody>
      </p:sp>
      <p:pic>
        <p:nvPicPr>
          <p:cNvPr id="10" name="Picture 9">
            <a:hlinkClick r:id="rId3" action="ppaction://hlinksldjump"/>
          </p:cNvPr>
          <p:cNvPicPr>
            <a:picLocks noChangeAspect="1"/>
          </p:cNvPicPr>
          <p:nvPr/>
        </p:nvPicPr>
        <p:blipFill>
          <a:blip r:embed="rId4"/>
          <a:stretch>
            <a:fillRect/>
          </a:stretch>
        </p:blipFill>
        <p:spPr>
          <a:xfrm>
            <a:off x="4663817" y="3018042"/>
            <a:ext cx="3707625" cy="2780719"/>
          </a:xfrm>
          <a:prstGeom prst="rect">
            <a:avLst/>
          </a:prstGeom>
        </p:spPr>
      </p:pic>
      <p:pic>
        <p:nvPicPr>
          <p:cNvPr id="11" name="Picture 10">
            <a:hlinkClick r:id="" action="ppaction://noaction"/>
          </p:cNvPr>
          <p:cNvPicPr>
            <a:picLocks noChangeAspect="1"/>
          </p:cNvPicPr>
          <p:nvPr/>
        </p:nvPicPr>
        <p:blipFill>
          <a:blip r:embed="rId5"/>
          <a:stretch>
            <a:fillRect/>
          </a:stretch>
        </p:blipFill>
        <p:spPr>
          <a:xfrm>
            <a:off x="692360" y="3018042"/>
            <a:ext cx="3707625" cy="2780719"/>
          </a:xfrm>
          <a:prstGeom prst="rect">
            <a:avLst/>
          </a:prstGeom>
        </p:spPr>
      </p:pic>
    </p:spTree>
    <p:extLst>
      <p:ext uri="{BB962C8B-B14F-4D97-AF65-F5344CB8AC3E}">
        <p14:creationId xmlns:p14="http://schemas.microsoft.com/office/powerpoint/2010/main" val="3288948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
        <p:nvSpPr>
          <p:cNvPr id="7" name="Title 6"/>
          <p:cNvSpPr>
            <a:spLocks noGrp="1"/>
          </p:cNvSpPr>
          <p:nvPr>
            <p:ph type="title"/>
          </p:nvPr>
        </p:nvSpPr>
        <p:spPr/>
        <p:txBody>
          <a:bodyPr/>
          <a:lstStyle/>
          <a:p>
            <a:r>
              <a:rPr lang="en-US" dirty="0" smtClean="0"/>
              <a:t>Overview of OSEE Capabilities</a:t>
            </a:r>
            <a:endParaRPr lang="en-US" dirty="0"/>
          </a:p>
        </p:txBody>
      </p:sp>
      <p:sp>
        <p:nvSpPr>
          <p:cNvPr id="9" name="Text Placeholder 8"/>
          <p:cNvSpPr>
            <a:spLocks noGrp="1"/>
          </p:cNvSpPr>
          <p:nvPr>
            <p:ph type="body" sz="quarter" idx="13"/>
          </p:nvPr>
        </p:nvSpPr>
        <p:spPr>
          <a:xfrm>
            <a:off x="603443" y="1335088"/>
            <a:ext cx="10984732" cy="4773614"/>
          </a:xfrm>
        </p:spPr>
        <p:txBody>
          <a:bodyPr/>
          <a:lstStyle/>
          <a:p>
            <a:r>
              <a:rPr lang="en-US" dirty="0"/>
              <a:t>Tool Integration </a:t>
            </a:r>
            <a:r>
              <a:rPr lang="en-US" dirty="0" smtClean="0"/>
              <a:t>Platform</a:t>
            </a:r>
          </a:p>
          <a:p>
            <a:r>
              <a:rPr lang="en-US" dirty="0" smtClean="0"/>
              <a:t>Product </a:t>
            </a:r>
            <a:r>
              <a:rPr lang="en-US" dirty="0"/>
              <a:t>Line </a:t>
            </a:r>
            <a:r>
              <a:rPr lang="en-US" dirty="0" smtClean="0"/>
              <a:t>Engineering provides </a:t>
            </a:r>
            <a:r>
              <a:rPr lang="en-US" dirty="0"/>
              <a:t>strategic, systematic reuse</a:t>
            </a:r>
          </a:p>
          <a:p>
            <a:r>
              <a:rPr lang="en-US" dirty="0" smtClean="0"/>
              <a:t>Automated Verification Testing with Continuous Integration</a:t>
            </a:r>
            <a:endParaRPr lang="en-US" dirty="0"/>
          </a:p>
          <a:p>
            <a:r>
              <a:rPr lang="en-US" dirty="0" smtClean="0"/>
              <a:t>Integrated Workflow Management and Peer Reviews</a:t>
            </a:r>
          </a:p>
          <a:p>
            <a:r>
              <a:rPr lang="en-US" dirty="0" smtClean="0"/>
              <a:t>Release Management</a:t>
            </a:r>
            <a:endParaRPr lang="en-US" dirty="0"/>
          </a:p>
          <a:p>
            <a:r>
              <a:rPr lang="en-US" dirty="0"/>
              <a:t>Code Coverage Disposition</a:t>
            </a:r>
          </a:p>
          <a:p>
            <a:r>
              <a:rPr lang="en-US" dirty="0" smtClean="0"/>
              <a:t>Requirements Management</a:t>
            </a:r>
          </a:p>
          <a:p>
            <a:r>
              <a:rPr lang="en-US" dirty="0" smtClean="0"/>
              <a:t>Automatic CDRL Generation and Publishing</a:t>
            </a:r>
          </a:p>
          <a:p>
            <a:r>
              <a:rPr lang="en-US" smtClean="0"/>
              <a:t>Data Rights </a:t>
            </a:r>
            <a:r>
              <a:rPr lang="en-US" dirty="0" smtClean="0"/>
              <a:t>Management</a:t>
            </a:r>
            <a:endParaRPr lang="en-US" dirty="0"/>
          </a:p>
          <a:p>
            <a:r>
              <a:rPr lang="en-US" dirty="0" smtClean="0"/>
              <a:t>Systems Safety Analysis</a:t>
            </a:r>
          </a:p>
          <a:p>
            <a:r>
              <a:rPr lang="en-US" dirty="0" smtClean="0"/>
              <a:t>Full Lifecycle Traceability</a:t>
            </a:r>
          </a:p>
          <a:p>
            <a:r>
              <a:rPr lang="en-US" dirty="0" smtClean="0"/>
              <a:t>High </a:t>
            </a:r>
            <a:r>
              <a:rPr lang="en-US" dirty="0"/>
              <a:t>availability access all life cycle </a:t>
            </a:r>
            <a:r>
              <a:rPr lang="en-US" dirty="0" smtClean="0"/>
              <a:t>data</a:t>
            </a:r>
            <a:endParaRPr lang="en-US" dirty="0"/>
          </a:p>
        </p:txBody>
      </p:sp>
    </p:spTree>
    <p:extLst>
      <p:ext uri="{BB962C8B-B14F-4D97-AF65-F5344CB8AC3E}">
        <p14:creationId xmlns:p14="http://schemas.microsoft.com/office/powerpoint/2010/main" val="937075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Product Line Engineering Topics</a:t>
            </a:r>
          </a:p>
        </p:txBody>
      </p:sp>
      <p:sp>
        <p:nvSpPr>
          <p:cNvPr id="6" name="Content Placeholder 5"/>
          <p:cNvSpPr>
            <a:spLocks noGrp="1"/>
          </p:cNvSpPr>
          <p:nvPr>
            <p:ph idx="1"/>
          </p:nvPr>
        </p:nvSpPr>
        <p:spPr>
          <a:xfrm>
            <a:off x="618067" y="1335089"/>
            <a:ext cx="10975912" cy="710964"/>
          </a:xfrm>
        </p:spPr>
        <p:txBody>
          <a:bodyPr/>
          <a:lstStyle/>
          <a:p>
            <a:r>
              <a:rPr lang="en-US" dirty="0"/>
              <a:t>What is Product Line Engineering?</a:t>
            </a:r>
          </a:p>
          <a:p>
            <a:r>
              <a:rPr lang="en-US" dirty="0"/>
              <a:t>Product Line </a:t>
            </a:r>
            <a:r>
              <a:rPr lang="en-US" dirty="0" smtClean="0"/>
              <a:t>Benefits</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4557821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Product Line Engineering?</a:t>
            </a:r>
          </a:p>
        </p:txBody>
      </p:sp>
      <p:sp>
        <p:nvSpPr>
          <p:cNvPr id="6" name="Content Placeholder 5"/>
          <p:cNvSpPr>
            <a:spLocks noGrp="1"/>
          </p:cNvSpPr>
          <p:nvPr>
            <p:ph idx="1"/>
          </p:nvPr>
        </p:nvSpPr>
        <p:spPr>
          <a:xfrm>
            <a:off x="618067" y="1335089"/>
            <a:ext cx="10975912" cy="4284250"/>
          </a:xfrm>
        </p:spPr>
        <p:txBody>
          <a:bodyPr/>
          <a:lstStyle/>
          <a:p>
            <a:pPr marL="171450" lvl="1" indent="0">
              <a:buNone/>
            </a:pPr>
            <a:r>
              <a:rPr lang="en-US" dirty="0"/>
              <a:t>A </a:t>
            </a:r>
            <a:r>
              <a:rPr lang="en-US" b="1" dirty="0"/>
              <a:t>Product Line </a:t>
            </a:r>
            <a:r>
              <a:rPr lang="en-US" dirty="0"/>
              <a:t>is a family of products sharing a common, managed set of features that satisfy the specific needs of a particular customers and that are developed from a common set of core assets in a prescribed way. </a:t>
            </a:r>
          </a:p>
          <a:p>
            <a:pPr marL="171450" lvl="1" indent="0">
              <a:buNone/>
            </a:pPr>
            <a:endParaRPr lang="en-US" dirty="0"/>
          </a:p>
          <a:p>
            <a:pPr marL="171450" lvl="1" indent="0">
              <a:buNone/>
            </a:pPr>
            <a:r>
              <a:rPr lang="en-US" dirty="0"/>
              <a:t>A </a:t>
            </a:r>
            <a:r>
              <a:rPr lang="en-US" b="1" dirty="0"/>
              <a:t>Feature</a:t>
            </a:r>
            <a:r>
              <a:rPr lang="en-US" dirty="0"/>
              <a:t> models a characteristic of a product that varies across the family of products. Each feature is assigned a value for each Product Line configuration. </a:t>
            </a:r>
          </a:p>
          <a:p>
            <a:pPr marL="171450" lvl="1" indent="0">
              <a:buNone/>
            </a:pPr>
            <a:endParaRPr lang="en-US" dirty="0"/>
          </a:p>
          <a:p>
            <a:pPr marL="171450" lvl="1" indent="0">
              <a:buNone/>
            </a:pPr>
            <a:r>
              <a:rPr lang="en-US" dirty="0"/>
              <a:t>A </a:t>
            </a:r>
            <a:r>
              <a:rPr lang="en-US" b="1" dirty="0"/>
              <a:t>Product Line Configuration </a:t>
            </a:r>
            <a:r>
              <a:rPr lang="en-US" dirty="0"/>
              <a:t>is a deliverable product generated from the product line to satisfy specific customer needs.</a:t>
            </a:r>
          </a:p>
          <a:p>
            <a:pPr marL="171450" lvl="1" indent="0">
              <a:buNone/>
            </a:pPr>
            <a:endParaRPr lang="en-US" dirty="0"/>
          </a:p>
          <a:p>
            <a:pPr marL="171450" lvl="1" indent="0">
              <a:buNone/>
            </a:pPr>
            <a:r>
              <a:rPr lang="en-US" b="1" dirty="0"/>
              <a:t>Applicability</a:t>
            </a:r>
            <a:r>
              <a:rPr lang="en-US" dirty="0"/>
              <a:t> is metadata on the engineering artifacts that denotes its contribution to base, features, and configuration-specific aspects of the Product Line.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987339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 for PLE Management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6" y="1377283"/>
            <a:ext cx="10058400" cy="4835272"/>
          </a:xfrm>
          <a:prstGeom prst="rect">
            <a:avLst/>
          </a:prstGeom>
        </p:spPr>
      </p:pic>
    </p:spTree>
    <p:extLst>
      <p:ext uri="{BB962C8B-B14F-4D97-AF65-F5344CB8AC3E}">
        <p14:creationId xmlns:p14="http://schemas.microsoft.com/office/powerpoint/2010/main" val="2394218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Line Engineering Benefits</a:t>
            </a:r>
          </a:p>
        </p:txBody>
      </p:sp>
      <p:sp>
        <p:nvSpPr>
          <p:cNvPr id="3" name="Content Placeholder 2"/>
          <p:cNvSpPr>
            <a:spLocks noGrp="1"/>
          </p:cNvSpPr>
          <p:nvPr>
            <p:ph idx="1"/>
          </p:nvPr>
        </p:nvSpPr>
        <p:spPr>
          <a:xfrm>
            <a:off x="618067" y="1335089"/>
            <a:ext cx="10975912" cy="4792081"/>
          </a:xfrm>
        </p:spPr>
        <p:txBody>
          <a:bodyPr/>
          <a:lstStyle/>
          <a:p>
            <a:r>
              <a:rPr lang="en-US" dirty="0"/>
              <a:t>Provide for strategic, systematic reuse</a:t>
            </a:r>
          </a:p>
          <a:p>
            <a:pPr lvl="1"/>
            <a:r>
              <a:rPr lang="en-US" dirty="0"/>
              <a:t>Maximize commonality while retaining flexibility for satisfying customer specific needs</a:t>
            </a:r>
          </a:p>
          <a:p>
            <a:pPr lvl="1"/>
            <a:r>
              <a:rPr lang="en-US" dirty="0"/>
              <a:t>Enable reuse across multiple configurations and platforms</a:t>
            </a:r>
          </a:p>
          <a:p>
            <a:pPr lvl="1"/>
            <a:r>
              <a:rPr lang="en-US" dirty="0"/>
              <a:t>Eliminate time and expense of traditional sanitization</a:t>
            </a:r>
          </a:p>
          <a:p>
            <a:pPr lvl="1"/>
            <a:r>
              <a:rPr lang="en-US" dirty="0"/>
              <a:t>Leverage investment of personnel &amp; funding across configurations</a:t>
            </a:r>
          </a:p>
          <a:p>
            <a:r>
              <a:rPr lang="en-US" dirty="0"/>
              <a:t>Field capabilities faster across configurations</a:t>
            </a:r>
          </a:p>
          <a:p>
            <a:r>
              <a:rPr lang="en-US" dirty="0"/>
              <a:t>Reduce life cycle maintenance costs</a:t>
            </a:r>
          </a:p>
          <a:p>
            <a:pPr lvl="1"/>
            <a:r>
              <a:rPr lang="en-US" dirty="0"/>
              <a:t>Fixes made once and available for inclusion in all future builds </a:t>
            </a:r>
          </a:p>
          <a:p>
            <a:pPr lvl="1"/>
            <a:r>
              <a:rPr lang="en-US" dirty="0"/>
              <a:t>Product Line architecture promotes modular design</a:t>
            </a:r>
          </a:p>
          <a:p>
            <a:pPr lvl="1"/>
            <a:r>
              <a:rPr lang="en-US" dirty="0"/>
              <a:t>Makes product more maintainable</a:t>
            </a:r>
          </a:p>
          <a:p>
            <a:pPr lvl="1"/>
            <a:r>
              <a:rPr lang="en-US" dirty="0"/>
              <a:t>Helps keep configurations specific capabilities relevant as product architecture and shared capabilities evolve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17600056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Architecture and Deep Dive</a:t>
            </a:r>
            <a:endParaRPr lang="en-US" dirty="0"/>
          </a:p>
        </p:txBody>
      </p:sp>
      <p:sp>
        <p:nvSpPr>
          <p:cNvPr id="9" name="Text Placeholder 8"/>
          <p:cNvSpPr>
            <a:spLocks noGrp="1"/>
          </p:cNvSpPr>
          <p:nvPr>
            <p:ph type="body" sz="quarter" idx="13"/>
          </p:nvPr>
        </p:nvSpPr>
        <p:spPr>
          <a:xfrm>
            <a:off x="603443" y="1335088"/>
            <a:ext cx="10984732" cy="4367349"/>
          </a:xfrm>
        </p:spPr>
        <p:txBody>
          <a:bodyPr/>
          <a:lstStyle/>
          <a:p>
            <a:r>
              <a:rPr lang="en-US" dirty="0"/>
              <a:t>OSEE Architecture</a:t>
            </a:r>
            <a:endParaRPr lang="en-US" dirty="0" smtClean="0"/>
          </a:p>
          <a:p>
            <a:r>
              <a:rPr lang="en-US" dirty="0" smtClean="0"/>
              <a:t>Extensible </a:t>
            </a:r>
            <a:r>
              <a:rPr lang="en-US" dirty="0"/>
              <a:t>Data Model</a:t>
            </a:r>
          </a:p>
          <a:p>
            <a:r>
              <a:rPr lang="en-US" dirty="0" smtClean="0"/>
              <a:t>OSEE Open Source Project</a:t>
            </a:r>
          </a:p>
          <a:p>
            <a:r>
              <a:rPr lang="en-US" dirty="0"/>
              <a:t>Built Upon Open Standards and Open </a:t>
            </a:r>
            <a:r>
              <a:rPr lang="en-US" dirty="0" smtClean="0"/>
              <a:t>Source</a:t>
            </a:r>
          </a:p>
          <a:p>
            <a:r>
              <a:rPr lang="en-US" dirty="0"/>
              <a:t>System Safety and Structural Coverage</a:t>
            </a:r>
          </a:p>
          <a:p>
            <a:r>
              <a:rPr lang="en-US" dirty="0" smtClean="0"/>
              <a:t>OSEE </a:t>
            </a:r>
            <a:r>
              <a:rPr lang="en-US" dirty="0"/>
              <a:t>clients</a:t>
            </a:r>
          </a:p>
          <a:p>
            <a:r>
              <a:rPr lang="en-US" dirty="0" smtClean="0"/>
              <a:t>OSEE Deployment</a:t>
            </a:r>
            <a:endParaRPr lang="en-US" dirty="0"/>
          </a:p>
          <a:p>
            <a:r>
              <a:rPr lang="en-US" dirty="0" err="1" smtClean="0"/>
              <a:t>OSGi</a:t>
            </a:r>
            <a:r>
              <a:rPr lang="en-US" dirty="0" smtClean="0"/>
              <a:t> </a:t>
            </a:r>
            <a:r>
              <a:rPr lang="en-US" dirty="0"/>
              <a:t>Declarative Services</a:t>
            </a:r>
          </a:p>
          <a:p>
            <a:r>
              <a:rPr lang="en-US" dirty="0" smtClean="0"/>
              <a:t>REST </a:t>
            </a:r>
            <a:r>
              <a:rPr lang="en-US" dirty="0"/>
              <a:t>API</a:t>
            </a:r>
          </a:p>
          <a:p>
            <a:r>
              <a:rPr lang="en-US" dirty="0" smtClean="0"/>
              <a:t>Automated </a:t>
            </a:r>
            <a:r>
              <a:rPr lang="en-US" dirty="0"/>
              <a:t>Verification Testing with Continuous </a:t>
            </a:r>
            <a:r>
              <a:rPr lang="en-US" dirty="0" smtClean="0"/>
              <a:t>Integration</a:t>
            </a:r>
          </a:p>
          <a:p>
            <a:r>
              <a:rPr lang="en-US" dirty="0" smtClean="0"/>
              <a:t>Object </a:t>
            </a:r>
            <a:r>
              <a:rPr lang="en-US" dirty="0"/>
              <a:t>Revision Control </a:t>
            </a:r>
            <a:r>
              <a:rPr lang="en-US" dirty="0" smtClean="0"/>
              <a:t>System (ORCS)</a:t>
            </a:r>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8013562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2.xml><?xml version="1.0" encoding="utf-8"?>
<a:theme xmlns:a="http://schemas.openxmlformats.org/drawingml/2006/main" name="2_whiteback_bluesig_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3.xml><?xml version="1.0" encoding="utf-8"?>
<a:theme xmlns:a="http://schemas.openxmlformats.org/drawingml/2006/main" name="2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4.xml><?xml version="1.0" encoding="utf-8"?>
<a:theme xmlns:a="http://schemas.openxmlformats.org/drawingml/2006/main" name="3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308816_BDS Template-Standard_07-19-2017.pptx" id="{EC7E6F1A-03AD-4E6A-A7EE-B644503F88FC}" vid="{DF2BA4A2-0F90-4EBD-8C14-B53E852C0325}"/>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0B279ECBCCBE498CBB77428A3C0A70" ma:contentTypeVersion="0" ma:contentTypeDescription="Create a new document." ma:contentTypeScope="" ma:versionID="964677e00ef5c2311c798cf6a7469bc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7B8F7B-FA54-4029-85C6-874BDE49F8B7}">
  <ds:schemaRefs>
    <ds:schemaRef ds:uri="http://schemas.microsoft.com/sharepoint/v3/contenttype/forms"/>
  </ds:schemaRefs>
</ds:datastoreItem>
</file>

<file path=customXml/itemProps2.xml><?xml version="1.0" encoding="utf-8"?>
<ds:datastoreItem xmlns:ds="http://schemas.openxmlformats.org/officeDocument/2006/customXml" ds:itemID="{D1C14E95-DCB1-426E-B7B2-4573F45D9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1CC6956-33F6-4FE5-A8DC-5120FA44C6E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whiteback_bluesig</Template>
  <TotalTime>12455</TotalTime>
  <Words>1644</Words>
  <Application>Microsoft Office PowerPoint</Application>
  <PresentationFormat>Widescreen</PresentationFormat>
  <Paragraphs>321</Paragraphs>
  <Slides>23</Slides>
  <Notes>8</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23</vt:i4>
      </vt:variant>
    </vt:vector>
  </HeadingPairs>
  <TitlesOfParts>
    <vt:vector size="32" baseType="lpstr">
      <vt:lpstr>ＭＳ Ｐゴシック</vt:lpstr>
      <vt:lpstr>Arial</vt:lpstr>
      <vt:lpstr>Wingdings</vt:lpstr>
      <vt:lpstr>1_whiteback_bluesig_without grid</vt:lpstr>
      <vt:lpstr>2_whiteback_bluesig_with grid</vt:lpstr>
      <vt:lpstr>2_whiteback_bluesig_without grid</vt:lpstr>
      <vt:lpstr>3_whiteback_bluesig_without grid</vt:lpstr>
      <vt:lpstr>Default Design</vt:lpstr>
      <vt:lpstr>4_whiteback_bluesig_without grid</vt:lpstr>
      <vt:lpstr>Disciplined Engineering and the Open Systems Engineering Environment </vt:lpstr>
      <vt:lpstr>Agenda</vt:lpstr>
      <vt:lpstr>What Is OSEE?</vt:lpstr>
      <vt:lpstr>Overview of OSEE Capabilities</vt:lpstr>
      <vt:lpstr>Product Line Engineering Topics</vt:lpstr>
      <vt:lpstr>What is Product Line Engineering?</vt:lpstr>
      <vt:lpstr>Web UI for PLE Management</vt:lpstr>
      <vt:lpstr>Product Line Engineering Benefits</vt:lpstr>
      <vt:lpstr>OSEE Architecture and Deep Dive</vt:lpstr>
      <vt:lpstr>OSEE Architecture</vt:lpstr>
      <vt:lpstr>Extensible Data Model</vt:lpstr>
      <vt:lpstr>Systems Engineering Data Model</vt:lpstr>
      <vt:lpstr>OSEE Open Source Project</vt:lpstr>
      <vt:lpstr>Policy-based Reasons for Open Source</vt:lpstr>
      <vt:lpstr>Eclipse Intellectual Property (IP) Due Diligence</vt:lpstr>
      <vt:lpstr>Built Upon Open Standards and Open Source</vt:lpstr>
      <vt:lpstr>System Safety and Structural Coverage</vt:lpstr>
      <vt:lpstr>OSEE Clients</vt:lpstr>
      <vt:lpstr>OSEE Deployment</vt:lpstr>
      <vt:lpstr>OSGi Declarative Services</vt:lpstr>
      <vt:lpstr>REST API</vt:lpstr>
      <vt:lpstr>Automated Verification Testing with Continuous Integration</vt:lpstr>
      <vt:lpstr>Object Revision Control System (ORCS)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 Template Standard 4x3</dc:title>
  <dc:creator>Evans, Angela F</dc:creator>
  <cp:keywords>BDS Template Standard 4x3;308816</cp:keywords>
  <cp:lastModifiedBy>Brooks (US), Ryan D</cp:lastModifiedBy>
  <cp:revision>145</cp:revision>
  <dcterms:created xsi:type="dcterms:W3CDTF">2017-07-19T16:02:11Z</dcterms:created>
  <dcterms:modified xsi:type="dcterms:W3CDTF">2021-06-10T20:33:26Z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0x0101008A0B279ECBCCBE498CBB77428A3C0A70</vt:lpwstr>
  </property>
</Properties>
</file>