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7302500" cy="9586900"/>
  <p:embeddedFontLst>
    <p:embeddedFont>
      <p:font typeface="Roboto"/>
      <p:regular r:id="rId44"/>
      <p:bold r:id="rId45"/>
      <p:italic r:id="rId46"/>
      <p:boldItalic r:id="rId47"/>
    </p:embeddedFont>
    <p:embeddedFont>
      <p:font typeface="Arial Narr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B98DE2-8BCD-4EF2-8F88-7318131E775B}">
  <a:tblStyle styleId="{5AB98DE2-8BCD-4EF2-8F88-7318131E775B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slide" Target="slides/slide37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Narrow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Arial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ialNarrow-boldItalic.fntdata"/><Relationship Id="rId50" Type="http://schemas.openxmlformats.org/officeDocument/2006/relationships/font" Target="fonts/ArialNarr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7025" y="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recitation has fewer questions. Get to the GDB part 1 without spending too long quizzing people on the previous slides.</a:t>
            </a:r>
            <a:endParaRPr/>
          </a:p>
        </p:txBody>
      </p:sp>
      <p:sp>
        <p:nvSpPr>
          <p:cNvPr id="75" name="Google Shape;75;p1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 through the processes of 3 cases of allocating/freeing (related to coalesce) - do it on board</a:t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Monday TA Notes: Explicit lists and segregated lists have not been covered in detail at this point (will cover on Tuesday)</a:t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Memory util is the same, but throughput may be faster.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If you decide to switch to a “good enough” fit policy, you may be able to get an increase on both fronts.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Yes, yes, yes (can use the space)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Unions!  (See textbook)</a:t>
            </a:r>
            <a:endParaRPr/>
          </a:p>
        </p:txBody>
      </p:sp>
      <p:sp>
        <p:nvSpPr>
          <p:cNvPr id="185" name="Google Shape;185;p15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problem is tricky.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 returns the wrong block in case 3.</a:t>
            </a:r>
            <a:endParaRPr/>
          </a:p>
        </p:txBody>
      </p:sp>
      <p:sp>
        <p:nvSpPr>
          <p:cNvPr id="279" name="Google Shape;279;p29:notes"/>
          <p:cNvSpPr txBox="1"/>
          <p:nvPr>
            <p:ph idx="12" type="sldNum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problem is tricky.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 returns the wrong block in case 3.</a:t>
            </a:r>
            <a:endParaRPr/>
          </a:p>
        </p:txBody>
      </p:sp>
      <p:sp>
        <p:nvSpPr>
          <p:cNvPr id="286" name="Google Shape;286;p30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243f1585_0_0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63243f1585_0_0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problem is tricky.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 returns the wrong block in case 3.</a:t>
            </a:r>
            <a:endParaRPr/>
          </a:p>
        </p:txBody>
      </p:sp>
      <p:sp>
        <p:nvSpPr>
          <p:cNvPr id="295" name="Google Shape;295;p31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problem is tricky.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 returns the wrong block in case 3.</a:t>
            </a:r>
            <a:endParaRPr/>
          </a:p>
        </p:txBody>
      </p:sp>
      <p:sp>
        <p:nvSpPr>
          <p:cNvPr id="303" name="Google Shape;303;p32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3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problem is tricky.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 returns the wrong block in case 3.</a:t>
            </a:r>
            <a:endParaRPr/>
          </a:p>
        </p:txBody>
      </p:sp>
      <p:sp>
        <p:nvSpPr>
          <p:cNvPr id="311" name="Google Shape;311;p33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problem is tricky.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Coalesce returns the wrong block in case 3.</a:t>
            </a:r>
            <a:endParaRPr/>
          </a:p>
        </p:txBody>
      </p:sp>
      <p:sp>
        <p:nvSpPr>
          <p:cNvPr id="319" name="Google Shape;319;p34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5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animations - “Make sure your checkheap is working”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“Git commit”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“Valgrind”</a:t>
            </a:r>
            <a:br>
              <a:rPr lang="en-US"/>
            </a:br>
            <a:endParaRPr/>
          </a:p>
        </p:txBody>
      </p:sp>
      <p:sp>
        <p:nvSpPr>
          <p:cNvPr id="327" name="Google Shape;327;p35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/>
          <p:nvPr>
            <p:ph idx="2" type="sldImg"/>
          </p:nvPr>
        </p:nvSpPr>
        <p:spPr>
          <a:xfrm>
            <a:off x="1493838" y="1198563"/>
            <a:ext cx="4314900" cy="323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6:notes"/>
          <p:cNvSpPr txBox="1"/>
          <p:nvPr>
            <p:ph idx="1" type="body"/>
          </p:nvPr>
        </p:nvSpPr>
        <p:spPr>
          <a:xfrm>
            <a:off x="730250" y="4613275"/>
            <a:ext cx="58419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animations - “Make sure your checkheap is working”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“Git commit”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“Valgrind”</a:t>
            </a:r>
            <a:br>
              <a:rPr lang="en-US"/>
            </a:br>
            <a:endParaRPr/>
          </a:p>
        </p:txBody>
      </p:sp>
      <p:sp>
        <p:nvSpPr>
          <p:cNvPr id="334" name="Google Shape;334;p36:notes"/>
          <p:cNvSpPr txBox="1"/>
          <p:nvPr>
            <p:ph idx="12" type="sldNum"/>
          </p:nvPr>
        </p:nvSpPr>
        <p:spPr>
          <a:xfrm>
            <a:off x="4137025" y="9105900"/>
            <a:ext cx="316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38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image from lecture </a:t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 through the processes of 3 cases of allocating/freeing (related to coalesce) - do it on board</a:t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493838" y="1198563"/>
            <a:ext cx="4314825" cy="3235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7897813" y="-26988"/>
            <a:ext cx="13096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cs.cmu.edu/~213/activities/s19-rec-malloc.ta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Recitation 10: Malloc Lab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Instructors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October 21,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(Implicit list)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AutoNum type="arabicPeriod" startAt="3"/>
            </a:pPr>
            <a:r>
              <a:rPr lang="en-US"/>
              <a:t>Updates the structure when the user frees a block of memory.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50" y="2336850"/>
            <a:ext cx="8391902" cy="20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388" y="4833403"/>
            <a:ext cx="6870724" cy="1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Run as fast as possible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Waste as little memory as possible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Seemingly conflicting goals, but with </a:t>
            </a:r>
            <a:r>
              <a:rPr lang="en-US" strike="sngStrike"/>
              <a:t>the library malloc call</a:t>
            </a:r>
            <a:r>
              <a:rPr lang="en-US"/>
              <a:t> cleverness you can do very well in both areas!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simplest implementation is the implicit list.</a:t>
            </a:r>
            <a:br>
              <a:rPr lang="en-US"/>
            </a:br>
            <a:r>
              <a:rPr lang="en-US"/>
              <a:t>mm.c uses this method.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Unfortunately…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" y="862489"/>
            <a:ext cx="8866687" cy="547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3367314" y="6101895"/>
            <a:ext cx="435429" cy="23223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449567" y="4347569"/>
            <a:ext cx="19344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pretty slow… most explicit list implementations get above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000 Kops/sec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Allocation methods in a nutshell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 list: a list is implicitly formed by jumping between blocks, using knowledge about their sizes.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list: Free blocks explicitly point to other blocks, like in a linked list.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Understanding explicit lists requires understanding implicit lists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Segregated list: Multiple linked lists, each containing blocks in a certain range of sizes.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Understanding segregated lists requires understanding explicit lists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7"/>
          <p:cNvGraphicFramePr/>
          <p:nvPr/>
        </p:nvGraphicFramePr>
        <p:xfrm>
          <a:off x="1296987" y="21894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{5AB98DE2-8BCD-4EF2-8F88-7318131E775B}</a:tableStyleId>
              </a:tblPr>
              <a:tblGrid>
                <a:gridCol w="1828800"/>
                <a:gridCol w="1219200"/>
                <a:gridCol w="1219200"/>
                <a:gridCol w="6096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Allocated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Allocated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Allocated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7"/>
          <p:cNvSpPr/>
          <p:nvPr/>
        </p:nvSpPr>
        <p:spPr>
          <a:xfrm flipH="1" rot="10800000">
            <a:off x="3060192" y="2438400"/>
            <a:ext cx="402336" cy="24384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/>
          <p:nvPr/>
        </p:nvSpPr>
        <p:spPr>
          <a:xfrm flipH="1" rot="10800000">
            <a:off x="4267200" y="2438400"/>
            <a:ext cx="475488" cy="24384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/>
          <p:nvPr/>
        </p:nvSpPr>
        <p:spPr>
          <a:xfrm flipH="1" rot="10800000">
            <a:off x="5486400" y="2363538"/>
            <a:ext cx="445008" cy="318702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/>
          <p:nvPr/>
        </p:nvSpPr>
        <p:spPr>
          <a:xfrm flipH="1" rot="10800000">
            <a:off x="6097270" y="2438400"/>
            <a:ext cx="876554" cy="24384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1296987" y="3819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{5AB98DE2-8BCD-4EF2-8F88-7318131E775B}</a:tableStyleId>
              </a:tblPr>
              <a:tblGrid>
                <a:gridCol w="1828800"/>
                <a:gridCol w="1219200"/>
                <a:gridCol w="1219200"/>
                <a:gridCol w="6096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7"/>
          <p:cNvSpPr/>
          <p:nvPr/>
        </p:nvSpPr>
        <p:spPr>
          <a:xfrm flipH="1" rot="10800000">
            <a:off x="4255008" y="4047744"/>
            <a:ext cx="1536192" cy="264482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1296987" y="5642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{5AB98DE2-8BCD-4EF2-8F88-7318131E775B}</a:tableStyleId>
              </a:tblPr>
              <a:tblGrid>
                <a:gridCol w="1828800"/>
                <a:gridCol w="1219200"/>
                <a:gridCol w="1219200"/>
                <a:gridCol w="6096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7"/>
          <p:cNvSpPr/>
          <p:nvPr/>
        </p:nvSpPr>
        <p:spPr>
          <a:xfrm flipH="1" rot="10800000">
            <a:off x="3681984" y="6024245"/>
            <a:ext cx="663003" cy="3708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/>
          <p:nvPr/>
        </p:nvSpPr>
        <p:spPr>
          <a:xfrm flipH="1" rot="10800000">
            <a:off x="5791200" y="6013010"/>
            <a:ext cx="663003" cy="3708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Choices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What kind of implementation to use?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Implicit list, explicit list, segregated lists, binary tree methods,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You can use specialized strategies depending on the size of allocations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Adaptive algorithms are fine, though not necessary to get 100%.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Don’t hard-code for individual trace files - you’ll get no credit/code deductions!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⬛"/>
            </a:pPr>
            <a:r>
              <a:rPr lang="en-US" sz="2000"/>
              <a:t>What fit algorithm to use?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Best fit: choose the smallest block that is big enough to fit the requested allocation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First fit / next fit: search linearly starting from some location, and pick the first block that fits.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 Which is faster? Which uses less memory?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“Good enough” fit: a blend between the two</a:t>
            </a:r>
            <a:endParaRPr/>
          </a:p>
          <a:p>
            <a:pPr indent="-160019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This lab has many more ways to get an A+ than, say, Cache Lab Part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a Best Block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Suppose you have implemented the explicit list 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were using best fit with explicit lists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experiment with using segregated lists instead.</a:t>
            </a:r>
            <a:br>
              <a:rPr lang="en-US"/>
            </a:br>
            <a:r>
              <a:rPr lang="en-US"/>
              <a:t>Still using best fits.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Will your memory utilization score improve?</a:t>
            </a:r>
            <a:br>
              <a:rPr lang="en-US"/>
            </a:br>
            <a:br>
              <a:rPr lang="en-US"/>
            </a:br>
            <a:r>
              <a:rPr i="1" lang="en-US"/>
              <a:t>Note: you don’t have to implement seglists and run mdriver to answer this. That’s, uh, hard to do within one recitation session.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other advantages does segregated lists provide?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Losing memory because of the way you choose your free blocks is called </a:t>
            </a:r>
            <a:r>
              <a:rPr lang="en-US" u="sng"/>
              <a:t>external fragmentation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Metadata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All blocks need to store some data about themselves in order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 to keep track of them (e.g. headers)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takes memory too…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Losing memory for this reason is called </a:t>
            </a:r>
            <a:r>
              <a:rPr b="1" lang="en-US" u="sng"/>
              <a:t>internal fragmentation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data might a block need?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it depend on the malloc implementation you use?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Is it different between free and allocated blocks?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we use the extra space in free blocks?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Or do we have to leave the space alone?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can we overlap two different types of data at the same location?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 perfect world…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Setting up the blocks, metadata, lists… etc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+  Finding and allocating the right blocks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+  Updating your heap structure when you free (500 LoC) 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pSp>
        <p:nvGrpSpPr>
          <p:cNvPr id="196" name="Google Shape;196;p31"/>
          <p:cNvGrpSpPr/>
          <p:nvPr/>
        </p:nvGrpSpPr>
        <p:grpSpPr>
          <a:xfrm>
            <a:off x="357018" y="2873335"/>
            <a:ext cx="8402595" cy="3625187"/>
            <a:chOff x="1549399" y="2837548"/>
            <a:chExt cx="4357915" cy="1880164"/>
          </a:xfrm>
        </p:grpSpPr>
        <p:pic>
          <p:nvPicPr>
            <p:cNvPr id="197" name="Google Shape;197;p31"/>
            <p:cNvPicPr preferRelativeResize="0"/>
            <p:nvPr/>
          </p:nvPicPr>
          <p:blipFill rotWithShape="1">
            <a:blip r:embed="rId3">
              <a:alphaModFix/>
            </a:blip>
            <a:srcRect b="72099" l="0" r="0" t="0"/>
            <a:stretch/>
          </p:blipFill>
          <p:spPr>
            <a:xfrm>
              <a:off x="1549399" y="2837548"/>
              <a:ext cx="4357915" cy="1010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31"/>
            <p:cNvPicPr preferRelativeResize="0"/>
            <p:nvPr/>
          </p:nvPicPr>
          <p:blipFill rotWithShape="1">
            <a:blip r:embed="rId3">
              <a:alphaModFix/>
            </a:blip>
            <a:srcRect b="0" l="0" r="0" t="75990"/>
            <a:stretch/>
          </p:blipFill>
          <p:spPr>
            <a:xfrm>
              <a:off x="1549399" y="3848100"/>
              <a:ext cx="4357915" cy="8696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reality…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Setting up the blocks, metadata, lists… etc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+  Finding and allocating the right blocks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+  Updating your heap structure when you free (500 LoC)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+ One bug, somewhere lost in those 1500 LoC </a:t>
            </a:r>
            <a:r>
              <a:rPr lang="en-US"/>
              <a:t>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357018" y="3614057"/>
            <a:ext cx="8403336" cy="28844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22945" t="0"/>
          <a:stretch/>
        </p:blipFill>
        <p:spPr>
          <a:xfrm>
            <a:off x="357018" y="3182423"/>
            <a:ext cx="8403336" cy="133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883" y="816678"/>
            <a:ext cx="6990608" cy="524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Administrivia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Malloc checkpoint due </a:t>
            </a:r>
            <a:r>
              <a:rPr lang="en-US" u="sng"/>
              <a:t>Tuesday, October 29!</a:t>
            </a:r>
            <a:r>
              <a:rPr lang="en-US"/>
              <a:t> </a:t>
            </a:r>
            <a:r>
              <a:rPr lang="en-US" sz="1000"/>
              <a:t>yeeT</a:t>
            </a:r>
            <a:endParaRPr sz="1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Malloc final due the week, </a:t>
            </a:r>
            <a:r>
              <a:rPr lang="en-US" u="sng"/>
              <a:t>Tuesday</a:t>
            </a:r>
            <a:r>
              <a:rPr lang="en-US" u="sng"/>
              <a:t>, November 5!</a:t>
            </a:r>
            <a:r>
              <a:rPr lang="en-US"/>
              <a:t> </a:t>
            </a:r>
            <a:r>
              <a:rPr lang="en-US" sz="1000"/>
              <a:t>yooT</a:t>
            </a:r>
            <a:endParaRPr sz="1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Malloc Bootcamp: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rPr lang="en-US" u="sng"/>
              <a:t>Sunday, October 27</a:t>
            </a:r>
            <a:r>
              <a:rPr lang="en-US"/>
              <a:t> at Rashid Auditorium, 7-9PM </a:t>
            </a:r>
            <a:r>
              <a:rPr b="0" lang="en-US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🤠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 will cover ✨fun and flirty✨ ways to succeed post-malloc checkpoint!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Tell your friends to come</a:t>
            </a:r>
            <a:r>
              <a:rPr lang="en-US" sz="1200"/>
              <a:t> (if they’re in 213 (if they want to come (don’t force your friends to do things they don’t want to do that’s not what friends are for)))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errors you might see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Garbled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Problem: overwriting data in an allocated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</a:t>
            </a:r>
            <a:r>
              <a:rPr lang="en-US" strike="sngStrike"/>
              <a:t>remembering data lab and the good ol’ days</a:t>
            </a:r>
            <a:r>
              <a:rPr lang="en-US"/>
              <a:t> finding where you’re overwriting by stepping through with gdb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Overlapping payloads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Problem: having unique blocks whose payloads overlap 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</a:t>
            </a:r>
            <a:r>
              <a:rPr lang="en-US" strike="sngStrike"/>
              <a:t>literally print debugging everywhere</a:t>
            </a:r>
            <a:r>
              <a:rPr lang="en-US"/>
              <a:t> finding where you’re overlapping by stepping through with gdb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Segmentation fault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Problem: accessing invalid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Solution: </a:t>
            </a:r>
            <a:r>
              <a:rPr lang="en-US" strike="sngStrike"/>
              <a:t>crying a little</a:t>
            </a:r>
            <a:r>
              <a:rPr lang="en-US"/>
              <a:t> finding where you’re accessing invalid memory by stepping through with gdb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433625" y="555750"/>
            <a:ext cx="7896300" cy="5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Try running </a:t>
            </a: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make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you look closely, our code compiles your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 implementation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-O3 </a:t>
            </a:r>
            <a:r>
              <a:rPr lang="en-US"/>
              <a:t>flag.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is an optimization flag.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-O3</a:t>
            </a:r>
            <a:r>
              <a:rPr lang="en-US"/>
              <a:t> makes your code run as efficiently as the compiler can manage, but also makes it horrible for debugging (almost everything is “optimized out”).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For malloclab, we’ve provide you a driver,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mdriver-dbg</a:t>
            </a:r>
            <a:r>
              <a:rPr lang="en-US"/>
              <a:t>, that not only enables debugging macros, but compiles your code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-O0</a:t>
            </a:r>
            <a:r>
              <a:rPr lang="en-US"/>
              <a:t>. This allows more useful information to be displayed in GDB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61" y="2831457"/>
            <a:ext cx="7055350" cy="969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/>
          <p:nvPr/>
        </p:nvSpPr>
        <p:spPr>
          <a:xfrm>
            <a:off x="3499251" y="3002350"/>
            <a:ext cx="435300" cy="2322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761" y="3942665"/>
            <a:ext cx="7055350" cy="71827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/>
          <p:nvPr/>
        </p:nvSpPr>
        <p:spPr>
          <a:xfrm>
            <a:off x="3716965" y="3380577"/>
            <a:ext cx="435300" cy="2322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*Real* Activity: GDB Practice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198450" y="1362075"/>
            <a:ext cx="87471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Using GDB well in malloclab can save you </a:t>
            </a:r>
            <a:r>
              <a:rPr i="1" lang="en-US" u="sng">
                <a:solidFill>
                  <a:srgbClr val="FF0000"/>
                </a:solidFill>
                <a:highlight>
                  <a:srgbClr val="00FFFF"/>
                </a:highlight>
              </a:rPr>
              <a:t>H</a:t>
            </a:r>
            <a:r>
              <a:rPr i="1" lang="en-US" u="sng">
                <a:solidFill>
                  <a:srgbClr val="FFC000"/>
                </a:solidFill>
                <a:highlight>
                  <a:srgbClr val="00FFFF"/>
                </a:highlight>
              </a:rPr>
              <a:t>O</a:t>
            </a:r>
            <a:r>
              <a:rPr i="1" lang="en-US" u="sng">
                <a:solidFill>
                  <a:srgbClr val="FFFF00"/>
                </a:solidFill>
                <a:highlight>
                  <a:srgbClr val="00FFFF"/>
                </a:highlight>
              </a:rPr>
              <a:t>U</a:t>
            </a:r>
            <a:r>
              <a:rPr i="1" lang="en-US" u="sng">
                <a:solidFill>
                  <a:srgbClr val="00B050"/>
                </a:solidFill>
                <a:highlight>
                  <a:srgbClr val="00FFFF"/>
                </a:highlight>
              </a:rPr>
              <a:t>R</a:t>
            </a:r>
            <a:r>
              <a:rPr i="1" lang="en-US" u="sng">
                <a:solidFill>
                  <a:srgbClr val="0070C0"/>
                </a:solidFill>
                <a:highlight>
                  <a:srgbClr val="00FFFF"/>
                </a:highlight>
              </a:rPr>
              <a:t>S</a:t>
            </a:r>
            <a:r>
              <a:rPr baseline="30000" i="1" lang="en-US" u="sng">
                <a:solidFill>
                  <a:srgbClr val="002060"/>
                </a:solidFill>
                <a:highlight>
                  <a:srgbClr val="00FFFF"/>
                </a:highlight>
              </a:rPr>
              <a:t>1,</a:t>
            </a:r>
            <a:r>
              <a:rPr baseline="30000" i="1" lang="en-US" u="sng">
                <a:highlight>
                  <a:srgbClr val="00FFFF"/>
                </a:highlight>
              </a:rPr>
              <a:t> </a:t>
            </a:r>
            <a:r>
              <a:rPr baseline="30000" i="1" lang="en-US" u="sng">
                <a:solidFill>
                  <a:srgbClr val="7030A0"/>
                </a:solidFill>
                <a:highlight>
                  <a:srgbClr val="00FFFF"/>
                </a:highlight>
              </a:rPr>
              <a:t>2</a:t>
            </a:r>
            <a:r>
              <a:rPr lang="en-US"/>
              <a:t> of debugging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Calibri"/>
              <a:buChar char="▪"/>
            </a:pPr>
            <a:r>
              <a:rPr lang="en-US"/>
              <a:t>Average 20 hours using GDB for “B” on malloclab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Average 23 hours not using GDB for “B” on malloclab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Form pairs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wget </a:t>
            </a:r>
            <a:r>
              <a:rPr b="0" lang="en-US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https://www.cs.cmu.edu/~213/activities/f19-rec-malloc.tar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tar xvf f19-rec-malloc.tar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cd f19-rec-malloc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buggy mdrivers</a:t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4382650" y="2993395"/>
            <a:ext cx="433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Average time is based on Summer 2016 survey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Debugging Guidelines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5034650" y="1826525"/>
            <a:ext cx="34188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0" lang="en-US" sz="2000"/>
              <a:t>Locate a segfault</a:t>
            </a:r>
            <a:endParaRPr b="0" sz="2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backtrace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000"/>
              <a:t>Reproduce results of a trace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b="0" lang="en-US" sz="2000"/>
              <a:t>Run with gdb</a:t>
            </a:r>
            <a:endParaRPr b="0" sz="2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gdb args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4781375" y="1244225"/>
            <a:ext cx="41106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i="1" lang="en-US" sz="2000"/>
              <a:t>You might want to...</a:t>
            </a:r>
            <a:endParaRPr i="1" sz="2000"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274075" y="1244225"/>
            <a:ext cx="41106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i="1" lang="en-US" sz="2000"/>
              <a:t>If you have this problem...</a:t>
            </a:r>
            <a:endParaRPr i="1" sz="2000"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57025" y="1826525"/>
            <a:ext cx="35625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0" lang="en-US" sz="2000"/>
              <a:t>Ran into segfault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0" lang="en-US" sz="2000"/>
              <a:t>Trace results don’t match yours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0" lang="en-US" sz="2000"/>
              <a:t>Don’t know what trace output should be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cxnSp>
        <p:nvCxnSpPr>
          <p:cNvPr id="246" name="Google Shape;246;p37"/>
          <p:cNvCxnSpPr/>
          <p:nvPr/>
        </p:nvCxnSpPr>
        <p:spPr>
          <a:xfrm>
            <a:off x="2576750" y="2018400"/>
            <a:ext cx="2357400" cy="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37"/>
          <p:cNvCxnSpPr>
            <a:stCxn id="245" idx="3"/>
            <a:endCxn id="242" idx="1"/>
          </p:cNvCxnSpPr>
          <p:nvPr/>
        </p:nvCxnSpPr>
        <p:spPr>
          <a:xfrm>
            <a:off x="3919525" y="3871475"/>
            <a:ext cx="111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37"/>
          <p:cNvCxnSpPr/>
          <p:nvPr/>
        </p:nvCxnSpPr>
        <p:spPr>
          <a:xfrm flipH="1" rot="10800000">
            <a:off x="3819050" y="4123475"/>
            <a:ext cx="1235700" cy="36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Debugging mdriver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</a:rPr>
              <a:t>$ </a:t>
            </a:r>
            <a:r>
              <a:rPr lang="en-US"/>
              <a:t>gdb --args ./mdriver -c traces/syn-mix-short.rep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</a:rPr>
              <a:t>(gdb) </a:t>
            </a:r>
            <a:r>
              <a:rPr lang="en-US"/>
              <a:t>run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</a:rPr>
              <a:t>(gdb) </a:t>
            </a:r>
            <a:r>
              <a:rPr lang="en-US"/>
              <a:t>backtrace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</a:rPr>
              <a:t>(gdb) </a:t>
            </a:r>
            <a:r>
              <a:rPr lang="en-US"/>
              <a:t>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</a:rPr>
              <a:t>Optional: </a:t>
            </a:r>
            <a:r>
              <a:rPr lang="en-US">
                <a:solidFill>
                  <a:srgbClr val="7F7F7F"/>
                </a:solidFill>
              </a:rPr>
              <a:t>Type Ctrl-X Ctrl-A to see the source code. Don’t linger there for long, since this visual mode is buggy. Type that key combination again to go back to console mode.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</a:rPr>
              <a:t>(Or use cgdb - see Piazza post)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1) What function is listed on the top of backtrace?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2) What line of code crashed?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3) How did that line cause the crash?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Debugging mdriver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 /gx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Shows the memory contents within the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particular, look for the header.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 *block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9719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en-US" sz="2000"/>
              <a:t>Shows</a:t>
            </a:r>
            <a:r>
              <a:rPr lang="en-US"/>
              <a:t> struct contents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rPr lang="en-US"/>
              <a:t>Remember the output from </a:t>
            </a: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bt?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frame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Jumps to the function one level down the call stack (aka the function that called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write_footer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Ctrl-X, Ctrl-A again if you want to see visuals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was the caller function? What is its purpose?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Was it writing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block_next</a:t>
            </a:r>
            <a:r>
              <a:rPr lang="en-US"/>
              <a:t> when it crashed?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4697850" y="2598725"/>
            <a:ext cx="4403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Alternative:</a:t>
            </a:r>
            <a:r>
              <a:rPr b="1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2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 *(block_t *) &lt;address&gt;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Thought process while debugging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write_footer</a:t>
            </a:r>
            <a:r>
              <a:rPr lang="en-US"/>
              <a:t> crashed because it got the wrong address for the footer…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address was wrong because the header of the block was some garbage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Since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write_footer</a:t>
            </a:r>
            <a:r>
              <a:rPr lang="en-US"/>
              <a:t> uses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get_size(block)</a:t>
            </a:r>
            <a:r>
              <a:rPr lang="en-US"/>
              <a:t> after 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But why in the world does the header contain garbage??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crash happened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r>
              <a:rPr lang="en-US"/>
              <a:t>, which basically splits a free block into two and uses the first one to store things.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Hm,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block_next</a:t>
            </a:r>
            <a:r>
              <a:rPr lang="en-US"/>
              <a:t> would be the new block created after the split? The one on the right?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header would be in the middle of the original free block actually. Wait, but I wrote a new header before I wrote the footer!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Right? …Oh, I didn’t. Darn.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Heap consistency checker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mm-2.c activates debug mode, and so mm_checkheap runs at the beginning and end of many of its functions.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next bug will be a total nightmare to find without this heap consistency checker*.</a:t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69" y="2337604"/>
            <a:ext cx="7755557" cy="187114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4680300" y="6550223"/>
            <a:ext cx="4280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*Even though the checker in mm-2.c is short and buggy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357025" y="435675"/>
            <a:ext cx="861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Now you try debugging this - second example!</a:t>
            </a:r>
            <a:endParaRPr sz="3400"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396875" y="1362075"/>
            <a:ext cx="86127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gdb --args ./mdriver-2 -c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traces/syn-array-short.rep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Yikes… what error are we getting?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57025" y="435675"/>
            <a:ext cx="861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Now you try debugging this - second example!</a:t>
            </a:r>
            <a:endParaRPr sz="3400"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</a:rPr>
              <a:t>$ </a:t>
            </a:r>
            <a:r>
              <a:rPr lang="en-US"/>
              <a:t>gdb --args ./mdriver-2 -c traces/syn-array-short.rep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</a:rPr>
              <a:t>(gdb) </a:t>
            </a:r>
            <a:r>
              <a:rPr lang="en-US"/>
              <a:t>run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Yikes… what error are we getting?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~ g a r b l e d  b y t e s ~</a:t>
            </a:r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775" y="3236900"/>
            <a:ext cx="3258474" cy="27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3"/>
          <p:cNvSpPr txBox="1"/>
          <p:nvPr/>
        </p:nvSpPr>
        <p:spPr>
          <a:xfrm>
            <a:off x="4955113" y="6012650"/>
            <a:ext cx="3057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an accurate representation of what’s actually going on in your blocks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Checkpoint Submission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⬛"/>
            </a:pPr>
            <a:r>
              <a:rPr lang="en-US"/>
              <a:t>Style Grading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We will grade your checkheap with your checkpoint submission!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Things to Remember: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Document checkheap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See writeup for what to include in checkheap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357025" y="435675"/>
            <a:ext cx="861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Now you try debugging this - second example!</a:t>
            </a:r>
            <a:endParaRPr sz="3400"/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396875" y="1362075"/>
            <a:ext cx="85086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watch *0x8000026d0</a:t>
            </a:r>
            <a:r>
              <a:rPr lang="en-US"/>
              <a:t> 	  </a:t>
            </a:r>
            <a:r>
              <a:rPr lang="en-US" sz="1800"/>
              <a:t>/* Track from first garbled payload */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run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continue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continue	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/* Keep going until coalesce_block */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backtrace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259150" y="51353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/>
              <a:t>Ah, it seems like nothing’s amiss…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57025" y="435675"/>
            <a:ext cx="861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Running with mdriver-2-dbg...</a:t>
            </a:r>
            <a:endParaRPr sz="3400"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409075" y="2711650"/>
            <a:ext cx="85086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(in the same gdb session)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mdriver-2-dbg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357025" y="1500613"/>
            <a:ext cx="8612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Let’s run it with mdriver-2-dbg, which has a lower optimization - will give us more insight, like the stack trace below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57025" y="435675"/>
            <a:ext cx="861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Running with mdriver-2-dbg...</a:t>
            </a:r>
            <a:endParaRPr sz="3400"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409075" y="2174925"/>
            <a:ext cx="85086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prev_alloc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$1 = &lt;optimized out&gt;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%rip, they’re optimized out! We have to change the optimization level to get what we truly want.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357025" y="1500613"/>
            <a:ext cx="8612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Now try printing out the values of prev_alloc / next_alloc...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357025" y="435675"/>
            <a:ext cx="861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Running with mdriver-2-dbg...</a:t>
            </a:r>
            <a:endParaRPr sz="3400"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409075" y="2124775"/>
            <a:ext cx="87348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make clean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gdb --args ./mdriver-2-dbg -d 2 -c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traces/syn-mix-short.rep</a:t>
            </a: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 mm-2.c:450		/* Cut to the chase…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	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 next_alloc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$1 = true		/* SUCCESS!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57025" y="1316713"/>
            <a:ext cx="8612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⬛"/>
            </a:pPr>
            <a:r>
              <a:rPr lang="en-US"/>
              <a:t>Go into your Makefile (vim Makefile) =&gt; change “COPT_DBG = -O0” so that all local variables are preserved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57025" y="435675"/>
            <a:ext cx="878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Strategy - Suggested Plan for Completing Malloc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90900" y="1362075"/>
            <a:ext cx="86166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0. </a:t>
            </a:r>
            <a:r>
              <a:rPr i="1" lang="en-US"/>
              <a:t>Start writing your checkheap!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1. Get an explicit list implementation to work with proper coalescing and splitting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3. Get to a segregated list implementation to improve utilization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4. Work on optimizations (each has its own challenges!)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Remove footers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Decrease minimum block size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Reduce header sizes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57025" y="435675"/>
            <a:ext cx="878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Strategy - Suggested Plan for Completing Malloc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90900" y="1362075"/>
            <a:ext cx="86166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0. </a:t>
            </a:r>
            <a:r>
              <a:rPr i="1" lang="en-US"/>
              <a:t>Start writing your checkheap!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1. Get an explicit list implementation to work with proper coalescing and splitting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3. Get to a segregated list implementation to improve utilization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4. Work on optimizations (each has its own challenges!)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Remove footers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Decrease minimum block size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	- Reduce header sizes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38" name="Google Shape;338;p49"/>
          <p:cNvSpPr txBox="1"/>
          <p:nvPr/>
        </p:nvSpPr>
        <p:spPr>
          <a:xfrm>
            <a:off x="4777150" y="1886900"/>
            <a:ext cx="2556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Keep writing your checkheap!</a:t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3714375" y="2667825"/>
            <a:ext cx="2556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Keep writing your checkheap!</a:t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9"/>
          <p:cNvSpPr txBox="1"/>
          <p:nvPr/>
        </p:nvSpPr>
        <p:spPr>
          <a:xfrm>
            <a:off x="5054000" y="3429000"/>
            <a:ext cx="2556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Keep writing your checkheap!</a:t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5527650" y="4439200"/>
            <a:ext cx="2556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Keep writing your checkheap!</a:t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MallocLab Checkpoint</a:t>
            </a:r>
            <a:endParaRPr/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Due </a:t>
            </a:r>
            <a:r>
              <a:rPr i="1" lang="en-US" u="sng">
                <a:solidFill>
                  <a:srgbClr val="FF0000"/>
                </a:solidFill>
                <a:highlight>
                  <a:srgbClr val="00FFFF"/>
                </a:highlight>
              </a:rPr>
              <a:t>next</a:t>
            </a:r>
            <a:r>
              <a:rPr i="1" lang="en-US" u="sng">
                <a:solidFill>
                  <a:srgbClr val="FFFF00"/>
                </a:solidFill>
                <a:highlight>
                  <a:srgbClr val="00FFFF"/>
                </a:highlight>
              </a:rPr>
              <a:t> T</a:t>
            </a:r>
            <a:r>
              <a:rPr i="1" lang="en-US" u="sng">
                <a:solidFill>
                  <a:srgbClr val="00B050"/>
                </a:solidFill>
                <a:highlight>
                  <a:srgbClr val="00FFFF"/>
                </a:highlight>
              </a:rPr>
              <a:t>u</a:t>
            </a:r>
            <a:r>
              <a:rPr i="1" lang="en-US" u="sng">
                <a:solidFill>
                  <a:srgbClr val="0070C0"/>
                </a:solidFill>
                <a:highlight>
                  <a:srgbClr val="00FFFF"/>
                </a:highlight>
              </a:rPr>
              <a:t>es</a:t>
            </a:r>
            <a:r>
              <a:rPr i="1" lang="en-US" u="sng">
                <a:solidFill>
                  <a:srgbClr val="002060"/>
                </a:solidFill>
                <a:highlight>
                  <a:srgbClr val="00FFFF"/>
                </a:highlight>
              </a:rPr>
              <a:t>da</a:t>
            </a:r>
            <a:r>
              <a:rPr i="1" lang="en-US" u="sng">
                <a:solidFill>
                  <a:srgbClr val="7030A0"/>
                </a:solidFill>
                <a:highlight>
                  <a:srgbClr val="00FFFF"/>
                </a:highlight>
              </a:rPr>
              <a:t>y!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Checkpoint should take a bit less than half of the time you spend overall on the lab.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Read the write-up. Slowly. Carefully.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GDB - watch, backtrace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Ask us for debugging help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after you implement mm_checkheap though! You gotta learn how to understand your own code - help us help you!</a:t>
            </a:r>
            <a:endParaRPr/>
          </a:p>
        </p:txBody>
      </p:sp>
      <p:pic>
        <p:nvPicPr>
          <p:cNvPr id="348" name="Google Shape;34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7050" y="3025075"/>
            <a:ext cx="2293075" cy="2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0"/>
          <p:cNvSpPr txBox="1"/>
          <p:nvPr/>
        </p:nvSpPr>
        <p:spPr>
          <a:xfrm>
            <a:off x="5968175" y="2709850"/>
            <a:ext cx="1980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write checkheap or we will scream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Appendix: Advanced GDB Usage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396875" y="1362075"/>
            <a:ext cx="79842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backtrace:</a:t>
            </a:r>
            <a:r>
              <a:rPr lang="en-US"/>
              <a:t> Shows the call stack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up/down:</a:t>
            </a:r>
            <a:r>
              <a:rPr lang="en-US"/>
              <a:t> Lets you go up/down one level in the call stack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frame:</a:t>
            </a:r>
            <a:r>
              <a:rPr lang="en-US"/>
              <a:t> Lets you go to one of the levels in the call stack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r>
              <a:rPr lang="en-US"/>
              <a:t> Shows source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 &lt;expression&gt;: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Runs any valid C command, even something with side effects like mm_malloc(10) or mm_checkheap(1337)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watch &lt;expression&gt;: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Breaks when the value of the expression changes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 &lt;function / line&gt; if &lt;expression&gt;: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stops execution when the expression holds true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Ctrl-X Ctrl-A or cgdb for visualization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Concept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to choose blocks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Metadata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Debugging / GDB Exercises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malloc?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96876" y="1362075"/>
            <a:ext cx="698648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function to allocate memory during runtime (dynamic memory allocation).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More useful when the size or number of allocations is unknown until runtime (e.g. data structures)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heap is a segment of memory addresses reserved almost exclusively for malloc to use.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Your code directly manipulates the bytes of memory in this section.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4510" y="1681604"/>
            <a:ext cx="1819490" cy="46525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>
            <a:off x="6965994" y="3635158"/>
            <a:ext cx="717031" cy="42588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Overall, malloc does three things: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AutoNum type="arabicPeriod"/>
            </a:pPr>
            <a:r>
              <a:rPr lang="en-US"/>
              <a:t>Organizes all blocks and stores information about them in a structured way.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AutoNum type="arabicPeriod"/>
            </a:pPr>
            <a:r>
              <a:rPr lang="en-US"/>
              <a:t>Uses the structure made to choose an appropriate location to allocate new memory.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AutoNum type="arabicPeriod"/>
            </a:pPr>
            <a:r>
              <a:rPr lang="en-US"/>
              <a:t>Updates the structure when the user frees a block of memory.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This process occurs even for a complicated algorithm like segregated lists.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(Implicit list)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96875" y="1374601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AutoNum type="arabicPeriod"/>
            </a:pPr>
            <a:r>
              <a:rPr lang="en-US"/>
              <a:t>Connects and organizes all blocks and stores information about them in a structured way, typically implemented as a singly linked list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37" y="3238550"/>
            <a:ext cx="8930126" cy="15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(Implicit list)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96875" y="1362075"/>
            <a:ext cx="78963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AutoNum type="arabicPeriod" startAt="2"/>
            </a:pPr>
            <a:r>
              <a:rPr lang="en-US"/>
              <a:t>Uses the structure made to choose an appropriate location to allocate new memory.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12" y="2689575"/>
            <a:ext cx="8447974" cy="1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(Implicit list)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AutoNum type="arabicPeriod" startAt="3"/>
            </a:pPr>
            <a:r>
              <a:rPr lang="en-US"/>
              <a:t>Updates the structure when the user frees a block of memory.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50" y="2336850"/>
            <a:ext cx="8391902" cy="2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