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package.core-properties+xml" PartName="/docProps/core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autoCompressPictures="0" saveSubsetFonts="1">
  <p:sldMasterIdLst>
    <p:sldMasterId r:id="rId3" id="2147483648"/>
  </p:sldMasterIdLst>
  <p:notesMasterIdLst>
    <p:notesMasterId r:id="rId4"/>
  </p:notesMasterIdLst>
  <p:sldIdLst>
    <p:sldId r:id="rId5" id="256"/>
    <p:sldId r:id="rId6" id="257"/>
    <p:sldId r:id="rId7" id="258"/>
    <p:sldId r:id="rId8" id="259"/>
    <p:sldId r:id="rId9" id="260"/>
    <p:sldId r:id="rId10" id="261"/>
    <p:sldId r:id="rId11" id="262"/>
    <p:sldId r:id="rId12" id="263"/>
    <p:sldId r:id="rId13" id="264"/>
    <p:sldId r:id="rId14" id="265"/>
    <p:sldId r:id="rId15" id="266"/>
    <p:sldId r:id="rId16" id="267"/>
    <p:sldId r:id="rId17" id="268"/>
    <p:sldId r:id="rId18" id="269"/>
    <p:sldId r:id="rId19" id="270"/>
    <p:sldId r:id="rId20" id="271"/>
    <p:sldId r:id="rId21" id="272"/>
    <p:sldId r:id="rId22" id="273"/>
    <p:sldId r:id="rId23" id="274"/>
    <p:sldId r:id="rId24" id="275"/>
    <p:sldId r:id="rId25" id="276"/>
    <p:sldId r:id="rId26" id="277"/>
  </p:sldIdLst>
  <p:sldSz cx="9144000" cy="6858000"/>
  <p:notesSz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7302500" cy="9586900"/>
  <p:defaultText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/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howComments="0">
  <p:slideViewPr>
    <p:cSldViewPr snapToGrid="0">
      <p:cViewPr varScale="1">
  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sx d="100" n="100"/>
          <a:sy d="100" n="100"/>
        </p:scale>
  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0" y="0"/>
      </p:cViewPr>
      <p:guideLst>
        <p:guide orient="horz" pos="2160"/>
        <p:guide pos="2880"/>
      </p:guideLst>
    </p:cSldViewPr>
  </p:slideViewPr>
  <p:notesViewPr>
    <p:cSldViewPr snapToGrid="0">
      <p:cViewPr varScale="1">
  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sx d="100" n="100"/>
          <a:sy d="100" n="100"/>
        </p:scale>
  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0" y="0"/>
      </p:cViewPr>
      <p:guideLst>
        <p:guide orient="horz" pos="3019"/>
        <p:guide pos="2300"/>
      </p:guideLst>
    </p:cSldViewPr>
  </p:notesViewPr>
  <p:gridSpacing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0" cy="0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viewProps.xml" Type="http://schemas.openxmlformats.org/officeDocument/2006/relationships/viewProps"></Relationship><Relationship Id="rId3" Target="slideMasters/slideMaster1.xml" Type="http://schemas.openxmlformats.org/officeDocument/2006/relationships/slideMaster"></Relationship><Relationship Id="rId4" Target="notesMasters/notesMaster1.xml" Type="http://schemas.openxmlformats.org/officeDocument/2006/relationships/notesMaster"></Relationship><Relationship Id="rId5" Target="slides/slide1.xml" Type="http://schemas.openxmlformats.org/officeDocument/2006/relationships/slide"></Relationship><Relationship Id="rId6" Target="slides/slide2.xml" Type="http://schemas.openxmlformats.org/officeDocument/2006/relationships/slide"></Relationship><Relationship Id="rId7" Target="slides/slide3.xml" Type="http://schemas.openxmlformats.org/officeDocument/2006/relationships/slide"></Relationship><Relationship Id="rId8" Target="slides/slide4.xml" Type="http://schemas.openxmlformats.org/officeDocument/2006/relationships/slide"></Relationship><Relationship Id="rId9" Target="slides/slide5.xml" Type="http://schemas.openxmlformats.org/officeDocument/2006/relationships/slide"></Relationship><Relationship Id="rId10" Target="slides/slide6.xml" Type="http://schemas.openxmlformats.org/officeDocument/2006/relationships/slide"></Relationship><Relationship Id="rId11" Target="slides/slide7.xml" Type="http://schemas.openxmlformats.org/officeDocument/2006/relationships/slide"></Relationship><Relationship Id="rId12" Target="slides/slide8.xml" Type="http://schemas.openxmlformats.org/officeDocument/2006/relationships/slide"></Relationship><Relationship Id="rId13" Target="slides/slide9.xml" Type="http://schemas.openxmlformats.org/officeDocument/2006/relationships/slide"></Relationship><Relationship Id="rId14" Target="slides/slide10.xml" Type="http://schemas.openxmlformats.org/officeDocument/2006/relationships/slide"></Relationship><Relationship Id="rId15" Target="slides/slide11.xml" Type="http://schemas.openxmlformats.org/officeDocument/2006/relationships/slide"></Relationship><Relationship Id="rId16" Target="slides/slide12.xml" Type="http://schemas.openxmlformats.org/officeDocument/2006/relationships/slide"></Relationship><Relationship Id="rId17" Target="slides/slide13.xml" Type="http://schemas.openxmlformats.org/officeDocument/2006/relationships/slide"></Relationship><Relationship Id="rId18" Target="slides/slide14.xml" Type="http://schemas.openxmlformats.org/officeDocument/2006/relationships/slide"></Relationship><Relationship Id="rId19" Target="slides/slide15.xml" Type="http://schemas.openxmlformats.org/officeDocument/2006/relationships/slide"></Relationship><Relationship Id="rId20" Target="slides/slide16.xml" Type="http://schemas.openxmlformats.org/officeDocument/2006/relationships/slide"></Relationship><Relationship Id="rId21" Target="slides/slide17.xml" Type="http://schemas.openxmlformats.org/officeDocument/2006/relationships/slide"></Relationship><Relationship Id="rId22" Target="slides/slide18.xml" Type="http://schemas.openxmlformats.org/officeDocument/2006/relationships/slide"></Relationship><Relationship Id="rId23" Target="slides/slide19.xml" Type="http://schemas.openxmlformats.org/officeDocument/2006/relationships/slide"></Relationship><Relationship Id="rId24" Target="slides/slide20.xml" Type="http://schemas.openxmlformats.org/officeDocument/2006/relationships/slide"></Relationship><Relationship Id="rId25" Target="slides/slide21.xml" Type="http://schemas.openxmlformats.org/officeDocument/2006/relationships/slide"></Relationship><Relationship Id="rId26" Target="slides/slide22.xml" Type="http://schemas.openxmlformats.org/officeDocument/2006/relationships/slide"></Relationship><Relationship Id="rId27" Target="theme/theme1.xml" Type="http://schemas.openxmlformats.org/officeDocument/2006/relationships/theme"></Relationship></Relationships>
</file>

<file path=ppt/notesMasters/_rels/notesMaster1.xml.rels><?xml version="1.0" standalone="yes" ?><Relationships xmlns="http://schemas.openxmlformats.org/package/2006/relationships"><Relationship Id="rId1" Target="../theme/theme2.xml" Type="http://schemas.openxmlformats.org/officeDocument/2006/relationships/theme"></Relationship></Relationships>
</file>

<file path=ppt/notesMasters/notesMaster1.xml><?xml version="1.0" encoding="utf-8"?>
<p:notes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chemeClr val="lt1"/>
        </a:solidFill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hape 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Google Shape;3;n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2" type="hd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3163888" cy="48101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i="0" strike="noStrike" sz="12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Google Shape;4;n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137025" y="0"/>
            <a:ext cx="3163888" cy="48101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i="0" strike="noStrike" sz="12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Google Shape;5;n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3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93838" y="1198563"/>
            <a:ext cx="4314825" cy="3235325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Google Shape;6;n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2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2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2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2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2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2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2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2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2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Google Shape;7;n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9105900"/>
            <a:ext cx="3163888" cy="48101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i="0" strike="noStrike" sz="12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Google Shape;8;n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137025" y="9105900"/>
            <a:ext cx="3163888" cy="48101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/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cap="none" i="0" lang="en-US" strike="noStrike" sz="12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cap="none" i="0" strike="noStrike" sz="1200" u="none">
              <a:solidFill>
                <a:schemeClr val="dk1"/>
              </a:solidFill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dk2" folHlink="folHlink" hlink="hlink" tx1="dk1" tx2="lt2"/>
  <p:notes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standalone="yes" ?><Relationships xmlns="http://schemas.openxmlformats.org/package/2006/relationships"><Relationship Id="rId1" Target="../slides/slide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0.xml.rels><?xml version="1.0" standalone="yes" ?><Relationships xmlns="http://schemas.openxmlformats.org/package/2006/relationships"><Relationship Id="rId1" Target="../slides/slide10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1.xml.rels><?xml version="1.0" standalone="yes" ?><Relationships xmlns="http://schemas.openxmlformats.org/package/2006/relationships"><Relationship Id="rId1" Target="../slides/slide1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2.xml.rels><?xml version="1.0" standalone="yes" ?><Relationships xmlns="http://schemas.openxmlformats.org/package/2006/relationships"><Relationship Id="rId1" Target="../slides/slide1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3.xml.rels><?xml version="1.0" standalone="yes" ?><Relationships xmlns="http://schemas.openxmlformats.org/package/2006/relationships"><Relationship Id="rId1" Target="../slides/slide13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4.xml.rels><?xml version="1.0" standalone="yes" ?><Relationships xmlns="http://schemas.openxmlformats.org/package/2006/relationships"><Relationship Id="rId1" Target="../slides/slide1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5.xml.rels><?xml version="1.0" standalone="yes" ?><Relationships xmlns="http://schemas.openxmlformats.org/package/2006/relationships"><Relationship Id="rId1" Target="../slides/slide1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6.xml.rels><?xml version="1.0" standalone="yes" ?><Relationships xmlns="http://schemas.openxmlformats.org/package/2006/relationships"><Relationship Id="rId1" Target="../slides/slide1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7.xml.rels><?xml version="1.0" standalone="yes" ?><Relationships xmlns="http://schemas.openxmlformats.org/package/2006/relationships"><Relationship Id="rId1" Target="../slides/slide17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8.xml.rels><?xml version="1.0" standalone="yes" ?><Relationships xmlns="http://schemas.openxmlformats.org/package/2006/relationships"><Relationship Id="rId1" Target="../slides/slide18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9.xml.rels><?xml version="1.0" standalone="yes" ?><Relationships xmlns="http://schemas.openxmlformats.org/package/2006/relationships"><Relationship Id="rId1" Target="../slides/slide19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.xml.rels><?xml version="1.0" standalone="yes" ?><Relationships xmlns="http://schemas.openxmlformats.org/package/2006/relationships"><Relationship Id="rId1" Target="../slides/slide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0.xml.rels><?xml version="1.0" standalone="yes" ?><Relationships xmlns="http://schemas.openxmlformats.org/package/2006/relationships"><Relationship Id="rId1" Target="../slides/slide20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1.xml.rels><?xml version="1.0" standalone="yes" ?><Relationships xmlns="http://schemas.openxmlformats.org/package/2006/relationships"><Relationship Id="rId1" Target="../slides/slide2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2.xml.rels><?xml version="1.0" standalone="yes" ?><Relationships xmlns="http://schemas.openxmlformats.org/package/2006/relationships"><Relationship Id="rId1" Target="../slides/slide2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.xml.rels><?xml version="1.0" standalone="yes" ?><Relationships xmlns="http://schemas.openxmlformats.org/package/2006/relationships"><Relationship Id="rId1" Target="../slides/slide3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.xml.rels><?xml version="1.0" standalone="yes" ?><Relationships xmlns="http://schemas.openxmlformats.org/package/2006/relationships"><Relationship Id="rId1" Target="../slides/slide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.xml.rels><?xml version="1.0" standalone="yes" ?><Relationships xmlns="http://schemas.openxmlformats.org/package/2006/relationships"><Relationship Id="rId1" Target="../slides/slide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6.xml.rels><?xml version="1.0" standalone="yes" ?><Relationships xmlns="http://schemas.openxmlformats.org/package/2006/relationships"><Relationship Id="rId1" Target="../slides/slide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7.xml.rels><?xml version="1.0" standalone="yes" ?><Relationships xmlns="http://schemas.openxmlformats.org/package/2006/relationships"><Relationship Id="rId1" Target="../slides/slide7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8.xml.rels><?xml version="1.0" standalone="yes" ?><Relationships xmlns="http://schemas.openxmlformats.org/package/2006/relationships"><Relationship Id="rId1" Target="../slides/slide8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9.xml.rels><?xml version="1.0" standalone="yes" ?><Relationships xmlns="http://schemas.openxmlformats.org/package/2006/relationships"><Relationship Id="rId1" Target="../slides/slide9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notesSlide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1" name="Shape 61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2" name="Google Shape;62;p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30250" y="4613275"/>
            <a:ext cx="5842000" cy="377507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3" name="Google Shape;63;p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93838" y="1198563"/>
            <a:ext cx="4314825" cy="3235325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4" name="Shape 16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5" name="Google Shape;165;p1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93838" y="1198563"/>
            <a:ext cx="4314825" cy="3235325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6" name="Google Shape;166;p1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For example, depth of lists, frequency of splitting / coalescing, gains from first +N fit.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7" name="Google Shape;167;p1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137025" y="9105900"/>
            <a:ext cx="3163888" cy="48101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1" name="Shape 171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2" name="Google Shape;172;p1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93838" y="1198563"/>
            <a:ext cx="4314825" cy="3235325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3" name="Google Shape;173;p1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1: Find out what specific error has occurred.</a:t>
            </a:r>
            <a:endParaRPr>
              <a:uFillTx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2: Finds errors as soon as they occur.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4" name="Google Shape;174;p1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137025" y="9105900"/>
            <a:ext cx="3163888" cy="48101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8" name="Shape 178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9" name="Google Shape;179;p12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93838" y="1198563"/>
            <a:ext cx="4314825" cy="3235325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0" name="Google Shape;180;p12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1: Find out what specific error has occurred.</a:t>
            </a:r>
            <a:endParaRPr>
              <a:uFillTx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2: Finds errors as soon as they occur.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1" name="Google Shape;181;p12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137025" y="9105900"/>
            <a:ext cx="3163888" cy="48101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6" name="Shape 186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7" name="Google Shape;187;p13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30250" y="4613275"/>
            <a:ext cx="5842000" cy="377507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8" name="Google Shape;188;p13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93838" y="1198563"/>
            <a:ext cx="4314825" cy="3235325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2" name="Shape 19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3" name="Google Shape;193;p14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30250" y="4613275"/>
            <a:ext cx="5842000" cy="377507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4" name="Google Shape;194;p14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93838" y="1198563"/>
            <a:ext cx="4314825" cy="3235325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8" name="Shape 198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9" name="Google Shape;199;p15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93838" y="1198563"/>
            <a:ext cx="4314825" cy="3235325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0" name="Google Shape;200;p15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1" name="Google Shape;201;p15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137025" y="9105900"/>
            <a:ext cx="3163888" cy="48101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5" name="Shape 20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6" name="Google Shape;206;p16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30250" y="4613275"/>
            <a:ext cx="5842000" cy="377507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7" name="Google Shape;207;p16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93838" y="1198563"/>
            <a:ext cx="4314825" cy="3235325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1" name="Shape 211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2" name="Google Shape;212;p17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93838" y="1198563"/>
            <a:ext cx="4314825" cy="3235325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3" name="Google Shape;213;p17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The below lines of code overwrite data (the latter causes garbled byte messages)</a:t>
            </a:r>
            <a:endParaRPr>
              <a:uFillTx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    explicit_list-&gt;previous = NULL;</a:t>
            </a:r>
            <a:endParaRPr>
              <a:uFillTx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    explicit_list-&gt;next = block;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4" name="Google Shape;214;p17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137025" y="9105900"/>
            <a:ext cx="3163888" cy="48101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0" name="Shape 22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1" name="Google Shape;221;p18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93838" y="1198563"/>
            <a:ext cx="4314825" cy="3235325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2" name="Google Shape;222;p18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This time, case 3 of coalesce returned block_next instead. There will be a message about an out-of-bounds block.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3" name="Google Shape;223;p18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137025" y="9105900"/>
            <a:ext cx="3163888" cy="48101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9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7" name="Shape 22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8" name="Google Shape;228;p19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93838" y="1198563"/>
            <a:ext cx="4314825" cy="3235325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9" name="Google Shape;229;p19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Bug is in coalesce case 3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0" name="Google Shape;230;p19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137025" y="9105900"/>
            <a:ext cx="3163888" cy="48101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7" name="Shape 6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8" name="Google Shape;68;p2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30250" y="4613275"/>
            <a:ext cx="5842000" cy="377507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9" name="Google Shape;69;p2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93838" y="1198563"/>
            <a:ext cx="4314825" cy="3235325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0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4" name="Shape 23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5" name="Google Shape;235;p2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30250" y="4613275"/>
            <a:ext cx="5842000" cy="377507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6" name="Google Shape;236;p2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93838" y="1198563"/>
            <a:ext cx="4314825" cy="3235325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0" name="Shape 24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1" name="Google Shape;241;p2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30250" y="4613275"/>
            <a:ext cx="5842000" cy="377507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2" name="Google Shape;242;p2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93838" y="1198563"/>
            <a:ext cx="4314825" cy="3235325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6" name="Shape 246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7" name="Google Shape;247;p22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30250" y="4613275"/>
            <a:ext cx="5842000" cy="377507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8" name="Google Shape;248;p22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93838" y="1198563"/>
            <a:ext cx="4314825" cy="3235325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3" name="Shape 73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4" name="Google Shape;74;p3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30250" y="4613275"/>
            <a:ext cx="5842000" cy="377507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5" name="Google Shape;75;p3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93838" y="1198563"/>
            <a:ext cx="4314825" cy="3235325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9" name="Shape 109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0" name="Google Shape;110;p4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30250" y="4613275"/>
            <a:ext cx="5842000" cy="377507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1" name="Google Shape;111;p4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93838" y="1198563"/>
            <a:ext cx="4314825" cy="3235325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6" name="Shape 126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7" name="Google Shape;127;p5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93838" y="1198563"/>
            <a:ext cx="4314825" cy="3235325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8" name="Google Shape;128;p5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Questions are rhetorical here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9" name="Google Shape;129;p5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137025" y="9105900"/>
            <a:ext cx="3163888" cy="48101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3" name="Shape 133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4" name="Google Shape;134;p6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93838" y="1198563"/>
            <a:ext cx="4314825" cy="3235325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5" name="Google Shape;135;p6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Questions are rhetorical here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6" name="Google Shape;136;p6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137025" y="9105900"/>
            <a:ext cx="3163888" cy="48101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0" name="Shape 14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1" name="Google Shape;141;p7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93838" y="1198563"/>
            <a:ext cx="4314825" cy="3235325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2" name="Google Shape;142;p7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Questions are rhetorical here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3" name="Google Shape;143;p7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137025" y="9105900"/>
            <a:ext cx="3163888" cy="48101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7" name="Shape 14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8" name="Google Shape;148;p8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93838" y="1198563"/>
            <a:ext cx="4314825" cy="3235325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9" name="Google Shape;149;p8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Questions are rhetorical here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0" name="Google Shape;150;p8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137025" y="9105900"/>
            <a:ext cx="3163888" cy="48101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4" name="Shape 15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5" name="Google Shape;155;p9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93838" y="1198563"/>
            <a:ext cx="4314825" cy="3235325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6" name="Google Shape;156;p9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Print values in mm_init()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7" name="Google Shape;157;p9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137025" y="9105900"/>
            <a:ext cx="3163888" cy="48101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title">
  <p:cSld name="TITLE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Shape 16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" name="Google Shape;17;p2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" name="Google Shape;18;p2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algn="ctr" lvl="1">
              <a:spcBef>
                <a:spcPts val="400"/>
              </a:spcBef>
              <a:spcAft>
                <a:spcPts val="0"/>
              </a:spcAft>
              <a:buSzPts val="2200"/>
              <a:buNone/>
              <a:defRPr>
                <a:uFillTx/>
              </a:defRPr>
            </a:lvl2pPr>
            <a:lvl3pPr algn="ctr" lvl="2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uFillTx/>
              </a:defRPr>
            </a:lvl3pPr>
            <a:lvl4pPr algn="ctr" lvl="3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>
                <a:uFillTx/>
              </a:defRPr>
            </a:lvl4pPr>
            <a:lvl5pPr algn="ctr" lvl="4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>
                <a:uFillTx/>
              </a:defRPr>
            </a:lvl5pPr>
            <a:lvl6pPr algn="ctr" lvl="5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>
                <a:uFillTx/>
              </a:defRPr>
            </a:lvl6pPr>
            <a:lvl7pPr algn="ctr" lvl="6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>
                <a:uFillTx/>
              </a:defRPr>
            </a:lvl7pPr>
            <a:lvl8pPr algn="ctr" lvl="7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>
                <a:uFillTx/>
              </a:defRPr>
            </a:lvl8pPr>
            <a:lvl9pPr algn="ctr" lvl="8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>
                <a:uFillTx/>
              </a:defRPr>
            </a:lvl9pPr>
          </a:lstStyle>
          <a:p/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vertTx">
  <p:cSld name="VERTICAL_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6" name="Shape 46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7" name="Google Shape;47;p3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8" name="Google Shape;48;p3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5400000">
            <a:off x="1858962" y="-100013"/>
            <a:ext cx="4972050" cy="78962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-297180" lvl="0" marL="457200">
              <a:spcBef>
                <a:spcPts val="360"/>
              </a:spcBef>
              <a:spcAft>
                <a:spcPts val="0"/>
              </a:spcAft>
              <a:buSzPts val="1080"/>
              <a:buChar char="⬛"/>
              <a:defRPr>
                <a:uFillTx/>
              </a:defRPr>
            </a:lvl1pPr>
            <a:lvl2pPr algn="l" indent="-354330" lvl="1" marL="914400">
              <a:spcBef>
                <a:spcPts val="360"/>
              </a:spcBef>
              <a:spcAft>
                <a:spcPts val="0"/>
              </a:spcAft>
              <a:buSzPts val="1980"/>
              <a:buChar char="▪"/>
              <a:defRPr>
                <a:uFillTx/>
              </a:defRPr>
            </a:lvl2pPr>
            <a:lvl3pPr algn="l" indent="-320039" lvl="2" marL="1371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>
                <a:uFillTx/>
              </a:defRPr>
            </a:lvl3pPr>
            <a:lvl4pPr algn="l" indent="-342900" lvl="3" marL="1828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uFillTx/>
              </a:defRPr>
            </a:lvl4pPr>
            <a:lvl5pPr algn="l" indent="-342900" lvl="4" marL="22860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5pPr>
            <a:lvl6pPr algn="l" indent="-342900" lvl="5" marL="2743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6pPr>
            <a:lvl7pPr algn="l" indent="-342900" lvl="6" marL="32004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7pPr>
            <a:lvl8pPr algn="l" indent="-342900" lvl="7" marL="3657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8pPr>
            <a:lvl9pPr algn="l" indent="-342900" lvl="8" marL="4114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9pPr>
          </a:lstStyle>
          <a:p/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vertTitleAndTx">
  <p:cSld name="VERTICAL_TITLE_AND_VERTICAL_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9" name="Shape 49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0" name="Google Shape;50;p3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1" name="Google Shape;51;p3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5400000">
            <a:off x="548482" y="76994"/>
            <a:ext cx="6105525" cy="6408738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-297180" lvl="0" marL="457200">
              <a:spcBef>
                <a:spcPts val="360"/>
              </a:spcBef>
              <a:spcAft>
                <a:spcPts val="0"/>
              </a:spcAft>
              <a:buSzPts val="1080"/>
              <a:buChar char="⬛"/>
              <a:defRPr>
                <a:uFillTx/>
              </a:defRPr>
            </a:lvl1pPr>
            <a:lvl2pPr algn="l" indent="-354330" lvl="1" marL="914400">
              <a:spcBef>
                <a:spcPts val="360"/>
              </a:spcBef>
              <a:spcAft>
                <a:spcPts val="0"/>
              </a:spcAft>
              <a:buSzPts val="1980"/>
              <a:buChar char="▪"/>
              <a:defRPr>
                <a:uFillTx/>
              </a:defRPr>
            </a:lvl2pPr>
            <a:lvl3pPr algn="l" indent="-320039" lvl="2" marL="1371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>
                <a:uFillTx/>
              </a:defRPr>
            </a:lvl3pPr>
            <a:lvl4pPr algn="l" indent="-342900" lvl="3" marL="1828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uFillTx/>
              </a:defRPr>
            </a:lvl4pPr>
            <a:lvl5pPr algn="l" indent="-342900" lvl="4" marL="22860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5pPr>
            <a:lvl6pPr algn="l" indent="-342900" lvl="5" marL="2743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6pPr>
            <a:lvl7pPr algn="l" indent="-342900" lvl="6" marL="32004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7pPr>
            <a:lvl8pPr algn="l" indent="-342900" lvl="7" marL="3657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8pPr>
            <a:lvl9pPr algn="l" indent="-342900" lvl="8" marL="4114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9pPr>
          </a:lstStyle>
          <a:p/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objAndTwoObj">
  <p:cSld name="OBJECT_AND_TWO_OBJECTS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2" name="Shape 5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" name="Google Shape;53;p3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4" name="Google Shape;54;p3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-297180" lvl="0" marL="457200">
              <a:spcBef>
                <a:spcPts val="360"/>
              </a:spcBef>
              <a:spcAft>
                <a:spcPts val="0"/>
              </a:spcAft>
              <a:buSzPts val="1080"/>
              <a:buChar char="⬛"/>
              <a:defRPr>
                <a:uFillTx/>
              </a:defRPr>
            </a:lvl1pPr>
            <a:lvl2pPr algn="l" indent="-354330" lvl="1" marL="914400">
              <a:spcBef>
                <a:spcPts val="360"/>
              </a:spcBef>
              <a:spcAft>
                <a:spcPts val="0"/>
              </a:spcAft>
              <a:buSzPts val="1980"/>
              <a:buChar char="▪"/>
              <a:defRPr>
                <a:uFillTx/>
              </a:defRPr>
            </a:lvl2pPr>
            <a:lvl3pPr algn="l" indent="-320039" lvl="2" marL="1371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>
                <a:uFillTx/>
              </a:defRPr>
            </a:lvl3pPr>
            <a:lvl4pPr algn="l" indent="-342900" lvl="3" marL="1828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uFillTx/>
              </a:defRPr>
            </a:lvl4pPr>
            <a:lvl5pPr algn="l" indent="-342900" lvl="4" marL="22860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5pPr>
            <a:lvl6pPr algn="l" indent="-342900" lvl="5" marL="2743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6pPr>
            <a:lvl7pPr algn="l" indent="-342900" lvl="6" marL="32004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7pPr>
            <a:lvl8pPr algn="l" indent="-342900" lvl="7" marL="3657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8pPr>
            <a:lvl9pPr algn="l" indent="-342900" lvl="8" marL="4114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5" name="Google Shape;55;p3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2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-297180" lvl="0" marL="457200">
              <a:spcBef>
                <a:spcPts val="360"/>
              </a:spcBef>
              <a:spcAft>
                <a:spcPts val="0"/>
              </a:spcAft>
              <a:buSzPts val="1080"/>
              <a:buChar char="⬛"/>
              <a:defRPr>
                <a:uFillTx/>
              </a:defRPr>
            </a:lvl1pPr>
            <a:lvl2pPr algn="l" indent="-354330" lvl="1" marL="914400">
              <a:spcBef>
                <a:spcPts val="360"/>
              </a:spcBef>
              <a:spcAft>
                <a:spcPts val="0"/>
              </a:spcAft>
              <a:buSzPts val="1980"/>
              <a:buChar char="▪"/>
              <a:defRPr>
                <a:uFillTx/>
              </a:defRPr>
            </a:lvl2pPr>
            <a:lvl3pPr algn="l" indent="-320039" lvl="2" marL="1371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>
                <a:uFillTx/>
              </a:defRPr>
            </a:lvl3pPr>
            <a:lvl4pPr algn="l" indent="-342900" lvl="3" marL="1828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uFillTx/>
              </a:defRPr>
            </a:lvl4pPr>
            <a:lvl5pPr algn="l" indent="-342900" lvl="4" marL="22860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5pPr>
            <a:lvl6pPr algn="l" indent="-342900" lvl="5" marL="2743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6pPr>
            <a:lvl7pPr algn="l" indent="-342900" lvl="6" marL="32004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7pPr>
            <a:lvl8pPr algn="l" indent="-342900" lvl="7" marL="3657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8pPr>
            <a:lvl9pPr algn="l" indent="-342900" lvl="8" marL="4114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6" name="Google Shape;56;p3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3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-297180" lvl="0" marL="457200">
              <a:spcBef>
                <a:spcPts val="360"/>
              </a:spcBef>
              <a:spcAft>
                <a:spcPts val="0"/>
              </a:spcAft>
              <a:buSzPts val="1080"/>
              <a:buChar char="⬛"/>
              <a:defRPr>
                <a:uFillTx/>
              </a:defRPr>
            </a:lvl1pPr>
            <a:lvl2pPr algn="l" indent="-354330" lvl="1" marL="914400">
              <a:spcBef>
                <a:spcPts val="360"/>
              </a:spcBef>
              <a:spcAft>
                <a:spcPts val="0"/>
              </a:spcAft>
              <a:buSzPts val="1980"/>
              <a:buChar char="▪"/>
              <a:defRPr>
                <a:uFillTx/>
              </a:defRPr>
            </a:lvl2pPr>
            <a:lvl3pPr algn="l" indent="-320039" lvl="2" marL="1371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>
                <a:uFillTx/>
              </a:defRPr>
            </a:lvl3pPr>
            <a:lvl4pPr algn="l" indent="-342900" lvl="3" marL="1828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uFillTx/>
              </a:defRPr>
            </a:lvl4pPr>
            <a:lvl5pPr algn="l" indent="-342900" lvl="4" marL="22860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5pPr>
            <a:lvl6pPr algn="l" indent="-342900" lvl="5" marL="2743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6pPr>
            <a:lvl7pPr algn="l" indent="-342900" lvl="6" marL="32004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7pPr>
            <a:lvl8pPr algn="l" indent="-342900" lvl="7" marL="3657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8pPr>
            <a:lvl9pPr algn="l" indent="-342900" lvl="8" marL="4114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9pPr>
          </a:lstStyle>
          <a:p/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txAndObj">
  <p:cSld name="TEXT_AND_OBJEC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7" name="Shape 5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8" name="Google Shape;58;p3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9" name="Google Shape;59;p3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-297180" lvl="0" marL="457200">
              <a:spcBef>
                <a:spcPts val="360"/>
              </a:spcBef>
              <a:spcAft>
                <a:spcPts val="0"/>
              </a:spcAft>
              <a:buSzPts val="1080"/>
              <a:buChar char="⬛"/>
              <a:defRPr>
                <a:uFillTx/>
              </a:defRPr>
            </a:lvl1pPr>
            <a:lvl2pPr algn="l" indent="-354330" lvl="1" marL="914400">
              <a:spcBef>
                <a:spcPts val="360"/>
              </a:spcBef>
              <a:spcAft>
                <a:spcPts val="0"/>
              </a:spcAft>
              <a:buSzPts val="1980"/>
              <a:buChar char="▪"/>
              <a:defRPr>
                <a:uFillTx/>
              </a:defRPr>
            </a:lvl2pPr>
            <a:lvl3pPr algn="l" indent="-320039" lvl="2" marL="1371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>
                <a:uFillTx/>
              </a:defRPr>
            </a:lvl3pPr>
            <a:lvl4pPr algn="l" indent="-342900" lvl="3" marL="1828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uFillTx/>
              </a:defRPr>
            </a:lvl4pPr>
            <a:lvl5pPr algn="l" indent="-342900" lvl="4" marL="22860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5pPr>
            <a:lvl6pPr algn="l" indent="-342900" lvl="5" marL="2743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6pPr>
            <a:lvl7pPr algn="l" indent="-342900" lvl="6" marL="32004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7pPr>
            <a:lvl8pPr algn="l" indent="-342900" lvl="7" marL="3657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8pPr>
            <a:lvl9pPr algn="l" indent="-342900" lvl="8" marL="4114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0" name="Google Shape;60;p3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2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-297180" lvl="0" marL="457200">
              <a:spcBef>
                <a:spcPts val="360"/>
              </a:spcBef>
              <a:spcAft>
                <a:spcPts val="0"/>
              </a:spcAft>
              <a:buSzPts val="1080"/>
              <a:buChar char="⬛"/>
              <a:defRPr>
                <a:uFillTx/>
              </a:defRPr>
            </a:lvl1pPr>
            <a:lvl2pPr algn="l" indent="-354330" lvl="1" marL="914400">
              <a:spcBef>
                <a:spcPts val="360"/>
              </a:spcBef>
              <a:spcAft>
                <a:spcPts val="0"/>
              </a:spcAft>
              <a:buSzPts val="1980"/>
              <a:buChar char="▪"/>
              <a:defRPr>
                <a:uFillTx/>
              </a:defRPr>
            </a:lvl2pPr>
            <a:lvl3pPr algn="l" indent="-320039" lvl="2" marL="1371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>
                <a:uFillTx/>
              </a:defRPr>
            </a:lvl3pPr>
            <a:lvl4pPr algn="l" indent="-342900" lvl="3" marL="1828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uFillTx/>
              </a:defRPr>
            </a:lvl4pPr>
            <a:lvl5pPr algn="l" indent="-342900" lvl="4" marL="22860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5pPr>
            <a:lvl6pPr algn="l" indent="-342900" lvl="5" marL="2743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6pPr>
            <a:lvl7pPr algn="l" indent="-342900" lvl="6" marL="32004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7pPr>
            <a:lvl8pPr algn="l" indent="-342900" lvl="7" marL="3657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8pPr>
            <a:lvl9pPr algn="l" indent="-342900" lvl="8" marL="4114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9pPr>
          </a:lstStyle>
          <a:p/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obj">
  <p:cSld name="OBJEC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" name="Shape 19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" name="Google Shape;20;p2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" name="Google Shape;21;p2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-297180" lvl="0" marL="457200">
              <a:spcBef>
                <a:spcPts val="360"/>
              </a:spcBef>
              <a:spcAft>
                <a:spcPts val="0"/>
              </a:spcAft>
              <a:buSzPts val="1080"/>
              <a:buChar char="⬛"/>
              <a:defRPr>
                <a:uFillTx/>
              </a:defRPr>
            </a:lvl1pPr>
            <a:lvl2pPr algn="l" indent="-354330" lvl="1" marL="914400">
              <a:spcBef>
                <a:spcPts val="360"/>
              </a:spcBef>
              <a:spcAft>
                <a:spcPts val="0"/>
              </a:spcAft>
              <a:buSzPts val="1980"/>
              <a:buChar char="▪"/>
              <a:defRPr>
                <a:uFillTx/>
              </a:defRPr>
            </a:lvl2pPr>
            <a:lvl3pPr algn="l" indent="-320039" lvl="2" marL="1371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>
                <a:uFillTx/>
              </a:defRPr>
            </a:lvl3pPr>
            <a:lvl4pPr algn="l" indent="-342900" lvl="3" marL="1828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uFillTx/>
              </a:defRPr>
            </a:lvl4pPr>
            <a:lvl5pPr algn="l" indent="-342900" lvl="4" marL="22860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5pPr>
            <a:lvl6pPr algn="l" indent="-342900" lvl="5" marL="2743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6pPr>
            <a:lvl7pPr algn="l" indent="-342900" lvl="6" marL="32004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7pPr>
            <a:lvl8pPr algn="l" indent="-342900" lvl="7" marL="3657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8pPr>
            <a:lvl9pPr algn="l" indent="-342900" lvl="8" marL="4114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9pPr>
          </a:lstStyle>
          <a:p/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secHead">
  <p:cSld name="SECTION_HEADER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" name="Shape 2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" name="Google Shape;23;p2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4000"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" name="Google Shape;24;p2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>
            <a:lvl1pPr algn="l" indent="-228600" lvl="0" marL="457200">
              <a:spcBef>
                <a:spcPts val="400"/>
              </a:spcBef>
              <a:spcAft>
                <a:spcPts val="0"/>
              </a:spcAft>
              <a:buSzPts val="1200"/>
              <a:buNone/>
              <a:defRPr sz="2000">
                <a:uFillTx/>
              </a:defRPr>
            </a:lvl1pPr>
            <a:lvl2pPr algn="l" indent="-228600" lvl="1" marL="914400">
              <a:spcBef>
                <a:spcPts val="360"/>
              </a:spcBef>
              <a:spcAft>
                <a:spcPts val="0"/>
              </a:spcAft>
              <a:buSzPts val="1980"/>
              <a:buNone/>
              <a:defRPr sz="1800">
                <a:uFillTx/>
              </a:defRPr>
            </a:lvl2pPr>
            <a:lvl3pPr algn="l" indent="-228600" lvl="2" marL="13716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>
                <a:uFillTx/>
              </a:defRPr>
            </a:lvl3pPr>
            <a:lvl4pPr algn="l" indent="-228600" lvl="3" marL="182880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>
                <a:uFillTx/>
              </a:defRPr>
            </a:lvl4pPr>
            <a:lvl5pPr algn="l" indent="-228600" lvl="4" marL="228600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>
                <a:uFillTx/>
              </a:defRPr>
            </a:lvl5pPr>
            <a:lvl6pPr algn="l" indent="-228600" lvl="5" marL="274320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uFillTx/>
              </a:defRPr>
            </a:lvl6pPr>
            <a:lvl7pPr algn="l" indent="-228600" lvl="6" marL="320040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uFillTx/>
              </a:defRPr>
            </a:lvl7pPr>
            <a:lvl8pPr algn="l" indent="-228600" lvl="7" marL="365760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uFillTx/>
              </a:defRPr>
            </a:lvl8pPr>
            <a:lvl9pPr algn="l" indent="-228600" lvl="8" marL="411480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uFillTx/>
              </a:defRPr>
            </a:lvl9pPr>
          </a:lstStyle>
          <a:p/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twoObj">
  <p:cSld name="TWO_OBJECTS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Shape 2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" name="Google Shape;26;p2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" name="Google Shape;27;p2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-335280" lvl="0" marL="457200"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uFillTx/>
              </a:defRPr>
            </a:lvl1pPr>
            <a:lvl2pPr algn="l" indent="-396240" lvl="1" marL="914400"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uFillTx/>
              </a:defRPr>
            </a:lvl2pPr>
            <a:lvl3pPr algn="l" indent="-330200" lvl="2" marL="1371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uFillTx/>
              </a:defRPr>
            </a:lvl3pPr>
            <a:lvl4pPr algn="l" indent="-342900" lvl="3" marL="1828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uFillTx/>
              </a:defRPr>
            </a:lvl4pPr>
            <a:lvl5pPr algn="l" indent="-342900" lvl="4" marL="22860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uFillTx/>
              </a:defRPr>
            </a:lvl5pPr>
            <a:lvl6pPr algn="l" indent="-342900" lvl="5" marL="2743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>
                <a:uFillTx/>
              </a:defRPr>
            </a:lvl6pPr>
            <a:lvl7pPr algn="l" indent="-342900" lvl="6" marL="32004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>
                <a:uFillTx/>
              </a:defRPr>
            </a:lvl7pPr>
            <a:lvl8pPr algn="l" indent="-342900" lvl="7" marL="3657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>
                <a:uFillTx/>
              </a:defRPr>
            </a:lvl8pPr>
            <a:lvl9pPr algn="l" indent="-342900" lvl="8" marL="4114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Google Shape;28;p2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2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-335280" lvl="0" marL="457200"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uFillTx/>
              </a:defRPr>
            </a:lvl1pPr>
            <a:lvl2pPr algn="l" indent="-396240" lvl="1" marL="914400"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uFillTx/>
              </a:defRPr>
            </a:lvl2pPr>
            <a:lvl3pPr algn="l" indent="-330200" lvl="2" marL="1371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uFillTx/>
              </a:defRPr>
            </a:lvl3pPr>
            <a:lvl4pPr algn="l" indent="-342900" lvl="3" marL="1828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uFillTx/>
              </a:defRPr>
            </a:lvl4pPr>
            <a:lvl5pPr algn="l" indent="-342900" lvl="4" marL="22860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uFillTx/>
              </a:defRPr>
            </a:lvl5pPr>
            <a:lvl6pPr algn="l" indent="-342900" lvl="5" marL="2743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>
                <a:uFillTx/>
              </a:defRPr>
            </a:lvl6pPr>
            <a:lvl7pPr algn="l" indent="-342900" lvl="6" marL="32004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>
                <a:uFillTx/>
              </a:defRPr>
            </a:lvl7pPr>
            <a:lvl8pPr algn="l" indent="-342900" lvl="7" marL="3657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>
                <a:uFillTx/>
              </a:defRPr>
            </a:lvl8pPr>
            <a:lvl9pPr algn="l" indent="-342900" lvl="8" marL="4114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>
                <a:uFillTx/>
              </a:defRPr>
            </a:lvl9pPr>
          </a:lstStyle>
          <a:p/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twoTxTwoObj">
  <p:cSld name="TWO_OBJECTS_WITH_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" name="Shape 29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" name="Google Shape;30;p2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" name="Google Shape;31;p2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>
            <a:lvl1pPr algn="l" indent="-228600" lvl="0" marL="457200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uFillTx/>
              </a:defRPr>
            </a:lvl1pPr>
            <a:lvl2pPr algn="l" indent="-228600" lvl="1" marL="914400"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>
                <a:uFillTx/>
              </a:defRPr>
            </a:lvl2pPr>
            <a:lvl3pPr algn="l" indent="-228600" lvl="2" marL="1371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>
                <a:uFillTx/>
              </a:defRPr>
            </a:lvl3pPr>
            <a:lvl4pPr algn="l" indent="-228600" lvl="3" marL="18288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>
                <a:uFillTx/>
              </a:defRPr>
            </a:lvl4pPr>
            <a:lvl5pPr algn="l" indent="-228600" lvl="4" marL="22860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>
                <a:uFillTx/>
              </a:defRPr>
            </a:lvl5pPr>
            <a:lvl6pPr algn="l" indent="-228600" lvl="5" marL="27432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uFillTx/>
              </a:defRPr>
            </a:lvl6pPr>
            <a:lvl7pPr algn="l" indent="-228600" lvl="6" marL="32004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uFillTx/>
              </a:defRPr>
            </a:lvl7pPr>
            <a:lvl8pPr algn="l" indent="-228600" lvl="7" marL="36576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uFillTx/>
              </a:defRPr>
            </a:lvl8pPr>
            <a:lvl9pPr algn="l" indent="-228600" lvl="8" marL="41148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" name="Google Shape;32;p2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2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-320040" lvl="0" marL="457200"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uFillTx/>
              </a:defRPr>
            </a:lvl1pPr>
            <a:lvl2pPr algn="l" indent="-368300" lvl="1" marL="914400"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uFillTx/>
              </a:defRPr>
            </a:lvl2pPr>
            <a:lvl3pPr algn="l" indent="-320039" lvl="2" marL="1371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uFillTx/>
              </a:defRPr>
            </a:lvl3pPr>
            <a:lvl4pPr algn="l" indent="-330200" lvl="3" marL="18288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uFillTx/>
              </a:defRPr>
            </a:lvl4pPr>
            <a:lvl5pPr algn="l" indent="-330200" lvl="4" marL="22860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uFillTx/>
              </a:defRPr>
            </a:lvl5pPr>
            <a:lvl6pPr algn="l" indent="-330200" lvl="5" marL="27432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>
                <a:uFillTx/>
              </a:defRPr>
            </a:lvl6pPr>
            <a:lvl7pPr algn="l" indent="-330200" lvl="6" marL="32004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>
                <a:uFillTx/>
              </a:defRPr>
            </a:lvl7pPr>
            <a:lvl8pPr algn="l" indent="-330200" lvl="7" marL="36576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>
                <a:uFillTx/>
              </a:defRPr>
            </a:lvl8pPr>
            <a:lvl9pPr algn="l" indent="-330200" lvl="8" marL="41148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3" name="Google Shape;33;p2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3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>
            <a:lvl1pPr algn="l" indent="-228600" lvl="0" marL="457200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uFillTx/>
              </a:defRPr>
            </a:lvl1pPr>
            <a:lvl2pPr algn="l" indent="-228600" lvl="1" marL="914400"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>
                <a:uFillTx/>
              </a:defRPr>
            </a:lvl2pPr>
            <a:lvl3pPr algn="l" indent="-228600" lvl="2" marL="1371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>
                <a:uFillTx/>
              </a:defRPr>
            </a:lvl3pPr>
            <a:lvl4pPr algn="l" indent="-228600" lvl="3" marL="18288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>
                <a:uFillTx/>
              </a:defRPr>
            </a:lvl4pPr>
            <a:lvl5pPr algn="l" indent="-228600" lvl="4" marL="22860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>
                <a:uFillTx/>
              </a:defRPr>
            </a:lvl5pPr>
            <a:lvl6pPr algn="l" indent="-228600" lvl="5" marL="27432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uFillTx/>
              </a:defRPr>
            </a:lvl6pPr>
            <a:lvl7pPr algn="l" indent="-228600" lvl="6" marL="32004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uFillTx/>
              </a:defRPr>
            </a:lvl7pPr>
            <a:lvl8pPr algn="l" indent="-228600" lvl="7" marL="36576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uFillTx/>
              </a:defRPr>
            </a:lvl8pPr>
            <a:lvl9pPr algn="l" indent="-228600" lvl="8" marL="41148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4" name="Google Shape;34;p2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4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-320040" lvl="0" marL="457200"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uFillTx/>
              </a:defRPr>
            </a:lvl1pPr>
            <a:lvl2pPr algn="l" indent="-368300" lvl="1" marL="914400"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uFillTx/>
              </a:defRPr>
            </a:lvl2pPr>
            <a:lvl3pPr algn="l" indent="-320039" lvl="2" marL="1371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uFillTx/>
              </a:defRPr>
            </a:lvl3pPr>
            <a:lvl4pPr algn="l" indent="-330200" lvl="3" marL="18288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uFillTx/>
              </a:defRPr>
            </a:lvl4pPr>
            <a:lvl5pPr algn="l" indent="-330200" lvl="4" marL="22860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uFillTx/>
              </a:defRPr>
            </a:lvl5pPr>
            <a:lvl6pPr algn="l" indent="-330200" lvl="5" marL="27432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>
                <a:uFillTx/>
              </a:defRPr>
            </a:lvl6pPr>
            <a:lvl7pPr algn="l" indent="-330200" lvl="6" marL="32004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>
                <a:uFillTx/>
              </a:defRPr>
            </a:lvl7pPr>
            <a:lvl8pPr algn="l" indent="-330200" lvl="7" marL="36576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>
                <a:uFillTx/>
              </a:defRPr>
            </a:lvl8pPr>
            <a:lvl9pPr algn="l" indent="-330200" lvl="8" marL="41148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>
                <a:uFillTx/>
              </a:defRPr>
            </a:lvl9pPr>
          </a:lstStyle>
          <a:p/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titleOnly">
  <p:cSld name="TITLE_ONLY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5" name="Shape 3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6" name="Google Shape;36;p2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blank">
  <p:cSld name="BLANK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" name="Shape 3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objTx">
  <p:cSld name="OBJECT_WITH_CAPTION_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8" name="Shape 38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" name="Google Shape;39;p3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0" name="Google Shape;40;p3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-350520" lvl="0" marL="457200"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>
                <a:uFillTx/>
              </a:defRPr>
            </a:lvl1pPr>
            <a:lvl2pPr algn="l" indent="-424180" lvl="1" marL="914400"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>
                <a:uFillTx/>
              </a:defRPr>
            </a:lvl2pPr>
            <a:lvl3pPr algn="l" indent="-350519" lvl="2" marL="13716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>
                <a:uFillTx/>
              </a:defRPr>
            </a:lvl3pPr>
            <a:lvl4pPr algn="l" indent="-355600" lvl="3" marL="1828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uFillTx/>
              </a:defRPr>
            </a:lvl4pPr>
            <a:lvl5pPr algn="l" indent="-355600" lvl="4" marL="2286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uFillTx/>
              </a:defRPr>
            </a:lvl5pPr>
            <a:lvl6pPr algn="l" indent="-355600" lvl="5" marL="2743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>
                <a:uFillTx/>
              </a:defRPr>
            </a:lvl6pPr>
            <a:lvl7pPr algn="l" indent="-355600" lvl="6" marL="3200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>
                <a:uFillTx/>
              </a:defRPr>
            </a:lvl7pPr>
            <a:lvl8pPr algn="l" indent="-355600" lvl="7" marL="3657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>
                <a:uFillTx/>
              </a:defRPr>
            </a:lvl8pPr>
            <a:lvl9pPr algn="l" indent="-355600" lvl="8" marL="4114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1" name="Google Shape;41;p3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2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-228600" lvl="0" marL="457200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uFillTx/>
              </a:defRPr>
            </a:lvl1pPr>
            <a:lvl2pPr algn="l" indent="-228600" lvl="1" marL="914400">
              <a:spcBef>
                <a:spcPts val="240"/>
              </a:spcBef>
              <a:spcAft>
                <a:spcPts val="0"/>
              </a:spcAft>
              <a:buSzPts val="1320"/>
              <a:buNone/>
              <a:defRPr sz="1200">
                <a:uFillTx/>
              </a:defRPr>
            </a:lvl2pPr>
            <a:lvl3pPr algn="l" indent="-228600" lvl="2" marL="137160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>
                <a:uFillTx/>
              </a:defRPr>
            </a:lvl3pPr>
            <a:lvl4pPr algn="l" indent="-228600" lvl="3" marL="18288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>
                <a:uFillTx/>
              </a:defRPr>
            </a:lvl4pPr>
            <a:lvl5pPr algn="l" indent="-228600" lvl="4" marL="22860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>
                <a:uFillTx/>
              </a:defRPr>
            </a:lvl5pPr>
            <a:lvl6pPr algn="l" indent="-228600" lvl="5" marL="27432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uFillTx/>
              </a:defRPr>
            </a:lvl6pPr>
            <a:lvl7pPr algn="l" indent="-228600" lvl="6" marL="32004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uFillTx/>
              </a:defRPr>
            </a:lvl7pPr>
            <a:lvl8pPr algn="l" indent="-228600" lvl="7" marL="36576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uFillTx/>
              </a:defRPr>
            </a:lvl8pPr>
            <a:lvl9pPr algn="l" indent="-228600" lvl="8" marL="41148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uFillTx/>
              </a:defRPr>
            </a:lvl9pPr>
          </a:lstStyle>
          <a:p/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picTx">
  <p:cSld name="PICTURE_WITH_CAPTION_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2" name="Shape 4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3" name="Google Shape;43;p3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4" name="Google Shape;44;p3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64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 Symbols"/>
              <a:buNone/>
              <a:defRPr b="1" cap="none" i="0" strike="noStrike" sz="32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56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 Symbols"/>
              <a:buNone/>
              <a:defRPr b="0" cap="none" i="0" strike="noStrike" sz="2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  <a:defRPr b="0" cap="none" i="0" strike="noStrike" sz="24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cap="none" i="0" strike="noStrike" sz="20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cap="none" i="0" strike="noStrike" sz="20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cap="none" i="0" strike="noStrike" sz="2000" u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cap="none" i="0" strike="noStrike" sz="2000" u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cap="none" i="0" strike="noStrike" sz="2000" u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cap="none" i="0" strike="noStrike" sz="2000" u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5" name="Google Shape;45;p3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-228600" lvl="0" marL="457200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uFillTx/>
              </a:defRPr>
            </a:lvl1pPr>
            <a:lvl2pPr algn="l" indent="-228600" lvl="1" marL="914400">
              <a:spcBef>
                <a:spcPts val="240"/>
              </a:spcBef>
              <a:spcAft>
                <a:spcPts val="0"/>
              </a:spcAft>
              <a:buSzPts val="1320"/>
              <a:buNone/>
              <a:defRPr sz="1200">
                <a:uFillTx/>
              </a:defRPr>
            </a:lvl2pPr>
            <a:lvl3pPr algn="l" indent="-228600" lvl="2" marL="137160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>
                <a:uFillTx/>
              </a:defRPr>
            </a:lvl3pPr>
            <a:lvl4pPr algn="l" indent="-228600" lvl="3" marL="18288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>
                <a:uFillTx/>
              </a:defRPr>
            </a:lvl4pPr>
            <a:lvl5pPr algn="l" indent="-228600" lvl="4" marL="22860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>
                <a:uFillTx/>
              </a:defRPr>
            </a:lvl5pPr>
            <a:lvl6pPr algn="l" indent="-228600" lvl="5" marL="27432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uFillTx/>
              </a:defRPr>
            </a:lvl6pPr>
            <a:lvl7pPr algn="l" indent="-228600" lvl="6" marL="32004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uFillTx/>
              </a:defRPr>
            </a:lvl7pPr>
            <a:lvl8pPr algn="l" indent="-228600" lvl="7" marL="36576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uFillTx/>
              </a:defRPr>
            </a:lvl8pPr>
            <a:lvl9pPr algn="l" indent="-228600" lvl="8" marL="41148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uFillTx/>
              </a:defRPr>
            </a:lvl9pPr>
          </a:lstStyle>
          <a:p/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slideLayouts/slideLayout9.xml" Type="http://schemas.openxmlformats.org/officeDocument/2006/relationships/slideLayout"></Relationship><Relationship Id="rId10" Target="../slideLayouts/slideLayout10.xml" Type="http://schemas.openxmlformats.org/officeDocument/2006/relationships/slideLayout"></Relationship><Relationship Id="rId11" Target="../slideLayouts/slideLayout11.xml" Type="http://schemas.openxmlformats.org/officeDocument/2006/relationships/slideLayout"></Relationship><Relationship Id="rId12" Target="../slideLayouts/slideLayout12.xml" Type="http://schemas.openxmlformats.org/officeDocument/2006/relationships/slideLayout"></Relationship><Relationship Id="rId13" Target="../slideLayouts/slideLayout13.xml" Type="http://schemas.openxmlformats.org/officeDocument/2006/relationships/slideLayout"></Relationship><Relationship Id="rId14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chemeClr val="lt1"/>
        </a:solidFill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Shape 9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Google Shape;10;p2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i="0" strike="noStrike" sz="36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i="0" strike="noStrike" sz="36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i="0" strike="noStrike" sz="36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i="0" strike="noStrike" sz="36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i="0" strike="noStrike" sz="36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i="0" strike="noStrike" sz="36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i="0" strike="noStrike" sz="36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i="0" strike="noStrike" sz="36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i="0" strike="noStrike" sz="36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Google Shape;11;p2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-320040" lvl="0" marL="457200" marR="0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cap="none" i="0" strike="noStrike" sz="24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algn="l" indent="-368300" lvl="1" marL="914400" marR="0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cap="none" i="0" strike="noStrike" sz="20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algn="l" indent="-330200" lvl="2" marL="13716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cap="none" i="0" strike="noStrike" sz="20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algn="l" indent="-355600" lvl="3" marL="18288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cap="none" i="0" strike="noStrike" sz="20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algn="l" indent="-355600" lvl="4" marL="22860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cap="none" i="0" strike="noStrike" sz="20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algn="l" indent="-355600" lvl="5" marL="27432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cap="none" i="0" strike="noStrike" sz="2000" u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algn="l" indent="-355600" lvl="6" marL="32004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cap="none" i="0" strike="noStrike" sz="2000" u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algn="l" indent="-355600" lvl="7" marL="36576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cap="none" i="0" strike="noStrike" sz="2000" u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algn="l" indent="-355600" lvl="8" marL="41148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cap="none" i="0" strike="noStrike" sz="2000" u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Google Shape;12;p2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b="0" cap="none" i="0" strike="noStrike" sz="2400" u="none">
              <a:solidFill>
                <a:schemeClr val="dk1"/>
              </a:solidFill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Google Shape;13;p2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97813" y="-26988"/>
            <a:ext cx="1309687" cy="274638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cap="none" i="0" lang="en-US" strike="noStrike" sz="1200" u="none">
                <a:solidFill>
                  <a:schemeClr val="lt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Google Shape;14;p2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830843" y="6611779"/>
            <a:ext cx="338554" cy="24622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cap="none" i="0" lang="en-US" strike="noStrike" sz="1000" u="none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2400">
              <a:solidFill>
                <a:schemeClr val="dk1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Google Shape;15;p2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Bryant</a:t>
            </a:r>
            <a:r>
              <a:rPr b="0" i="0" lang="en-US" sz="1000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 and O’Hallaron, Computer Systems: A Programmer’s Perspective, Third Edition</a:t>
            </a:r>
            <a:endParaRPr b="0" i="0" sz="1000">
              <a:solidFill>
                <a:schemeClr val="dk1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dk2" folHlink="folHlink" hlink="hlink" tx1="dk1" tx2="lt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  <p:sldLayoutId r:id="rId9" id="2147483669"/>
    <p:sldLayoutId r:id="rId10" id="2147483670"/>
    <p:sldLayoutId r:id="rId11" id="2147483671"/>
    <p:sldLayoutId r:id="rId12" id="2147483672"/>
    <p:sldLayoutId r:id="rId13" id="2147483673"/>
  </p:sldLayoutIdLst>
  <p:hf dt="0" ftr="0" hdr="0"/>
  <p:txStyles>
    <p:title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1.xml" Type="http://schemas.openxmlformats.org/officeDocument/2006/relationships/notesSlide"></Relationship></Relationships>
</file>

<file path=ppt/slides/_rels/slide1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0.xml" Type="http://schemas.openxmlformats.org/officeDocument/2006/relationships/notesSlide"></Relationship></Relationships>
</file>

<file path=ppt/slides/_rels/slide1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1.xml" Type="http://schemas.openxmlformats.org/officeDocument/2006/relationships/notesSlide"></Relationship></Relationships>
</file>

<file path=ppt/slides/_rels/slide1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2.xml" Type="http://schemas.openxmlformats.org/officeDocument/2006/relationships/notesSlide"></Relationship><Relationship Id="rId3" Target="../media/image1.png" Type="http://schemas.openxmlformats.org/officeDocument/2006/relationships/image"></Relationship></Relationships>
</file>

<file path=ppt/slides/_rels/slide1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3.xml" Type="http://schemas.openxmlformats.org/officeDocument/2006/relationships/notesSlide"></Relationship></Relationships>
</file>

<file path=ppt/slides/_rels/slide1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4.xml" Type="http://schemas.openxmlformats.org/officeDocument/2006/relationships/notesSlide"></Relationship></Relationships>
</file>

<file path=ppt/slides/_rels/slide1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5.xml" Type="http://schemas.openxmlformats.org/officeDocument/2006/relationships/notesSlide"></Relationship><Relationship Id="rId3" Target="http://www.cs.cmu.edu/~213/activities/rec11b.tar" TargetMode="External" Type="http://schemas.openxmlformats.org/officeDocument/2006/relationships/hyperlink"></Relationship></Relationships>
</file>

<file path=ppt/slides/_rels/slide1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6.xml" Type="http://schemas.openxmlformats.org/officeDocument/2006/relationships/notesSlide"></Relationship></Relationships>
</file>

<file path=ppt/slides/_rels/slide1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7.xml" Type="http://schemas.openxmlformats.org/officeDocument/2006/relationships/notesSlide"></Relationship></Relationships>
</file>

<file path=ppt/slides/_rels/slide1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8.xml" Type="http://schemas.openxmlformats.org/officeDocument/2006/relationships/notesSlide"></Relationship></Relationships>
</file>

<file path=ppt/slides/_rels/slide1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9.xml" Type="http://schemas.openxmlformats.org/officeDocument/2006/relationships/notesSlide"></Relationship></Relationships>
</file>

<file path=ppt/slides/_rels/slide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.xml" Type="http://schemas.openxmlformats.org/officeDocument/2006/relationships/notesSlide"></Relationship></Relationships>
</file>

<file path=ppt/slides/_rels/slide2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0.xml" Type="http://schemas.openxmlformats.org/officeDocument/2006/relationships/notesSlide"></Relationship></Relationships>
</file>

<file path=ppt/slides/_rels/slide2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1.xml" Type="http://schemas.openxmlformats.org/officeDocument/2006/relationships/notesSlide"></Relationship></Relationships>
</file>

<file path=ppt/slides/_rels/slide2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2.xml" Type="http://schemas.openxmlformats.org/officeDocument/2006/relationships/notesSlide"></Relationship></Relationships>
</file>

<file path=ppt/slides/_rels/slide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3.xml" Type="http://schemas.openxmlformats.org/officeDocument/2006/relationships/notesSlide"></Relationship></Relationships>
</file>

<file path=ppt/slides/_rels/slide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4.xml" Type="http://schemas.openxmlformats.org/officeDocument/2006/relationships/notesSlide"></Relationship></Relationships>
</file>

<file path=ppt/slides/_rels/slide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5.xml" Type="http://schemas.openxmlformats.org/officeDocument/2006/relationships/notesSlide"></Relationship></Relationships>
</file>

<file path=ppt/slides/_rels/slide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6.xml" Type="http://schemas.openxmlformats.org/officeDocument/2006/relationships/notesSlide"></Relationship></Relationships>
</file>

<file path=ppt/slides/_rels/slide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7.xml" Type="http://schemas.openxmlformats.org/officeDocument/2006/relationships/notesSlide"></Relationship></Relationships>
</file>

<file path=ppt/slides/_rels/slide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8.xml" Type="http://schemas.openxmlformats.org/officeDocument/2006/relationships/notesSlide"></Relationship></Relationships>
</file>

<file path=ppt/slides/_rels/slide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9.xml" Type="http://schemas.openxmlformats.org/officeDocument/2006/relationships/notesSlide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4" name="Shape 6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5" name="Google Shape;65;p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Recitation 10: More Malloc Lab 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6" name="Google Shape;66;p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>
                <a:uFillTx/>
              </a:rPr>
              <a:t>Instructor: TA(s)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8" name="Shape 168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9" name="Google Shape;169;p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Add Instrumentation cont.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0" name="Google Shape;170;p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What size of requests?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How many 8 bytes or less?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How many 16 bytes or less?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What other sizes?</a:t>
            </a:r>
            <a:endParaRPr>
              <a:uFillTx/>
            </a:endParaRPr>
          </a:p>
          <a:p>
            <a:pPr algn="l" indent="-146050" lvl="1" marL="742950" rtl="0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-342900" lvl="0" marL="342900" rtl="0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What else could you measure?  Why?</a:t>
            </a:r>
            <a:endParaRPr>
              <a:uFillTx/>
            </a:endParaRPr>
          </a:p>
          <a:p>
            <a:pPr algn="l" indent="-251459" lvl="0" marL="342900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-342900" lvl="0" marL="342900" rtl="0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Remember that although the system’s performance varies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The mdriver’s traces are deterministic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Measured results should not change between runs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5" name="Shape 17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6" name="Google Shape;176;p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Use tools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7" name="Google Shape;177;p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Use mm_checkheap()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Write it if you haven’t done so already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Add new invariants when you add new features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Know how to use the heap checker.</a:t>
            </a:r>
            <a:endParaRPr>
              <a:uFillTx/>
            </a:endParaRPr>
          </a:p>
          <a:p>
            <a:pPr algn="l" indent="-228600" lvl="2" marL="11430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uFillTx/>
              </a:rPr>
              <a:t>Why do you need a heap checker? 2 reasons.</a:t>
            </a:r>
            <a:endParaRPr>
              <a:uFillTx/>
            </a:endParaRPr>
          </a:p>
          <a:p>
            <a:pPr algn="l" indent="0" lvl="2" marL="9144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-342900" lvl="0" marL="342900" rtl="0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Use gdb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You can call print or mm_checkheap whenever you want in gdb. No need to add a while lot of printf’s.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Offers useful information whenever you crash, like backtrace.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Write helper functions to print out free lists that are ONLY called from GDB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2" name="Shape 18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3" name="Google Shape;183;p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Write your own traces!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4" name="Google Shape;184;p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Write short traces that test simple sequences of malloc and free</a:t>
            </a:r>
            <a:endParaRPr>
              <a:uFillTx/>
            </a:endParaRPr>
          </a:p>
          <a:p>
            <a:pPr algn="l" indent="-342900" lvl="0" marL="342900" rtl="0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Write a trace that simply tests all 4 coalescing cases</a:t>
            </a:r>
            <a:endParaRPr>
              <a:uFillTx/>
            </a:endParaRPr>
          </a:p>
          <a:p>
            <a:pPr algn="l" indent="0" lvl="2" marL="9144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-251459" lvl="0" marL="342900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-251459" lvl="0" marL="342900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-251459" lvl="0" marL="342900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-251459" lvl="0" marL="342900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-342900" lvl="0" marL="342900" rtl="0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Read the README file in the traces directory to see how trace files need to be written</a:t>
            </a:r>
            <a:endParaRPr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5" name="Google Shape;185;p1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0900" y="2921475"/>
            <a:ext cx="6870724" cy="1298175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9" name="Shape 189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0" name="Google Shape;190;p1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mdriver-emulate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" name="Google Shape;191;p1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Testing for 64-bit address space</a:t>
            </a:r>
            <a:endParaRPr>
              <a:uFillTx/>
            </a:endParaRPr>
          </a:p>
          <a:p>
            <a:pPr algn="l" indent="-251459" lvl="0" marL="342900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-342900" lvl="0" marL="342900" rtl="0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Use correctly sized masks, constants, and other variables</a:t>
            </a:r>
            <a:endParaRPr>
              <a:uFillTx/>
            </a:endParaRPr>
          </a:p>
          <a:p>
            <a:pPr algn="l" indent="-342900" lvl="0" marL="342900" rtl="0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Be careful about subtraction between size types (may re result in underflow/overflow)</a:t>
            </a:r>
            <a:endParaRPr>
              <a:uFillTx/>
            </a:endParaRPr>
          </a:p>
          <a:p>
            <a:pPr algn="l" indent="-342900" lvl="0" marL="342900" rtl="0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Reinitialize your pointers in mm_init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5" name="Shape 19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6" name="Google Shape;196;p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Garbled Bytes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7" name="Google Shape;197;p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362075"/>
            <a:ext cx="8321823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Malloc library returns a block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mdriver writes bytes into payload (using memcpy)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mdriver will check that those bytes are still present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If malloc library has overwritten any bytes, then report garbled bytes</a:t>
            </a:r>
            <a:endParaRPr>
              <a:uFillTx/>
            </a:endParaRPr>
          </a:p>
          <a:p>
            <a:pPr algn="l" indent="-228600" lvl="2" marL="11430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uFillTx/>
              </a:rPr>
              <a:t>Also checks for other kinds of bugs</a:t>
            </a:r>
            <a:endParaRPr>
              <a:uFillTx/>
            </a:endParaRPr>
          </a:p>
          <a:p>
            <a:pPr algn="l" indent="-146050" lvl="1" marL="742950" rtl="0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-342900" lvl="0" marL="342900" rtl="0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Now what?</a:t>
            </a:r>
            <a:endParaRPr>
              <a:uFillTx/>
            </a:endParaRPr>
          </a:p>
          <a:p>
            <a:pPr algn="l" indent="-251459" lvl="0" marL="342900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-342900" lvl="0" marL="342900" rtl="0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The mm_checkheap call is catching it right?</a:t>
            </a:r>
            <a:endParaRPr>
              <a:uFillTx/>
            </a:endParaRPr>
          </a:p>
          <a:p>
            <a:pPr algn="l" indent="-342900" lvl="0" marL="342900" rtl="0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If not, we want to find the garbled address and watch it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2" name="Shape 20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3" name="Google Shape;203;p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Garbled Bytes and gdb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4" name="Google Shape;204;p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Get out a laptop</a:t>
            </a:r>
            <a:endParaRPr>
              <a:uFillTx/>
            </a:endParaRPr>
          </a:p>
          <a:p>
            <a:pPr algn="l" indent="-251459" lvl="0" marL="342900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-342900" lvl="0" marL="342900" rtl="0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Login to shark machine</a:t>
            </a:r>
            <a:endParaRPr>
              <a:uFillTx/>
            </a:endParaRPr>
          </a:p>
          <a:p>
            <a:pPr algn="l" indent="-342900" lvl="0" marL="342900" rtl="0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wget </a:t>
            </a:r>
            <a:r>
              <a:rPr lang="en-US" u="sng">
                <a:solidFill>
                  <a:schemeClr val="hlink"/>
                </a:solidFill>
                <a:uFillTx/>
                <a:hlinkClick r:id="rId3"/>
              </a:rPr>
              <a:t>http://www.cs.cmu.edu/~213/activities/rec11b.tar</a:t>
            </a:r>
            <a:endParaRPr>
              <a:uFillTx/>
            </a:endParaRPr>
          </a:p>
          <a:p>
            <a:pPr algn="l" indent="-342900" lvl="0" marL="342900" rtl="0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tar xf rec11b.tar</a:t>
            </a:r>
            <a:endParaRPr>
              <a:uFillTx/>
            </a:endParaRPr>
          </a:p>
          <a:p>
            <a:pPr algn="l" indent="-251459" lvl="0" marL="342900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-342900" lvl="0" marL="342900" rtl="0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mm.c is a fake explicit list implementation.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Source code is based on mm.c starter code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A few lines of code are added that vaguely resembles what an explicit list implementation could have.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8" name="Shape 208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9" name="Google Shape;209;p1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GDB Exercise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0" name="Google Shape;210;p1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25" y="1273875"/>
            <a:ext cx="7896300" cy="49719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gdb --args ./mdriver -c ./traces/syn-array-short.rep -D</a:t>
            </a:r>
            <a:endParaRPr>
              <a:uFillTx/>
            </a:endParaRPr>
          </a:p>
          <a:p>
            <a:pPr algn="l" indent="-274320" lvl="0" marL="342900" rtl="0"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>
                <a:uFillTx/>
              </a:rPr>
              <a:t/>
            </a:r>
            <a:endParaRPr sz="1800">
              <a:uFillTx/>
            </a:endParaRPr>
          </a:p>
          <a:p>
            <a:pPr algn="l" indent="0" lvl="0" marL="0" rtl="0"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800">
                <a:uFillTx/>
                <a:latin typeface="Courier New"/>
                <a:ea typeface="Courier New"/>
                <a:cs typeface="Courier New"/>
                <a:sym typeface="Courier New"/>
              </a:rPr>
              <a:t>(gdb) r</a:t>
            </a:r>
            <a:endParaRPr>
              <a:uFillTx/>
            </a:endParaRPr>
          </a:p>
          <a:p>
            <a:pPr algn="l" indent="0" lvl="0" marL="0" rtl="0"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800">
                <a:uFillTx/>
                <a:latin typeface="Courier New"/>
                <a:ea typeface="Courier New"/>
                <a:cs typeface="Courier New"/>
                <a:sym typeface="Courier New"/>
              </a:rPr>
              <a:t>// Sample output follows</a:t>
            </a:r>
            <a:endParaRPr>
              <a:uFillTx/>
            </a:endParaRPr>
          </a:p>
          <a:p>
            <a:pPr algn="l" indent="0" lvl="0" marL="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uFillTx/>
                <a:latin typeface="Courier New"/>
                <a:ea typeface="Courier New"/>
                <a:cs typeface="Courier New"/>
                <a:sym typeface="Courier New"/>
              </a:rPr>
              <a:t>Throughput targets: min=6528, max=11750, benchmark=13056</a:t>
            </a:r>
            <a:endParaRPr sz="1800"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algn="l" indent="0" lvl="0" marL="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uFillTx/>
                <a:latin typeface="Courier New"/>
                <a:ea typeface="Courier New"/>
                <a:cs typeface="Courier New"/>
                <a:sym typeface="Courier New"/>
              </a:rPr>
              <a:t>Malloc size 9904 on address 0x800000010.</a:t>
            </a:r>
            <a:endParaRPr sz="1800"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algn="l" indent="0" lvl="0" marL="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uFillTx/>
                <a:latin typeface="Courier New"/>
                <a:ea typeface="Courier New"/>
                <a:cs typeface="Courier New"/>
                <a:sym typeface="Courier New"/>
              </a:rPr>
              <a:t>Malloc size 50084 on address 0x8000026d0.</a:t>
            </a:r>
            <a:endParaRPr sz="1800"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algn="l" indent="0" lvl="0" marL="0" rtl="0"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uFillTx/>
                <a:latin typeface="Courier New"/>
                <a:ea typeface="Courier New"/>
                <a:cs typeface="Courier New"/>
                <a:sym typeface="Courier New"/>
              </a:rPr>
              <a:t>ERROR [trace ././traces/syn-array-short.rep, line 7]: block 0 has 8 garbled bytes, starting at byte 0</a:t>
            </a:r>
            <a:endParaRPr sz="1800"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algn="l" indent="0" lvl="0" marL="0" rtl="0"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800">
                <a:uFillTx/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uFillTx/>
            </a:endParaRPr>
          </a:p>
          <a:p>
            <a:pPr algn="l" indent="0" lvl="0" marL="0" rtl="0"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800">
                <a:uFillTx/>
                <a:latin typeface="Courier New"/>
                <a:ea typeface="Courier New"/>
                <a:cs typeface="Courier New"/>
                <a:sym typeface="Courier New"/>
              </a:rPr>
              <a:t>ERROR [trace ././traces/syn-array-short.rep, line 7]: block 0 has 8 garbled bytes, starting at byte 0</a:t>
            </a:r>
            <a:endParaRPr>
              <a:uFillTx/>
            </a:endParaRPr>
          </a:p>
          <a:p>
            <a:pPr algn="l" indent="0" lvl="0" marL="0" rtl="0"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800">
                <a:uFillTx/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800">
              <a:uFillTx/>
            </a:endParaRPr>
          </a:p>
          <a:p>
            <a:pPr algn="l" indent="0" lvl="0" marL="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uFillTx/>
                <a:latin typeface="Courier New"/>
                <a:ea typeface="Courier New"/>
                <a:cs typeface="Courier New"/>
                <a:sym typeface="Courier New"/>
              </a:rPr>
              <a:t>Terminated with 14 errors</a:t>
            </a:r>
            <a:endParaRPr sz="1800"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algn="l" indent="0" lvl="0" marL="0" rtl="0"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uFillTx/>
                <a:latin typeface="Courier New"/>
                <a:ea typeface="Courier New"/>
                <a:cs typeface="Courier New"/>
                <a:sym typeface="Courier New"/>
              </a:rPr>
              <a:t>[Inferior 1 (process 8456) exited normally]</a:t>
            </a:r>
            <a:endParaRPr sz="1800"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algn="l" indent="0" lvl="0" marL="0" rtl="0"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800">
                <a:uFillTx/>
                <a:latin typeface="Courier New"/>
                <a:ea typeface="Courier New"/>
                <a:cs typeface="Courier New"/>
                <a:sym typeface="Courier New"/>
              </a:rPr>
              <a:t>(gdb)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5" name="Shape 21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6" name="Google Shape;216;p1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GDB Exercise cont.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7" name="Google Shape;217;p1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What is the first address that was garbled?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Use gdb watch to find out when / what garbled it.</a:t>
            </a:r>
            <a:endParaRPr>
              <a:uFillTx/>
            </a:endParaRPr>
          </a:p>
          <a:p>
            <a:pPr algn="l" indent="-146050" lvl="1" marL="742950" rtl="0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0" lvl="0" marL="0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uFillTx/>
                <a:latin typeface="Courier New"/>
                <a:ea typeface="Courier New"/>
                <a:cs typeface="Courier New"/>
                <a:sym typeface="Courier New"/>
              </a:rPr>
              <a:t>(gdb) watch * 0x800000010</a:t>
            </a:r>
            <a:endParaRPr>
              <a:uFillTx/>
            </a:endParaRPr>
          </a:p>
          <a:p>
            <a:pPr algn="l" indent="0" lvl="0" marL="0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uFillTx/>
                <a:latin typeface="Courier New"/>
                <a:ea typeface="Courier New"/>
                <a:cs typeface="Courier New"/>
                <a:sym typeface="Courier New"/>
              </a:rPr>
              <a:t>(gdb) run</a:t>
            </a:r>
            <a:endParaRPr>
              <a:uFillTx/>
            </a:endParaRPr>
          </a:p>
          <a:p>
            <a:pPr algn="l" indent="0" lvl="0" marL="0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>
                <a:uFillTx/>
              </a:rPr>
              <a:t/>
            </a:r>
            <a:endParaRPr sz="2000"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algn="l" indent="0" lvl="0" marL="0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uFillTx/>
              </a:rPr>
              <a:t>// Keep continuing through the breaks:</a:t>
            </a:r>
            <a:endParaRPr>
              <a:uFillTx/>
            </a:endParaRPr>
          </a:p>
          <a:p>
            <a:pPr algn="l" indent="0" lvl="0" marL="0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uFillTx/>
              </a:rPr>
              <a:t>// mm_init()</a:t>
            </a:r>
            <a:endParaRPr>
              <a:uFillTx/>
            </a:endParaRPr>
          </a:p>
          <a:p>
            <a:pPr algn="l" indent="0" lvl="0" marL="0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uFillTx/>
              </a:rPr>
              <a:t>// 4 x memcpy</a:t>
            </a:r>
            <a:endParaRPr sz="2000">
              <a:uFillTx/>
            </a:endParaRPr>
          </a:p>
          <a:p>
            <a:pPr algn="l" indent="0" lvl="0" marL="0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uFillTx/>
                <a:latin typeface="Courier New"/>
                <a:ea typeface="Courier New"/>
                <a:cs typeface="Courier New"/>
                <a:sym typeface="Courier New"/>
              </a:rPr>
              <a:t>Hardware watchpoint 1: *0x800000010</a:t>
            </a:r>
            <a:endParaRPr>
              <a:uFillTx/>
            </a:endParaRPr>
          </a:p>
          <a:p>
            <a:pPr algn="l" indent="0" lvl="0" marL="0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>
                <a:uFillTx/>
              </a:rPr>
              <a:t/>
            </a:r>
            <a:endParaRPr sz="2000"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algn="l" indent="0" lvl="0" marL="0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uFillTx/>
                <a:latin typeface="Courier New"/>
                <a:ea typeface="Courier New"/>
                <a:cs typeface="Courier New"/>
                <a:sym typeface="Courier New"/>
              </a:rPr>
              <a:t>Old value = -7350814</a:t>
            </a:r>
            <a:endParaRPr>
              <a:uFillTx/>
            </a:endParaRPr>
          </a:p>
          <a:p>
            <a:pPr algn="l" indent="0" lvl="0" marL="0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uFillTx/>
                <a:latin typeface="Courier New"/>
                <a:ea typeface="Courier New"/>
                <a:cs typeface="Courier New"/>
                <a:sym typeface="Courier New"/>
              </a:rPr>
              <a:t>New value = 9928</a:t>
            </a:r>
            <a:endParaRPr>
              <a:uFillTx/>
            </a:endParaRPr>
          </a:p>
          <a:p>
            <a:pPr algn="l" indent="0" lvl="0" marL="0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uFillTx/>
                <a:latin typeface="Courier New"/>
                <a:ea typeface="Courier New"/>
                <a:cs typeface="Courier New"/>
                <a:sym typeface="Courier New"/>
              </a:rPr>
              <a:t>mm_malloc (size=50084) at mm.c:214</a:t>
            </a:r>
            <a:endParaRPr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8" name="Google Shape;218;p17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>
            <a:off x="2973788" y="4969565"/>
            <a:ext cx="4110825" cy="1240404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type="none" w="sm"/>
            <a:tailEnd len="med" type="triangle" w="med"/>
          </a:ln>
        </p:spPr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9" name="Google Shape;219;p1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86558" y="4323234"/>
            <a:ext cx="1804597" cy="64633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We just broke in</a:t>
            </a:r>
            <a:endParaRPr>
              <a:uFillTx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after overwriting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4" name="Shape 22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5" name="Google Shape;225;p1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Second Exercise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6" name="Google Shape;226;p1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uFillTx/>
              </a:rPr>
              <a:t>Well fine, the bug from the first exercise was very artificial. No one just sets bytes to 0 for no reason.</a:t>
            </a:r>
            <a:endParaRPr>
              <a:uFillTx/>
            </a:endParaRPr>
          </a:p>
          <a:p>
            <a:pPr algn="l" indent="0" lvl="0" marL="0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uFillTx/>
              </a:rPr>
              <a:t>Try this more plausible exercise:</a:t>
            </a:r>
            <a:endParaRPr>
              <a:uFillTx/>
            </a:endParaRPr>
          </a:p>
          <a:p>
            <a:pPr algn="l" indent="0" lvl="0" marL="0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>
                <a:uFillTx/>
              </a:rPr>
              <a:t/>
            </a:r>
            <a:endParaRPr>
              <a:solidFill>
                <a:srgbClr val="7F7F7F"/>
              </a:solidFill>
              <a:uFillTx/>
            </a:endParaRPr>
          </a:p>
          <a:p>
            <a:pPr algn="l" indent="0" lvl="0" marL="0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7F7F7F"/>
                </a:solidFill>
                <a:uFillTx/>
              </a:rPr>
              <a:t>$ </a:t>
            </a:r>
            <a:r>
              <a:rPr lang="en-US">
                <a:uFillTx/>
              </a:rPr>
              <a:t>gdb --args ./mdriver-2 -c traces/syn-array-short.rep </a:t>
            </a:r>
            <a:endParaRPr>
              <a:uFillTx/>
            </a:endParaRPr>
          </a:p>
          <a:p>
            <a:pPr algn="l" indent="0" lvl="0" marL="0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0" lvl="0" marL="0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uFillTx/>
              </a:rPr>
              <a:t>What error was printed to the console?</a:t>
            </a:r>
            <a:endParaRPr>
              <a:uFillTx/>
            </a:endParaRPr>
          </a:p>
          <a:p>
            <a:pPr algn="l" indent="0" lvl="0" marL="0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0" lvl="0" marL="0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uFillTx/>
              </a:rPr>
              <a:t>The function that prints the error is named </a:t>
            </a:r>
            <a:r>
              <a:rPr lang="en-US">
                <a:uFillTx/>
                <a:latin typeface="Courier New"/>
                <a:ea typeface="Courier New"/>
                <a:cs typeface="Courier New"/>
                <a:sym typeface="Courier New"/>
              </a:rPr>
              <a:t>malloc_error</a:t>
            </a:r>
            <a:r>
              <a:rPr lang="en-US">
                <a:uFillTx/>
              </a:rPr>
              <a:t>. Add a breakpoint for it if you want.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1" name="Shape 231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2" name="Google Shape;232;p1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Second Exercise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3" name="Google Shape;233;p1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uFillTx/>
              </a:rPr>
              <a:t>The library must’ve written the header and footer for the out-of-bounds payload at some point. Add a watchpoint for either address, or both.</a:t>
            </a:r>
            <a:endParaRPr>
              <a:uFillTx/>
            </a:endParaRPr>
          </a:p>
          <a:p>
            <a:pPr algn="l" indent="0" lvl="0" marL="0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uFillTx/>
                <a:latin typeface="Courier New"/>
                <a:ea typeface="Courier New"/>
                <a:cs typeface="Courier New"/>
                <a:sym typeface="Courier New"/>
              </a:rPr>
              <a:t>(gdb) watch *0x8000036c8</a:t>
            </a:r>
            <a:endParaRPr>
              <a:uFillTx/>
            </a:endParaRPr>
          </a:p>
          <a:p>
            <a:pPr algn="l" indent="0" lvl="0" marL="0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uFillTx/>
                <a:latin typeface="Courier New"/>
                <a:ea typeface="Courier New"/>
                <a:cs typeface="Courier New"/>
                <a:sym typeface="Courier New"/>
              </a:rPr>
              <a:t>(gdb) run</a:t>
            </a:r>
            <a:endParaRPr>
              <a:uFillTx/>
            </a:endParaRPr>
          </a:p>
          <a:p>
            <a:pPr algn="l" indent="0" lvl="0" marL="0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0" lvl="0" marL="0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uFillTx/>
              </a:rPr>
              <a:t>…So, the writes occurred in </a:t>
            </a:r>
            <a:r>
              <a:rPr lang="en-US">
                <a:uFillTx/>
                <a:latin typeface="Courier New"/>
                <a:ea typeface="Courier New"/>
                <a:cs typeface="Courier New"/>
                <a:sym typeface="Courier New"/>
              </a:rPr>
              <a:t>place</a:t>
            </a:r>
            <a:r>
              <a:rPr lang="en-US">
                <a:uFillTx/>
              </a:rPr>
              <a:t>. Is the </a:t>
            </a:r>
            <a:r>
              <a:rPr lang="en-US">
                <a:uFillTx/>
                <a:latin typeface="Courier New"/>
                <a:ea typeface="Courier New"/>
                <a:cs typeface="Courier New"/>
                <a:sym typeface="Courier New"/>
              </a:rPr>
              <a:t>place</a:t>
            </a:r>
            <a:r>
              <a:rPr lang="en-US">
                <a:uFillTx/>
              </a:rPr>
              <a:t> function wrong, or was it just given a bad argument?</a:t>
            </a:r>
            <a:endParaRPr>
              <a:uFillTx/>
            </a:endParaRPr>
          </a:p>
          <a:p>
            <a:pPr algn="l" indent="0" lvl="0" marL="0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0" lvl="0" marL="0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uFillTx/>
              </a:rPr>
              <a:t>Hint: the bug is found in at basically the same place as last recitation’s bug.</a:t>
            </a:r>
            <a:endParaRPr>
              <a:uFillTx/>
            </a:endParaRPr>
          </a:p>
          <a:p>
            <a:pPr algn="l" indent="0" lvl="0" marL="0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uFillTx/>
              </a:rPr>
              <a:t>It’s caused by a careless typo, like nearly all others bugs.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0" name="Shape 7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1" name="Google Shape;71;p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Understanding Your Code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2" name="Google Shape;72;p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Sketch out the heap</a:t>
            </a:r>
            <a:endParaRPr>
              <a:uFillTx/>
            </a:endParaRPr>
          </a:p>
          <a:p>
            <a:pPr algn="l" indent="-342900" lvl="0" marL="342900" rtl="0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Add Instrumentation</a:t>
            </a:r>
            <a:endParaRPr>
              <a:uFillTx/>
            </a:endParaRPr>
          </a:p>
          <a:p>
            <a:pPr algn="l" indent="-342900" lvl="0" marL="342900" rtl="0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Use tools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7" name="Shape 23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8" name="Google Shape;238;p2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Tips for using our tools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9" name="Google Shape;239;p2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Run mdriver with the –D option to detect garbled bytes as early as possible. Run it with –V to find out which trace caused the error.</a:t>
            </a:r>
            <a:endParaRPr>
              <a:uFillTx/>
            </a:endParaRPr>
          </a:p>
          <a:p>
            <a:pPr algn="l" indent="-342900" lvl="0" marL="342900" rtl="0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Note that sometimes, you get the error within the first few allocations. If so, you could set a breakpoint for mm_malloc / mm_free and step though every line.</a:t>
            </a:r>
            <a:endParaRPr>
              <a:uFillTx/>
            </a:endParaRPr>
          </a:p>
          <a:p>
            <a:pPr algn="l" indent="-342900" lvl="0" marL="342900" rtl="0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Print out local variables and convince yourself that they have the right values.</a:t>
            </a:r>
            <a:endParaRPr>
              <a:uFillTx/>
            </a:endParaRPr>
          </a:p>
          <a:p>
            <a:pPr algn="l" indent="-342900" lvl="0" marL="342900" rtl="0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For mdriver-emulate, you can still read memory from the simulated 64-bit address space using </a:t>
            </a:r>
            <a:r>
              <a:rPr lang="en-US">
                <a:uFillTx/>
                <a:latin typeface="Courier New"/>
                <a:ea typeface="Courier New"/>
                <a:cs typeface="Courier New"/>
                <a:sym typeface="Courier New"/>
              </a:rPr>
              <a:t>mem_read(address, 8)</a:t>
            </a:r>
            <a:r>
              <a:rPr lang="en-US">
                <a:uFillTx/>
              </a:rPr>
              <a:t> instead of </a:t>
            </a:r>
            <a:r>
              <a:rPr lang="en-US">
                <a:uFillTx/>
                <a:latin typeface="Courier New"/>
                <a:ea typeface="Courier New"/>
                <a:cs typeface="Courier New"/>
                <a:sym typeface="Courier New"/>
              </a:rPr>
              <a:t>x /gx</a:t>
            </a:r>
            <a:r>
              <a:rPr lang="en-US">
                <a:uFillTx/>
              </a:rPr>
              <a:t>.</a:t>
            </a:r>
            <a:endParaRPr>
              <a:uFillTx/>
            </a:endParaRPr>
          </a:p>
          <a:p>
            <a:pPr algn="l" indent="-251459" lvl="0" marL="342900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3" name="Shape 243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4" name="Google Shape;244;p2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MallocLab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5" name="Google Shape;245;p2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1197678"/>
            <a:ext cx="7896225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Due next Tuesday</a:t>
            </a:r>
            <a:endParaRPr>
              <a:uFillTx/>
            </a:endParaRPr>
          </a:p>
          <a:p>
            <a:pPr algn="l" indent="-342900" lvl="0" marL="342900" rtl="0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7% of final grade (+ 4% for checkpoint)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Style matters! Don’t let all of your hard work get wasted.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There are many different implementations and TAs will need to know the details behind your implementation.</a:t>
            </a:r>
            <a:endParaRPr>
              <a:uFillTx/>
            </a:endParaRPr>
          </a:p>
          <a:p>
            <a:pPr algn="l" indent="-342900" lvl="0" marL="342900" rtl="0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Read the writeup. It even has a list of tips on how to improve memory utilization.</a:t>
            </a:r>
            <a:endParaRPr>
              <a:uFillTx/>
            </a:endParaRPr>
          </a:p>
          <a:p>
            <a:pPr algn="l" indent="-342900" lvl="0" marL="342900" rtl="0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Read the malloc roadmap posted on Piazza</a:t>
            </a:r>
            <a:endParaRPr>
              <a:uFillTx/>
            </a:endParaRPr>
          </a:p>
          <a:p>
            <a:pPr algn="l" indent="-342900" lvl="0" marL="342900" rtl="0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Rubber duck method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If you explain to a rubber duck what your function does step-by-step, while occasionally stopping to explain why you need each of those steps, you’d may very well find the bug in the middle of your explanation.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Remember the “debug thought process” slide from Recitation 9?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9" name="Shape 249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0" name="Google Shape;250;p2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Style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1" name="Google Shape;251;p2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362075"/>
            <a:ext cx="8042275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Well organized code is easier to debug and easier to grade!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Modularity: Helper functions to respect the list interface.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Documentation:</a:t>
            </a:r>
            <a:endParaRPr>
              <a:uFillTx/>
            </a:endParaRPr>
          </a:p>
          <a:p>
            <a:pPr algn="l" indent="-228600" lvl="2" marL="11430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uFillTx/>
              </a:rPr>
              <a:t>File Header: Describes all implementation details, including block structures.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Code Structure:</a:t>
            </a:r>
            <a:endParaRPr>
              <a:uFillTx/>
            </a:endParaRPr>
          </a:p>
          <a:p>
            <a:pPr algn="l" indent="-228600" lvl="2" marL="11430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uFillTx/>
              </a:rPr>
              <a:t>Minimal-to-no pointer arithmetic.</a:t>
            </a:r>
            <a:endParaRPr>
              <a:uFillTx/>
            </a:endParaRPr>
          </a:p>
          <a:p>
            <a:pPr algn="l" indent="-228600" lvl="2" marL="11430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uFillTx/>
              </a:rPr>
              <a:t>Loops instead of conditionals, where appropriate.</a:t>
            </a:r>
            <a:endParaRPr>
              <a:uFillTx/>
            </a:endParaRPr>
          </a:p>
          <a:p>
            <a:pPr algn="l" indent="-127000" lvl="2" marL="11430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6" name="Shape 76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7" name="Google Shape;77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Sketch out the Heap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8" name="Google Shape;78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Start with a heap, in this case implicit list</a:t>
            </a:r>
            <a:endParaRPr>
              <a:uFillTx/>
            </a:endParaRPr>
          </a:p>
          <a:p>
            <a:pPr algn="l" indent="-251459" lvl="0" marL="342900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-251459" lvl="0" marL="342900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-251459" lvl="0" marL="342900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-342900" lvl="0" marL="342900" rtl="0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Now try something, in this case, extend_heap</a:t>
            </a:r>
            <a:endParaRPr>
              <a:uFillTx/>
            </a:endParaRPr>
          </a:p>
          <a:p>
            <a:pPr algn="l" indent="0" lvl="0" marL="0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uFillTx/>
                <a:latin typeface="Courier New"/>
                <a:ea typeface="Courier New"/>
                <a:cs typeface="Courier New"/>
                <a:sym typeface="Courier New"/>
              </a:rPr>
              <a:t>  block_t *block = payload_to_header(bp);</a:t>
            </a:r>
            <a:endParaRPr>
              <a:uFillTx/>
            </a:endParaRPr>
          </a:p>
          <a:p>
            <a:pPr algn="l" indent="0" lvl="0" marL="0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uFillTx/>
                <a:latin typeface="Courier New"/>
                <a:ea typeface="Courier New"/>
                <a:cs typeface="Courier New"/>
                <a:sym typeface="Courier New"/>
              </a:rPr>
              <a:t>  write_header(block, size, false);</a:t>
            </a:r>
            <a:endParaRPr>
              <a:uFillTx/>
            </a:endParaRPr>
          </a:p>
          <a:p>
            <a:pPr algn="l" indent="0" lvl="0" marL="0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uFillTx/>
                <a:latin typeface="Courier New"/>
                <a:ea typeface="Courier New"/>
                <a:cs typeface="Courier New"/>
                <a:sym typeface="Courier New"/>
              </a:rPr>
              <a:t>  write_footer(block, size, false);</a:t>
            </a:r>
            <a:endParaRPr>
              <a:uFillTx/>
            </a:endParaRPr>
          </a:p>
          <a:p>
            <a:pPr algn="l" indent="0" lvl="0" marL="0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uFillTx/>
                <a:latin typeface="Courier New"/>
                <a:ea typeface="Courier New"/>
                <a:cs typeface="Courier New"/>
                <a:sym typeface="Courier New"/>
              </a:rPr>
              <a:t>  // Create new epilogue header</a:t>
            </a:r>
            <a:endParaRPr>
              <a:uFillTx/>
            </a:endParaRPr>
          </a:p>
          <a:p>
            <a:pPr algn="l" indent="0" lvl="0" marL="0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uFillTx/>
                <a:latin typeface="Courier New"/>
                <a:ea typeface="Courier New"/>
                <a:cs typeface="Courier New"/>
                <a:sym typeface="Courier New"/>
              </a:rPr>
              <a:t>  block_t *block_next = find_next(block);     </a:t>
            </a:r>
            <a:endParaRPr>
              <a:uFillTx/>
            </a:endParaRPr>
          </a:p>
          <a:p>
            <a:pPr algn="l" indent="0" lvl="0" marL="0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uFillTx/>
                <a:latin typeface="Courier New"/>
                <a:ea typeface="Courier New"/>
                <a:cs typeface="Courier New"/>
                <a:sym typeface="Courier New"/>
              </a:rPr>
              <a:t>  write_header(block_next, 0, true);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9" name="Google Shape;79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08550" y="2265746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dash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6800" lIns="90000" rIns="90000" spcFirstLastPara="1" tIns="46800" wrap="square">
            <a:noAutofit/>
          </a:bodyPr>
          <a:lstStyle/>
          <a:p>
            <a:pPr algn="ctr" indent="0" lvl="0" marL="0" marR="0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0" name="Google Shape;80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713350" y="2265746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dash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b="1" sz="2400">
              <a:solidFill>
                <a:schemeClr val="dk1"/>
              </a:solidFill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1" name="Google Shape;81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018150" y="2265746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dash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b="1" sz="2400">
              <a:solidFill>
                <a:schemeClr val="dk1"/>
              </a:solidFill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2" name="Google Shape;82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322950" y="2265746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dash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6800" lIns="90000" rIns="90000" spcFirstLastPara="1" tIns="46800" wrap="square">
            <a:noAutofit/>
          </a:bodyPr>
          <a:lstStyle/>
          <a:p>
            <a:pPr algn="ctr" indent="0" lvl="0" marL="0" marR="0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3" name="Google Shape;83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627750" y="2265746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dash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6800" lIns="90000" rIns="90000" spcFirstLastPara="1" tIns="46800" wrap="square">
            <a:noAutofit/>
          </a:bodyPr>
          <a:lstStyle/>
          <a:p>
            <a:pPr algn="ctr" indent="0" lvl="0" marL="0" marR="0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4" name="Google Shape;84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932550" y="2265746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dash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b="1" sz="2400">
              <a:solidFill>
                <a:schemeClr val="dk1"/>
              </a:solidFill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5" name="Google Shape;85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237350" y="2265746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dash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b="1" sz="2400">
              <a:solidFill>
                <a:schemeClr val="dk1"/>
              </a:solidFill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6" name="Google Shape;86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42150" y="2265746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dash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6800" lIns="90000" rIns="90000" spcFirstLastPara="1" tIns="46800" wrap="square">
            <a:noAutofit/>
          </a:bodyPr>
          <a:lstStyle/>
          <a:p>
            <a:pPr algn="ctr" indent="0" lvl="0" marL="0" marR="0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7" name="Google Shape;87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151750" y="2265746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dash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b="1" sz="2400">
              <a:solidFill>
                <a:schemeClr val="dk1"/>
              </a:solidFill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8" name="Google Shape;88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456550" y="2265746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dash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b="1" sz="2400">
              <a:solidFill>
                <a:schemeClr val="dk1"/>
              </a:solidFill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9" name="Google Shape;89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761350" y="2265746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dash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b="1" sz="2400">
              <a:solidFill>
                <a:schemeClr val="dk1"/>
              </a:solidFill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0" name="Google Shape;90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066150" y="2265746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dash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b="1" sz="2400">
              <a:solidFill>
                <a:schemeClr val="dk1"/>
              </a:solidFill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1" name="Google Shape;91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370950" y="2265746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dash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6800" lIns="90000" rIns="90000" spcFirstLastPara="1" tIns="46800" wrap="square">
            <a:noAutofit/>
          </a:bodyPr>
          <a:lstStyle/>
          <a:p>
            <a:pPr algn="ctr" indent="0" lvl="0" marL="0" marR="0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2" name="Google Shape;92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675750" y="2265746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dash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6800" lIns="90000" rIns="90000" spcFirstLastPara="1" tIns="46800" wrap="square">
            <a:noAutofit/>
          </a:bodyPr>
          <a:lstStyle/>
          <a:p>
            <a:pPr algn="ctr" indent="0" lvl="0" marL="0" marR="0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3" name="Google Shape;93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980550" y="2265746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dash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b="1" sz="2400">
              <a:solidFill>
                <a:schemeClr val="dk1"/>
              </a:solidFill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4" name="Google Shape;94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46950" y="2265746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dash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6800" lIns="90000" rIns="90000" spcFirstLastPara="1" tIns="46800" wrap="square">
            <a:noAutofit/>
          </a:bodyPr>
          <a:lstStyle/>
          <a:p>
            <a:pPr algn="ctr" indent="0" lvl="0" marL="0" marR="0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5" name="Google Shape;95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780150" y="2028908"/>
            <a:ext cx="1219200" cy="228600"/>
          </a:xfrm>
          <a:custGeom>
            <a:ahLst/>
            <a:cxnLst/>
            <a:rect b="b" l="l" r="r" t="t"/>
            <a:pathLst>
              <a:path extrusionOk="0" h="144" w="768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cap="flat" cmpd="sng" w="25550">
            <a:solidFill>
              <a:schemeClr val="dk1"/>
            </a:solidFill>
            <a:prstDash val="dash"/>
            <a:round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b="1" sz="2400">
              <a:solidFill>
                <a:schemeClr val="dk1"/>
              </a:solidFill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6" name="Google Shape;96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99350" y="2028908"/>
            <a:ext cx="1828800" cy="228600"/>
          </a:xfrm>
          <a:custGeom>
            <a:ahLst/>
            <a:cxnLst/>
            <a:rect b="b" l="l" r="r" t="t"/>
            <a:pathLst>
              <a:path extrusionOk="0" h="144" w="1152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cap="flat" cmpd="sng" w="25550">
            <a:solidFill>
              <a:schemeClr val="dk1"/>
            </a:solidFill>
            <a:prstDash val="dash"/>
            <a:round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b="1" sz="2400">
              <a:solidFill>
                <a:schemeClr val="dk1"/>
              </a:solidFill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7" name="Google Shape;97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60950" y="2028908"/>
            <a:ext cx="1219200" cy="228600"/>
          </a:xfrm>
          <a:custGeom>
            <a:ahLst/>
            <a:cxnLst/>
            <a:rect b="b" l="l" r="r" t="t"/>
            <a:pathLst>
              <a:path extrusionOk="0" h="144" w="768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cap="flat" cmpd="sng" w="25550">
            <a:solidFill>
              <a:schemeClr val="dk1"/>
            </a:solidFill>
            <a:prstDash val="dash"/>
            <a:round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b="1" sz="2400">
              <a:solidFill>
                <a:schemeClr val="dk1"/>
              </a:solidFill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8" name="Google Shape;98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285350" y="2265746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dash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b="1" sz="2400">
              <a:solidFill>
                <a:schemeClr val="dk1"/>
              </a:solidFill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9" name="Google Shape;99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590150" y="2265746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dash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6800" lIns="90000" rIns="90000" spcFirstLastPara="1" tIns="46800" wrap="square">
            <a:noAutofit/>
          </a:bodyPr>
          <a:lstStyle/>
          <a:p>
            <a:pPr algn="ctr" indent="0" lvl="0" marL="0" marR="0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0" name="Google Shape;100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475350" y="2585362"/>
            <a:ext cx="1219200" cy="228600"/>
          </a:xfrm>
          <a:custGeom>
            <a:ahLst/>
            <a:cxnLst/>
            <a:rect b="b" l="l" r="r" t="t"/>
            <a:pathLst>
              <a:path extrusionOk="0" h="144" w="768">
                <a:moveTo>
                  <a:pt x="768" y="0"/>
                </a:moveTo>
                <a:cubicBezTo>
                  <a:pt x="616" y="72"/>
                  <a:pt x="464" y="144"/>
                  <a:pt x="336" y="144"/>
                </a:cubicBezTo>
                <a:cubicBezTo>
                  <a:pt x="208" y="144"/>
                  <a:pt x="104" y="72"/>
                  <a:pt x="0" y="0"/>
                </a:cubicBezTo>
              </a:path>
            </a:pathLst>
          </a:custGeom>
          <a:noFill/>
          <a:ln cap="flat" cmpd="sng" w="25550">
            <a:solidFill>
              <a:schemeClr val="dk1"/>
            </a:solidFill>
            <a:prstDash val="dash"/>
            <a:round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b="1" sz="2400">
              <a:solidFill>
                <a:schemeClr val="dk1"/>
              </a:solidFill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1" name="Google Shape;101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94550" y="2585362"/>
            <a:ext cx="1828800" cy="228600"/>
          </a:xfrm>
          <a:custGeom>
            <a:ahLst/>
            <a:cxnLst/>
            <a:rect b="b" l="l" r="r" t="t"/>
            <a:pathLst>
              <a:path extrusionOk="0" h="144" w="1152">
                <a:moveTo>
                  <a:pt x="1152" y="0"/>
                </a:moveTo>
                <a:cubicBezTo>
                  <a:pt x="960" y="72"/>
                  <a:pt x="768" y="144"/>
                  <a:pt x="576" y="144"/>
                </a:cubicBezTo>
                <a:cubicBezTo>
                  <a:pt x="384" y="144"/>
                  <a:pt x="192" y="72"/>
                  <a:pt x="0" y="0"/>
                </a:cubicBezTo>
              </a:path>
            </a:pathLst>
          </a:custGeom>
          <a:noFill/>
          <a:ln cap="flat" cmpd="sng" w="25550">
            <a:solidFill>
              <a:schemeClr val="dk1"/>
            </a:solidFill>
            <a:prstDash val="dash"/>
            <a:round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b="1" sz="2400">
              <a:solidFill>
                <a:schemeClr val="dk1"/>
              </a:solidFill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2" name="Google Shape;102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523350" y="2585362"/>
            <a:ext cx="1219200" cy="228600"/>
          </a:xfrm>
          <a:custGeom>
            <a:ahLst/>
            <a:cxnLst/>
            <a:rect b="b" l="l" r="r" t="t"/>
            <a:pathLst>
              <a:path extrusionOk="0" h="144" w="768">
                <a:moveTo>
                  <a:pt x="768" y="0"/>
                </a:moveTo>
                <a:cubicBezTo>
                  <a:pt x="640" y="72"/>
                  <a:pt x="512" y="144"/>
                  <a:pt x="384" y="144"/>
                </a:cubicBezTo>
                <a:cubicBezTo>
                  <a:pt x="256" y="144"/>
                  <a:pt x="63" y="23"/>
                  <a:pt x="0" y="0"/>
                </a:cubicBezTo>
              </a:path>
            </a:pathLst>
          </a:custGeom>
          <a:noFill/>
          <a:ln cap="flat" cmpd="sng" w="25550">
            <a:solidFill>
              <a:schemeClr val="dk1"/>
            </a:solidFill>
            <a:prstDash val="dash"/>
            <a:round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b="1" sz="2400">
              <a:solidFill>
                <a:schemeClr val="dk1"/>
              </a:solidFill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3" name="Google Shape;103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3750" y="2265746"/>
            <a:ext cx="304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rPr>
              <a:t>0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4" name="Google Shape;104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97578" y="2265746"/>
            <a:ext cx="304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rPr>
              <a:t>0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5" name="Google Shape;105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828150" y="2014092"/>
            <a:ext cx="1219200" cy="228600"/>
          </a:xfrm>
          <a:custGeom>
            <a:ahLst/>
            <a:cxnLst/>
            <a:rect b="b" l="l" r="r" t="t"/>
            <a:pathLst>
              <a:path extrusionOk="0" h="144" w="768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cap="flat" cmpd="sng" w="25550">
            <a:solidFill>
              <a:schemeClr val="dk1"/>
            </a:solidFill>
            <a:prstDash val="dash"/>
            <a:round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b="1" sz="2400">
              <a:solidFill>
                <a:schemeClr val="dk1"/>
              </a:solidFill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6" name="Google Shape;106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53522" y="2606758"/>
            <a:ext cx="1219200" cy="228600"/>
          </a:xfrm>
          <a:custGeom>
            <a:ahLst/>
            <a:cxnLst/>
            <a:rect b="b" l="l" r="r" t="t"/>
            <a:pathLst>
              <a:path extrusionOk="0" h="144" w="768">
                <a:moveTo>
                  <a:pt x="768" y="0"/>
                </a:moveTo>
                <a:cubicBezTo>
                  <a:pt x="616" y="72"/>
                  <a:pt x="464" y="144"/>
                  <a:pt x="336" y="144"/>
                </a:cubicBezTo>
                <a:cubicBezTo>
                  <a:pt x="208" y="144"/>
                  <a:pt x="104" y="72"/>
                  <a:pt x="0" y="0"/>
                </a:cubicBezTo>
              </a:path>
            </a:pathLst>
          </a:custGeom>
          <a:noFill/>
          <a:ln cap="flat" cmpd="sng" w="25550">
            <a:solidFill>
              <a:schemeClr val="dk1"/>
            </a:solidFill>
            <a:prstDash val="dash"/>
            <a:round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b="1" sz="2400">
              <a:solidFill>
                <a:schemeClr val="dk1"/>
              </a:solidFill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7" name="Google Shape;107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674436" y="2265746"/>
            <a:ext cx="304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rPr>
              <a:t>0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8" name="Google Shape;108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94950" y="1868557"/>
            <a:ext cx="881426" cy="11131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1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rPr>
                <a:uFillTx/>
              </a:rPr>
              <a:t/>
            </a:r>
            <a:endParaRPr b="1" sz="2400">
              <a:solidFill>
                <a:schemeClr val="dk1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2" name="Shape 11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3" name="Google Shape;113;p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Sketch out the Heap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4" name="Google Shape;114;p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Here is a free block based on lectures 19 and 20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Explicit pointers (will be well-defined see writeup and Piazza)</a:t>
            </a:r>
            <a:endParaRPr>
              <a:uFillTx/>
            </a:endParaRPr>
          </a:p>
          <a:p>
            <a:pPr algn="l" indent="-228600" lvl="2" marL="11430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b="1" lang="en-US">
                <a:uFillTx/>
              </a:rPr>
              <a:t>This applies to ALL new fields you want inside your struct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Optional boundary tags</a:t>
            </a:r>
            <a:endParaRPr>
              <a:uFillTx/>
            </a:endParaRPr>
          </a:p>
          <a:p>
            <a:pPr algn="l" indent="-251459" lvl="0" marL="342900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-342900" lvl="0" marL="342900" rtl="0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If you make changes to your design beyond this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Draw it out.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If you have bugs, pictures can help the staff help you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Put a picture of your data structure into your file header </a:t>
            </a:r>
            <a:br>
              <a:rPr lang="en-US">
                <a:uFillTx/>
              </a:rPr>
            </a:br>
            <a:r>
              <a:rPr lang="en-US" sz="1200">
                <a:uFillTx/>
              </a:rPr>
              <a:t>(optional, but we will be impressed)</a:t>
            </a:r>
            <a:endParaRPr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5" name="Google Shape;115;p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208659" y="2659166"/>
            <a:ext cx="1682203" cy="3839356"/>
            <a:chOff x="6397626" y="2637644"/>
            <a:chExt cx="1682203" cy="3839356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6" name="Google Shape;116;p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6399213" y="3306385"/>
              <a:ext cx="1370013" cy="3810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type="none" w="sm"/>
              <a:tailEnd len="sm" type="none" w="sm"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46800" lIns="90000" rIns="90000" spcFirstLastPara="1" tIns="46800" wrap="square">
              <a:noAutofit/>
            </a:bodyPr>
            <a:lstStyle/>
            <a:p>
              <a:pPr algn="ctr" indent="0" lvl="0" marL="0" marR="0" rtl="0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uFillTx/>
                  <a:latin typeface="Calibri"/>
                  <a:ea typeface="Calibri"/>
                  <a:cs typeface="Calibri"/>
                  <a:sym typeface="Calibri"/>
                </a:rPr>
                <a:t>Size</a:t>
              </a:r>
              <a:endParaRPr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7" name="Google Shape;117;p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6400801" y="3692603"/>
              <a:ext cx="1676400" cy="161667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type="none" w="sm"/>
              <a:tailEnd len="sm" type="none" w="sm"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46800" lIns="90000" rIns="90000" spcFirstLastPara="1" tIns="46800" wrap="square">
              <a:noAutofit/>
            </a:bodyPr>
            <a:lstStyle/>
            <a:p>
              <a:pPr algn="ctr" indent="0" lvl="0" marL="0" marR="0" rtl="0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>
                  <a:uFillTx/>
                </a:rPr>
                <a:t/>
              </a:r>
              <a:endParaRPr b="1" sz="1600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algn="ctr" indent="0" lvl="0" marL="0" marR="0" rtl="0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>
                  <a:uFillTx/>
                </a:rPr>
                <a:t/>
              </a:r>
              <a:endParaRPr b="1" sz="1600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algn="ctr" indent="0" lvl="0" marL="0" marR="0" rtl="0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>
                  <a:uFillTx/>
                </a:rPr>
                <a:t/>
              </a:r>
              <a:endParaRPr b="1" sz="1600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algn="ctr" indent="0" lvl="0" marL="0" marR="0" rtl="0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uFillTx/>
                  <a:latin typeface="Calibri"/>
                  <a:ea typeface="Calibri"/>
                  <a:cs typeface="Calibri"/>
                  <a:sym typeface="Calibri"/>
                </a:rPr>
                <a:t>Unallocated</a:t>
              </a:r>
              <a:endParaRPr b="1" sz="1600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8" name="Google Shape;118;p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772401" y="3306385"/>
              <a:ext cx="304800" cy="381000"/>
            </a:xfrm>
            <a:prstGeom prst="rect">
              <a:avLst/>
            </a:prstGeom>
            <a:solidFill>
              <a:srgbClr val="EBAFA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type="none" w="sm"/>
              <a:tailEnd len="sm" type="none" w="sm"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46800" lIns="90000" rIns="90000" spcFirstLastPara="1" tIns="46800" wrap="square">
              <a:noAutofit/>
            </a:bodyPr>
            <a:lstStyle/>
            <a:p>
              <a:pPr algn="ctr" indent="0" lvl="0" marL="0" marR="0" rtl="0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uFillTx/>
                  <a:latin typeface="Calibri"/>
                  <a:ea typeface="Calibri"/>
                  <a:cs typeface="Calibri"/>
                  <a:sym typeface="Calibri"/>
                </a:rPr>
                <a:t>b</a:t>
              </a:r>
              <a:r>
                <a:rPr b="1" lang="en-US" sz="1600">
                  <a:solidFill>
                    <a:srgbClr val="0070C0"/>
                  </a:solidFill>
                  <a:uFillTx/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9" name="Google Shape;119;p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6399214" y="5309279"/>
              <a:ext cx="1370012" cy="3810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type="none" w="sm"/>
              <a:tailEnd len="sm" type="none" w="sm"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46800" lIns="90000" rIns="90000" spcFirstLastPara="1" tIns="46800" wrap="square">
              <a:noAutofit/>
            </a:bodyPr>
            <a:lstStyle/>
            <a:p>
              <a:pPr algn="ctr" indent="0" lvl="0" marL="0" marR="0" rtl="0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uFillTx/>
                  <a:latin typeface="Calibri"/>
                  <a:ea typeface="Calibri"/>
                  <a:cs typeface="Calibri"/>
                  <a:sym typeface="Calibri"/>
                </a:rPr>
                <a:t>Size</a:t>
              </a:r>
              <a:endParaRPr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0" name="Google Shape;120;p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769226" y="5309279"/>
              <a:ext cx="304800" cy="381000"/>
            </a:xfrm>
            <a:prstGeom prst="rect">
              <a:avLst/>
            </a:prstGeom>
            <a:solidFill>
              <a:srgbClr val="EBAFA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type="none" w="sm"/>
              <a:tailEnd len="sm" type="none" w="sm"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46800" lIns="90000" rIns="90000" spcFirstLastPara="1" tIns="46800" wrap="square">
              <a:noAutofit/>
            </a:bodyPr>
            <a:lstStyle/>
            <a:p>
              <a:pPr algn="ctr" indent="0" lvl="0" marL="0" marR="0" rtl="0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uFillTx/>
                  <a:latin typeface="Calibri"/>
                  <a:ea typeface="Calibri"/>
                  <a:cs typeface="Calibri"/>
                  <a:sym typeface="Calibri"/>
                </a:rPr>
                <a:t>b</a:t>
              </a:r>
              <a:r>
                <a:rPr b="1" lang="en-US" sz="1600">
                  <a:solidFill>
                    <a:srgbClr val="0070C0"/>
                  </a:solidFill>
                  <a:uFillTx/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1600">
                <a:solidFill>
                  <a:srgbClr val="0070C0"/>
                </a:solidFill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1" name="Google Shape;121;p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6855231" y="2637644"/>
              <a:ext cx="775446" cy="335799"/>
            </a:xfrm>
            <a:prstGeom prst="rect">
              <a:avLst/>
            </a:prstGeom>
            <a:noFill/>
            <a:ln>
              <a:noFill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t" anchorCtr="0" bIns="46800" lIns="90000" rIns="90000" spcFirstLastPara="1" tIns="46800" wrap="square">
              <a:spAutoFit/>
            </a:bodyPr>
            <a:lstStyle/>
            <a:p>
              <a:pPr algn="l" indent="0" lvl="0" marL="0" marR="0" rtl="0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uFillTx/>
                  <a:latin typeface="Calibri"/>
                  <a:ea typeface="Calibri"/>
                  <a:cs typeface="Calibri"/>
                  <a:sym typeface="Calibri"/>
                </a:rPr>
                <a:t>1 word</a:t>
              </a:r>
              <a:endParaRPr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2" name="Google Shape;122;p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rot="-5400000">
              <a:off x="7127329" y="2249543"/>
              <a:ext cx="228600" cy="1676401"/>
            </a:xfrm>
            <a:prstGeom prst="rightBrace">
              <a:avLst>
                <a:gd fmla="val 118750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type="none" w="sm"/>
              <a:tailEnd len="sm" type="none" w="sm"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45700" lIns="91425" rIns="91425" spcFirstLastPara="1" tIns="45700" wrap="square">
              <a:noAutofit/>
            </a:bodyPr>
            <a:lstStyle/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>
                  <a:uFillTx/>
                </a:rPr>
                <a:t/>
              </a:r>
              <a:endParaRPr b="1" sz="2400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3" name="Google Shape;123;p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6929844" y="5830669"/>
              <a:ext cx="700833" cy="646331"/>
            </a:xfrm>
            <a:prstGeom prst="rect">
              <a:avLst/>
            </a:prstGeom>
            <a:noFill/>
            <a:ln>
              <a:noFill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t" anchorCtr="0" bIns="45700" lIns="91425" rIns="91425" spcFirstLastPara="1" tIns="45700" wrap="square">
              <a:spAutoFit/>
            </a:bodyPr>
            <a:lstStyle/>
            <a:p>
              <a:pPr algn="ctr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uFillTx/>
                  <a:latin typeface="Calibri"/>
                  <a:ea typeface="Calibri"/>
                  <a:cs typeface="Calibri"/>
                  <a:sym typeface="Calibri"/>
                </a:rPr>
                <a:t>Free</a:t>
              </a:r>
              <a:endParaRPr>
                <a:uFillTx/>
              </a:endParaRPr>
            </a:p>
            <a:p>
              <a:pPr algn="ctr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uFillTx/>
                  <a:latin typeface="Calibri"/>
                  <a:ea typeface="Calibri"/>
                  <a:cs typeface="Calibri"/>
                  <a:sym typeface="Calibri"/>
                </a:rPr>
                <a:t>Block</a:t>
              </a:r>
              <a:endParaRPr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4" name="Google Shape;124;p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6397626" y="3687385"/>
              <a:ext cx="1676400" cy="38100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type="none" w="sm"/>
              <a:tailEnd len="sm" type="none" w="sm"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46800" lIns="90000" rIns="90000" spcFirstLastPara="1" tIns="46800" wrap="square">
              <a:noAutofit/>
            </a:bodyPr>
            <a:lstStyle/>
            <a:p>
              <a:pPr algn="ctr" indent="0" lvl="0" marL="0" marR="0" rtl="0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uFillTx/>
                  <a:latin typeface="Calibri"/>
                  <a:ea typeface="Calibri"/>
                  <a:cs typeface="Calibri"/>
                  <a:sym typeface="Calibri"/>
                </a:rPr>
                <a:t>Next</a:t>
              </a:r>
              <a:endParaRPr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5" name="Google Shape;125;p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6397626" y="4068385"/>
              <a:ext cx="1676400" cy="38100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type="none" w="sm"/>
              <a:tailEnd len="sm" type="none" w="sm"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46800" lIns="90000" rIns="90000" spcFirstLastPara="1" tIns="46800" wrap="square">
              <a:noAutofit/>
            </a:bodyPr>
            <a:lstStyle/>
            <a:p>
              <a:pPr algn="ctr" indent="0" lvl="0" marL="0" marR="0" rtl="0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uFillTx/>
                  <a:latin typeface="Calibri"/>
                  <a:ea typeface="Calibri"/>
                  <a:cs typeface="Calibri"/>
                  <a:sym typeface="Calibri"/>
                </a:rPr>
                <a:t>Prev</a:t>
              </a:r>
              <a:endParaRPr b="1" sz="1600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0" name="Shape 13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1" name="Google Shape;131;p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Common Problems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2" name="Google Shape;132;p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Throughput is very low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Which operation is likely the most throughput intensive?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Hint: It uses loops!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Solution: ??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7" name="Shape 13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8" name="Google Shape;138;p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Common Problems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9" name="Google Shape;139;p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Throughput is very low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Which operation is likely the most throughput intensive?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Hint: It uses loops!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Solution: Instrument your code!</a:t>
            </a:r>
            <a:endParaRPr>
              <a:uFillTx/>
            </a:endParaRPr>
          </a:p>
          <a:p>
            <a:pPr algn="l" indent="-146050" lvl="1" marL="742950" rtl="0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-342900" lvl="0" marL="342900" rtl="0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Utilization is very low / Out of Memory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Which operation can cause you to allocate more memory than you may need?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Hint: It extends the amount of memory that you have!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Solution: ??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4" name="Shape 14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5" name="Google Shape;145;p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Common Problems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6" name="Google Shape;146;p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Throughput is very low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Which operation is likely the most throughput intensive?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Hint: It uses loops!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Solution: Instrument your code!</a:t>
            </a:r>
            <a:endParaRPr>
              <a:uFillTx/>
            </a:endParaRPr>
          </a:p>
          <a:p>
            <a:pPr algn="l" indent="-146050" lvl="1" marL="742950" rtl="0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-342900" lvl="0" marL="342900" rtl="0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Utilization is very low / Out of Memory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Which operation can cause you to allocate more memory than you may need?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Hint: It extends the amount of memory that you have!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Solution: Instrument your code!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1" name="Shape 151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2" name="Google Shape;152;p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Add Instrumentation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3" name="Google Shape;153;p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Remember that measurements inform insights.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Add temporary code to understand aspects of malloc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Code can violate style rules or 128 byte limits, because it is temporary</a:t>
            </a:r>
            <a:endParaRPr>
              <a:uFillTx/>
            </a:endParaRPr>
          </a:p>
          <a:p>
            <a:pPr algn="l" indent="-251459" lvl="0" marL="342900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-342900" lvl="0" marL="342900" rtl="0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Particularly important to develop insights into performance before making changes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What is expensive throughput-wise?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How much might a change benefit utilization?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8" name="Shape 158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9" name="Google Shape;159;p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Add Instrumentation example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0" name="Google Shape;160;p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Searching in </a:t>
            </a:r>
            <a:r>
              <a:rPr lang="en-US">
                <a:uFillTx/>
                <a:latin typeface="Courier New"/>
                <a:ea typeface="Courier New"/>
                <a:cs typeface="Courier New"/>
                <a:sym typeface="Courier New"/>
              </a:rPr>
              <a:t>find_fit</a:t>
            </a:r>
            <a:r>
              <a:rPr lang="en-US">
                <a:uFillTx/>
              </a:rPr>
              <a:t> is often the slowest step</a:t>
            </a:r>
            <a:endParaRPr>
              <a:uFillTx/>
            </a:endParaRPr>
          </a:p>
          <a:p>
            <a:pPr algn="l" indent="-251459" lvl="0" marL="342900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-342900" lvl="0" marL="342900" rtl="0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How efficient is your code?  How might you know?</a:t>
            </a:r>
            <a:endParaRPr>
              <a:uFillTx/>
            </a:endParaRPr>
          </a:p>
          <a:p>
            <a:pPr algn="l" indent="-285750" lvl="1" marL="742950" rtl="0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Compute the ratio of blocks viewed to calls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1" name="Google Shape;161;p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3154326"/>
            <a:ext cx="8731878" cy="3693319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uFillTx/>
                <a:latin typeface="Courier New"/>
                <a:ea typeface="Courier New"/>
                <a:cs typeface="Courier New"/>
                <a:sym typeface="Courier New"/>
              </a:rPr>
              <a:t>static block_t *find_fit(size_t asize)</a:t>
            </a:r>
            <a:endParaRPr>
              <a:uFillTx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uFillTx/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uFillTx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uFillTx/>
                <a:latin typeface="Courier New"/>
                <a:ea typeface="Courier New"/>
                <a:cs typeface="Courier New"/>
                <a:sym typeface="Courier New"/>
              </a:rPr>
              <a:t>    block_t *block;</a:t>
            </a:r>
            <a:endParaRPr>
              <a:uFillTx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uFillTx/>
                <a:latin typeface="Courier New"/>
                <a:ea typeface="Courier New"/>
                <a:cs typeface="Courier New"/>
                <a:sym typeface="Courier New"/>
              </a:rPr>
              <a:t>    for (block = heap_listp; get_size(block) &gt; 0;</a:t>
            </a:r>
            <a:endParaRPr>
              <a:uFillTx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uFillTx/>
                <a:latin typeface="Courier New"/>
                <a:ea typeface="Courier New"/>
                <a:cs typeface="Courier New"/>
                <a:sym typeface="Courier New"/>
              </a:rPr>
              <a:t>                             block = find_next(block))</a:t>
            </a:r>
            <a:endParaRPr>
              <a:uFillTx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uFillTx/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>
              <a:uFillTx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uFillTx/>
                <a:latin typeface="Courier New"/>
                <a:ea typeface="Courier New"/>
                <a:cs typeface="Courier New"/>
                <a:sym typeface="Courier New"/>
              </a:rPr>
              <a:t>        if (!(get_alloc(block)) &amp;&amp; (asize &lt;= get_size(block)))</a:t>
            </a:r>
            <a:endParaRPr>
              <a:uFillTx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uFillTx/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>
              <a:uFillTx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uFillTx/>
                <a:latin typeface="Courier New"/>
                <a:ea typeface="Courier New"/>
                <a:cs typeface="Courier New"/>
                <a:sym typeface="Courier New"/>
              </a:rPr>
              <a:t>            return block;</a:t>
            </a:r>
            <a:endParaRPr>
              <a:uFillTx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uFillTx/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>
              <a:uFillTx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uFillTx/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uFillTx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uFillTx/>
                <a:latin typeface="Courier New"/>
                <a:ea typeface="Courier New"/>
                <a:cs typeface="Courier New"/>
                <a:sym typeface="Courier New"/>
              </a:rPr>
              <a:t>    return NULL; // no fit found</a:t>
            </a:r>
            <a:endParaRPr>
              <a:uFillTx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uFillTx/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2" name="Google Shape;162;p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>
            <a:off x="3150427" y="3720510"/>
            <a:ext cx="2229648" cy="369332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uFillTx/>
                <a:latin typeface="Courier New"/>
                <a:ea typeface="Courier New"/>
                <a:cs typeface="Courier New"/>
                <a:sym typeface="Courier New"/>
              </a:rPr>
              <a:t>call_count++;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3" name="Google Shape;163;p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>
            <a:off x="1474027" y="4539216"/>
            <a:ext cx="2229648" cy="369332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uFillTx/>
                <a:latin typeface="Courier New"/>
                <a:ea typeface="Courier New"/>
                <a:cs typeface="Courier New"/>
                <a:sym typeface="Courier New"/>
              </a:rPr>
              <a:t>block_count++;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15213-f16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extraClrSchemeLst/>
</a:theme>
</file>

<file path=ppt/theme/theme2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extraClrSchemeLst/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2016-11-13T03:08:29Z</dcterms:created>
  <dc:creator>Brian Railing</dc:creator>
</cp:coreProperties>
</file>