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90" r:id="rId3"/>
    <p:sldId id="293" r:id="rId4"/>
    <p:sldId id="297" r:id="rId5"/>
    <p:sldId id="311" r:id="rId6"/>
    <p:sldId id="291" r:id="rId7"/>
    <p:sldId id="294" r:id="rId8"/>
    <p:sldId id="312" r:id="rId9"/>
    <p:sldId id="292" r:id="rId10"/>
    <p:sldId id="295" r:id="rId11"/>
    <p:sldId id="313" r:id="rId12"/>
    <p:sldId id="307" r:id="rId13"/>
    <p:sldId id="306" r:id="rId14"/>
    <p:sldId id="303" r:id="rId15"/>
    <p:sldId id="30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6561944" y="1041337"/>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2" y="3104037"/>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2"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4"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1123221"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3698439"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6273656"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8848873" y="1924633"/>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6AWW{3EA}B`NUY@K]UX6WG"/>
          <p:cNvPicPr>
            <a:picLocks noChangeAspect="1"/>
          </p:cNvPicPr>
          <p:nvPr/>
        </p:nvPicPr>
        <p:blipFill>
          <a:blip r:embed="rId1"/>
          <a:stretch>
            <a:fillRect/>
          </a:stretch>
        </p:blipFill>
        <p:spPr>
          <a:xfrm>
            <a:off x="2305050" y="581025"/>
            <a:ext cx="7581900" cy="5695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97430" y="2767330"/>
            <a:ext cx="6473190" cy="2922905"/>
          </a:xfrm>
          <a:prstGeom prst="rect">
            <a:avLst/>
          </a:prstGeom>
          <a:noFill/>
        </p:spPr>
        <p:txBody>
          <a:bodyPr wrap="square" rtlCol="0">
            <a:spAutoFit/>
          </a:bodyPr>
          <a:p>
            <a:r>
              <a:rPr lang="zh-CN" altLang="en-US" sz="4400" b="1"/>
              <a:t>蘑菇敌人的坐标</a:t>
            </a:r>
            <a:r>
              <a:rPr lang="en-US" altLang="zh-CN" sz="4400" b="1"/>
              <a:t>(150,385)</a:t>
            </a:r>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这是我们马里奥位于障碍物上方的情况，我们马里奥的</a:t>
            </a:r>
            <a:r>
              <a:rPr lang="en-US" altLang="zh-CN" sz="2800" b="1"/>
              <a:t>y</a:t>
            </a:r>
            <a:r>
              <a:rPr lang="zh-CN" altLang="en-US" sz="2800"/>
              <a:t>与障碍物的</a:t>
            </a:r>
            <a:r>
              <a:rPr lang="en-US" altLang="zh-CN" sz="2800" b="1"/>
              <a:t>Y</a:t>
            </a:r>
            <a:r>
              <a:rPr lang="zh-CN" altLang="en-US" sz="2800"/>
              <a:t>的差值是固定的，马里奥的极限位置就是我们左边这个样子。</a:t>
            </a:r>
            <a:endParaRPr lang="zh-CN" altLang="en-US" sz="2800"/>
          </a:p>
        </p:txBody>
      </p:sp>
      <p:sp>
        <p:nvSpPr>
          <p:cNvPr id="8" name="文本框 7"/>
          <p:cNvSpPr txBox="1"/>
          <p:nvPr/>
        </p:nvSpPr>
        <p:spPr>
          <a:xfrm>
            <a:off x="6994525" y="4011295"/>
            <a:ext cx="3830955" cy="521970"/>
          </a:xfrm>
          <a:prstGeom prst="rect">
            <a:avLst/>
          </a:prstGeom>
          <a:noFill/>
        </p:spPr>
        <p:txBody>
          <a:bodyPr wrap="square" rtlCol="0">
            <a:spAutoFit/>
          </a:bodyPr>
          <a:p>
            <a:r>
              <a:rPr lang="zh-CN" altLang="en-US" sz="2800" b="1"/>
              <a:t>障碍物</a:t>
            </a:r>
            <a:r>
              <a:rPr lang="en-US" altLang="zh-CN" sz="2800" b="1"/>
              <a:t>.Y == this.y + 25</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.X &gt; this.x - 30 &amp;&amp; </a:t>
            </a:r>
            <a:r>
              <a:rPr lang="zh-CN" altLang="en-US" sz="2800" b="1"/>
              <a:t>障碍物</a:t>
            </a:r>
            <a:r>
              <a:rPr lang="en-US" altLang="zh-CN" sz="2800" b="1"/>
              <a:t>.X &lt; this.x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这是我们马里奥位于障碍物下方的情况，马里奥的极限位置就是我们左边这个样子，只有此时的马里奥跳起来碰到了障碍物，才算是顶到。</a:t>
            </a:r>
            <a:endParaRPr lang="zh-CN" altLang="en-US" sz="2800"/>
          </a:p>
        </p:txBody>
      </p:sp>
      <p:sp>
        <p:nvSpPr>
          <p:cNvPr id="8" name="文本框 7"/>
          <p:cNvSpPr txBox="1"/>
          <p:nvPr/>
        </p:nvSpPr>
        <p:spPr>
          <a:xfrm>
            <a:off x="7382510" y="4011295"/>
            <a:ext cx="4308475" cy="953135"/>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- 20</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.X &gt; this.x - 30 &amp;&amp; </a:t>
            </a:r>
            <a:r>
              <a:rPr lang="zh-CN" altLang="en-US" sz="2800" b="1"/>
              <a:t>障碍物</a:t>
            </a:r>
            <a:r>
              <a:rPr lang="en-US" altLang="zh-CN" sz="2800" b="1"/>
              <a:t>.X &lt; this.x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笑脸 4"/>
          <p:cNvSpPr/>
          <p:nvPr/>
        </p:nvSpPr>
        <p:spPr>
          <a:xfrm>
            <a:off x="2435860"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这是我们马里奥位于障碍物左方的情况，我们马里奥的</a:t>
            </a:r>
            <a:r>
              <a:rPr lang="en-US" altLang="zh-CN" sz="2800" b="1"/>
              <a:t>x</a:t>
            </a:r>
            <a:r>
              <a:rPr lang="zh-CN" altLang="en-US" sz="2800"/>
              <a:t>与障碍物的</a:t>
            </a:r>
            <a:r>
              <a:rPr lang="en-US" altLang="zh-CN" sz="2800" b="1"/>
              <a:t>X</a:t>
            </a:r>
            <a:r>
              <a:rPr lang="zh-CN" altLang="en-US" sz="2800"/>
              <a:t>的差值是固定的，马里奥的极限位置就是我们左边这个样子。</a:t>
            </a:r>
            <a:endParaRPr lang="zh-CN" altLang="en-US" sz="2800"/>
          </a:p>
        </p:txBody>
      </p:sp>
      <p:sp>
        <p:nvSpPr>
          <p:cNvPr id="8" name="文本框 7"/>
          <p:cNvSpPr txBox="1"/>
          <p:nvPr/>
        </p:nvSpPr>
        <p:spPr>
          <a:xfrm>
            <a:off x="6994525" y="4011295"/>
            <a:ext cx="3830955" cy="521970"/>
          </a:xfrm>
          <a:prstGeom prst="rect">
            <a:avLst/>
          </a:prstGeom>
          <a:noFill/>
        </p:spPr>
        <p:txBody>
          <a:bodyPr wrap="square" rtlCol="0">
            <a:spAutoFit/>
          </a:bodyPr>
          <a:p>
            <a:r>
              <a:rPr lang="zh-CN" altLang="en-US" sz="2800" b="1"/>
              <a:t>障碍物</a:t>
            </a:r>
            <a:r>
              <a:rPr lang="en-US" altLang="zh-CN" sz="2800" b="1"/>
              <a:t>.X == this.x + 25</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527367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这是我们马里奥位于障碍物左方的情况，我们马里奥的</a:t>
            </a:r>
            <a:r>
              <a:rPr lang="en-US" altLang="zh-CN" sz="2800" b="1"/>
              <a:t>x</a:t>
            </a:r>
            <a:r>
              <a:rPr lang="zh-CN" altLang="en-US" sz="2800"/>
              <a:t>与障碍物的</a:t>
            </a:r>
            <a:r>
              <a:rPr lang="en-US" altLang="zh-CN" sz="2800" b="1"/>
              <a:t>X</a:t>
            </a:r>
            <a:r>
              <a:rPr lang="zh-CN" altLang="en-US" sz="2800"/>
              <a:t>的差值是固定的，马里奥的极限位置就是我们左边这个样子。</a:t>
            </a:r>
            <a:endParaRPr lang="zh-CN" altLang="en-US" sz="2800"/>
          </a:p>
        </p:txBody>
      </p:sp>
      <p:sp>
        <p:nvSpPr>
          <p:cNvPr id="8" name="文本框 7"/>
          <p:cNvSpPr txBox="1"/>
          <p:nvPr/>
        </p:nvSpPr>
        <p:spPr>
          <a:xfrm>
            <a:off x="6994525" y="4011295"/>
            <a:ext cx="3830955" cy="521970"/>
          </a:xfrm>
          <a:prstGeom prst="rect">
            <a:avLst/>
          </a:prstGeom>
          <a:noFill/>
        </p:spPr>
        <p:txBody>
          <a:bodyPr wrap="square" rtlCol="0">
            <a:spAutoFit/>
          </a:bodyPr>
          <a:p>
            <a:r>
              <a:rPr lang="zh-CN" altLang="en-US" sz="2800" b="1"/>
              <a:t>障碍物</a:t>
            </a:r>
            <a:r>
              <a:rPr lang="en-US" altLang="zh-CN" sz="2800" b="1"/>
              <a:t>.X == this.x - 30</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86940" y="2134870"/>
            <a:ext cx="9704705" cy="1198880"/>
          </a:xfrm>
          <a:prstGeom prst="rect">
            <a:avLst/>
          </a:prstGeom>
          <a:noFill/>
        </p:spPr>
        <p:txBody>
          <a:bodyPr wrap="square" rtlCol="0">
            <a:spAutoFit/>
          </a:bodyPr>
          <a:p>
            <a:r>
              <a:rPr lang="en-US" altLang="zh-CN" sz="3600" b="1"/>
              <a:t>                   G </a:t>
            </a:r>
            <a:endParaRPr lang="en-US" altLang="zh-CN" sz="3600" b="1"/>
          </a:p>
          <a:p>
            <a:r>
              <a:rPr lang="en-US" altLang="zh-CN" sz="3600" b="1"/>
              <a:t>A          B C D E F</a:t>
            </a:r>
            <a:r>
              <a:rPr lang="en-US" altLang="zh-CN"/>
              <a:t> </a:t>
            </a:r>
            <a:endParaRPr lang="en-US" altLang="zh-CN"/>
          </a:p>
        </p:txBody>
      </p:sp>
      <p:sp>
        <p:nvSpPr>
          <p:cNvPr id="3" name="文本框 2"/>
          <p:cNvSpPr txBox="1"/>
          <p:nvPr/>
        </p:nvSpPr>
        <p:spPr>
          <a:xfrm>
            <a:off x="6028690" y="2279015"/>
            <a:ext cx="5530215" cy="953135"/>
          </a:xfrm>
          <a:prstGeom prst="rect">
            <a:avLst/>
          </a:prstGeom>
          <a:noFill/>
        </p:spPr>
        <p:txBody>
          <a:bodyPr wrap="square" rtlCol="0">
            <a:spAutoFit/>
          </a:bodyPr>
          <a:p>
            <a:r>
              <a:rPr lang="zh-CN" altLang="en-US" sz="2800"/>
              <a:t>这是我们场景一当中的砖块对应的位置，每一个字母代表了两个砖块</a:t>
            </a:r>
            <a:endParaRPr lang="zh-CN" altLang="en-US" sz="2800"/>
          </a:p>
        </p:txBody>
      </p:sp>
      <p:sp>
        <p:nvSpPr>
          <p:cNvPr id="4" name="文本框 3"/>
          <p:cNvSpPr txBox="1"/>
          <p:nvPr/>
        </p:nvSpPr>
        <p:spPr>
          <a:xfrm>
            <a:off x="1798955" y="4066540"/>
            <a:ext cx="8771890" cy="1814830"/>
          </a:xfrm>
          <a:prstGeom prst="rect">
            <a:avLst/>
          </a:prstGeom>
          <a:noFill/>
        </p:spPr>
        <p:txBody>
          <a:bodyPr wrap="square" rtlCol="0">
            <a:spAutoFit/>
          </a:bodyPr>
          <a:p>
            <a:r>
              <a:rPr lang="en-US" altLang="zh-CN" sz="2800" b="1"/>
              <a:t>A</a:t>
            </a:r>
            <a:r>
              <a:rPr lang="zh-CN" altLang="en-US" sz="2800" b="1"/>
              <a:t>：</a:t>
            </a:r>
            <a:r>
              <a:rPr lang="en-US" altLang="zh-CN" sz="2800" b="1"/>
              <a:t>(120,420)  (150,420)                 </a:t>
            </a:r>
            <a:r>
              <a:rPr lang="en-US" altLang="zh-CN" sz="2800" b="1">
                <a:sym typeface="+mn-ea"/>
              </a:rPr>
              <a:t>D</a:t>
            </a:r>
            <a:r>
              <a:rPr lang="zh-CN" altLang="en-US" sz="2800" b="1">
                <a:sym typeface="+mn-ea"/>
              </a:rPr>
              <a:t>：</a:t>
            </a:r>
            <a:r>
              <a:rPr lang="en-US" altLang="zh-CN" sz="2800" b="1">
                <a:sym typeface="+mn-ea"/>
              </a:rPr>
              <a:t>(420,420)  (450,420)</a:t>
            </a:r>
            <a:endParaRPr lang="en-US" altLang="zh-CN" sz="2800" b="1"/>
          </a:p>
          <a:p>
            <a:r>
              <a:rPr lang="en-US" altLang="zh-CN" sz="2800" b="1"/>
              <a:t>B</a:t>
            </a:r>
            <a:r>
              <a:rPr lang="zh-CN" altLang="en-US" sz="2800" b="1"/>
              <a:t>：</a:t>
            </a:r>
            <a:r>
              <a:rPr lang="en-US" altLang="zh-CN" sz="2800" b="1"/>
              <a:t>(300,420)  (330,420)                 </a:t>
            </a:r>
            <a:r>
              <a:rPr lang="en-US" altLang="zh-CN" sz="2800" b="1">
                <a:sym typeface="+mn-ea"/>
              </a:rPr>
              <a:t>E</a:t>
            </a:r>
            <a:r>
              <a:rPr lang="zh-CN" altLang="en-US" sz="2800" b="1">
                <a:sym typeface="+mn-ea"/>
              </a:rPr>
              <a:t>：</a:t>
            </a:r>
            <a:r>
              <a:rPr lang="en-US" altLang="zh-CN" sz="2800" b="1">
                <a:sym typeface="+mn-ea"/>
              </a:rPr>
              <a:t>(480,420)  (510,420)</a:t>
            </a:r>
            <a:endParaRPr lang="en-US" altLang="zh-CN" sz="2800" b="1"/>
          </a:p>
          <a:p>
            <a:r>
              <a:rPr lang="en-US" altLang="zh-CN" sz="2800" b="1"/>
              <a:t>C</a:t>
            </a:r>
            <a:r>
              <a:rPr lang="zh-CN" altLang="en-US" sz="2800" b="1"/>
              <a:t>：</a:t>
            </a:r>
            <a:r>
              <a:rPr lang="en-US" altLang="zh-CN" sz="2800" b="1"/>
              <a:t>(360,420)  (390,420)                 </a:t>
            </a:r>
            <a:r>
              <a:rPr lang="en-US" altLang="zh-CN" sz="2800" b="1">
                <a:sym typeface="+mn-ea"/>
              </a:rPr>
              <a:t>F</a:t>
            </a:r>
            <a:r>
              <a:rPr lang="zh-CN" altLang="en-US" sz="2800" b="1">
                <a:sym typeface="+mn-ea"/>
              </a:rPr>
              <a:t>：</a:t>
            </a:r>
            <a:r>
              <a:rPr lang="en-US" altLang="zh-CN" sz="2800" b="1">
                <a:sym typeface="+mn-ea"/>
              </a:rPr>
              <a:t>(540,420)  (570,420)</a:t>
            </a:r>
            <a:endParaRPr lang="en-US" altLang="zh-CN" sz="2800" b="1"/>
          </a:p>
          <a:p>
            <a:r>
              <a:rPr lang="en-US" altLang="zh-CN" sz="2800" b="1"/>
              <a:t>G</a:t>
            </a:r>
            <a:r>
              <a:rPr lang="zh-CN" altLang="en-US" sz="2800" b="1"/>
              <a:t>：</a:t>
            </a:r>
            <a:r>
              <a:rPr lang="en-US" altLang="zh-CN" sz="2800" b="1"/>
              <a:t>(420,360) (450,360)</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5560" y="1357630"/>
            <a:ext cx="5152390" cy="2061210"/>
          </a:xfrm>
          <a:prstGeom prst="rect">
            <a:avLst/>
          </a:prstGeom>
          <a:noFill/>
        </p:spPr>
        <p:txBody>
          <a:bodyPr wrap="square" rtlCol="0">
            <a:spAutoFit/>
          </a:bodyPr>
          <a:p>
            <a:r>
              <a:rPr lang="en-US" altLang="zh-CN" sz="3200" b="1"/>
              <a:t>3   4</a:t>
            </a:r>
            <a:endParaRPr lang="en-US" altLang="zh-CN" sz="3200" b="1"/>
          </a:p>
          <a:p>
            <a:r>
              <a:rPr lang="en-US" altLang="zh-CN" sz="3200" b="1"/>
              <a:t>5   6</a:t>
            </a:r>
            <a:endParaRPr lang="en-US" altLang="zh-CN" sz="3200" b="1"/>
          </a:p>
          <a:p>
            <a:r>
              <a:rPr lang="en-US" altLang="zh-CN" sz="3200" b="1"/>
              <a:t>5   6</a:t>
            </a:r>
            <a:endParaRPr lang="en-US" altLang="zh-CN" sz="3200" b="1"/>
          </a:p>
          <a:p>
            <a:r>
              <a:rPr lang="en-US" altLang="zh-CN" sz="3200" b="1"/>
              <a:t>5   6</a:t>
            </a:r>
            <a:endParaRPr lang="en-US" altLang="zh-CN" sz="3200" b="1"/>
          </a:p>
        </p:txBody>
      </p:sp>
      <p:sp>
        <p:nvSpPr>
          <p:cNvPr id="3" name="文本框 2"/>
          <p:cNvSpPr txBox="1"/>
          <p:nvPr/>
        </p:nvSpPr>
        <p:spPr>
          <a:xfrm>
            <a:off x="5118100" y="1424305"/>
            <a:ext cx="6228715" cy="2061210"/>
          </a:xfrm>
          <a:prstGeom prst="rect">
            <a:avLst/>
          </a:prstGeom>
          <a:noFill/>
        </p:spPr>
        <p:txBody>
          <a:bodyPr wrap="square" rtlCol="0">
            <a:spAutoFit/>
          </a:bodyPr>
          <a:p>
            <a:r>
              <a:rPr lang="zh-CN" altLang="en-US" sz="3200" b="1"/>
              <a:t>这是我们水管的拼接方法，左边各个数字对应的是我们存储在常量类里的障碍物列表里水管对应的照片的索引值</a:t>
            </a:r>
            <a:endParaRPr lang="zh-CN" altLang="en-US" sz="3200" b="1"/>
          </a:p>
        </p:txBody>
      </p:sp>
      <p:sp>
        <p:nvSpPr>
          <p:cNvPr id="4" name="文本框 3"/>
          <p:cNvSpPr txBox="1"/>
          <p:nvPr/>
        </p:nvSpPr>
        <p:spPr>
          <a:xfrm>
            <a:off x="2142490" y="4144645"/>
            <a:ext cx="7162165" cy="1814830"/>
          </a:xfrm>
          <a:prstGeom prst="rect">
            <a:avLst/>
          </a:prstGeom>
          <a:noFill/>
        </p:spPr>
        <p:txBody>
          <a:bodyPr wrap="square" rtlCol="0">
            <a:spAutoFit/>
          </a:bodyPr>
          <a:p>
            <a:r>
              <a:rPr lang="en-US" altLang="zh-CN" sz="2800" b="1"/>
              <a:t>3</a:t>
            </a:r>
            <a:r>
              <a:rPr lang="zh-CN" altLang="en-US" sz="2800" b="1"/>
              <a:t>：</a:t>
            </a:r>
            <a:r>
              <a:rPr lang="en-US" altLang="zh-CN" sz="2800" b="1"/>
              <a:t>(620,360)                                 </a:t>
            </a:r>
            <a:endParaRPr lang="en-US" altLang="zh-CN" sz="2800" b="1"/>
          </a:p>
          <a:p>
            <a:r>
              <a:rPr lang="en-US" altLang="zh-CN" sz="2800" b="1"/>
              <a:t>4</a:t>
            </a:r>
            <a:r>
              <a:rPr lang="zh-CN" altLang="en-US" sz="2800" b="1"/>
              <a:t>：</a:t>
            </a:r>
            <a:r>
              <a:rPr lang="en-US" altLang="zh-CN" sz="2800" b="1"/>
              <a:t>(645,360)</a:t>
            </a:r>
            <a:endParaRPr lang="en-US" altLang="zh-CN" sz="2800" b="1"/>
          </a:p>
          <a:p>
            <a:r>
              <a:rPr lang="en-US" altLang="zh-CN" sz="2800" b="1"/>
              <a:t>5</a:t>
            </a:r>
            <a:r>
              <a:rPr lang="zh-CN" altLang="en-US" sz="2800" b="1"/>
              <a:t>：</a:t>
            </a:r>
            <a:r>
              <a:rPr lang="en-US" altLang="zh-CN" sz="2800" b="1"/>
              <a:t>(620,385)</a:t>
            </a:r>
            <a:endParaRPr lang="zh-CN" altLang="en-US" sz="2800" b="1"/>
          </a:p>
          <a:p>
            <a:r>
              <a:rPr lang="en-US" altLang="zh-CN" sz="2800" b="1"/>
              <a:t>6</a:t>
            </a:r>
            <a:r>
              <a:rPr lang="zh-CN" altLang="en-US" sz="2800" b="1"/>
              <a:t>：</a:t>
            </a:r>
            <a:r>
              <a:rPr lang="en-US" altLang="zh-CN" sz="2800" b="1"/>
              <a:t>(645,385)</a:t>
            </a:r>
            <a:endParaRPr lang="en-US" altLang="zh-CN" sz="2800" b="1"/>
          </a:p>
        </p:txBody>
      </p:sp>
      <p:sp>
        <p:nvSpPr>
          <p:cNvPr id="5" name="文本框 4"/>
          <p:cNvSpPr txBox="1"/>
          <p:nvPr/>
        </p:nvSpPr>
        <p:spPr>
          <a:xfrm>
            <a:off x="5052060" y="4200525"/>
            <a:ext cx="6140450" cy="1814830"/>
          </a:xfrm>
          <a:prstGeom prst="rect">
            <a:avLst/>
          </a:prstGeom>
          <a:noFill/>
        </p:spPr>
        <p:txBody>
          <a:bodyPr wrap="square" rtlCol="0">
            <a:spAutoFit/>
          </a:bodyPr>
          <a:p>
            <a:r>
              <a:rPr lang="zh-CN" altLang="en-US" sz="2800" b="1"/>
              <a:t>虽然我们水管对应的图片是</a:t>
            </a:r>
            <a:r>
              <a:rPr lang="en-US" altLang="zh-CN" sz="2800" b="1"/>
              <a:t>30*30</a:t>
            </a:r>
            <a:r>
              <a:rPr lang="zh-CN" altLang="en-US" sz="2800" b="1"/>
              <a:t>的，但是我们让右边的水管图片盖住左侧一点点会更加的好看，因此我们的</a:t>
            </a:r>
            <a:r>
              <a:rPr lang="en-US" altLang="zh-CN" sz="2800" b="1"/>
              <a:t>3</a:t>
            </a:r>
            <a:r>
              <a:rPr lang="zh-CN" altLang="en-US" sz="2800" b="1"/>
              <a:t>和</a:t>
            </a:r>
            <a:r>
              <a:rPr lang="en-US" altLang="zh-CN" sz="2800" b="1"/>
              <a:t>4</a:t>
            </a:r>
            <a:r>
              <a:rPr lang="zh-CN" altLang="en-US" sz="2800" b="1"/>
              <a:t>横坐标差为</a:t>
            </a:r>
            <a:r>
              <a:rPr lang="en-US" altLang="zh-CN" sz="2800" b="1"/>
              <a:t>25</a:t>
            </a:r>
            <a:r>
              <a:rPr lang="zh-CN" altLang="en-US" sz="2800" b="1"/>
              <a:t>，</a:t>
            </a:r>
            <a:r>
              <a:rPr lang="en-US" altLang="zh-CN" sz="2800" b="1"/>
              <a:t>3</a:t>
            </a:r>
            <a:r>
              <a:rPr lang="zh-CN" altLang="en-US" sz="2800" b="1"/>
              <a:t>和</a:t>
            </a:r>
            <a:r>
              <a:rPr lang="en-US" altLang="zh-CN" sz="2800" b="1"/>
              <a:t>5</a:t>
            </a:r>
            <a:r>
              <a:rPr lang="zh-CN" altLang="en-US" sz="2800" b="1"/>
              <a:t>纵坐标差为</a:t>
            </a:r>
            <a:r>
              <a:rPr lang="en-US" altLang="zh-CN" sz="2800" b="1"/>
              <a:t>25</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09445" y="1557655"/>
            <a:ext cx="8537575" cy="4154170"/>
          </a:xfrm>
          <a:prstGeom prst="rect">
            <a:avLst/>
          </a:prstGeom>
          <a:noFill/>
        </p:spPr>
        <p:txBody>
          <a:bodyPr wrap="square" rtlCol="0">
            <a:spAutoFit/>
          </a:bodyPr>
          <a:p>
            <a:r>
              <a:rPr lang="zh-CN" altLang="en-US" sz="4400" b="1"/>
              <a:t>蘑菇敌人的坐标</a:t>
            </a:r>
            <a:r>
              <a:rPr lang="en-US" altLang="zh-CN" sz="4400" b="1"/>
              <a:t>(580,385)</a:t>
            </a:r>
            <a:endParaRPr lang="en-US" altLang="zh-CN" sz="4400" b="1"/>
          </a:p>
          <a:p>
            <a:endParaRPr lang="en-US" altLang="zh-CN" sz="4400" b="1"/>
          </a:p>
          <a:p>
            <a:endParaRPr lang="en-US" altLang="zh-CN" sz="4400" b="1"/>
          </a:p>
          <a:p>
            <a:endParaRPr lang="en-US" altLang="zh-CN" sz="4400" b="1"/>
          </a:p>
          <a:p>
            <a:endParaRPr lang="en-US" altLang="zh-CN" sz="4400" b="1"/>
          </a:p>
          <a:p>
            <a:r>
              <a:rPr lang="zh-CN" altLang="en-US" sz="4400" b="1"/>
              <a:t>食人花敌人的坐标</a:t>
            </a:r>
            <a:r>
              <a:rPr lang="en-US" altLang="zh-CN" sz="4400" b="1"/>
              <a:t>(635,420)</a:t>
            </a:r>
            <a:endParaRPr lang="en-US" altLang="zh-CN" sz="44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D}S[D@DC~}EPWJOA[DDVB1L"/>
          <p:cNvPicPr>
            <a:picLocks noChangeAspect="1"/>
          </p:cNvPicPr>
          <p:nvPr/>
        </p:nvPicPr>
        <p:blipFill>
          <a:blip r:embed="rId1"/>
          <a:stretch>
            <a:fillRect/>
          </a:stretch>
        </p:blipFill>
        <p:spPr>
          <a:xfrm>
            <a:off x="2305050" y="581025"/>
            <a:ext cx="7581900" cy="5695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7520" y="1646555"/>
            <a:ext cx="6007100" cy="2245360"/>
          </a:xfrm>
          <a:prstGeom prst="rect">
            <a:avLst/>
          </a:prstGeom>
          <a:noFill/>
        </p:spPr>
        <p:txBody>
          <a:bodyPr wrap="square" rtlCol="0">
            <a:spAutoFit/>
          </a:bodyPr>
          <a:p>
            <a:r>
              <a:rPr lang="en-US" altLang="zh-CN" sz="2800" b="1"/>
              <a:t>	    </a:t>
            </a:r>
            <a:r>
              <a:rPr lang="zh-CN" altLang="en-US" sz="2800" b="1"/>
              <a:t>空</a:t>
            </a:r>
            <a:r>
              <a:rPr lang="en-US" altLang="zh-CN" sz="2800" b="1"/>
              <a:t>1     </a:t>
            </a:r>
            <a:r>
              <a:rPr lang="zh-CN" altLang="en-US" sz="2800" b="1"/>
              <a:t>空</a:t>
            </a:r>
            <a:r>
              <a:rPr lang="en-US" altLang="zh-CN" sz="2800" b="1"/>
              <a:t>2    </a:t>
            </a:r>
            <a:r>
              <a:rPr lang="zh-CN" altLang="en-US" sz="2800" b="1"/>
              <a:t>空</a:t>
            </a:r>
            <a:r>
              <a:rPr lang="en-US" altLang="zh-CN" sz="2800" b="1"/>
              <a:t>3    </a:t>
            </a:r>
            <a:r>
              <a:rPr lang="zh-CN" altLang="en-US" sz="2800" b="1"/>
              <a:t>空</a:t>
            </a:r>
            <a:r>
              <a:rPr lang="en-US" altLang="zh-CN" sz="2800" b="1"/>
              <a:t>4</a:t>
            </a:r>
            <a:endParaRPr lang="en-US" altLang="zh-CN" sz="2800" b="1"/>
          </a:p>
          <a:p>
            <a:endParaRPr lang="en-US" altLang="zh-CN" sz="2800" b="1"/>
          </a:p>
          <a:p>
            <a:r>
              <a:rPr lang="en-US" altLang="zh-CN" sz="2800" b="1"/>
              <a:t>f1   C</a:t>
            </a:r>
            <a:endParaRPr lang="en-US" altLang="zh-CN" sz="2800" b="1"/>
          </a:p>
          <a:p>
            <a:r>
              <a:rPr lang="en-US" altLang="zh-CN" sz="2800" b="1"/>
              <a:t>   B E G</a:t>
            </a:r>
            <a:endParaRPr lang="en-US" altLang="zh-CN" sz="2800" b="1"/>
          </a:p>
          <a:p>
            <a:r>
              <a:rPr lang="en-US" altLang="zh-CN" sz="2800" b="1"/>
              <a:t>A D F H I</a:t>
            </a:r>
            <a:endParaRPr lang="en-US" altLang="zh-CN" sz="2800" b="1"/>
          </a:p>
        </p:txBody>
      </p:sp>
      <p:sp>
        <p:nvSpPr>
          <p:cNvPr id="3" name="文本框 2"/>
          <p:cNvSpPr txBox="1"/>
          <p:nvPr/>
        </p:nvSpPr>
        <p:spPr>
          <a:xfrm>
            <a:off x="6484620" y="1557655"/>
            <a:ext cx="5106670" cy="521970"/>
          </a:xfrm>
          <a:prstGeom prst="rect">
            <a:avLst/>
          </a:prstGeom>
          <a:noFill/>
        </p:spPr>
        <p:txBody>
          <a:bodyPr wrap="square" rtlCol="0">
            <a:spAutoFit/>
          </a:bodyPr>
          <a:p>
            <a:r>
              <a:rPr lang="zh-CN" altLang="en-US" sz="2800" b="1"/>
              <a:t>这是我们第二关的砖块的位置</a:t>
            </a:r>
            <a:endParaRPr lang="zh-CN" altLang="en-US" sz="2800" b="1"/>
          </a:p>
        </p:txBody>
      </p:sp>
      <p:sp>
        <p:nvSpPr>
          <p:cNvPr id="4" name="文本框 3"/>
          <p:cNvSpPr txBox="1"/>
          <p:nvPr/>
        </p:nvSpPr>
        <p:spPr>
          <a:xfrm>
            <a:off x="6517640" y="2646045"/>
            <a:ext cx="5474335" cy="3969385"/>
          </a:xfrm>
          <a:prstGeom prst="rect">
            <a:avLst/>
          </a:prstGeom>
          <a:noFill/>
        </p:spPr>
        <p:txBody>
          <a:bodyPr wrap="square" rtlCol="0">
            <a:spAutoFit/>
          </a:bodyPr>
          <a:p>
            <a:r>
              <a:rPr lang="en-US" altLang="zh-CN" sz="2800" b="1"/>
              <a:t>A</a:t>
            </a:r>
            <a:r>
              <a:rPr lang="zh-CN" altLang="en-US" sz="2800" b="1"/>
              <a:t>：</a:t>
            </a:r>
            <a:r>
              <a:rPr lang="en-US" altLang="zh-CN" sz="2800" b="1"/>
              <a:t>(240,510)           f1</a:t>
            </a:r>
            <a:r>
              <a:rPr lang="zh-CN" altLang="en-US" sz="2800" b="1"/>
              <a:t>：</a:t>
            </a:r>
            <a:r>
              <a:rPr lang="en-US" altLang="zh-CN" sz="2800" b="1"/>
              <a:t>(240,300)</a:t>
            </a:r>
            <a:endParaRPr lang="en-US" altLang="zh-CN" sz="2800" b="1"/>
          </a:p>
          <a:p>
            <a:r>
              <a:rPr lang="en-US" altLang="zh-CN" sz="2800" b="1"/>
              <a:t>B</a:t>
            </a:r>
            <a:r>
              <a:rPr lang="zh-CN" altLang="en-US" sz="2800" b="1"/>
              <a:t>：</a:t>
            </a:r>
            <a:r>
              <a:rPr lang="en-US" altLang="zh-CN" sz="2800" b="1"/>
              <a:t>(270,480)	</a:t>
            </a:r>
            <a:r>
              <a:rPr lang="zh-CN" altLang="en-US" sz="2800" b="1"/>
              <a:t>空</a:t>
            </a:r>
            <a:r>
              <a:rPr lang="en-US" altLang="zh-CN" sz="2800" b="1"/>
              <a:t>1</a:t>
            </a:r>
            <a:r>
              <a:rPr lang="zh-CN" altLang="en-US" sz="2800" b="1"/>
              <a:t>：</a:t>
            </a:r>
            <a:r>
              <a:rPr lang="en-US" altLang="zh-CN" sz="2800" b="1"/>
              <a:t>(360,390)</a:t>
            </a:r>
            <a:endParaRPr lang="en-US" altLang="zh-CN" sz="2800" b="1"/>
          </a:p>
          <a:p>
            <a:r>
              <a:rPr lang="en-US" altLang="zh-CN" sz="2800" b="1"/>
              <a:t>C</a:t>
            </a:r>
            <a:r>
              <a:rPr lang="zh-CN" altLang="en-US" sz="2800" b="1"/>
              <a:t>：</a:t>
            </a:r>
            <a:r>
              <a:rPr lang="en-US" altLang="zh-CN" sz="2800" b="1"/>
              <a:t>(300,450)	</a:t>
            </a:r>
            <a:r>
              <a:rPr lang="zh-CN" altLang="en-US" sz="2800" b="1"/>
              <a:t>空</a:t>
            </a:r>
            <a:r>
              <a:rPr lang="en-US" altLang="zh-CN" sz="2800" b="1"/>
              <a:t>2</a:t>
            </a:r>
            <a:r>
              <a:rPr lang="zh-CN" altLang="en-US" sz="2800" b="1"/>
              <a:t>：</a:t>
            </a:r>
            <a:r>
              <a:rPr lang="en-US" altLang="zh-CN" sz="2800" b="1"/>
              <a:t>(420,390)</a:t>
            </a:r>
            <a:endParaRPr lang="en-US" altLang="zh-CN" sz="2800" b="1"/>
          </a:p>
          <a:p>
            <a:r>
              <a:rPr lang="en-US" altLang="zh-CN" sz="2800" b="1"/>
              <a:t>D</a:t>
            </a:r>
            <a:r>
              <a:rPr lang="zh-CN" altLang="en-US" sz="2800" b="1"/>
              <a:t>：</a:t>
            </a:r>
            <a:r>
              <a:rPr lang="en-US" altLang="zh-CN" sz="2800" b="1"/>
              <a:t>(270,510)	</a:t>
            </a:r>
            <a:r>
              <a:rPr lang="zh-CN" altLang="en-US" sz="2800" b="1"/>
              <a:t>空</a:t>
            </a:r>
            <a:r>
              <a:rPr lang="en-US" altLang="zh-CN" sz="2800" b="1"/>
              <a:t>3</a:t>
            </a:r>
            <a:r>
              <a:rPr lang="zh-CN" altLang="en-US" sz="2800" b="1"/>
              <a:t>：</a:t>
            </a:r>
            <a:r>
              <a:rPr lang="en-US" altLang="zh-CN" sz="2800" b="1"/>
              <a:t>(480,390)</a:t>
            </a:r>
            <a:endParaRPr lang="en-US" altLang="zh-CN" sz="2800" b="1"/>
          </a:p>
          <a:p>
            <a:r>
              <a:rPr lang="en-US" altLang="zh-CN" sz="2800" b="1"/>
              <a:t>E</a:t>
            </a:r>
            <a:r>
              <a:rPr lang="zh-CN" altLang="en-US" sz="2800" b="1"/>
              <a:t>：</a:t>
            </a:r>
            <a:r>
              <a:rPr lang="en-US" altLang="zh-CN" sz="2800" b="1"/>
              <a:t>(300,480)	</a:t>
            </a:r>
            <a:r>
              <a:rPr lang="zh-CN" altLang="en-US" sz="2800" b="1"/>
              <a:t>空</a:t>
            </a:r>
            <a:r>
              <a:rPr lang="en-US" altLang="zh-CN" sz="2800" b="1"/>
              <a:t>4</a:t>
            </a:r>
            <a:r>
              <a:rPr lang="zh-CN" altLang="en-US" sz="2800" b="1"/>
              <a:t>：</a:t>
            </a:r>
            <a:r>
              <a:rPr lang="en-US" altLang="zh-CN" sz="2800" b="1"/>
              <a:t>(540,390)</a:t>
            </a:r>
            <a:endParaRPr lang="zh-CN" altLang="en-US" sz="2800" b="1"/>
          </a:p>
          <a:p>
            <a:r>
              <a:rPr lang="en-US" altLang="zh-CN" sz="2800" b="1"/>
              <a:t>F</a:t>
            </a:r>
            <a:r>
              <a:rPr lang="zh-CN" altLang="en-US" sz="2800" b="1"/>
              <a:t>：</a:t>
            </a:r>
            <a:r>
              <a:rPr lang="en-US" altLang="zh-CN" sz="2800" b="1"/>
              <a:t>(300,510)</a:t>
            </a:r>
            <a:endParaRPr lang="zh-CN" altLang="en-US" sz="2800" b="1"/>
          </a:p>
          <a:p>
            <a:r>
              <a:rPr lang="en-US" altLang="zh-CN" sz="2800" b="1"/>
              <a:t>G</a:t>
            </a:r>
            <a:r>
              <a:rPr lang="zh-CN" altLang="en-US" sz="2800" b="1"/>
              <a:t>：</a:t>
            </a:r>
            <a:r>
              <a:rPr lang="en-US" altLang="zh-CN" sz="2800" b="1"/>
              <a:t>(330,480)</a:t>
            </a:r>
            <a:endParaRPr lang="zh-CN" altLang="en-US" sz="2800" b="1"/>
          </a:p>
          <a:p>
            <a:r>
              <a:rPr lang="en-US" altLang="zh-CN" sz="2800" b="1"/>
              <a:t>H</a:t>
            </a:r>
            <a:r>
              <a:rPr lang="zh-CN" altLang="en-US" sz="2800" b="1"/>
              <a:t>：</a:t>
            </a:r>
            <a:r>
              <a:rPr lang="en-US" altLang="zh-CN" sz="2800" b="1"/>
              <a:t>(330,510)</a:t>
            </a:r>
            <a:endParaRPr lang="zh-CN" altLang="en-US" sz="2800" b="1"/>
          </a:p>
          <a:p>
            <a:r>
              <a:rPr lang="en-US" altLang="zh-CN" sz="2800" b="1"/>
              <a:t>I</a:t>
            </a:r>
            <a:r>
              <a:rPr lang="zh-CN" altLang="en-US" sz="2800" b="1"/>
              <a:t>： </a:t>
            </a:r>
            <a:r>
              <a:rPr lang="en-US" altLang="zh-CN" sz="2800" b="1"/>
              <a:t>(360,510)</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09445" y="1557655"/>
            <a:ext cx="8727440" cy="3784600"/>
          </a:xfrm>
          <a:prstGeom prst="rect">
            <a:avLst/>
          </a:prstGeom>
          <a:noFill/>
        </p:spPr>
        <p:txBody>
          <a:bodyPr wrap="square" rtlCol="0">
            <a:spAutoFit/>
          </a:bodyPr>
          <a:p>
            <a:r>
              <a:rPr lang="zh-CN" altLang="en-US" sz="4000" b="1"/>
              <a:t>蘑菇敌人的坐标</a:t>
            </a:r>
            <a:r>
              <a:rPr lang="en-US" altLang="zh-CN" sz="4000" b="1"/>
              <a:t>(500,385)  (200,385)</a:t>
            </a:r>
            <a:endParaRPr lang="en-US" altLang="zh-CN" sz="4000" b="1"/>
          </a:p>
          <a:p>
            <a:endParaRPr lang="en-US" altLang="zh-CN" sz="4000" b="1"/>
          </a:p>
          <a:p>
            <a:endParaRPr lang="en-US" altLang="zh-CN" sz="4000" b="1"/>
          </a:p>
          <a:p>
            <a:endParaRPr lang="en-US" altLang="zh-CN" sz="4000" b="1"/>
          </a:p>
          <a:p>
            <a:endParaRPr lang="en-US" altLang="zh-CN" sz="4000" b="1"/>
          </a:p>
          <a:p>
            <a:r>
              <a:rPr lang="zh-CN" altLang="en-US" sz="4000" b="1"/>
              <a:t>食人花敌人的坐标</a:t>
            </a:r>
            <a:r>
              <a:rPr lang="en-US" altLang="zh-CN" sz="4000" b="1"/>
              <a:t>(635,420)  (75,420)</a:t>
            </a:r>
            <a:endParaRPr lang="en-US" altLang="zh-CN" sz="40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1EO]6XPC6K8QA$A]M{F@4U"/>
          <p:cNvPicPr>
            <a:picLocks noChangeAspect="1"/>
          </p:cNvPicPr>
          <p:nvPr/>
        </p:nvPicPr>
        <p:blipFill>
          <a:blip r:embed="rId1"/>
          <a:stretch>
            <a:fillRect/>
          </a:stretch>
        </p:blipFill>
        <p:spPr>
          <a:xfrm>
            <a:off x="2305050" y="581025"/>
            <a:ext cx="7581900" cy="5695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86735" y="1679575"/>
            <a:ext cx="6018530" cy="2553335"/>
          </a:xfrm>
          <a:prstGeom prst="rect">
            <a:avLst/>
          </a:prstGeom>
          <a:noFill/>
        </p:spPr>
        <p:txBody>
          <a:bodyPr wrap="square" rtlCol="0">
            <a:spAutoFit/>
          </a:bodyPr>
          <a:p>
            <a:r>
              <a:rPr lang="en-US" altLang="zh-CN" sz="3200" b="1"/>
              <a:t>               K</a:t>
            </a:r>
            <a:endParaRPr lang="en-US" altLang="zh-CN" sz="3200" b="1"/>
          </a:p>
          <a:p>
            <a:r>
              <a:rPr lang="en-US" altLang="zh-CN" sz="3200" b="1"/>
              <a:t>          G  L</a:t>
            </a:r>
            <a:endParaRPr lang="en-US" altLang="zh-CN" sz="3200" b="1"/>
          </a:p>
          <a:p>
            <a:r>
              <a:rPr lang="en-US" altLang="zh-CN" sz="3200" b="1"/>
              <a:t>      C H M</a:t>
            </a:r>
            <a:endParaRPr lang="en-US" altLang="zh-CN" sz="3200" b="1"/>
          </a:p>
          <a:p>
            <a:r>
              <a:rPr lang="en-US" altLang="zh-CN" sz="3200" b="1"/>
              <a:t>   B E  I  N</a:t>
            </a:r>
            <a:endParaRPr lang="en-US" altLang="zh-CN" sz="3200" b="1"/>
          </a:p>
          <a:p>
            <a:r>
              <a:rPr lang="en-US" altLang="zh-CN" sz="3200" b="1"/>
              <a:t>A D F J  O</a:t>
            </a:r>
            <a:endParaRPr lang="en-US" altLang="zh-CN" sz="3200" b="1"/>
          </a:p>
        </p:txBody>
      </p:sp>
      <p:sp>
        <p:nvSpPr>
          <p:cNvPr id="3" name="文本框 2"/>
          <p:cNvSpPr txBox="1"/>
          <p:nvPr/>
        </p:nvSpPr>
        <p:spPr>
          <a:xfrm>
            <a:off x="299085" y="3156585"/>
            <a:ext cx="2009775" cy="1076325"/>
          </a:xfrm>
          <a:prstGeom prst="rect">
            <a:avLst/>
          </a:prstGeom>
          <a:noFill/>
        </p:spPr>
        <p:txBody>
          <a:bodyPr wrap="square" rtlCol="0">
            <a:spAutoFit/>
          </a:bodyPr>
          <a:p>
            <a:r>
              <a:rPr lang="en-US" altLang="zh-CN" sz="3200" b="1"/>
              <a:t>   Q</a:t>
            </a:r>
            <a:endParaRPr lang="en-US" altLang="zh-CN" sz="3200" b="1"/>
          </a:p>
          <a:p>
            <a:r>
              <a:rPr lang="en-US" altLang="zh-CN" sz="3200" b="1"/>
              <a:t>P R</a:t>
            </a:r>
            <a:endParaRPr lang="en-US" altLang="zh-CN" sz="3200" b="1"/>
          </a:p>
        </p:txBody>
      </p:sp>
      <p:sp>
        <p:nvSpPr>
          <p:cNvPr id="5" name="文本框 4"/>
          <p:cNvSpPr txBox="1"/>
          <p:nvPr/>
        </p:nvSpPr>
        <p:spPr>
          <a:xfrm>
            <a:off x="6040755" y="847090"/>
            <a:ext cx="5739130" cy="860425"/>
          </a:xfrm>
          <a:prstGeom prst="rect">
            <a:avLst/>
          </a:prstGeom>
          <a:noFill/>
        </p:spPr>
        <p:txBody>
          <a:bodyPr wrap="square" rtlCol="0">
            <a:spAutoFit/>
          </a:bodyPr>
          <a:p>
            <a:r>
              <a:rPr lang="zh-CN" altLang="en-US" sz="3200" b="1">
                <a:sym typeface="+mn-ea"/>
              </a:rPr>
              <a:t>这是我们第三关的砖块的位置</a:t>
            </a:r>
            <a:endParaRPr lang="zh-CN" altLang="en-US" b="1"/>
          </a:p>
          <a:p>
            <a:endParaRPr lang="zh-CN" altLang="en-US"/>
          </a:p>
        </p:txBody>
      </p:sp>
      <p:sp>
        <p:nvSpPr>
          <p:cNvPr id="6" name="文本框 5"/>
          <p:cNvSpPr txBox="1"/>
          <p:nvPr/>
        </p:nvSpPr>
        <p:spPr>
          <a:xfrm>
            <a:off x="6040755" y="2091055"/>
            <a:ext cx="5974080" cy="4523105"/>
          </a:xfrm>
          <a:prstGeom prst="rect">
            <a:avLst/>
          </a:prstGeom>
          <a:noFill/>
        </p:spPr>
        <p:txBody>
          <a:bodyPr wrap="square" rtlCol="0">
            <a:spAutoFit/>
          </a:bodyPr>
          <a:p>
            <a:r>
              <a:rPr lang="en-US" altLang="zh-CN" sz="3200" b="1"/>
              <a:t>A</a:t>
            </a:r>
            <a:r>
              <a:rPr lang="zh-CN" altLang="en-US" sz="3200" b="1"/>
              <a:t>：</a:t>
            </a:r>
            <a:r>
              <a:rPr lang="en-US" altLang="zh-CN" sz="3200" b="1"/>
              <a:t>(290,510)</a:t>
            </a:r>
            <a:r>
              <a:rPr lang="zh-CN" altLang="en-US" sz="3200" b="1"/>
              <a:t>           </a:t>
            </a:r>
            <a:r>
              <a:rPr lang="en-US" altLang="zh-CN" sz="3200" b="1"/>
              <a:t>J</a:t>
            </a:r>
            <a:r>
              <a:rPr lang="zh-CN" altLang="en-US" sz="3200" b="1"/>
              <a:t>：</a:t>
            </a:r>
            <a:r>
              <a:rPr lang="en-US" altLang="zh-CN" sz="3200" b="1"/>
              <a:t>(380,510)</a:t>
            </a:r>
            <a:endParaRPr lang="zh-CN" altLang="en-US" sz="3200" b="1"/>
          </a:p>
          <a:p>
            <a:r>
              <a:rPr lang="en-US" altLang="zh-CN" sz="3200" b="1"/>
              <a:t>B</a:t>
            </a:r>
            <a:r>
              <a:rPr lang="zh-CN" altLang="en-US" sz="3200" b="1"/>
              <a:t>：</a:t>
            </a:r>
            <a:r>
              <a:rPr lang="en-US" altLang="zh-CN" sz="3200" b="1"/>
              <a:t>(320,480)	     K</a:t>
            </a:r>
            <a:r>
              <a:rPr lang="zh-CN" altLang="en-US" sz="3200" b="1"/>
              <a:t>：</a:t>
            </a:r>
            <a:r>
              <a:rPr lang="en-US" altLang="zh-CN" sz="3200" b="1"/>
              <a:t>(410,390)</a:t>
            </a:r>
            <a:endParaRPr lang="zh-CN" altLang="en-US" sz="3200" b="1"/>
          </a:p>
          <a:p>
            <a:r>
              <a:rPr lang="en-US" altLang="zh-CN" sz="3200" b="1"/>
              <a:t>C</a:t>
            </a:r>
            <a:r>
              <a:rPr lang="zh-CN" altLang="en-US" sz="3200" b="1"/>
              <a:t>：</a:t>
            </a:r>
            <a:r>
              <a:rPr lang="en-US" altLang="zh-CN" sz="3200" b="1"/>
              <a:t>(350,450)	     L</a:t>
            </a:r>
            <a:r>
              <a:rPr lang="zh-CN" altLang="en-US" sz="3200" b="1"/>
              <a:t>：</a:t>
            </a:r>
            <a:r>
              <a:rPr lang="en-US" altLang="zh-CN" sz="3200" b="1"/>
              <a:t>(410,420)</a:t>
            </a:r>
            <a:endParaRPr lang="zh-CN" altLang="en-US" sz="3200" b="1"/>
          </a:p>
          <a:p>
            <a:r>
              <a:rPr lang="en-US" altLang="zh-CN" sz="3200" b="1"/>
              <a:t>D</a:t>
            </a:r>
            <a:r>
              <a:rPr lang="zh-CN" altLang="en-US" sz="3200" b="1"/>
              <a:t>：</a:t>
            </a:r>
            <a:r>
              <a:rPr lang="en-US" altLang="zh-CN" sz="3200" b="1"/>
              <a:t>(320,510)	    M</a:t>
            </a:r>
            <a:r>
              <a:rPr lang="zh-CN" altLang="en-US" sz="3200" b="1"/>
              <a:t>：</a:t>
            </a:r>
            <a:r>
              <a:rPr lang="en-US" altLang="zh-CN" sz="3200" b="1"/>
              <a:t>(410,450)</a:t>
            </a:r>
            <a:endParaRPr lang="zh-CN" altLang="en-US" sz="3200" b="1"/>
          </a:p>
          <a:p>
            <a:r>
              <a:rPr lang="en-US" altLang="zh-CN" sz="3200" b="1"/>
              <a:t>E</a:t>
            </a:r>
            <a:r>
              <a:rPr lang="zh-CN" altLang="en-US" sz="3200" b="1"/>
              <a:t>：</a:t>
            </a:r>
            <a:r>
              <a:rPr lang="en-US" altLang="zh-CN" sz="3200" b="1"/>
              <a:t>(350,480)	     N</a:t>
            </a:r>
            <a:r>
              <a:rPr lang="zh-CN" altLang="en-US" sz="3200" b="1"/>
              <a:t>：</a:t>
            </a:r>
            <a:r>
              <a:rPr lang="en-US" altLang="zh-CN" sz="3200" b="1"/>
              <a:t>(410,480)</a:t>
            </a:r>
            <a:endParaRPr lang="zh-CN" altLang="en-US" sz="3200" b="1"/>
          </a:p>
          <a:p>
            <a:r>
              <a:rPr lang="en-US" altLang="zh-CN" sz="3200" b="1"/>
              <a:t>F</a:t>
            </a:r>
            <a:r>
              <a:rPr lang="zh-CN" altLang="en-US" sz="3200" b="1"/>
              <a:t>：</a:t>
            </a:r>
            <a:r>
              <a:rPr lang="en-US" altLang="zh-CN" sz="3200" b="1"/>
              <a:t>(350,510)           O</a:t>
            </a:r>
            <a:r>
              <a:rPr lang="zh-CN" altLang="en-US" sz="3200" b="1"/>
              <a:t>：</a:t>
            </a:r>
            <a:r>
              <a:rPr lang="en-US" altLang="zh-CN" sz="3200" b="1"/>
              <a:t>(410,510)</a:t>
            </a:r>
            <a:endParaRPr lang="zh-CN" altLang="en-US" sz="3200" b="1"/>
          </a:p>
          <a:p>
            <a:r>
              <a:rPr lang="en-US" altLang="zh-CN" sz="3200" b="1"/>
              <a:t>G</a:t>
            </a:r>
            <a:r>
              <a:rPr lang="zh-CN" altLang="en-US" sz="3200" b="1"/>
              <a:t>：</a:t>
            </a:r>
            <a:r>
              <a:rPr lang="en-US" altLang="zh-CN" sz="3200" b="1"/>
              <a:t>(380,420)	     P</a:t>
            </a:r>
            <a:r>
              <a:rPr lang="zh-CN" altLang="en-US" sz="3200" b="1"/>
              <a:t>：</a:t>
            </a:r>
            <a:r>
              <a:rPr lang="en-US" altLang="zh-CN" sz="3200" b="1"/>
              <a:t>(60,510)</a:t>
            </a:r>
            <a:endParaRPr lang="zh-CN" altLang="en-US" sz="3200" b="1"/>
          </a:p>
          <a:p>
            <a:r>
              <a:rPr lang="en-US" altLang="zh-CN" sz="3200" b="1"/>
              <a:t>H</a:t>
            </a:r>
            <a:r>
              <a:rPr lang="zh-CN" altLang="en-US" sz="3200" b="1"/>
              <a:t>：</a:t>
            </a:r>
            <a:r>
              <a:rPr lang="en-US" altLang="zh-CN" sz="3200" b="1"/>
              <a:t>(380,450)	     Q</a:t>
            </a:r>
            <a:r>
              <a:rPr lang="zh-CN" altLang="en-US" sz="3200" b="1"/>
              <a:t>：</a:t>
            </a:r>
            <a:r>
              <a:rPr lang="en-US" altLang="zh-CN" sz="3200" b="1"/>
              <a:t>(90,480)</a:t>
            </a:r>
            <a:endParaRPr lang="zh-CN" altLang="en-US" sz="3200" b="1"/>
          </a:p>
          <a:p>
            <a:r>
              <a:rPr lang="en-US" altLang="zh-CN" sz="3200" b="1"/>
              <a:t>I</a:t>
            </a:r>
            <a:r>
              <a:rPr lang="zh-CN" altLang="en-US" sz="3200" b="1"/>
              <a:t>：</a:t>
            </a:r>
            <a:r>
              <a:rPr lang="en-US" altLang="zh-CN" sz="3200" b="1"/>
              <a:t>(380,480)	     R</a:t>
            </a:r>
            <a:r>
              <a:rPr lang="zh-CN" altLang="en-US" sz="3200" b="1"/>
              <a:t>：</a:t>
            </a:r>
            <a:r>
              <a:rPr lang="en-US" altLang="zh-CN" sz="3200" b="1"/>
              <a:t>(90,510)</a:t>
            </a:r>
            <a:endParaRPr lang="en-US" altLang="zh-CN" sz="32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theme/theme1.xml><?xml version="1.0" encoding="utf-8"?>
<a:theme xmlns:a="http://schemas.openxmlformats.org/drawingml/2006/main" name="1_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1702</Words>
  <Application>WPS 演示</Application>
  <PresentationFormat>宽屏</PresentationFormat>
  <Paragraphs>117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Arial Unicode MS</vt:lpstr>
      <vt:lpstr>Calibri Light</vt:lpstr>
      <vt:lpstr>Calibri</vt:lpstr>
      <vt:lpstr>微软雅黑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XuYang</dc:creator>
  <cp:lastModifiedBy>anmin</cp:lastModifiedBy>
  <cp:revision>78</cp:revision>
  <dcterms:created xsi:type="dcterms:W3CDTF">2018-09-08T07:29:00Z</dcterms:created>
  <dcterms:modified xsi:type="dcterms:W3CDTF">2021-08-04T09:11:56Z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2052-11.8.2.8808</vt:lpwstr>
  </property>
</Properties>
</file>