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74" r:id="rId2"/>
    <p:sldId id="275" r:id="rId3"/>
    <p:sldId id="375" r:id="rId4"/>
    <p:sldId id="260" r:id="rId5"/>
    <p:sldId id="377" r:id="rId6"/>
    <p:sldId id="389" r:id="rId7"/>
    <p:sldId id="28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EA543B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033272" cy="103327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"/>
            <a:ext cx="12192000" cy="685657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91481" y="3042422"/>
            <a:ext cx="8536460" cy="1325563"/>
          </a:xfrm>
          <a:prstGeom prst="rect">
            <a:avLst/>
          </a:prstGeom>
        </p:spPr>
        <p:txBody>
          <a:bodyPr/>
          <a:lstStyle>
            <a:lvl1pPr>
              <a:def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+mn-lt"/>
              </a:rPr>
              <a:t>Presentation Title</a:t>
            </a:r>
            <a:br>
              <a:rPr lang="en-US" sz="4400" b="1" dirty="0">
                <a:solidFill>
                  <a:schemeClr val="bg1"/>
                </a:solidFill>
                <a:latin typeface="+mn-lt"/>
              </a:rPr>
            </a:br>
            <a:r>
              <a:rPr lang="en-US" sz="4400" b="1" dirty="0">
                <a:solidFill>
                  <a:schemeClr val="bg1"/>
                </a:solidFill>
                <a:latin typeface="+mn-lt"/>
              </a:rPr>
              <a:t>Can be several lines long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208108" y="402882"/>
            <a:ext cx="4473148" cy="2043755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Affiliation</a:t>
            </a:r>
          </a:p>
        </p:txBody>
      </p:sp>
    </p:spTree>
    <p:extLst>
      <p:ext uri="{BB962C8B-B14F-4D97-AF65-F5344CB8AC3E}">
        <p14:creationId xmlns:p14="http://schemas.microsoft.com/office/powerpoint/2010/main" val="87620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492344" y="4742497"/>
            <a:ext cx="4307296" cy="1942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n-lt"/>
                <a:cs typeface="+mn-cs"/>
              </a:rPr>
              <a:t>John M. Hart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n-lt"/>
                <a:cs typeface="+mn-cs"/>
              </a:rPr>
              <a:t>Principal Research Engineer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n-lt"/>
                <a:cs typeface="+mn-cs"/>
              </a:rPr>
              <a:t>Manager and Coordinator of the 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n-lt"/>
                <a:cs typeface="+mn-cs"/>
              </a:rPr>
              <a:t> CfA Shared Robotics Laboratories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B6951EE-C5E5-4732-AE7F-8DB8BA42C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5443" y="248828"/>
            <a:ext cx="4307296" cy="703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94C851-A7CA-4040-A950-ABA22B20D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1405" y="209558"/>
            <a:ext cx="4415372" cy="8342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3DC2E1-7E5D-45A7-A545-69B0B10DA78C}"/>
              </a:ext>
            </a:extLst>
          </p:cNvPr>
          <p:cNvSpPr/>
          <p:nvPr/>
        </p:nvSpPr>
        <p:spPr>
          <a:xfrm>
            <a:off x="-2" y="1838764"/>
            <a:ext cx="7103161" cy="31672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4138" y="1905559"/>
            <a:ext cx="6746565" cy="3022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  <a:latin typeface="+mj-lt"/>
                <a:cs typeface="+mj-cs"/>
              </a:rPr>
              <a:t>ECE 445 </a:t>
            </a:r>
            <a:br>
              <a:rPr lang="en-US" sz="54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5400" dirty="0">
                <a:solidFill>
                  <a:srgbClr val="FFFFFF"/>
                </a:solidFill>
                <a:latin typeface="+mj-lt"/>
                <a:cs typeface="+mj-cs"/>
              </a:rPr>
              <a:t>Potential Project</a:t>
            </a:r>
            <a:br>
              <a:rPr lang="en-US" sz="5300" dirty="0">
                <a:solidFill>
                  <a:srgbClr val="FFFFFF"/>
                </a:solidFill>
                <a:latin typeface="+mj-lt"/>
                <a:cs typeface="+mj-cs"/>
              </a:rPr>
            </a:br>
            <a:br>
              <a:rPr lang="en-US" sz="44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2800" dirty="0">
                <a:solidFill>
                  <a:srgbClr val="FFFFFF"/>
                </a:solidFill>
                <a:latin typeface="+mj-lt"/>
                <a:cs typeface="+mj-cs"/>
              </a:rPr>
              <a:t>Spring 2024</a:t>
            </a:r>
            <a:endParaRPr lang="en-US" sz="4400" dirty="0">
              <a:solidFill>
                <a:srgbClr val="FFFFFF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10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091" y="2217743"/>
            <a:ext cx="7957997" cy="436497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Design Lab Spaces and Coordinate Day-to-day Operations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Principal Research Engineer with over two decades of interdisciplinary research experience at the Coordinated Science Laboratory and Beckman Institute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Co-PI on research projects collaborating with various engineering, biology, and agriculture professors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Developed biomimetic robots, machine vision inspection systems, custom WFOV cameras, wireless sensor systems, </a:t>
            </a:r>
            <a:r>
              <a:rPr lang="en-US" sz="1800" dirty="0" err="1"/>
              <a:t>etc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Mentored and guided over 150 graduate and undergraduate students on research projects (including ECE 445)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r>
              <a:rPr lang="en-US" sz="1800" dirty="0"/>
              <a:t>Please feel free to contact me with questions (</a:t>
            </a:r>
            <a:r>
              <a:rPr lang="en-US" sz="18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jmhart3 @ illinos.edu</a:t>
            </a:r>
            <a:r>
              <a:rPr lang="en-US" sz="1800" dirty="0"/>
              <a:t>)</a:t>
            </a:r>
          </a:p>
          <a:p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661088" y="5399846"/>
            <a:ext cx="3010841" cy="8667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800" i="1" dirty="0"/>
              <a:t>John M. Hart</a:t>
            </a:r>
          </a:p>
          <a:p>
            <a:pPr algn="ctr">
              <a:spcBef>
                <a:spcPts val="0"/>
              </a:spcBef>
            </a:pPr>
            <a:r>
              <a:rPr lang="en-US" sz="1800" i="1" dirty="0"/>
              <a:t>UIUC ECE Graduate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2471" y="738010"/>
            <a:ext cx="9813557" cy="1135562"/>
          </a:xfrm>
        </p:spPr>
        <p:txBody>
          <a:bodyPr>
            <a:noAutofit/>
          </a:bodyPr>
          <a:lstStyle/>
          <a:p>
            <a:r>
              <a:rPr lang="en-US" sz="4400" b="1" dirty="0"/>
              <a:t>Center for Autonomy </a:t>
            </a:r>
            <a:br>
              <a:rPr lang="en-US" sz="4400" b="1" dirty="0"/>
            </a:br>
            <a:r>
              <a:rPr lang="en-US" sz="4400" b="1" dirty="0"/>
              <a:t>Manager and Laboratory Coordinator</a:t>
            </a:r>
          </a:p>
        </p:txBody>
      </p:sp>
      <p:pic>
        <p:nvPicPr>
          <p:cNvPr id="2050" name="Picture 2" descr="https://robotics.illinois.edu/files/2020/01/JohnMHartPic-250x3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516" y="2464491"/>
            <a:ext cx="2115985" cy="292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72ECA2-0E67-435E-AD9C-858E4A76B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988" y="6266576"/>
            <a:ext cx="2947846" cy="55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5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560" y="2245316"/>
            <a:ext cx="4602131" cy="4163787"/>
          </a:xfrm>
        </p:spPr>
        <p:txBody>
          <a:bodyPr>
            <a:normAutofit/>
          </a:bodyPr>
          <a:lstStyle/>
          <a:p>
            <a:r>
              <a:rPr lang="en-US" sz="2400" dirty="0"/>
              <a:t>The Intelligent Robots Lab was established in 2015 through an initiative of the Coordinated Science Laboratory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facilities enable cutting-edge robotics research for our robotics community at the University of Illinois Urbana-Champaign</a:t>
            </a:r>
          </a:p>
          <a:p>
            <a:r>
              <a:rPr lang="en-US" sz="2400" dirty="0"/>
              <a:t>Labs are now an integral part of the Center for Autonomy</a:t>
            </a:r>
            <a:r>
              <a:rPr lang="en-US" sz="24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 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23875" y="629290"/>
            <a:ext cx="10515600" cy="1325563"/>
          </a:xfrm>
        </p:spPr>
        <p:txBody>
          <a:bodyPr/>
          <a:lstStyle/>
          <a:p>
            <a:r>
              <a:rPr lang="en-US" sz="4400" b="1" dirty="0"/>
              <a:t>CfA Shared Robotics Laboratories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t="12379" r="55" b="2606"/>
          <a:stretch/>
        </p:blipFill>
        <p:spPr>
          <a:xfrm>
            <a:off x="5765909" y="2245316"/>
            <a:ext cx="5505450" cy="3110222"/>
          </a:xfrm>
        </p:spPr>
      </p:pic>
      <p:sp>
        <p:nvSpPr>
          <p:cNvPr id="10" name="Text Placeholder 3"/>
          <p:cNvSpPr txBox="1">
            <a:spLocks/>
          </p:cNvSpPr>
          <p:nvPr/>
        </p:nvSpPr>
        <p:spPr>
          <a:xfrm>
            <a:off x="5202691" y="5466573"/>
            <a:ext cx="6663417" cy="8654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/>
              <a:t>Coordinated Science Laboratory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C90726-FC19-426B-80FF-C38883691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988" y="6266576"/>
            <a:ext cx="2947846" cy="55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3215" y="1965090"/>
            <a:ext cx="4565822" cy="41637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this innovative lab researchers seek to make breakthroughs in key aspects of Mobile Robotics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Projects are focused mainly on the challenges of Autonomy, Control and Artificial Intelligence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75345" y="639527"/>
            <a:ext cx="10515600" cy="1325563"/>
          </a:xfrm>
        </p:spPr>
        <p:txBody>
          <a:bodyPr/>
          <a:lstStyle/>
          <a:p>
            <a:r>
              <a:rPr lang="en-US" sz="4400" b="1" dirty="0"/>
              <a:t>Intelligent Robotics Lab Focus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5206032" y="5377986"/>
            <a:ext cx="6663417" cy="8654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/>
              <a:t>Robot Builders Room and Flying Arena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697" y="2433569"/>
            <a:ext cx="6202088" cy="28200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1AD19B-69DD-46BE-97CB-360958ABF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988" y="6266576"/>
            <a:ext cx="2947846" cy="55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0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139" y="2219608"/>
            <a:ext cx="4512607" cy="4376058"/>
          </a:xfrm>
        </p:spPr>
        <p:txBody>
          <a:bodyPr>
            <a:normAutofit/>
          </a:bodyPr>
          <a:lstStyle/>
          <a:p>
            <a:r>
              <a:rPr lang="en-US" sz="2600" dirty="0"/>
              <a:t>Experimental space, ~1000 </a:t>
            </a:r>
            <a:r>
              <a:rPr lang="en-US" sz="2600" dirty="0" err="1"/>
              <a:t>sq.ft</a:t>
            </a:r>
            <a:r>
              <a:rPr lang="en-US" sz="2600" dirty="0"/>
              <a:t>. (13 ft. high), for aerial and ground robot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Vicon motion capture system with millimeter position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Realtime position feedback streamed via WiFi to Matlab, ROS or custom software</a:t>
            </a:r>
          </a:p>
          <a:p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082746" y="5803189"/>
            <a:ext cx="6663417" cy="9171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/>
              <a:t>Indoor Flying Arena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4829" y="596250"/>
            <a:ext cx="10515600" cy="1325563"/>
          </a:xfrm>
        </p:spPr>
        <p:txBody>
          <a:bodyPr/>
          <a:lstStyle/>
          <a:p>
            <a:r>
              <a:rPr lang="en-US" sz="4400" b="1" dirty="0"/>
              <a:t>IRL: Flying Arena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67CE5C-A654-473F-92D5-223910E0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88" y="6266576"/>
            <a:ext cx="2947846" cy="556966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71C632B-F395-63CA-6808-B6ABDE1F8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42"/>
          <a:stretch/>
        </p:blipFill>
        <p:spPr bwMode="auto">
          <a:xfrm>
            <a:off x="5861958" y="2281882"/>
            <a:ext cx="4908471" cy="338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25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354" y="2263350"/>
            <a:ext cx="7187051" cy="436497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26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Design a First Person View (FPV) Racing Drone using a CrazyFlie Quadcopter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	</a:t>
            </a: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FPV Allows the Pilot to See Through a Camera Mounted on the Drone for Racing</a:t>
            </a: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Design a Very Small FPV System for Flying using a CrazyFlie Quadcopter</a:t>
            </a:r>
          </a:p>
          <a:p>
            <a:pPr marL="1257300" lvl="2" indent="-3429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dirty="0"/>
              <a:t>Need very small light weight camera and transmitter – payload is very limited</a:t>
            </a: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Build a PCB Using IR LED Markers with Programmable Configurations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700" dirty="0"/>
              <a:t>Develop on board software to configure the LED patterns</a:t>
            </a:r>
          </a:p>
          <a:p>
            <a:pPr marL="1257300" lvl="2" indent="-3429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700"/>
              <a:t>Learn the </a:t>
            </a:r>
            <a:r>
              <a:rPr lang="en-US" sz="1700" dirty="0"/>
              <a:t>Vicon motion capture system to recognize different </a:t>
            </a:r>
            <a:r>
              <a:rPr lang="en-US" sz="1700"/>
              <a:t>Marker configurations </a:t>
            </a:r>
            <a:r>
              <a:rPr lang="en-US" sz="1700" dirty="0"/>
              <a:t>on drones and track their position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0354" y="738010"/>
            <a:ext cx="9813557" cy="1135562"/>
          </a:xfrm>
        </p:spPr>
        <p:txBody>
          <a:bodyPr>
            <a:noAutofit/>
          </a:bodyPr>
          <a:lstStyle/>
          <a:p>
            <a:r>
              <a:rPr lang="en-US" sz="4400" b="1" dirty="0"/>
              <a:t>Potential Project for ECE445 Group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72ECA2-0E67-435E-AD9C-858E4A76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88" y="6266576"/>
            <a:ext cx="2947846" cy="556966"/>
          </a:xfrm>
          <a:prstGeom prst="rect">
            <a:avLst/>
          </a:prstGeom>
        </p:spPr>
      </p:pic>
      <p:pic>
        <p:nvPicPr>
          <p:cNvPr id="1026" name="x_Picture 1" descr="Motion Capture positioning | Bitcraze">
            <a:extLst>
              <a:ext uri="{FF2B5EF4-FFF2-40B4-BE49-F238E27FC236}">
                <a16:creationId xmlns:a16="http://schemas.microsoft.com/office/drawing/2014/main" id="{A4CF0951-A522-7A0A-7C95-417FEA84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147" y="3446695"/>
            <a:ext cx="2960086" cy="1659184"/>
          </a:xfrm>
          <a:prstGeom prst="rect">
            <a:avLst/>
          </a:prstGeom>
          <a:noFill/>
          <a:ln w="19050">
            <a:solidFill>
              <a:schemeClr val="bg1">
                <a:lumMod val="25000"/>
                <a:lumOff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rone And Goggles OFF 78%, 60% OFF | t.mitso.by">
            <a:extLst>
              <a:ext uri="{FF2B5EF4-FFF2-40B4-BE49-F238E27FC236}">
                <a16:creationId xmlns:a16="http://schemas.microsoft.com/office/drawing/2014/main" id="{5BC99B95-8632-9C82-28D0-9D88AA65A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185" y="4614277"/>
            <a:ext cx="2294349" cy="152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azyflie 2.1 – Bitcraze Store">
            <a:extLst>
              <a:ext uri="{FF2B5EF4-FFF2-40B4-BE49-F238E27FC236}">
                <a16:creationId xmlns:a16="http://schemas.microsoft.com/office/drawing/2014/main" id="{F32399A5-A3F9-4D04-4126-A6941F63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352" y="2087460"/>
            <a:ext cx="1661127" cy="166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70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03275-47AB-0640-B3A6-FFD1E9A2BE11}"/>
              </a:ext>
            </a:extLst>
          </p:cNvPr>
          <p:cNvSpPr txBox="1">
            <a:spLocks/>
          </p:cNvSpPr>
          <p:nvPr/>
        </p:nvSpPr>
        <p:spPr>
          <a:xfrm>
            <a:off x="732998" y="2690183"/>
            <a:ext cx="8453426" cy="3617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31F3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John</a:t>
            </a:r>
            <a:r>
              <a:rPr lang="en-US" sz="3200" dirty="0">
                <a:latin typeface="Calibri" panose="020F0502020204030204" pitchFamily="34" charset="0"/>
              </a:rPr>
              <a:t> M. Hart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200" dirty="0">
                <a:latin typeface="Calibri" panose="020F0502020204030204" pitchFamily="34" charset="0"/>
              </a:rPr>
              <a:t>	Principal Research Engineer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200" dirty="0">
                <a:latin typeface="Calibri" panose="020F0502020204030204" pitchFamily="34" charset="0"/>
              </a:rPr>
              <a:t>		Coordinated Science Laboratory and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200" dirty="0">
                <a:latin typeface="Calibri" panose="020F0502020204030204" pitchFamily="34" charset="0"/>
              </a:rPr>
              <a:t>		Center for Autonomy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200" dirty="0">
                <a:latin typeface="Calibri" panose="020F0502020204030204" pitchFamily="34" charset="0"/>
              </a:rPr>
              <a:t>		</a:t>
            </a:r>
            <a:r>
              <a:rPr lang="en-US" sz="3200" dirty="0">
                <a:solidFill>
                  <a:schemeClr val="bg1">
                    <a:lumMod val="25000"/>
                    <a:lumOff val="75000"/>
                  </a:schemeClr>
                </a:solidFill>
                <a:latin typeface="Calibri" panose="020F0502020204030204" pitchFamily="34" charset="0"/>
              </a:rPr>
              <a:t>jmhart3 @ illinois.edu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25000"/>
                  <a:lumOff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31F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31F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31F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2B820-3443-8AFC-ED44-7C4D3AD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77" y="753227"/>
            <a:ext cx="9963104" cy="108094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Please Contact Me With Any Questions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474634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10">
      <a:dk1>
        <a:srgbClr val="000714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88563</TotalTime>
  <Words>399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ECE 445  Potential Project  Spring 2024</vt:lpstr>
      <vt:lpstr>Center for Autonomy  Manager and Laboratory Coordinator</vt:lpstr>
      <vt:lpstr>CfA Shared Robotics Laboratories</vt:lpstr>
      <vt:lpstr>Intelligent Robotics Lab Focus</vt:lpstr>
      <vt:lpstr>IRL: Flying Arena</vt:lpstr>
      <vt:lpstr>Potential Project for ECE445 Group</vt:lpstr>
      <vt:lpstr>Please Contact Me With 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Hart, John M</dc:creator>
  <cp:lastModifiedBy>Hart, John M</cp:lastModifiedBy>
  <cp:revision>285</cp:revision>
  <dcterms:created xsi:type="dcterms:W3CDTF">2021-06-17T16:54:05Z</dcterms:created>
  <dcterms:modified xsi:type="dcterms:W3CDTF">2024-01-30T22:03:50Z</dcterms:modified>
</cp:coreProperties>
</file>