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58" r:id="rId6"/>
    <p:sldId id="259" r:id="rId7"/>
    <p:sldId id="268" r:id="rId8"/>
    <p:sldId id="269" r:id="rId9"/>
    <p:sldId id="270" r:id="rId10"/>
    <p:sldId id="272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8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4D2981D3-6979-4302-AE86-CAFBCF6DD1C0}" type="datetime1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489857F2-BD8F-4CD2-93B7-B1133F66E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203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857F2-BD8F-4CD2-93B7-B1133F66E22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060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A3DD4-B0C7-F62A-94EE-0C9BB2116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86A0E5-E905-1F46-8A34-974900187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78206-6231-DFB0-E408-93E67314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D5F8-15A5-4776-AE44-6437CAF6A2ED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C6E31-0B04-AE17-D250-F81E9E0E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FC905-2046-3E20-3166-14366846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E9D9-C1B7-4D4D-A73A-14032FD55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44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6C544-9D13-99AF-22F4-BF5E0C78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06D6CF-8697-6E77-FD21-13476A0CC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C97B0-C79D-74D8-348F-6F3337A8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D5F8-15A5-4776-AE44-6437CAF6A2ED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8DD0D-EDC7-ED91-3C37-BCB3F91C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B52C7-C9C5-5577-EFCB-B1FBBF92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E9D9-C1B7-4D4D-A73A-14032FD55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32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C7CECA-817D-A366-D1AB-262DD1820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BB297D-368F-3BA1-2F52-6C19F733C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9D5A6C-AC43-6F2A-2BBF-8BA3F757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D5F8-15A5-4776-AE44-6437CAF6A2ED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1346E-7903-7A0F-F6CB-9156028B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FA1E6-9293-7DC6-78CA-430B8FC8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E9D9-C1B7-4D4D-A73A-14032FD55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45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63E8C-87D5-0466-5DAE-A6B04B7D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567E1-FEFB-EB92-1DB9-3582CDC38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B508B-CB8C-4E74-9362-443958BE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D5F8-15A5-4776-AE44-6437CAF6A2ED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AB584-FDDE-C328-F69A-505445AC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2E845-FA24-E78D-6ECF-7FD2FF09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E9D9-C1B7-4D4D-A73A-14032FD55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1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C7B78-985A-259D-7E3C-714A88AB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AFF4B-3D9A-BCFE-EF84-138A3D0A3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13DA79-609F-449C-E1DF-0E027D4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D5F8-15A5-4776-AE44-6437CAF6A2ED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83371-1901-FE89-9273-3B12100D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CC5CD-738B-BCB0-6D7F-56B7348D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E9D9-C1B7-4D4D-A73A-14032FD55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69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95CA0-A9F9-ED1D-16AE-3F14F2DC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B1BD9-790C-8168-F805-2EDFFD0C4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CEA45F-A1C3-A8AA-3459-DE216289B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C1ED0B-BFAD-9918-BCAB-0A4CA47B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D5F8-15A5-4776-AE44-6437CAF6A2ED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242EC-2153-9582-B8C5-FB105BC5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AFE49-866F-6555-10E5-DFAD461A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E9D9-C1B7-4D4D-A73A-14032FD55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29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F94A9-6A37-48D4-41F1-6FE2D4A1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D6C181-58A4-D72B-7576-A498FD790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FCDEF8-0BB5-0411-1053-337BCB102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76DC48-E2AE-3967-CC45-635713AF2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69322F-AF92-2A95-6772-BF84A3490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2A63E7-4A42-A7DB-44A6-1F905F55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D5F8-15A5-4776-AE44-6437CAF6A2ED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BF0864-D19B-6AEC-E631-43A3946F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6DC836-4DF4-E326-666E-E783C09E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E9D9-C1B7-4D4D-A73A-14032FD55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20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16682-CA40-3DD7-3CEC-56F68C79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E3B095-1464-779C-E184-1DACA623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D5F8-15A5-4776-AE44-6437CAF6A2ED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CE6053-CC6E-B5CA-D42D-E8581796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560D51-7375-2696-6B91-C4DEBF25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E9D9-C1B7-4D4D-A73A-14032FD55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18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1F1431-E8BA-0CF3-B449-33AECD68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D5F8-15A5-4776-AE44-6437CAF6A2ED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F08686-E47B-340B-55A2-B84C11E5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CCC9A8-8AA7-37CC-B941-ADFF16FC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E9D9-C1B7-4D4D-A73A-14032FD55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61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64CED-3880-1F6B-A635-864DC116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DC762-6F2D-61D3-4D9C-BE20641BA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823C9A-FD21-FA08-5511-DC2FD1CA0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C67720-F0E8-FEE6-286B-FEFB1E47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D5F8-15A5-4776-AE44-6437CAF6A2ED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E1B636-8B30-78C1-812C-E8B08C1A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015780-258B-7E0F-2891-C284CA92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E9D9-C1B7-4D4D-A73A-14032FD55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A5050-6344-F503-64FC-E330D1C3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80BAF6-1EA8-9B33-A677-775B5EFB3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0D001C-4B58-7BBA-5E8D-0E6A52EF0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1463DA-2F3D-3B0A-F522-62DB3848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D5F8-15A5-4776-AE44-6437CAF6A2ED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A6A2EF-D01A-D487-D98E-C850226D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EDCBB8-4807-08A0-0635-C5FA6560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E9D9-C1B7-4D4D-A73A-14032FD55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01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590AAF-2FFF-2C00-2BE8-09B2F6B9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2377FA-4A92-3B2A-90D6-76EF504E5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0A3AB-7907-9D87-9CAF-FD5D8306F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CD5F8-15A5-4776-AE44-6437CAF6A2ED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774A6-7A6E-7024-B21A-45EA63E46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3DEEB-0053-F843-E3B5-37C26A0B4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23E9D9-C1B7-4D4D-A73A-14032FD55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07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클립아트, 만화 영화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19669BF6-E431-B26F-4A7D-8D0F6B83D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86039" y="367642"/>
            <a:ext cx="2650929" cy="2650929"/>
          </a:xfrm>
          <a:prstGeom prst="rect">
            <a:avLst/>
          </a:prstGeom>
        </p:spPr>
      </p:pic>
      <p:pic>
        <p:nvPicPr>
          <p:cNvPr id="12" name="그림 11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DC4F7D50-9103-C6F8-2820-05FF60366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9" y="2901822"/>
            <a:ext cx="4048533" cy="404853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985CA86-2810-66B5-4672-F91FE2D28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943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72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채소 사는 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36A7BE-8A7A-8CC1-7CE2-0195D5240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3218" y="5789539"/>
            <a:ext cx="3639161" cy="77320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sz="1500" b="1" i="0" dirty="0" err="1" smtClean="0">
                <a:solidFill>
                  <a:srgbClr val="1D1C1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팀명</a:t>
            </a:r>
            <a:r>
              <a:rPr lang="en-US" altLang="ko-KR" sz="1500" b="1" dirty="0" smtClean="0">
                <a:solidFill>
                  <a:srgbClr val="1D1C1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500" b="1" dirty="0" err="1">
                <a:solidFill>
                  <a:srgbClr val="1D1C1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농흥회</a:t>
            </a:r>
            <a:endParaRPr lang="en-US" altLang="ko-KR" sz="1500" b="1" dirty="0">
              <a:solidFill>
                <a:srgbClr val="1D1C1D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l"/>
            <a:r>
              <a:rPr lang="ko-KR" altLang="en-US" sz="1500" b="1" dirty="0" smtClean="0">
                <a:solidFill>
                  <a:srgbClr val="1D1C1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팀원 </a:t>
            </a:r>
            <a:r>
              <a:rPr lang="en-US" altLang="ko-KR" sz="1500" b="1" dirty="0" smtClean="0">
                <a:solidFill>
                  <a:srgbClr val="1D1C1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1500" b="1" dirty="0" err="1" smtClean="0">
                <a:solidFill>
                  <a:srgbClr val="1D1C1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윤찬열</a:t>
            </a:r>
            <a:r>
              <a:rPr lang="en-US" altLang="ko-KR" sz="1500" b="1" dirty="0" smtClean="0">
                <a:solidFill>
                  <a:srgbClr val="1D1C1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500" b="1" dirty="0" smtClean="0">
                <a:solidFill>
                  <a:srgbClr val="1D1C1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이현동</a:t>
            </a:r>
            <a:r>
              <a:rPr lang="en-US" altLang="ko-KR" sz="1500" b="1" dirty="0" smtClean="0">
                <a:solidFill>
                  <a:srgbClr val="1D1C1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500" b="1" dirty="0" err="1" smtClean="0">
                <a:solidFill>
                  <a:srgbClr val="1D1C1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권오윤</a:t>
            </a:r>
            <a:r>
              <a:rPr lang="en-US" altLang="ko-KR" sz="1500" b="1" dirty="0" smtClean="0">
                <a:solidFill>
                  <a:srgbClr val="1D1C1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500" b="1" dirty="0" err="1" smtClean="0">
                <a:solidFill>
                  <a:srgbClr val="1D1C1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정태빈</a:t>
            </a:r>
            <a:r>
              <a:rPr lang="en-US" altLang="ko-KR" sz="1500" b="1" dirty="0" smtClean="0">
                <a:solidFill>
                  <a:srgbClr val="1D1C1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</a:p>
          <a:p>
            <a:pPr algn="l"/>
            <a:r>
              <a:rPr lang="en-US" altLang="ko-KR" sz="1500" b="1" dirty="0">
                <a:solidFill>
                  <a:srgbClr val="1D1C1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500" b="1" dirty="0" smtClean="0">
                <a:solidFill>
                  <a:srgbClr val="1D1C1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   </a:t>
            </a:r>
            <a:r>
              <a:rPr lang="ko-KR" altLang="en-US" sz="1500" b="1" dirty="0" smtClean="0">
                <a:solidFill>
                  <a:srgbClr val="1D1C1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이상윤</a:t>
            </a:r>
            <a:r>
              <a:rPr lang="en-US" altLang="ko-KR" sz="1500" b="1" dirty="0" smtClean="0">
                <a:solidFill>
                  <a:srgbClr val="1D1C1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500" b="1" dirty="0" err="1" smtClean="0">
                <a:solidFill>
                  <a:srgbClr val="1D1C1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홍동균</a:t>
            </a:r>
            <a:r>
              <a:rPr lang="en-US" altLang="ko-KR" sz="1500" b="1" dirty="0" smtClean="0">
                <a:solidFill>
                  <a:srgbClr val="1D1C1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500" b="1" dirty="0" err="1" smtClean="0">
                <a:solidFill>
                  <a:srgbClr val="1D1C1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부혁훈</a:t>
            </a:r>
            <a:endParaRPr lang="ko-KR" altLang="en-US" sz="1500" b="1" i="0" dirty="0" smtClean="0">
              <a:solidFill>
                <a:srgbClr val="1D1C1D"/>
              </a:solidFill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l"/>
            <a:endParaRPr lang="ko-KR" altLang="en-US" dirty="0"/>
          </a:p>
        </p:txBody>
      </p:sp>
      <p:pic>
        <p:nvPicPr>
          <p:cNvPr id="7" name="그림 6" descr="클립아트, 그림, 만화 영화, 그래픽이(가) 표시된 사진&#10;&#10;자동 생성된 설명">
            <a:extLst>
              <a:ext uri="{FF2B5EF4-FFF2-40B4-BE49-F238E27FC236}">
                <a16:creationId xmlns:a16="http://schemas.microsoft.com/office/drawing/2014/main" id="{B44B8FEB-C5F8-7F92-28E4-27FEE559E1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796">
            <a:off x="1648421" y="5188904"/>
            <a:ext cx="1518989" cy="1518989"/>
          </a:xfrm>
          <a:prstGeom prst="rect">
            <a:avLst/>
          </a:prstGeom>
        </p:spPr>
      </p:pic>
      <p:pic>
        <p:nvPicPr>
          <p:cNvPr id="10" name="그림 9" descr="클립아트, 그림, 만화 영화, 그래픽이(가) 표시된 사진&#10;&#10;자동 생성된 설명">
            <a:extLst>
              <a:ext uri="{FF2B5EF4-FFF2-40B4-BE49-F238E27FC236}">
                <a16:creationId xmlns:a16="http://schemas.microsoft.com/office/drawing/2014/main" id="{332399F8-798B-DB55-6435-D69E0909A7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796" flipH="1">
            <a:off x="1151566" y="5362573"/>
            <a:ext cx="1411302" cy="1411302"/>
          </a:xfrm>
          <a:prstGeom prst="rect">
            <a:avLst/>
          </a:prstGeom>
        </p:spPr>
      </p:pic>
      <p:pic>
        <p:nvPicPr>
          <p:cNvPr id="9" name="그림 8" descr="클립아트, 그래픽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690FB808-1407-C322-7748-1E969A0989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9510" y="4947184"/>
            <a:ext cx="1632882" cy="16328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0DBA24-88A7-4BFD-F28C-82BFB8555714}"/>
              </a:ext>
            </a:extLst>
          </p:cNvPr>
          <p:cNvSpPr txBox="1"/>
          <p:nvPr/>
        </p:nvSpPr>
        <p:spPr>
          <a:xfrm>
            <a:off x="3013698" y="3742210"/>
            <a:ext cx="6329999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1">
              <a:spcAft>
                <a:spcPts val="800"/>
              </a:spcAft>
            </a:pPr>
            <a:r>
              <a:rPr lang="ko-KR" altLang="en-US" sz="2400" b="1" kern="100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환경요인에 따른</a:t>
            </a:r>
            <a:r>
              <a:rPr lang="ko-KR" altLang="ko-KR" sz="2400" b="1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 농산물 가격 분석</a:t>
            </a:r>
            <a:r>
              <a:rPr lang="ko-KR" altLang="en-US" sz="2400" b="1" kern="100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을 통해</a:t>
            </a:r>
            <a:endParaRPr lang="en-US" altLang="ko-KR" sz="2400" b="1" kern="100" dirty="0">
              <a:effectLst/>
              <a:latin typeface="나눔스퀘어OTF" panose="020B0600000101010101" pitchFamily="34" charset="-127"/>
              <a:ea typeface="나눔스퀘어OTF" panose="020B0600000101010101" pitchFamily="34" charset="-127"/>
              <a:cs typeface="Arial" panose="020B0604020202020204" pitchFamily="34" charset="0"/>
            </a:endParaRPr>
          </a:p>
          <a:p>
            <a:pPr lvl="0" algn="ctr" latinLnBrk="1">
              <a:spcAft>
                <a:spcPts val="800"/>
              </a:spcAft>
            </a:pPr>
            <a:r>
              <a:rPr lang="ko-KR" altLang="en-US" sz="2400" b="1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농산물 값 </a:t>
            </a:r>
            <a:r>
              <a:rPr lang="ko-KR" altLang="ko-KR" sz="2400" b="1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예측 및 시각화</a:t>
            </a:r>
            <a:endParaRPr lang="ko-KR" altLang="en-US" sz="24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33219" y="5259079"/>
            <a:ext cx="341471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1D1C1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스마트국방데이터분석과정</a:t>
            </a:r>
            <a:r>
              <a:rPr lang="ko-KR" altLang="en-US" b="1" dirty="0">
                <a:solidFill>
                  <a:srgbClr val="1D1C1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b="1" dirty="0">
                <a:solidFill>
                  <a:srgbClr val="1D1C1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ko-KR" altLang="en-US" b="1" dirty="0">
                <a:solidFill>
                  <a:srgbClr val="1D1C1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919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F9635-65C0-A1B4-D6CC-5EE21B7D5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D9D3E-68B6-0405-18B2-79C2CAB1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kern="100" dirty="0" smtClean="0">
                <a:effectLst/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시스템 </a:t>
            </a:r>
            <a:r>
              <a:rPr lang="ko-KR" altLang="en-US" b="1" kern="100" dirty="0" err="1" smtClean="0">
                <a:effectLst/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아키텍쳐</a:t>
            </a:r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5" name="shape1032">
            <a:extLst>
              <a:ext uri="{FF2B5EF4-FFF2-40B4-BE49-F238E27FC236}">
                <a16:creationId xmlns:a16="http://schemas.microsoft.com/office/drawing/2014/main" id="{CD3AEA48-8301-B605-F869-0AFD47C8B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199" y="1690688"/>
            <a:ext cx="8435923" cy="4892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074" name="Picture 2" descr="도매시장 통합홈페이지">
            <a:extLst>
              <a:ext uri="{FF2B5EF4-FFF2-40B4-BE49-F238E27FC236}">
                <a16:creationId xmlns:a16="http://schemas.microsoft.com/office/drawing/2014/main" id="{7789B785-B694-5E1F-0AF3-322F62BB6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87" y="4815943"/>
            <a:ext cx="684684" cy="27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A4B93F-FB6F-85A2-117F-59F80DB5EFBD}"/>
              </a:ext>
            </a:extLst>
          </p:cNvPr>
          <p:cNvSpPr txBox="1"/>
          <p:nvPr/>
        </p:nvSpPr>
        <p:spPr>
          <a:xfrm>
            <a:off x="942187" y="6120448"/>
            <a:ext cx="249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*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KOSIS: </a:t>
            </a:r>
            <a:r>
              <a:rPr lang="ko-KR" altLang="en-US" sz="14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국가통계포털</a:t>
            </a: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32473-A358-FF88-E947-25EA9004F764}"/>
              </a:ext>
            </a:extLst>
          </p:cNvPr>
          <p:cNvSpPr/>
          <p:nvPr/>
        </p:nvSpPr>
        <p:spPr>
          <a:xfrm>
            <a:off x="4319560" y="2539999"/>
            <a:ext cx="669000" cy="2440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7A8AE6-FAB0-D76C-474A-67FC22B8D237}"/>
              </a:ext>
            </a:extLst>
          </p:cNvPr>
          <p:cNvSpPr txBox="1"/>
          <p:nvPr/>
        </p:nvSpPr>
        <p:spPr>
          <a:xfrm>
            <a:off x="4283220" y="2537857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Database</a:t>
            </a:r>
            <a:endParaRPr lang="ko-KR" altLang="en-US" sz="1000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9CDC9F1-E9FB-4239-F595-4BE3ECC731D4}"/>
              </a:ext>
            </a:extLst>
          </p:cNvPr>
          <p:cNvGrpSpPr/>
          <p:nvPr/>
        </p:nvGrpSpPr>
        <p:grpSpPr>
          <a:xfrm>
            <a:off x="7140924" y="3467219"/>
            <a:ext cx="741680" cy="246221"/>
            <a:chOff x="4283220" y="2537857"/>
            <a:chExt cx="741680" cy="24622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3C6127C-B538-2691-9A1D-117D8FBD331F}"/>
                </a:ext>
              </a:extLst>
            </p:cNvPr>
            <p:cNvSpPr/>
            <p:nvPr/>
          </p:nvSpPr>
          <p:spPr>
            <a:xfrm>
              <a:off x="4319560" y="2539999"/>
              <a:ext cx="669000" cy="2440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3C4345-2E30-29D2-1BF7-65EEC6561431}"/>
                </a:ext>
              </a:extLst>
            </p:cNvPr>
            <p:cNvSpPr txBox="1"/>
            <p:nvPr/>
          </p:nvSpPr>
          <p:spPr>
            <a:xfrm>
              <a:off x="4283220" y="2537857"/>
              <a:ext cx="7416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FrontEnd</a:t>
              </a:r>
              <a:endParaRPr lang="ko-KR" altLang="en-US" sz="10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3AB44AC-1A4B-20F4-0E4A-A56285966006}"/>
              </a:ext>
            </a:extLst>
          </p:cNvPr>
          <p:cNvGrpSpPr/>
          <p:nvPr/>
        </p:nvGrpSpPr>
        <p:grpSpPr>
          <a:xfrm>
            <a:off x="6546565" y="5544342"/>
            <a:ext cx="1188718" cy="246221"/>
            <a:chOff x="4283220" y="2537857"/>
            <a:chExt cx="741680" cy="24622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4393B09-0A81-4AB3-1C45-640B19AE4647}"/>
                </a:ext>
              </a:extLst>
            </p:cNvPr>
            <p:cNvSpPr/>
            <p:nvPr/>
          </p:nvSpPr>
          <p:spPr>
            <a:xfrm>
              <a:off x="4319560" y="2539999"/>
              <a:ext cx="669000" cy="2440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F9038A-82FF-654F-F01B-6A397970E3B8}"/>
                </a:ext>
              </a:extLst>
            </p:cNvPr>
            <p:cNvSpPr txBox="1"/>
            <p:nvPr/>
          </p:nvSpPr>
          <p:spPr>
            <a:xfrm>
              <a:off x="4283220" y="2537857"/>
              <a:ext cx="7416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Visualization</a:t>
              </a:r>
              <a:endParaRPr lang="ko-KR" altLang="en-US" sz="10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A6F2266-3B5A-2273-7F7F-FE6A3D019B47}"/>
              </a:ext>
            </a:extLst>
          </p:cNvPr>
          <p:cNvGrpSpPr/>
          <p:nvPr/>
        </p:nvGrpSpPr>
        <p:grpSpPr>
          <a:xfrm>
            <a:off x="5675140" y="3157363"/>
            <a:ext cx="821405" cy="246221"/>
            <a:chOff x="4274048" y="2523278"/>
            <a:chExt cx="741680" cy="353333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9ED3342-D1DA-782D-F83E-99134A302B07}"/>
                </a:ext>
              </a:extLst>
            </p:cNvPr>
            <p:cNvSpPr/>
            <p:nvPr/>
          </p:nvSpPr>
          <p:spPr>
            <a:xfrm>
              <a:off x="4319560" y="2539999"/>
              <a:ext cx="669000" cy="2440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14491-EB83-95B9-5B0F-800F86B65453}"/>
                </a:ext>
              </a:extLst>
            </p:cNvPr>
            <p:cNvSpPr txBox="1"/>
            <p:nvPr/>
          </p:nvSpPr>
          <p:spPr>
            <a:xfrm>
              <a:off x="4274046" y="2523277"/>
              <a:ext cx="741680" cy="353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Analysis</a:t>
              </a:r>
              <a:endParaRPr lang="ko-KR" altLang="en-US" sz="10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grpSp>
        <p:nvGrpSpPr>
          <p:cNvPr id="3073" name="그룹 3072">
            <a:extLst>
              <a:ext uri="{FF2B5EF4-FFF2-40B4-BE49-F238E27FC236}">
                <a16:creationId xmlns:a16="http://schemas.microsoft.com/office/drawing/2014/main" id="{6C5FC9D3-11C3-1FD8-2B74-E06F2A2B1A76}"/>
              </a:ext>
            </a:extLst>
          </p:cNvPr>
          <p:cNvGrpSpPr/>
          <p:nvPr/>
        </p:nvGrpSpPr>
        <p:grpSpPr>
          <a:xfrm>
            <a:off x="7167102" y="2291636"/>
            <a:ext cx="741680" cy="246221"/>
            <a:chOff x="4283220" y="2537857"/>
            <a:chExt cx="741680" cy="246221"/>
          </a:xfrm>
        </p:grpSpPr>
        <p:sp>
          <p:nvSpPr>
            <p:cNvPr id="3075" name="직사각형 3074">
              <a:extLst>
                <a:ext uri="{FF2B5EF4-FFF2-40B4-BE49-F238E27FC236}">
                  <a16:creationId xmlns:a16="http://schemas.microsoft.com/office/drawing/2014/main" id="{58986408-C277-1785-4E88-F250240752AA}"/>
                </a:ext>
              </a:extLst>
            </p:cNvPr>
            <p:cNvSpPr/>
            <p:nvPr/>
          </p:nvSpPr>
          <p:spPr>
            <a:xfrm>
              <a:off x="4319560" y="2539999"/>
              <a:ext cx="669000" cy="2440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6" name="TextBox 3075">
              <a:extLst>
                <a:ext uri="{FF2B5EF4-FFF2-40B4-BE49-F238E27FC236}">
                  <a16:creationId xmlns:a16="http://schemas.microsoft.com/office/drawing/2014/main" id="{838105BD-66FA-7FBB-0505-903D0B146EBE}"/>
                </a:ext>
              </a:extLst>
            </p:cNvPr>
            <p:cNvSpPr txBox="1"/>
            <p:nvPr/>
          </p:nvSpPr>
          <p:spPr>
            <a:xfrm>
              <a:off x="4283220" y="2537857"/>
              <a:ext cx="7416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Web</a:t>
              </a:r>
              <a:endParaRPr lang="ko-KR" altLang="en-US" sz="10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B6BF0DF3-129E-DE9E-B8C5-D7FF1B0453E1}"/>
              </a:ext>
            </a:extLst>
          </p:cNvPr>
          <p:cNvGrpSpPr/>
          <p:nvPr/>
        </p:nvGrpSpPr>
        <p:grpSpPr>
          <a:xfrm>
            <a:off x="2791665" y="2549121"/>
            <a:ext cx="940578" cy="246221"/>
            <a:chOff x="4235943" y="2212736"/>
            <a:chExt cx="940578" cy="246221"/>
          </a:xfrm>
        </p:grpSpPr>
        <p:sp>
          <p:nvSpPr>
            <p:cNvPr id="3078" name="직사각형 3077">
              <a:extLst>
                <a:ext uri="{FF2B5EF4-FFF2-40B4-BE49-F238E27FC236}">
                  <a16:creationId xmlns:a16="http://schemas.microsoft.com/office/drawing/2014/main" id="{1B5F1861-4955-BAC2-34E2-D368818C4A32}"/>
                </a:ext>
              </a:extLst>
            </p:cNvPr>
            <p:cNvSpPr/>
            <p:nvPr/>
          </p:nvSpPr>
          <p:spPr>
            <a:xfrm>
              <a:off x="4362156" y="2214878"/>
              <a:ext cx="669000" cy="2440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9" name="TextBox 3078">
              <a:extLst>
                <a:ext uri="{FF2B5EF4-FFF2-40B4-BE49-F238E27FC236}">
                  <a16:creationId xmlns:a16="http://schemas.microsoft.com/office/drawing/2014/main" id="{001AA4DC-A284-A2B6-38F8-1F2B416B2341}"/>
                </a:ext>
              </a:extLst>
            </p:cNvPr>
            <p:cNvSpPr txBox="1"/>
            <p:nvPr/>
          </p:nvSpPr>
          <p:spPr>
            <a:xfrm>
              <a:off x="4235943" y="2212736"/>
              <a:ext cx="9405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Processing</a:t>
              </a:r>
              <a:endParaRPr lang="ko-KR" altLang="en-US" sz="10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942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10F98-7C0E-6A2E-A114-E3481D07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kern="100" dirty="0" smtClean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WBS </a:t>
            </a:r>
            <a:r>
              <a:rPr lang="ko-KR" altLang="en-US" b="1" kern="100" dirty="0" smtClean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및 </a:t>
            </a:r>
            <a:r>
              <a:rPr lang="en-US" altLang="ko-KR" b="1" kern="100" dirty="0" smtClean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R&amp;R(</a:t>
            </a:r>
            <a:r>
              <a:rPr lang="ko-KR" altLang="en-US" b="1" kern="100" dirty="0" smtClean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분리</a:t>
            </a:r>
            <a:r>
              <a:rPr lang="en-US" altLang="ko-KR" b="1" kern="100" dirty="0" smtClean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?)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E275AD6-81C9-C088-4EC1-1B7791C26D70}"/>
              </a:ext>
            </a:extLst>
          </p:cNvPr>
          <p:cNvGrpSpPr/>
          <p:nvPr/>
        </p:nvGrpSpPr>
        <p:grpSpPr>
          <a:xfrm>
            <a:off x="4283220" y="2537857"/>
            <a:ext cx="741680" cy="246221"/>
            <a:chOff x="4283220" y="2537857"/>
            <a:chExt cx="741680" cy="24622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A821A3-09EA-7045-ABB3-95EAC166EE7F}"/>
                </a:ext>
              </a:extLst>
            </p:cNvPr>
            <p:cNvSpPr/>
            <p:nvPr/>
          </p:nvSpPr>
          <p:spPr>
            <a:xfrm>
              <a:off x="4319560" y="2539999"/>
              <a:ext cx="669000" cy="2440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ED2885-7BF6-3B15-3DE6-613310B12B5A}"/>
                </a:ext>
              </a:extLst>
            </p:cNvPr>
            <p:cNvSpPr txBox="1"/>
            <p:nvPr/>
          </p:nvSpPr>
          <p:spPr>
            <a:xfrm>
              <a:off x="4283220" y="2537857"/>
              <a:ext cx="7416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Database</a:t>
              </a:r>
              <a:endParaRPr lang="ko-KR" altLang="en-US" sz="10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8" name="shape1033">
            <a:extLst>
              <a:ext uri="{FF2B5EF4-FFF2-40B4-BE49-F238E27FC236}">
                <a16:creationId xmlns:a16="http://schemas.microsoft.com/office/drawing/2014/main" id="{3C21CEC1-D2E3-F2E0-13B4-057561C2E1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690688"/>
            <a:ext cx="10515600" cy="4802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/>
          <p:cNvSpPr txBox="1"/>
          <p:nvPr/>
        </p:nvSpPr>
        <p:spPr>
          <a:xfrm>
            <a:off x="4048298" y="1690688"/>
            <a:ext cx="77296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24900" y="1690688"/>
            <a:ext cx="77296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7047" y="5442499"/>
            <a:ext cx="1963999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이관</a:t>
            </a:r>
            <a:endParaRPr lang="en-US" altLang="ko-KR" dirty="0" smtClean="0"/>
          </a:p>
          <a:p>
            <a:r>
              <a:rPr lang="ko-KR" altLang="en-US" dirty="0" smtClean="0"/>
              <a:t>운영 및 유지보수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86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폰트, 화이트, 영수증이(가) 표시된 사진&#10;&#10;자동 생성된 설명">
            <a:extLst>
              <a:ext uri="{FF2B5EF4-FFF2-40B4-BE49-F238E27FC236}">
                <a16:creationId xmlns:a16="http://schemas.microsoft.com/office/drawing/2014/main" id="{D3DA76FB-225B-213D-CC18-90D770994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74189"/>
            <a:ext cx="4149944" cy="650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7" name="그림 16" descr="텍스트, 폰트, 화이트, 영수증이(가) 표시된 사진&#10;&#10;자동 생성된 설명">
            <a:extLst>
              <a:ext uri="{FF2B5EF4-FFF2-40B4-BE49-F238E27FC236}">
                <a16:creationId xmlns:a16="http://schemas.microsoft.com/office/drawing/2014/main" id="{9EE5251A-53D6-7B82-7989-C87E75B3AE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30724"/>
            <a:ext cx="3592896" cy="648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7878EE0-965E-890A-9D2D-8C24AC763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43252"/>
            <a:ext cx="4891471" cy="573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6214265-E8A0-5776-16F6-8690FAF3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4400" b="1" kern="100" dirty="0">
                <a:effectLst/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프로젝트 배경</a:t>
            </a:r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07B88-0305-9608-C2D4-E0ABC8289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ko-KR" altLang="ko-KR" sz="24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기후 </a:t>
            </a:r>
            <a:r>
              <a:rPr lang="ko-KR" altLang="ko-KR" sz="2400" kern="100" dirty="0" smtClean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변화</a:t>
            </a:r>
            <a:r>
              <a:rPr lang="ko-KR" altLang="en-US" sz="2400" kern="100" dirty="0" smtClean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와 </a:t>
            </a:r>
            <a:r>
              <a:rPr lang="ko-KR" altLang="ko-KR" sz="2400" kern="100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자연재해로 </a:t>
            </a:r>
            <a:r>
              <a:rPr lang="ko-KR" altLang="ko-KR" sz="2400" kern="100" dirty="0" smtClean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영향</a:t>
            </a:r>
            <a:r>
              <a:rPr lang="ko-KR" altLang="en-US" sz="2400" kern="100" dirty="0" smtClean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으로 </a:t>
            </a:r>
            <a:r>
              <a:rPr lang="ko-KR" altLang="en-US" sz="24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인한</a:t>
            </a:r>
            <a:r>
              <a:rPr lang="ko-KR" altLang="ko-KR" sz="24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 농산물</a:t>
            </a:r>
            <a:r>
              <a:rPr lang="ko-KR" altLang="en-US" sz="24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의</a:t>
            </a:r>
            <a:r>
              <a:rPr lang="ko-KR" altLang="ko-KR" sz="24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 가격 </a:t>
            </a:r>
            <a:r>
              <a:rPr lang="ko-KR" altLang="ko-KR" sz="2400" kern="100" dirty="0" smtClean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변</a:t>
            </a:r>
            <a:r>
              <a:rPr lang="ko-KR" altLang="en-US" sz="2400" kern="100" dirty="0" smtClean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화</a:t>
            </a:r>
          </a:p>
          <a:p>
            <a:pPr marL="0" lvl="0" indent="0" latinLnBrk="1">
              <a:lnSpc>
                <a:spcPct val="150000"/>
              </a:lnSpc>
              <a:spcAft>
                <a:spcPts val="800"/>
              </a:spcAft>
              <a:buNone/>
            </a:pPr>
            <a:r>
              <a:rPr lang="ko-KR" altLang="ko-KR" sz="1800" kern="100" dirty="0" smtClean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기후 변화와 </a:t>
            </a:r>
            <a:r>
              <a:rPr lang="ko-KR" altLang="ko-KR" sz="2000" b="1" kern="100" dirty="0" smtClean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 panose="020B0604020202020204" pitchFamily="34" charset="0"/>
              </a:rPr>
              <a:t>식료품 가격이 급격히 상승</a:t>
            </a:r>
            <a:r>
              <a:rPr lang="ko-KR" altLang="ko-KR" sz="1800" kern="100" dirty="0" smtClean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하는 현상은 지속적이고 전 세계적인 문제입니다</a:t>
            </a:r>
            <a:r>
              <a:rPr lang="en-US" altLang="ko-KR" sz="1800" kern="100" dirty="0" smtClean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. </a:t>
            </a:r>
            <a:endParaRPr lang="en-US" altLang="ko-KR" sz="1800" kern="100" dirty="0">
              <a:effectLst/>
              <a:latin typeface="나눔스퀘어OTF" panose="020B0600000101010101" pitchFamily="34" charset="-127"/>
              <a:ea typeface="나눔스퀘어OTF" panose="020B0600000101010101" pitchFamily="34" charset="-127"/>
              <a:cs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E556F20-1510-EA05-4D7A-9BF61865C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4694589" cy="2937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그림 8" descr="텍스트, 폰트, 화이트, 스크린샷이(가) 표시된 사진&#10;&#10;자동 생성된 설명">
            <a:extLst>
              <a:ext uri="{FF2B5EF4-FFF2-40B4-BE49-F238E27FC236}">
                <a16:creationId xmlns:a16="http://schemas.microsoft.com/office/drawing/2014/main" id="{07EC6867-67F5-A870-0A59-80F096C1E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83446"/>
            <a:ext cx="4044841" cy="580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5126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344CC-9159-E77E-A256-89D7FB24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고딕" pitchFamily="2" charset="-127"/>
                <a:ea typeface="나눔고딕" pitchFamily="2" charset="-127"/>
              </a:rPr>
              <a:t>프로젝트 개요</a:t>
            </a:r>
            <a:r>
              <a:rPr lang="en-US" altLang="ko-KR" dirty="0"/>
              <a:t>	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292538"/>
              </p:ext>
            </p:extLst>
          </p:nvPr>
        </p:nvGraphicFramePr>
        <p:xfrm>
          <a:off x="838200" y="1825624"/>
          <a:ext cx="10515601" cy="3806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7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7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0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9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9277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 dirty="0">
                          <a:latin typeface="나눔스퀘어OTF"/>
                          <a:ea typeface="나눔스퀘어OTF"/>
                        </a:rPr>
                        <a:t>팀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dirty="0" err="1">
                          <a:latin typeface="나눔스퀘어OTF"/>
                          <a:ea typeface="나눔스퀘어OTF"/>
                        </a:rPr>
                        <a:t>농흥회</a:t>
                      </a:r>
                      <a:r>
                        <a:rPr lang="en-US" altLang="ko-KR" sz="2000" dirty="0">
                          <a:latin typeface="나눔스퀘어OTF"/>
                          <a:ea typeface="나눔스퀘어OTF"/>
                        </a:rPr>
                        <a:t>(1</a:t>
                      </a:r>
                      <a:r>
                        <a:rPr lang="ko-KR" altLang="en-US" sz="2000" dirty="0">
                          <a:latin typeface="나눔스퀘어OTF"/>
                          <a:ea typeface="나눔스퀘어OTF"/>
                        </a:rPr>
                        <a:t>조</a:t>
                      </a:r>
                      <a:r>
                        <a:rPr lang="en-US" altLang="ko-KR" sz="2000" dirty="0">
                          <a:latin typeface="나눔스퀘어OTF"/>
                          <a:ea typeface="나눔스퀘어OTF"/>
                        </a:rPr>
                        <a:t>)</a:t>
                      </a:r>
                      <a:endParaRPr lang="ko-KR" altLang="en-US" sz="2000" dirty="0">
                        <a:latin typeface="나눔스퀘어OTF"/>
                        <a:ea typeface="나눔스퀘어O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>
                          <a:latin typeface="나눔스퀘어OTF"/>
                          <a:ea typeface="나눔스퀘어OTF"/>
                        </a:rPr>
                        <a:t>프로젝트명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>
                          <a:latin typeface="나눔스퀘어OTF"/>
                          <a:ea typeface="나눔스퀘어OTF"/>
                        </a:rPr>
                        <a:t>채소 사는 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9277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 dirty="0">
                          <a:latin typeface="나눔스퀘어OTF"/>
                          <a:ea typeface="나눔스퀘어OTF"/>
                        </a:rPr>
                        <a:t>팀원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dirty="0" err="1">
                          <a:latin typeface="나눔스퀘어OTF"/>
                          <a:ea typeface="나눔스퀘어OTF"/>
                        </a:rPr>
                        <a:t>윤찬열</a:t>
                      </a:r>
                      <a:r>
                        <a:rPr lang="en-US" altLang="ko-KR" sz="2000" dirty="0">
                          <a:latin typeface="나눔스퀘어OTF"/>
                          <a:ea typeface="나눔스퀘어OTF"/>
                        </a:rPr>
                        <a:t>, </a:t>
                      </a:r>
                      <a:r>
                        <a:rPr lang="ko-KR" altLang="en-US" sz="2000" dirty="0">
                          <a:latin typeface="나눔스퀘어OTF"/>
                          <a:ea typeface="나눔스퀘어OTF"/>
                        </a:rPr>
                        <a:t>이현동</a:t>
                      </a:r>
                      <a:r>
                        <a:rPr lang="en-US" altLang="ko-KR" sz="2000" dirty="0">
                          <a:latin typeface="나눔스퀘어OTF"/>
                          <a:ea typeface="나눔스퀘어OTF"/>
                        </a:rPr>
                        <a:t>, </a:t>
                      </a:r>
                      <a:r>
                        <a:rPr lang="ko-KR" altLang="en-US" sz="2000" dirty="0" err="1">
                          <a:latin typeface="나눔스퀘어OTF"/>
                          <a:ea typeface="나눔스퀘어OTF"/>
                        </a:rPr>
                        <a:t>권오윤</a:t>
                      </a:r>
                      <a:r>
                        <a:rPr lang="en-US" altLang="ko-KR" sz="2000" dirty="0">
                          <a:latin typeface="나눔스퀘어OTF"/>
                          <a:ea typeface="나눔스퀘어OTF"/>
                        </a:rPr>
                        <a:t>,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dirty="0" err="1">
                          <a:latin typeface="나눔스퀘어OTF"/>
                          <a:ea typeface="나눔스퀘어OTF"/>
                        </a:rPr>
                        <a:t>정태빈</a:t>
                      </a:r>
                      <a:r>
                        <a:rPr lang="en-US" altLang="ko-KR" sz="2000" dirty="0">
                          <a:latin typeface="나눔스퀘어OTF"/>
                          <a:ea typeface="나눔스퀘어OTF"/>
                        </a:rPr>
                        <a:t>, </a:t>
                      </a:r>
                      <a:r>
                        <a:rPr lang="ko-KR" altLang="en-US" sz="2000" dirty="0">
                          <a:latin typeface="나눔스퀘어OTF"/>
                          <a:ea typeface="나눔스퀘어OTF"/>
                        </a:rPr>
                        <a:t>이상윤</a:t>
                      </a:r>
                      <a:r>
                        <a:rPr lang="en-US" altLang="ko-KR" sz="2000" dirty="0">
                          <a:latin typeface="나눔스퀘어OTF"/>
                          <a:ea typeface="나눔스퀘어OTF"/>
                        </a:rPr>
                        <a:t>, </a:t>
                      </a:r>
                      <a:r>
                        <a:rPr lang="ko-KR" altLang="en-US" sz="2000" dirty="0" err="1">
                          <a:latin typeface="나눔스퀘어OTF"/>
                          <a:ea typeface="나눔스퀘어OTF"/>
                        </a:rPr>
                        <a:t>홍동균</a:t>
                      </a:r>
                      <a:r>
                        <a:rPr lang="en-US" altLang="ko-KR" sz="2000" dirty="0">
                          <a:latin typeface="나눔스퀘어OTF"/>
                          <a:ea typeface="나눔스퀘어OTF"/>
                        </a:rPr>
                        <a:t>,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dirty="0" err="1">
                          <a:latin typeface="나눔스퀘어OTF"/>
                          <a:ea typeface="나눔스퀘어OTF"/>
                        </a:rPr>
                        <a:t>부혁훈</a:t>
                      </a:r>
                      <a:endParaRPr lang="ko-KR" altLang="en-US" sz="2000" dirty="0">
                        <a:latin typeface="나눔스퀘어OTF"/>
                        <a:ea typeface="나눔스퀘어O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>
                          <a:latin typeface="나눔스퀘어OTF"/>
                          <a:ea typeface="나눔스퀘어OTF"/>
                        </a:rPr>
                        <a:t>프로젝트 주제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>
                          <a:latin typeface="나눔스퀘어OTF"/>
                          <a:ea typeface="나눔스퀘어OTF"/>
                        </a:rPr>
                        <a:t>농산물 물가 예측과 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9277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 dirty="0">
                          <a:latin typeface="나눔스퀘어OTF"/>
                          <a:ea typeface="나눔스퀘어OTF"/>
                        </a:rPr>
                        <a:t>사용자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dirty="0">
                          <a:latin typeface="나눔스퀘어OTF"/>
                          <a:ea typeface="나눔스퀘어OTF"/>
                        </a:rPr>
                        <a:t>농산물 유통 관계자 및 소비자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>
                          <a:latin typeface="나눔스퀘어OTF"/>
                          <a:ea typeface="나눔스퀘어OTF"/>
                        </a:rPr>
                        <a:t>프로젝트 목표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dirty="0">
                          <a:latin typeface="나눔스퀘어OTF"/>
                          <a:ea typeface="나눔스퀘어OTF"/>
                        </a:rPr>
                        <a:t>기후 변화로 인한 농산물 가격 분석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dirty="0">
                          <a:latin typeface="나눔스퀘어OTF"/>
                          <a:ea typeface="나눔스퀘어OTF"/>
                        </a:rPr>
                        <a:t>분석을 통한 물가 예측 및 시각화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38199" y="5243276"/>
          <a:ext cx="4585140" cy="9752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7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7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5211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>
                          <a:latin typeface="나눔스퀘어OTF"/>
                          <a:ea typeface="나눔스퀘어OTF"/>
                        </a:rPr>
                        <a:t>기간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000" dirty="0">
                          <a:latin typeface="나눔스퀘어OTF"/>
                          <a:ea typeface="나눔스퀘어OTF"/>
                        </a:rPr>
                        <a:t>11/01 ~ 12/19</a:t>
                      </a:r>
                      <a:endParaRPr lang="ko-KR" altLang="en-US" sz="2000" dirty="0">
                        <a:latin typeface="나눔스퀘어OTF"/>
                        <a:ea typeface="나눔스퀘어O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17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263CB-5A7A-5446-2DB7-898466F7C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DD9BE-8169-79AD-B48C-B6BCDB8C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4400" b="1" kern="100" dirty="0">
                <a:effectLst/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프로젝트 </a:t>
            </a:r>
            <a:r>
              <a:rPr lang="ko-KR" altLang="en-US" sz="4400" b="1" kern="100" dirty="0">
                <a:effectLst/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선정 기준</a:t>
            </a:r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CF2CB0B-F054-B30B-2B7E-A404455A916F}"/>
              </a:ext>
            </a:extLst>
          </p:cNvPr>
          <p:cNvCxnSpPr>
            <a:cxnSpLocks/>
          </p:cNvCxnSpPr>
          <p:nvPr/>
        </p:nvCxnSpPr>
        <p:spPr>
          <a:xfrm>
            <a:off x="6096000" y="1825625"/>
            <a:ext cx="0" cy="34926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FE77843-194A-5675-698F-78BEBAC13BD8}"/>
              </a:ext>
            </a:extLst>
          </p:cNvPr>
          <p:cNvCxnSpPr>
            <a:cxnSpLocks/>
          </p:cNvCxnSpPr>
          <p:nvPr/>
        </p:nvCxnSpPr>
        <p:spPr>
          <a:xfrm>
            <a:off x="838200" y="3601901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2B456A-07DC-789E-B7C3-BAB4F4586956}"/>
              </a:ext>
            </a:extLst>
          </p:cNvPr>
          <p:cNvSpPr txBox="1"/>
          <p:nvPr/>
        </p:nvSpPr>
        <p:spPr>
          <a:xfrm>
            <a:off x="838200" y="4001290"/>
            <a:ext cx="5257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800" b="1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시의성</a:t>
            </a:r>
            <a:endParaRPr lang="en-US" altLang="ko-KR" b="1" dirty="0">
              <a:latin typeface="나눔스퀘어OTF" panose="020B0600000101010101" pitchFamily="34" charset="-127"/>
              <a:ea typeface="나눔스퀘어OTF" panose="020B0600000101010101" pitchFamily="34" charset="-127"/>
              <a:cs typeface="Arial" panose="020B0604020202020204" pitchFamily="34" charset="0"/>
            </a:endParaRPr>
          </a:p>
          <a:p>
            <a:pPr algn="ctr"/>
            <a:endParaRPr lang="en-US" altLang="ko-KR" sz="1800" b="1" dirty="0">
              <a:effectLst/>
              <a:latin typeface="나눔스퀘어OTF" panose="020B0600000101010101" pitchFamily="34" charset="-127"/>
              <a:ea typeface="나눔스퀘어OTF" panose="020B0600000101010101" pitchFamily="34" charset="-127"/>
              <a:cs typeface="Arial" panose="020B0604020202020204" pitchFamily="34" charset="0"/>
            </a:endParaRPr>
          </a:p>
          <a:p>
            <a:pPr algn="ctr"/>
            <a:r>
              <a:rPr lang="ko-KR" altLang="ko-KR" sz="18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농산물 가격은 계절과 기후 변화에 따라</a:t>
            </a:r>
            <a:endParaRPr lang="en-US" altLang="ko-KR" sz="1800" dirty="0">
              <a:effectLst/>
              <a:latin typeface="나눔스퀘어OTF" panose="020B0600000101010101" pitchFamily="34" charset="-127"/>
              <a:ea typeface="나눔스퀘어OTF" panose="020B0600000101010101" pitchFamily="34" charset="-127"/>
              <a:cs typeface="Arial" panose="020B0604020202020204" pitchFamily="34" charset="0"/>
            </a:endParaRPr>
          </a:p>
          <a:p>
            <a:pPr algn="ctr"/>
            <a:r>
              <a:rPr lang="ko-KR" altLang="ko-KR" sz="18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크게 변동하며</a:t>
            </a:r>
            <a:r>
              <a:rPr lang="en-US" altLang="ko-KR" sz="18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ko-KR" sz="18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이를 반영하는 것이 중요합니다</a:t>
            </a:r>
            <a:r>
              <a:rPr lang="en-US" altLang="ko-KR" sz="18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.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F90FBB-297B-2947-9D54-1933F4D58E25}"/>
              </a:ext>
            </a:extLst>
          </p:cNvPr>
          <p:cNvSpPr txBox="1"/>
          <p:nvPr/>
        </p:nvSpPr>
        <p:spPr>
          <a:xfrm>
            <a:off x="6096007" y="1825617"/>
            <a:ext cx="5257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800" b="1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효과성</a:t>
            </a:r>
            <a:endParaRPr lang="en-US" altLang="ko-KR" b="1" dirty="0">
              <a:latin typeface="나눔스퀘어OTF" panose="020B0600000101010101" pitchFamily="34" charset="-127"/>
              <a:ea typeface="나눔스퀘어OTF" panose="020B0600000101010101" pitchFamily="34" charset="-127"/>
              <a:cs typeface="Arial" panose="020B0604020202020204" pitchFamily="34" charset="0"/>
            </a:endParaRPr>
          </a:p>
          <a:p>
            <a:pPr algn="ctr"/>
            <a:endParaRPr lang="en-US" altLang="ko-KR" sz="1800" b="1" dirty="0">
              <a:effectLst/>
              <a:latin typeface="나눔스퀘어OTF" panose="020B0600000101010101" pitchFamily="34" charset="-127"/>
              <a:ea typeface="나눔스퀘어OTF" panose="020B0600000101010101" pitchFamily="34" charset="-127"/>
              <a:cs typeface="Arial" panose="020B0604020202020204" pitchFamily="34" charset="0"/>
            </a:endParaRPr>
          </a:p>
          <a:p>
            <a:pPr algn="ctr"/>
            <a:r>
              <a:rPr lang="ko-KR" altLang="ko-KR" sz="18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다양한 변수를 반영한 예측 결과</a:t>
            </a:r>
            <a:r>
              <a:rPr lang="ko-KR" altLang="en-US" sz="18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로 </a:t>
            </a:r>
            <a:r>
              <a:rPr lang="ko-KR" altLang="ko-KR" sz="18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불확실한 시장</a:t>
            </a:r>
            <a:endParaRPr lang="en-US" altLang="ko-KR" sz="1800" dirty="0">
              <a:effectLst/>
              <a:latin typeface="나눔스퀘어OTF" panose="020B0600000101010101" pitchFamily="34" charset="-127"/>
              <a:ea typeface="나눔스퀘어OTF" panose="020B0600000101010101" pitchFamily="34" charset="-127"/>
              <a:cs typeface="Arial" panose="020B0604020202020204" pitchFamily="34" charset="0"/>
            </a:endParaRPr>
          </a:p>
          <a:p>
            <a:pPr algn="ctr"/>
            <a:r>
              <a:rPr lang="ko-KR" altLang="ko-KR" sz="18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상황 속에서도 현명한 결정을 내릴 수 있습니다</a:t>
            </a:r>
            <a:r>
              <a:rPr lang="en-US" altLang="ko-KR" sz="18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.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2A21E-7CFA-432F-E3C9-AC3A22E00534}"/>
              </a:ext>
            </a:extLst>
          </p:cNvPr>
          <p:cNvSpPr txBox="1"/>
          <p:nvPr/>
        </p:nvSpPr>
        <p:spPr>
          <a:xfrm>
            <a:off x="6096006" y="4001282"/>
            <a:ext cx="5257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800" b="1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공익성</a:t>
            </a:r>
            <a:endParaRPr lang="en-US" altLang="ko-KR" b="1" dirty="0">
              <a:latin typeface="나눔스퀘어OTF" panose="020B0600000101010101" pitchFamily="34" charset="-127"/>
              <a:ea typeface="나눔스퀘어OTF" panose="020B0600000101010101" pitchFamily="34" charset="-127"/>
              <a:cs typeface="Arial" panose="020B0604020202020204" pitchFamily="34" charset="0"/>
            </a:endParaRPr>
          </a:p>
          <a:p>
            <a:pPr algn="ctr"/>
            <a:endParaRPr lang="en-US" altLang="ko-KR" sz="1800" b="1" dirty="0">
              <a:effectLst/>
              <a:latin typeface="나눔스퀘어OTF" panose="020B0600000101010101" pitchFamily="34" charset="-127"/>
              <a:ea typeface="나눔스퀘어OTF" panose="020B0600000101010101" pitchFamily="34" charset="-127"/>
              <a:cs typeface="Arial" panose="020B0604020202020204" pitchFamily="34" charset="0"/>
            </a:endParaRPr>
          </a:p>
          <a:p>
            <a:pPr algn="ctr"/>
            <a:r>
              <a:rPr lang="ko-KR" altLang="ko-KR" sz="18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농산물 가격 예측은 소비자와 농업 종사자에게</a:t>
            </a:r>
            <a:endParaRPr lang="en-US" altLang="ko-KR" sz="1800" dirty="0">
              <a:effectLst/>
              <a:latin typeface="나눔스퀘어OTF" panose="020B0600000101010101" pitchFamily="34" charset="-127"/>
              <a:ea typeface="나눔스퀘어OTF" panose="020B0600000101010101" pitchFamily="34" charset="-127"/>
              <a:cs typeface="Arial" panose="020B0604020202020204" pitchFamily="34" charset="0"/>
            </a:endParaRPr>
          </a:p>
          <a:p>
            <a:pPr algn="ctr"/>
            <a:r>
              <a:rPr lang="ko-KR" altLang="ko-KR" sz="18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실질적인 공익적 가치를 제공합니다</a:t>
            </a:r>
            <a:r>
              <a:rPr lang="en-US" altLang="ko-KR" sz="18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. 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5D9AD5-3E2A-D522-A986-0B8155D4DF4A}"/>
              </a:ext>
            </a:extLst>
          </p:cNvPr>
          <p:cNvSpPr txBox="1"/>
          <p:nvPr/>
        </p:nvSpPr>
        <p:spPr>
          <a:xfrm>
            <a:off x="838194" y="1825611"/>
            <a:ext cx="52577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2400" b="1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편의성</a:t>
            </a:r>
            <a:endParaRPr lang="en-US" altLang="ko-KR" sz="2400" b="1" dirty="0">
              <a:effectLst/>
              <a:latin typeface="나눔스퀘어OTF" panose="020B0600000101010101" pitchFamily="34" charset="-127"/>
              <a:ea typeface="나눔스퀘어OTF" panose="020B0600000101010101" pitchFamily="34" charset="-127"/>
              <a:cs typeface="Arial" panose="020B0604020202020204" pitchFamily="34" charset="0"/>
            </a:endParaRPr>
          </a:p>
          <a:p>
            <a:pPr algn="ctr"/>
            <a:endParaRPr lang="en-US" altLang="ko-KR" b="1" dirty="0">
              <a:latin typeface="나눔스퀘어OTF" panose="020B0600000101010101" pitchFamily="34" charset="-127"/>
              <a:ea typeface="나눔스퀘어OTF" panose="020B0600000101010101" pitchFamily="34" charset="-127"/>
              <a:cs typeface="Arial" panose="020B0604020202020204" pitchFamily="34" charset="0"/>
            </a:endParaRPr>
          </a:p>
          <a:p>
            <a:pPr algn="ctr"/>
            <a:r>
              <a:rPr lang="ko-KR" altLang="ko-KR" sz="18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이 프로젝트는 농산물 품목별로 데이터를 구분하여 쉽게 이해할 수 있도록 구성합니다</a:t>
            </a:r>
            <a:r>
              <a:rPr lang="en-US" altLang="ko-KR" sz="18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.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709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48399-7ACD-1A51-106C-076D50BD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고딕" pitchFamily="2" charset="-127"/>
                <a:ea typeface="나눔고딕" pitchFamily="2" charset="-127"/>
              </a:rPr>
              <a:t>프로젝트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8CAE1-B670-D943-5EEB-13140A749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" indent="0" latinLnBrk="1">
              <a:spcAft>
                <a:spcPts val="800"/>
              </a:spcAft>
              <a:buNone/>
            </a:pPr>
            <a:r>
              <a:rPr lang="ko-KR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소비자는 적정 구입 시기를 결정하고 물가 부담을 줄일 수 있고</a:t>
            </a:r>
            <a:r>
              <a:rPr lang="en-US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,</a:t>
            </a:r>
          </a:p>
          <a:p>
            <a:pPr marL="50800" indent="0" latinLnBrk="1">
              <a:spcAft>
                <a:spcPts val="800"/>
              </a:spcAft>
              <a:buNone/>
            </a:pPr>
            <a:r>
              <a:rPr lang="ko-KR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생산자는 적정 재배 및 출하 시기를 파악하여 경쟁력을 확보할 수 있습니다</a:t>
            </a:r>
            <a:r>
              <a:rPr lang="en-US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.</a:t>
            </a:r>
            <a:endParaRPr lang="ko-KR" altLang="ko-KR" sz="1800" kern="100" dirty="0">
              <a:effectLst/>
              <a:latin typeface="나눔스퀘어OTF" panose="020B0600000101010101" pitchFamily="34" charset="-127"/>
              <a:ea typeface="나눔스퀘어OTF" panose="020B0600000101010101" pitchFamily="34" charset="-127"/>
              <a:cs typeface="Arial" panose="020B0604020202020204" pitchFamily="34" charset="0"/>
            </a:endParaRPr>
          </a:p>
          <a:p>
            <a:pPr marL="0" indent="0" latinLnBrk="1">
              <a:spcAft>
                <a:spcPts val="800"/>
              </a:spcAft>
              <a:buNone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pic>
        <p:nvPicPr>
          <p:cNvPr id="5" name="그림 4" descr="만화 영화, 클립아트, 일러스트레이션, 미소이(가) 표시된 사진&#10;&#10;자동 생성된 설명">
            <a:extLst>
              <a:ext uri="{FF2B5EF4-FFF2-40B4-BE49-F238E27FC236}">
                <a16:creationId xmlns:a16="http://schemas.microsoft.com/office/drawing/2014/main" id="{61771A10-18D1-AA2C-0965-7C85839BC6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64" y="3399415"/>
            <a:ext cx="1560976" cy="1560976"/>
          </a:xfrm>
          <a:prstGeom prst="rect">
            <a:avLst/>
          </a:prstGeom>
        </p:spPr>
      </p:pic>
      <p:pic>
        <p:nvPicPr>
          <p:cNvPr id="7" name="그림 6" descr="클립아트, 상징, 그래픽, 폰트이(가) 표시된 사진&#10;&#10;자동 생성된 설명">
            <a:extLst>
              <a:ext uri="{FF2B5EF4-FFF2-40B4-BE49-F238E27FC236}">
                <a16:creationId xmlns:a16="http://schemas.microsoft.com/office/drawing/2014/main" id="{78BBFFE2-BE95-61A6-1288-CDD224E708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99" y="4401946"/>
            <a:ext cx="1846701" cy="1846701"/>
          </a:xfrm>
          <a:prstGeom prst="rect">
            <a:avLst/>
          </a:prstGeom>
        </p:spPr>
      </p:pic>
      <p:pic>
        <p:nvPicPr>
          <p:cNvPr id="9" name="그림 8" descr="블랙, 어둠이(가) 표시된 사진&#10;&#10;자동 생성된 설명">
            <a:extLst>
              <a:ext uri="{FF2B5EF4-FFF2-40B4-BE49-F238E27FC236}">
                <a16:creationId xmlns:a16="http://schemas.microsoft.com/office/drawing/2014/main" id="{C782B2AB-0B62-29F3-FB97-72918A3B07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880" y="4550979"/>
            <a:ext cx="1941896" cy="1941896"/>
          </a:xfrm>
          <a:prstGeom prst="rect">
            <a:avLst/>
          </a:prstGeom>
        </p:spPr>
      </p:pic>
      <p:pic>
        <p:nvPicPr>
          <p:cNvPr id="11" name="그림 10" descr="그림, 미소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364F7A20-D58D-A9B8-D499-82F1127258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647" y="3399415"/>
            <a:ext cx="1560976" cy="1560976"/>
          </a:xfrm>
          <a:prstGeom prst="rect">
            <a:avLst/>
          </a:prstGeom>
        </p:spPr>
      </p:pic>
      <p:pic>
        <p:nvPicPr>
          <p:cNvPr id="13" name="그림 12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9EA62A5A-2CBC-08C4-3F55-69638D5412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884" y="3399415"/>
            <a:ext cx="1016273" cy="10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3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843F3-0DB1-6E6F-FD44-6117E342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b="1" kern="100" dirty="0">
                <a:effectLst/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프로젝트 기능</a:t>
            </a:r>
            <a:r>
              <a:rPr lang="en-US" altLang="ko-KR" b="1" kern="100" dirty="0">
                <a:effectLst/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 &amp; </a:t>
            </a:r>
            <a:r>
              <a:rPr lang="ko-KR" altLang="ko-KR" b="1" kern="100" dirty="0">
                <a:effectLst/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방향성 </a:t>
            </a:r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3B210-161D-DD4C-B81A-B61755011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974" y="1825625"/>
            <a:ext cx="11027979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ko-KR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 panose="020B0604020202020204" pitchFamily="34" charset="0"/>
              </a:rPr>
              <a:t>농산물 지표 </a:t>
            </a:r>
            <a:r>
              <a:rPr lang="ko-KR" altLang="ko-KR" sz="2000" b="1" kern="100" dirty="0" smtClean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 panose="020B0604020202020204" pitchFamily="34" charset="0"/>
              </a:rPr>
              <a:t>제공</a:t>
            </a:r>
            <a:r>
              <a:rPr lang="en-US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/>
            </a:r>
            <a:br>
              <a:rPr lang="en-US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</a:br>
            <a:r>
              <a:rPr lang="en-US" altLang="ko-KR" sz="1800" kern="100" dirty="0" smtClean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- </a:t>
            </a:r>
            <a:r>
              <a:rPr lang="ko-KR" altLang="ko-KR" sz="1800" kern="100" dirty="0" smtClean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사용자에게 </a:t>
            </a:r>
            <a:r>
              <a:rPr lang="ko-KR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과거부터 현재까지의 농산물 가격 정보를 </a:t>
            </a:r>
            <a:r>
              <a:rPr lang="ko-KR" altLang="ko-KR" sz="1800" kern="100" dirty="0" smtClean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제공</a:t>
            </a:r>
            <a:endParaRPr lang="en-US" altLang="ko-KR" sz="1800" kern="100" dirty="0">
              <a:effectLst/>
              <a:latin typeface="나눔스퀘어OTF" panose="020B0600000101010101" pitchFamily="34" charset="-127"/>
              <a:ea typeface="나눔스퀘어OTF" panose="020B0600000101010101" pitchFamily="34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ko-KR" sz="1800" kern="100" dirty="0">
              <a:latin typeface="나눔스퀘어OTF" panose="020B0600000101010101" pitchFamily="34" charset="-127"/>
              <a:ea typeface="나눔스퀘어OTF" panose="020B0600000101010101" pitchFamily="34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ko-KR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 panose="020B0604020202020204" pitchFamily="34" charset="0"/>
              </a:rPr>
              <a:t>미래 농산물의 가격 예측</a:t>
            </a:r>
            <a:r>
              <a:rPr lang="en-US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/>
            </a:r>
            <a:br>
              <a:rPr lang="en-US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</a:br>
            <a:r>
              <a:rPr lang="en-US" altLang="ko-KR" sz="1800" kern="100" dirty="0" smtClean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- </a:t>
            </a:r>
            <a:r>
              <a:rPr lang="ko-KR" altLang="ko-KR" sz="1800" kern="100" dirty="0" smtClean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기후</a:t>
            </a:r>
            <a:r>
              <a:rPr lang="en-US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금리</a:t>
            </a:r>
            <a:r>
              <a:rPr lang="en-US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물가 등 다양한 경제 및 환경 데이터를 종합적으로 분석하여 향후 농산물 가격을 </a:t>
            </a:r>
            <a:r>
              <a:rPr lang="ko-KR" altLang="ko-KR" sz="1800" kern="100" dirty="0" smtClean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예측</a:t>
            </a:r>
            <a:endParaRPr lang="en-US" altLang="ko-KR" sz="1800" kern="100" dirty="0">
              <a:effectLst/>
              <a:latin typeface="나눔스퀘어OTF" panose="020B0600000101010101" pitchFamily="34" charset="-127"/>
              <a:ea typeface="나눔스퀘어OTF" panose="020B0600000101010101" pitchFamily="34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ko-KR" sz="1800" kern="100" dirty="0">
              <a:latin typeface="나눔스퀘어OTF Bold" panose="020B0600000101010101" pitchFamily="34" charset="-127"/>
              <a:ea typeface="나눔스퀘어OTF Bold" panose="020B0600000101010101" pitchFamily="34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ko-KR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 panose="020B0604020202020204" pitchFamily="34" charset="0"/>
              </a:rPr>
              <a:t>사용자 정의 변수 기반 농산물 가격 예측</a:t>
            </a:r>
            <a:r>
              <a:rPr lang="en-US" altLang="ko-KR" sz="1800" b="1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/>
            </a:r>
            <a:br>
              <a:rPr lang="en-US" altLang="ko-KR" sz="1800" b="1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</a:br>
            <a:r>
              <a:rPr lang="en-US" altLang="ko-KR" sz="1800" b="1" kern="100" dirty="0" smtClean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- </a:t>
            </a:r>
            <a:r>
              <a:rPr lang="ko-KR" altLang="ko-KR" sz="1800" kern="100" dirty="0" smtClean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사용자가 </a:t>
            </a:r>
            <a:r>
              <a:rPr lang="ko-KR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직접 기후</a:t>
            </a:r>
            <a:r>
              <a:rPr lang="en-US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금리</a:t>
            </a:r>
            <a:r>
              <a:rPr lang="en-US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물가와 같은 다양한 데이터를 입력하여</a:t>
            </a:r>
            <a:r>
              <a:rPr lang="en-US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조건에 맞는 농산물 가격을 예측할 수 있습니다</a:t>
            </a:r>
            <a:r>
              <a:rPr lang="en-US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.</a:t>
            </a:r>
            <a:endParaRPr lang="ko-KR" altLang="en-US" sz="1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05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852E8-96AF-7753-8F48-6A2BA1C50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F3429-A3F1-3423-E275-80844F08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kern="100" dirty="0">
                <a:effectLst/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기대효과</a:t>
            </a:r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0B96B5-B93A-C767-0123-479B7327E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974" y="1825625"/>
            <a:ext cx="11027979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ko-KR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 panose="020B0604020202020204" pitchFamily="34" charset="0"/>
              </a:rPr>
              <a:t>데이터 분석과 예측</a:t>
            </a:r>
            <a:r>
              <a:rPr lang="en-US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/>
            </a:r>
            <a:br>
              <a:rPr lang="en-US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</a:br>
            <a:r>
              <a:rPr lang="en-US" altLang="ko-KR" sz="1800" kern="100" dirty="0" smtClean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- </a:t>
            </a:r>
            <a:r>
              <a:rPr lang="ko-KR" altLang="ko-KR" sz="1800" kern="100" dirty="0" err="1" smtClean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머신러닝</a:t>
            </a:r>
            <a:r>
              <a:rPr lang="ko-KR" altLang="ko-KR" sz="1800" kern="100" dirty="0" smtClean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ko-KR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알고리즘을 활용해 대량의 데이터를 처리하고 가격 추세를 </a:t>
            </a:r>
            <a:r>
              <a:rPr lang="ko-KR" altLang="ko-KR" sz="1800" kern="100" dirty="0" smtClean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파악</a:t>
            </a:r>
            <a:endParaRPr lang="en-US" altLang="ko-KR" sz="1800" kern="100" dirty="0" smtClean="0">
              <a:effectLst/>
              <a:latin typeface="나눔스퀘어OTF" panose="020B0600000101010101" pitchFamily="34" charset="-127"/>
              <a:ea typeface="나눔스퀘어OTF" panose="020B0600000101010101" pitchFamily="34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00" kern="100" dirty="0" smtClean="0"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-</a:t>
            </a:r>
            <a:r>
              <a:rPr lang="en-US" altLang="ko-KR" sz="1800" kern="100" dirty="0" smtClean="0"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          </a:t>
            </a:r>
            <a:r>
              <a:rPr lang="en-US" altLang="ko-KR" sz="1800" kern="100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		           </a:t>
            </a:r>
            <a:r>
              <a:rPr lang="ko-KR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사용자들이 과거부터 현재까지의 농산물 가격 동향을 </a:t>
            </a:r>
            <a:r>
              <a:rPr lang="ko-KR" altLang="ko-KR" sz="1800" kern="100" dirty="0" smtClean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파악</a:t>
            </a:r>
            <a:endParaRPr lang="en-US" altLang="ko-KR" sz="1800" kern="100" dirty="0">
              <a:effectLst/>
              <a:latin typeface="나눔스퀘어OTF" panose="020B0600000101010101" pitchFamily="34" charset="-127"/>
              <a:ea typeface="나눔스퀘어OTF" panose="020B0600000101010101" pitchFamily="34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ko-KR" sz="1800" kern="100" dirty="0">
              <a:latin typeface="나눔스퀘어OTF" panose="020B0600000101010101" pitchFamily="34" charset="-127"/>
              <a:ea typeface="나눔스퀘어OTF" panose="020B0600000101010101" pitchFamily="34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 panose="020B0604020202020204" pitchFamily="34" charset="0"/>
              </a:rPr>
              <a:t>효율적인 미래 대비</a:t>
            </a:r>
            <a:r>
              <a:rPr lang="en-US" altLang="ko-KR" sz="1800" b="1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/>
            </a:r>
            <a:br>
              <a:rPr lang="en-US" altLang="ko-KR" sz="1800" b="1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</a:br>
            <a:r>
              <a:rPr lang="en-US" altLang="ko-KR" sz="1800" b="1" kern="100" dirty="0" smtClean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-</a:t>
            </a:r>
            <a:r>
              <a:rPr lang="ko-KR" altLang="ko-KR" sz="1800" kern="100" dirty="0" smtClean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다양한 </a:t>
            </a:r>
            <a:r>
              <a:rPr lang="ko-KR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환경 및 상황에 따른 농산물 가격 변화를 예측해</a:t>
            </a:r>
            <a:r>
              <a:rPr lang="en-US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효과적인 대응 방안을 마련할 수 있습니다</a:t>
            </a:r>
            <a:r>
              <a:rPr lang="en-US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1800" kern="100" dirty="0">
              <a:latin typeface="나눔스퀘어OTF" panose="020B0600000101010101" pitchFamily="34" charset="-127"/>
              <a:ea typeface="나눔스퀘어OTF" panose="020B0600000101010101" pitchFamily="34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 panose="020B0604020202020204" pitchFamily="34" charset="0"/>
              </a:rPr>
              <a:t>시장 영향력</a:t>
            </a:r>
            <a:r>
              <a:rPr lang="en-US" altLang="ko-KR" sz="1800" b="1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/>
            </a:r>
            <a:br>
              <a:rPr lang="en-US" altLang="ko-KR" sz="1800" b="1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</a:br>
            <a:r>
              <a:rPr lang="ko-KR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농산물 관련 업체부터 최종 소비자까지 다양한 계층에 활용될 수 있는 영향력을</a:t>
            </a:r>
            <a:r>
              <a:rPr lang="en-US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ko-KR" altLang="en-US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갖추어</a:t>
            </a:r>
            <a:r>
              <a:rPr lang="en-US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 		  	           </a:t>
            </a:r>
            <a:r>
              <a:rPr lang="ko-KR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사용자들에게 가치를 제공할 것입니다</a:t>
            </a:r>
            <a:r>
              <a:rPr lang="en-US" altLang="ko-KR" sz="1800" kern="10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  <a:cs typeface="Arial" panose="020B0604020202020204" pitchFamily="34" charset="0"/>
              </a:rPr>
              <a:t>.</a:t>
            </a:r>
            <a:endParaRPr lang="ko-KR" altLang="ko-KR" sz="1800" kern="100" dirty="0">
              <a:effectLst/>
              <a:latin typeface="나눔스퀘어OTF" panose="020B0600000101010101" pitchFamily="34" charset="-127"/>
              <a:ea typeface="나눔스퀘어OTF" panose="020B0600000101010101" pitchFamily="34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ko-KR" altLang="ko-KR" sz="1800" kern="100" dirty="0">
              <a:effectLst/>
              <a:latin typeface="나눔스퀘어OTF" panose="020B0600000101010101" pitchFamily="34" charset="-127"/>
              <a:ea typeface="나눔스퀘어OTF" panose="020B0600000101010101" pitchFamily="34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ko-KR" altLang="ko-KR" sz="1800" kern="100" dirty="0">
              <a:effectLst/>
              <a:latin typeface="나눔스퀘어OTF" panose="020B0600000101010101" pitchFamily="34" charset="-127"/>
              <a:ea typeface="나눔스퀘어OTF" panose="020B0600000101010101" pitchFamily="34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ko-KR" altLang="en-US" sz="1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819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80DBE-2874-D2A0-BCBE-B61D08E82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1B6DA-1A44-8A56-9309-6A7F1A2B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kern="100" dirty="0" err="1" smtClean="0">
                <a:effectLst/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화면설계서</a:t>
            </a:r>
            <a:r>
              <a:rPr lang="ko-KR" altLang="en-US" b="1" kern="100" dirty="0" smtClean="0">
                <a:effectLst/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 </a:t>
            </a:r>
            <a:r>
              <a:rPr lang="en-US" altLang="ko-KR" b="1" kern="100" dirty="0" smtClean="0">
                <a:effectLst/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– </a:t>
            </a:r>
            <a:r>
              <a:rPr lang="ko-KR" altLang="en-US" sz="3200" b="1" kern="100" dirty="0" smtClean="0">
                <a:effectLst/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현재 채소 가격 현황 </a:t>
            </a:r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6" name="shape1030">
            <a:extLst>
              <a:ext uri="{FF2B5EF4-FFF2-40B4-BE49-F238E27FC236}">
                <a16:creationId xmlns:a16="http://schemas.microsoft.com/office/drawing/2014/main" id="{76236F0C-0DD5-4D2A-468F-41084E7DB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6018" y="2006572"/>
            <a:ext cx="9566737" cy="4419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6962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11DE9-366E-05C6-428C-F42A1FBB7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243E4-07EE-1D7B-BA6E-2F8F06BF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kern="100" dirty="0">
                <a:effectLst/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화면설계서</a:t>
            </a:r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3" name="shape1031">
            <a:extLst>
              <a:ext uri="{FF2B5EF4-FFF2-40B4-BE49-F238E27FC236}">
                <a16:creationId xmlns:a16="http://schemas.microsoft.com/office/drawing/2014/main" id="{52799696-0575-20B0-7E39-B3799EDAC4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690688"/>
            <a:ext cx="8697595" cy="4892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3935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244</Words>
  <Application>Microsoft Office PowerPoint</Application>
  <PresentationFormat>와이드스크린</PresentationFormat>
  <Paragraphs>79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나눔고딕</vt:lpstr>
      <vt:lpstr>나눔스퀘어OTF</vt:lpstr>
      <vt:lpstr>나눔스퀘어OTF Bold</vt:lpstr>
      <vt:lpstr>맑은 고딕</vt:lpstr>
      <vt:lpstr>Arial</vt:lpstr>
      <vt:lpstr>Office 테마</vt:lpstr>
      <vt:lpstr>채소 사는 날</vt:lpstr>
      <vt:lpstr>프로젝트 배경</vt:lpstr>
      <vt:lpstr>프로젝트 개요 </vt:lpstr>
      <vt:lpstr>프로젝트 선정 기준</vt:lpstr>
      <vt:lpstr>프로젝트 목표</vt:lpstr>
      <vt:lpstr>프로젝트 기능 &amp; 방향성 </vt:lpstr>
      <vt:lpstr>기대효과</vt:lpstr>
      <vt:lpstr>화면설계서 – 현재 채소 가격 현황 </vt:lpstr>
      <vt:lpstr>화면설계서</vt:lpstr>
      <vt:lpstr>시스템 아키텍쳐</vt:lpstr>
      <vt:lpstr>WBS 및 R&amp;R(분리?)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채소 사는 날</dc:title>
  <dc:creator>태빈 정</dc:creator>
  <cp:lastModifiedBy>user</cp:lastModifiedBy>
  <cp:revision>16</cp:revision>
  <dcterms:created xsi:type="dcterms:W3CDTF">2024-11-09T03:41:25Z</dcterms:created>
  <dcterms:modified xsi:type="dcterms:W3CDTF">2024-11-12T00:47:32Z</dcterms:modified>
  <cp:version/>
</cp:coreProperties>
</file>