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4" r:id="rId2"/>
    <p:sldId id="296" r:id="rId3"/>
    <p:sldId id="295" r:id="rId4"/>
    <p:sldId id="285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98" y="-90"/>
      </p:cViewPr>
      <p:guideLst>
        <p:guide orient="horz" pos="2069"/>
        <p:guide orient="horz" pos="4065"/>
        <p:guide pos="2880"/>
        <p:guide pos="385"/>
        <p:guide pos="476"/>
        <p:guide pos="567"/>
        <p:guide pos="22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886C0-8457-4CA2-922C-49A623CB2BD0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2E2DD-8E34-4344-BED3-D1BBE4215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31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2E2DD-8E34-4344-BED3-D1BBE4215E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57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2E2DD-8E34-4344-BED3-D1BBE4215E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5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2E2DD-8E34-4344-BED3-D1BBE4215EB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57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2E2DD-8E34-4344-BED3-D1BBE4215EB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5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A880-7187-42B6-BCFA-9FDDC8F8B416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1330-7B46-4A45-BA0D-66D86DA75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16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A880-7187-42B6-BCFA-9FDDC8F8B416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1330-7B46-4A45-BA0D-66D86DA75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7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A880-7187-42B6-BCFA-9FDDC8F8B416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1330-7B46-4A45-BA0D-66D86DA75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A880-7187-42B6-BCFA-9FDDC8F8B416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1330-7B46-4A45-BA0D-66D86DA75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4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A880-7187-42B6-BCFA-9FDDC8F8B416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1330-7B46-4A45-BA0D-66D86DA75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1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A880-7187-42B6-BCFA-9FDDC8F8B416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1330-7B46-4A45-BA0D-66D86DA75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83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A880-7187-42B6-BCFA-9FDDC8F8B416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1330-7B46-4A45-BA0D-66D86DA75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41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-27384"/>
            <a:ext cx="9144000" cy="532856"/>
            <a:chOff x="0" y="251012"/>
            <a:chExt cx="9144000" cy="532856"/>
          </a:xfrm>
        </p:grpSpPr>
        <p:sp>
          <p:nvSpPr>
            <p:cNvPr id="8" name="직사각형 7"/>
            <p:cNvSpPr/>
            <p:nvPr/>
          </p:nvSpPr>
          <p:spPr>
            <a:xfrm>
              <a:off x="0" y="251012"/>
              <a:ext cx="9144000" cy="532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7544" y="251683"/>
              <a:ext cx="84249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A880-7187-42B6-BCFA-9FDDC8F8B416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1330-7B46-4A45-BA0D-66D86DA75B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7"/>
          <p:cNvSpPr>
            <a:spLocks noGrp="1"/>
          </p:cNvSpPr>
          <p:nvPr>
            <p:ph type="title"/>
          </p:nvPr>
        </p:nvSpPr>
        <p:spPr>
          <a:xfrm>
            <a:off x="455676" y="-24590"/>
            <a:ext cx="8229600" cy="53006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pPr algn="l"/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2471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A880-7187-42B6-BCFA-9FDDC8F8B416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1330-7B46-4A45-BA0D-66D86DA75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1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A880-7187-42B6-BCFA-9FDDC8F8B416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1330-7B46-4A45-BA0D-66D86DA75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A880-7187-42B6-BCFA-9FDDC8F8B416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1330-7B46-4A45-BA0D-66D86DA75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4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2A880-7187-42B6-BCFA-9FDDC8F8B416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1330-7B46-4A45-BA0D-66D86DA75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5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0" y="2204864"/>
            <a:ext cx="9144000" cy="1584176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altLang="ko-KR" b="1" dirty="0"/>
              <a:t>  </a:t>
            </a:r>
            <a:r>
              <a:rPr lang="ko-KR" altLang="en-US" b="1" dirty="0" smtClean="0"/>
              <a:t>스케일링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(</a:t>
            </a:r>
            <a:r>
              <a:rPr lang="en-US" altLang="ko-KR" b="1" dirty="0" smtClean="0"/>
              <a:t>Scaling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35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정규화 또는 표준화는 왜 필요한가</a:t>
            </a:r>
            <a:r>
              <a:rPr lang="en-US" altLang="ko-KR" b="1" dirty="0"/>
              <a:t>? </a:t>
            </a:r>
            <a:endParaRPr lang="ko-KR" altLang="en-US" b="1" u="sn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764704"/>
            <a:ext cx="8136904" cy="5584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 smtClean="0"/>
              <a:t>부동산의 </a:t>
            </a:r>
            <a:r>
              <a:rPr lang="ko-KR" altLang="en-US" sz="1600" dirty="0"/>
              <a:t>가격을 예측하기 위해서 어떤 </a:t>
            </a:r>
            <a:r>
              <a:rPr lang="ko-KR" altLang="en-US" sz="1600" dirty="0" err="1"/>
              <a:t>머신러닝</a:t>
            </a:r>
            <a:r>
              <a:rPr lang="ko-KR" altLang="en-US" sz="1600" dirty="0"/>
              <a:t> 알고리즘을 훈련시킨다고 </a:t>
            </a:r>
            <a:r>
              <a:rPr lang="ko-KR" altLang="en-US" sz="1600" dirty="0" smtClean="0"/>
              <a:t>가정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 smtClean="0"/>
              <a:t>부동산 </a:t>
            </a:r>
            <a:r>
              <a:rPr lang="ko-KR" altLang="en-US" sz="1600" dirty="0"/>
              <a:t>가격과 연관이 있을 것과 같은 특성들을 도출</a:t>
            </a:r>
            <a:r>
              <a:rPr lang="en-US" altLang="ko-KR" sz="1600" dirty="0"/>
              <a:t>(extract)</a:t>
            </a:r>
            <a:r>
              <a:rPr lang="ko-KR" altLang="en-US" sz="1600" dirty="0"/>
              <a:t>합니다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 smtClean="0"/>
              <a:t>집의 평수 </a:t>
            </a:r>
            <a:r>
              <a:rPr lang="en-US" altLang="ko-KR" sz="1600" dirty="0"/>
              <a:t>10</a:t>
            </a:r>
            <a:r>
              <a:rPr lang="ko-KR" altLang="en-US" sz="1600" dirty="0"/>
              <a:t>평부터 </a:t>
            </a:r>
            <a:r>
              <a:rPr lang="en-US" altLang="ko-KR" sz="1600" dirty="0"/>
              <a:t>100</a:t>
            </a:r>
            <a:r>
              <a:rPr lang="ko-KR" altLang="en-US" sz="1600" dirty="0"/>
              <a:t>평까지 </a:t>
            </a:r>
            <a:r>
              <a:rPr lang="ko-KR" altLang="en-US" sz="1600" dirty="0" smtClean="0"/>
              <a:t>다양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 smtClean="0"/>
              <a:t>아파트의 </a:t>
            </a:r>
            <a:r>
              <a:rPr lang="ko-KR" altLang="en-US" sz="1600" dirty="0"/>
              <a:t>나이는 </a:t>
            </a:r>
            <a:r>
              <a:rPr lang="en-US" altLang="ko-KR" sz="1600" dirty="0"/>
              <a:t>1</a:t>
            </a:r>
            <a:r>
              <a:rPr lang="ko-KR" altLang="en-US" sz="1600" dirty="0"/>
              <a:t>년에서 </a:t>
            </a:r>
            <a:r>
              <a:rPr lang="en-US" altLang="ko-KR" sz="1600" dirty="0"/>
              <a:t>20</a:t>
            </a:r>
            <a:r>
              <a:rPr lang="ko-KR" altLang="en-US" sz="1600" dirty="0"/>
              <a:t>년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 smtClean="0"/>
              <a:t>지하철 </a:t>
            </a:r>
            <a:r>
              <a:rPr lang="ko-KR" altLang="en-US" sz="1600" dirty="0"/>
              <a:t>역과의 거리는 </a:t>
            </a:r>
            <a:r>
              <a:rPr lang="en-US" altLang="ko-KR" sz="1600" dirty="0"/>
              <a:t>0.1km</a:t>
            </a:r>
            <a:r>
              <a:rPr lang="ko-KR" altLang="en-US" sz="1600" dirty="0"/>
              <a:t>부터 </a:t>
            </a:r>
            <a:r>
              <a:rPr lang="en-US" altLang="ko-KR" sz="1600" dirty="0"/>
              <a:t>1km,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 err="1" smtClean="0"/>
              <a:t>대형마트와의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거리도 </a:t>
            </a:r>
            <a:r>
              <a:rPr lang="en-US" altLang="ko-KR" sz="1600" dirty="0"/>
              <a:t>1km</a:t>
            </a:r>
            <a:r>
              <a:rPr lang="ko-KR" altLang="en-US" sz="1600" dirty="0"/>
              <a:t>에서 </a:t>
            </a:r>
            <a:r>
              <a:rPr lang="en-US" altLang="ko-KR" sz="1600" dirty="0"/>
              <a:t>20km</a:t>
            </a:r>
            <a:r>
              <a:rPr lang="ko-KR" altLang="en-US" sz="1600" dirty="0"/>
              <a:t>까지 </a:t>
            </a:r>
            <a:r>
              <a:rPr lang="ko-KR" altLang="en-US" sz="1600" dirty="0" smtClean="0"/>
              <a:t>다양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 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600" dirty="0" smtClean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/>
              <a:t>문제는 </a:t>
            </a:r>
            <a:r>
              <a:rPr lang="en-US" altLang="ko-KR" sz="1600" dirty="0"/>
              <a:t>'</a:t>
            </a:r>
            <a:r>
              <a:rPr lang="ko-KR" altLang="en-US" sz="1600" dirty="0"/>
              <a:t>평수</a:t>
            </a:r>
            <a:r>
              <a:rPr lang="en-US" altLang="ko-KR" sz="1600" dirty="0"/>
              <a:t>', '</a:t>
            </a:r>
            <a:r>
              <a:rPr lang="ko-KR" altLang="en-US" sz="1600" dirty="0"/>
              <a:t>년</a:t>
            </a:r>
            <a:r>
              <a:rPr lang="en-US" altLang="ko-KR" sz="1600" dirty="0"/>
              <a:t>', 'km' </a:t>
            </a:r>
            <a:r>
              <a:rPr lang="ko-KR" altLang="en-US" sz="1600" dirty="0"/>
              <a:t>등 각 특성의 단위도 다르고</a:t>
            </a:r>
            <a:r>
              <a:rPr lang="en-US" altLang="ko-KR" sz="1600" dirty="0"/>
              <a:t>, </a:t>
            </a:r>
            <a:r>
              <a:rPr lang="ko-KR" altLang="en-US" sz="1600" dirty="0"/>
              <a:t>값의 범위도 꽤 차이가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 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 smtClean="0"/>
              <a:t>단위가 </a:t>
            </a:r>
            <a:r>
              <a:rPr lang="ko-KR" altLang="en-US" sz="1600" dirty="0"/>
              <a:t>다르면 직접적인 비교가 </a:t>
            </a:r>
            <a:r>
              <a:rPr lang="ko-KR" altLang="en-US" sz="1600" dirty="0" smtClean="0"/>
              <a:t>불가능</a:t>
            </a:r>
            <a:endParaRPr lang="en-US" altLang="ko-KR" sz="1600" dirty="0" smtClean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600" dirty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/>
              <a:t>따라서 특성들의 단위를 무시할 수 있도록</a:t>
            </a:r>
            <a:r>
              <a:rPr lang="en-US" altLang="ko-KR" sz="1600" dirty="0"/>
              <a:t>, </a:t>
            </a:r>
            <a:r>
              <a:rPr lang="ko-KR" altLang="en-US" sz="1600" dirty="0"/>
              <a:t>또한 특성들의 값의 범위를 비슷하게 만들어줄 필요가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그것이 바로 정규화 또는 표준화가 해주는 일입니다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 smtClean="0"/>
              <a:t>정규화와 </a:t>
            </a:r>
            <a:r>
              <a:rPr lang="ko-KR" altLang="en-US" sz="1600" dirty="0"/>
              <a:t>표준화가 해주는 것을 특성 스케일링</a:t>
            </a:r>
            <a:r>
              <a:rPr lang="en-US" altLang="ko-KR" sz="1600" dirty="0"/>
              <a:t>(feature scaling) </a:t>
            </a:r>
            <a:r>
              <a:rPr lang="ko-KR" altLang="en-US" sz="1600" dirty="0"/>
              <a:t>또는 데이터 스케일링</a:t>
            </a:r>
            <a:r>
              <a:rPr lang="en-US" altLang="ko-KR" sz="1600" dirty="0"/>
              <a:t>(data scaling)</a:t>
            </a:r>
            <a:r>
              <a:rPr lang="ko-KR" altLang="en-US" sz="1600" dirty="0"/>
              <a:t>이라고 부릅니다</a:t>
            </a:r>
            <a:r>
              <a:rPr lang="en-US" altLang="ko-KR" sz="1600" dirty="0"/>
              <a:t>. 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822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정규화</a:t>
            </a:r>
            <a:r>
              <a:rPr lang="en-US" altLang="ko-KR" dirty="0"/>
              <a:t>(normalization</a:t>
            </a:r>
            <a:r>
              <a:rPr lang="en-US" altLang="ko-KR" dirty="0" smtClean="0"/>
              <a:t>) vs </a:t>
            </a:r>
            <a:r>
              <a:rPr lang="ko-KR" altLang="en-US" dirty="0" smtClean="0"/>
              <a:t>표준화</a:t>
            </a:r>
            <a:endParaRPr lang="ko-KR" altLang="en-US" b="1" u="sn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764704"/>
            <a:ext cx="81369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정규화</a:t>
            </a:r>
            <a:r>
              <a:rPr lang="en-US" altLang="ko-KR" sz="1600" dirty="0"/>
              <a:t>(normalization)</a:t>
            </a:r>
            <a:r>
              <a:rPr lang="ko-KR" altLang="en-US" sz="1600" dirty="0"/>
              <a:t>는 다음과 같은 공식을 사용해서 특성 값의 범위를 </a:t>
            </a:r>
            <a:r>
              <a:rPr lang="en-US" altLang="ko-KR" sz="1600" dirty="0"/>
              <a:t>[0, 1]</a:t>
            </a:r>
            <a:r>
              <a:rPr lang="ko-KR" altLang="en-US" sz="1600" dirty="0"/>
              <a:t>로 옮깁니다</a:t>
            </a:r>
            <a:r>
              <a:rPr lang="en-US" altLang="ko-KR" sz="1600" dirty="0"/>
              <a:t>. </a:t>
            </a:r>
          </a:p>
          <a:p>
            <a:r>
              <a:rPr lang="en-US" altLang="ko-KR" sz="1600" dirty="0"/>
              <a:t> </a:t>
            </a:r>
            <a:endParaRPr lang="en-US" altLang="ko-KR" sz="1600" dirty="0" smtClean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정규화 공식</a:t>
            </a:r>
            <a:r>
              <a:rPr lang="en-US" altLang="ko-KR" sz="1600" dirty="0"/>
              <a:t>)</a:t>
            </a:r>
            <a:endParaRPr lang="en-US" altLang="ko-KR" sz="1600" dirty="0"/>
          </a:p>
          <a:p>
            <a:r>
              <a:rPr lang="en-US" altLang="ko-KR" sz="1600" dirty="0"/>
              <a:t>X</a:t>
            </a:r>
            <a:r>
              <a:rPr lang="en-US" altLang="ko-KR" sz="1600" dirty="0" smtClean="0"/>
              <a:t>′=(X</a:t>
            </a:r>
            <a:r>
              <a:rPr lang="ko-KR" altLang="en-US" sz="1600" dirty="0"/>
              <a:t>−</a:t>
            </a:r>
            <a:r>
              <a:rPr lang="en-US" altLang="ko-KR" sz="1600" dirty="0" err="1" smtClean="0"/>
              <a:t>Xmin</a:t>
            </a:r>
            <a:r>
              <a:rPr lang="en-US" altLang="ko-KR" sz="1600" dirty="0" smtClean="0"/>
              <a:t>)/(</a:t>
            </a:r>
            <a:r>
              <a:rPr lang="en-US" altLang="ko-KR" sz="1600" dirty="0" err="1" smtClean="0"/>
              <a:t>Xmax</a:t>
            </a:r>
            <a:r>
              <a:rPr lang="ko-KR" altLang="en-US" sz="1600" dirty="0"/>
              <a:t>−</a:t>
            </a:r>
            <a:r>
              <a:rPr lang="en-US" altLang="ko-KR" sz="1600" dirty="0" err="1" smtClean="0"/>
              <a:t>Xmin</a:t>
            </a:r>
            <a:r>
              <a:rPr lang="en-US" altLang="ko-KR" sz="1600" dirty="0" smtClean="0"/>
              <a:t>)</a:t>
            </a:r>
            <a:r>
              <a:rPr lang="en-US" altLang="ko-KR" sz="1600" dirty="0"/>
              <a:t>   </a:t>
            </a:r>
          </a:p>
          <a:p>
            <a:r>
              <a:rPr lang="en-US" altLang="ko-KR" sz="1600" dirty="0"/>
              <a:t> </a:t>
            </a:r>
          </a:p>
          <a:p>
            <a:r>
              <a:rPr lang="ko-KR" altLang="en-US" sz="1600" dirty="0"/>
              <a:t>이 공식을 사용하면 한 특성 내에 가장 큰 값은 </a:t>
            </a:r>
            <a:r>
              <a:rPr lang="en-US" altLang="ko-KR" sz="1600" dirty="0"/>
              <a:t>1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ko-KR" altLang="en-US" sz="1600" dirty="0"/>
              <a:t>가장 작은 값은 </a:t>
            </a:r>
            <a:r>
              <a:rPr lang="en-US" altLang="ko-KR" sz="1600" dirty="0"/>
              <a:t>0</a:t>
            </a:r>
            <a:r>
              <a:rPr lang="ko-KR" altLang="en-US" sz="1600" dirty="0"/>
              <a:t>으로 변환됩니다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공식을 이용해서 각 특성들의 값을 변환해주면 모두 </a:t>
            </a:r>
            <a:r>
              <a:rPr lang="en-US" altLang="ko-KR" sz="1600" dirty="0"/>
              <a:t>[0, 1]</a:t>
            </a:r>
            <a:r>
              <a:rPr lang="ko-KR" altLang="en-US" sz="1600" dirty="0"/>
              <a:t>의 범위를 갖게 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이제야 특성들이 평등한 위치에 놓여진 것입니다</a:t>
            </a:r>
            <a:r>
              <a:rPr lang="en-US" altLang="ko-KR" sz="1600" dirty="0"/>
              <a:t>. </a:t>
            </a:r>
          </a:p>
          <a:p>
            <a:pPr marL="285750" indent="-285750" fontAlgn="base">
              <a:buFont typeface="Wingdings" panose="05000000000000000000" pitchFamily="2" charset="2"/>
              <a:buChar char="u"/>
            </a:pPr>
            <a:endParaRPr lang="en-US" altLang="ko-KR" sz="1600" dirty="0" smtClean="0"/>
          </a:p>
          <a:p>
            <a:r>
              <a:rPr lang="ko-KR" altLang="en-US" sz="1600" dirty="0"/>
              <a:t>표준화</a:t>
            </a:r>
            <a:r>
              <a:rPr lang="en-US" altLang="ko-KR" sz="1600" dirty="0"/>
              <a:t>(standardization)</a:t>
            </a:r>
            <a:r>
              <a:rPr lang="ko-KR" altLang="en-US" sz="1600" dirty="0"/>
              <a:t>는 다음과 같은 공식으로 특성들의 값을 변환해줍니다</a:t>
            </a:r>
            <a:r>
              <a:rPr lang="en-US" altLang="ko-KR" sz="1600" dirty="0"/>
              <a:t>. </a:t>
            </a:r>
          </a:p>
          <a:p>
            <a:r>
              <a:rPr lang="en-US" altLang="ko-KR" sz="1600" dirty="0"/>
              <a:t> </a:t>
            </a:r>
            <a:endParaRPr lang="en-US" altLang="ko-KR" sz="1600" dirty="0" smtClean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표준화 공식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X</a:t>
            </a:r>
            <a:r>
              <a:rPr lang="en-US" altLang="ko-KR" sz="1600" dirty="0" smtClean="0"/>
              <a:t>′=(X</a:t>
            </a:r>
            <a:r>
              <a:rPr lang="ko-KR" altLang="en-US" sz="1600" dirty="0"/>
              <a:t>−</a:t>
            </a:r>
            <a:r>
              <a:rPr lang="en-US" altLang="ko-KR" sz="1600" dirty="0" smtClean="0"/>
              <a:t>μ)/σ</a:t>
            </a:r>
            <a:r>
              <a:rPr lang="en-US" altLang="ko-KR" sz="1600" dirty="0"/>
              <a:t>   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여기서 </a:t>
            </a:r>
            <a:r>
              <a:rPr lang="en-US" altLang="ko-KR" sz="1600" dirty="0" smtClean="0"/>
              <a:t>μ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한 특성의 평균값이고</a:t>
            </a:r>
            <a:r>
              <a:rPr lang="en-US" altLang="ko-KR" sz="1600" dirty="0"/>
              <a:t>, </a:t>
            </a:r>
            <a:r>
              <a:rPr lang="en-US" altLang="ko-KR" sz="1600" dirty="0" smtClean="0"/>
              <a:t>σ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표준편차입니다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표준화는 어떤 특성의 값들이 정규분포</a:t>
            </a:r>
            <a:r>
              <a:rPr lang="en-US" altLang="ko-KR" sz="1600" dirty="0"/>
              <a:t>, </a:t>
            </a:r>
            <a:r>
              <a:rPr lang="ko-KR" altLang="en-US" sz="1600" dirty="0"/>
              <a:t>즉 종모양의 분포를 따른다고 가정하고 값들을 </a:t>
            </a:r>
            <a:r>
              <a:rPr lang="en-US" altLang="ko-KR" sz="1600" dirty="0"/>
              <a:t>0</a:t>
            </a:r>
            <a:r>
              <a:rPr lang="ko-KR" altLang="en-US" sz="1600" dirty="0"/>
              <a:t>의 평균</a:t>
            </a:r>
            <a:r>
              <a:rPr lang="en-US" altLang="ko-KR" sz="1600" dirty="0"/>
              <a:t>, 1</a:t>
            </a:r>
            <a:r>
              <a:rPr lang="ko-KR" altLang="en-US" sz="1600" dirty="0"/>
              <a:t>의 표준편차를 갖도록 변환해주는 것입니다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표준화를 해주면 정규화처럼 </a:t>
            </a:r>
            <a:r>
              <a:rPr lang="ko-KR" altLang="en-US" sz="1600" dirty="0" err="1"/>
              <a:t>특성값의</a:t>
            </a:r>
            <a:r>
              <a:rPr lang="ko-KR" altLang="en-US" sz="1600" dirty="0"/>
              <a:t> 범위가 </a:t>
            </a:r>
            <a:r>
              <a:rPr lang="en-US" altLang="ko-KR" sz="1600" dirty="0"/>
              <a:t>0</a:t>
            </a:r>
            <a:r>
              <a:rPr lang="ko-KR" altLang="en-US" sz="1600" dirty="0"/>
              <a:t>과 </a:t>
            </a:r>
            <a:r>
              <a:rPr lang="en-US" altLang="ko-KR" sz="1600" dirty="0"/>
              <a:t>1</a:t>
            </a:r>
            <a:r>
              <a:rPr lang="ko-KR" altLang="en-US" sz="1600" dirty="0"/>
              <a:t>의 범위로 균일하게 바뀌지는 않습니다</a:t>
            </a:r>
            <a:r>
              <a:rPr lang="en-US" altLang="ko-KR" sz="1600" dirty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u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3491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  </a:t>
            </a:r>
            <a:r>
              <a:rPr lang="ko-KR" altLang="en-US" b="1" dirty="0" smtClean="0"/>
              <a:t>유의 수준</a:t>
            </a:r>
            <a:r>
              <a:rPr lang="en-US" altLang="ko-KR" b="1" dirty="0" smtClean="0"/>
              <a:t>(</a:t>
            </a:r>
            <a:r>
              <a:rPr lang="en-US" altLang="ko-KR" b="1" dirty="0"/>
              <a:t>Level of </a:t>
            </a:r>
            <a:r>
              <a:rPr lang="en-US" altLang="ko-KR" b="1" dirty="0" smtClean="0"/>
              <a:t>Significance)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920" y="764704"/>
            <a:ext cx="35909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89" y="3573016"/>
            <a:ext cx="35433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20641"/>
            <a:ext cx="34956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11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72</Words>
  <Application>Microsoft Office PowerPoint</Application>
  <PresentationFormat>화면 슬라이드 쇼(4:3)</PresentationFormat>
  <Paragraphs>35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  스케일링 (Scaling)</vt:lpstr>
      <vt:lpstr>정규화 또는 표준화는 왜 필요한가? </vt:lpstr>
      <vt:lpstr>정규화(normalization) vs 표준화</vt:lpstr>
      <vt:lpstr>  유의 수준(Level of Significance)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이병관</dc:creator>
  <cp:lastModifiedBy>이병관</cp:lastModifiedBy>
  <cp:revision>101</cp:revision>
  <dcterms:created xsi:type="dcterms:W3CDTF">2021-10-18T22:47:46Z</dcterms:created>
  <dcterms:modified xsi:type="dcterms:W3CDTF">2022-02-23T12:07:47Z</dcterms:modified>
</cp:coreProperties>
</file>