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DAB056-A742-4E98-84B4-5B5BB32711BC}">
  <a:tblStyle styleId="{05DAB056-A742-4E98-84B4-5B5BB32711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8e9a920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8e9a920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053acc17b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053acc17b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350a68004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350a68004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350a68004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350a68004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350a68004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350a68004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350a680044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350a680044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350a680044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350a680044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053acc17b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053acc17b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8e9a920e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8e9a920e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bb1884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bb1884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8ab7bba2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8ab7bba2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8ab7bba2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8ab7bba2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8e9a920e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8e9a920e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bb1884a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bb1884a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35c38b79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35c38b79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35c38b79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35c38b79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053acc1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053acc1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35c38b79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35c38b79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35c38b79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35c38b79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97f14ee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97f14ee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35c38b797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35c38b797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bb1884a2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bb1884a2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97f14ee3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97f14ee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535c38b797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535c38b797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35c38b797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35c38b797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5bb1884a2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5bb1884a2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535c38b79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535c38b79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053acc17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053acc17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reference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597f14ee3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597f14ee3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5053acc17b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5053acc17b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535c38b79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535c38b79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51e3de45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51e3de45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51477d0750_143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51477d0750_143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5078278b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5078278b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5078278b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5078278b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535c38b797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535c38b797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51477d0750_143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51477d0750_143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51477d0750_143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51477d0750_143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053acc17b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053acc17b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97f14ee3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g3597f14ee3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597f14ee3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g3597f14ee3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5053acc17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5053acc17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5053acc17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5053acc17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053acc17b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053acc17b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8ab7bba2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8ab7bba2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35c38b797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35c38b797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535c38b797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3535c38b79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078278b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078278b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078278bd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078278bd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053acc17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053acc17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35078278bd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35078278bd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5078278bd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35078278bd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053acc17b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053acc17b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35053acc17b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35053acc17b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35053acc17b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35053acc17b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5053acc17b_0_1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35053acc17b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35053acc17b_0_1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35053acc17b_0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35053acc17b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35053acc17b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35053acc17b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35053acc17b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35053acc17b_0_1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35053acc17b_0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35c38b79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35c38b79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5053acc17b_0_1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5053acc17b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51477d0750_14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51477d0750_14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35053acc17b_0_1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35053acc17b_0_1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053acc17b_0_1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053acc17b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5053acc17b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5053acc17b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35053acc17b_0_1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35053acc17b_0_1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35053acc17b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35053acc17b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flattened idea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35053acc17b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35053acc17b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351477d0750_14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351477d0750_14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351477d0750_14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351477d0750_14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35c38b79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35c38b79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351477d0750_14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351477d0750_14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351477d0750_14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351477d0750_14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351477d0750_14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351477d0750_14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351477d0750_14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351477d0750_14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351477d0750_14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351477d0750_14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51477d0750_14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51477d0750_14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51477d0750_14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51477d0750_14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351477d0750_14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351477d0750_14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351477d0750_143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351477d0750_143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351477d0750_143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351477d0750_143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35c38b79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35c38b79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351477d0750_143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351477d0750_143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3516839b0b5_3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3516839b0b5_3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3516839b0b5_3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3516839b0b5_3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516839b0b5_3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516839b0b5_3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3516839b0b5_3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3516839b0b5_3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3516839b0b5_3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3516839b0b5_3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3516839b0b5_3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3516839b0b5_3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3516839b0b5_3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3516839b0b5_3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3516839b0b5_3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3516839b0b5_3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35078278bd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35078278bd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053acc17b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053acc17b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35078278bd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35078278b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35078278bd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35078278bd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35078278bd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35078278bd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35078278bd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35078278bd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35078278bd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35078278bd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35078278bd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35078278bd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35078278bd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35078278bd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35078278bd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35078278bd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35078278bd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35078278bd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35078278bd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35078278bd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png"/><Relationship Id="rId4" Type="http://schemas.openxmlformats.org/officeDocument/2006/relationships/image" Target="../media/image4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png"/><Relationship Id="rId4" Type="http://schemas.openxmlformats.org/officeDocument/2006/relationships/image" Target="../media/image4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png"/><Relationship Id="rId4" Type="http://schemas.openxmlformats.org/officeDocument/2006/relationships/image" Target="../media/image44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 txBox="1"/>
          <p:nvPr>
            <p:ph type="ctrTitle"/>
          </p:nvPr>
        </p:nvSpPr>
        <p:spPr>
          <a:xfrm>
            <a:off x="311700" y="10726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solidFill>
                  <a:srgbClr val="002792"/>
                </a:solidFill>
              </a:rPr>
              <a:t>Studying and developing</a:t>
            </a:r>
            <a:endParaRPr sz="3680">
              <a:solidFill>
                <a:srgbClr val="0027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solidFill>
                  <a:srgbClr val="002792"/>
                </a:solidFill>
              </a:rPr>
              <a:t>non-blocking distributed</a:t>
            </a:r>
            <a:endParaRPr sz="3680">
              <a:solidFill>
                <a:srgbClr val="0027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solidFill>
                  <a:srgbClr val="002792"/>
                </a:solidFill>
              </a:rPr>
              <a:t>MPSC queues</a:t>
            </a:r>
            <a:endParaRPr sz="3880">
              <a:solidFill>
                <a:srgbClr val="002792"/>
              </a:solidFill>
            </a:endParaRPr>
          </a:p>
        </p:txBody>
      </p:sp>
      <p:grpSp>
        <p:nvGrpSpPr>
          <p:cNvPr id="101" name="Google Shape;101;p2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2" name="Google Shape;10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2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graphicFrame>
        <p:nvGraphicFramePr>
          <p:cNvPr id="104" name="Google Shape;104;p25"/>
          <p:cNvGraphicFramePr/>
          <p:nvPr/>
        </p:nvGraphicFramePr>
        <p:xfrm>
          <a:off x="1330475" y="309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{05DAB056-A742-4E98-84B4-5B5BB32711BC}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Student: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Đỗ Nguyễn An Huy - 2110193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Thesis committee: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- Đồ án chuyên ngành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Supervisors: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Dr. Diệp Thanh Đăng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Assoc. Prof. Dr. Thoại Nam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May, 2025 - Semester 242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91" name="Google Shape;291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3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4" name="Google Shape;294;p34"/>
          <p:cNvGraphicFramePr/>
          <p:nvPr/>
        </p:nvGraphicFramePr>
        <p:xfrm>
          <a:off x="762200" y="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{05DAB056-A742-4E98-84B4-5B5BB32711BC}</a:tableStyleId>
              </a:tblPr>
              <a:tblGrid>
                <a:gridCol w="1542050"/>
                <a:gridCol w="1542050"/>
                <a:gridCol w="1542050"/>
                <a:gridCol w="1542050"/>
                <a:gridCol w="15420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MPSC queues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LTQueue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(Jayanti &amp; Petrovic, 2005)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DQueue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(Wang et al., 2019)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WRLQueue</a:t>
                      </a:r>
                      <a:r>
                        <a:rPr lang="en"/>
                        <a:t>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(Yang et al., 2022)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Jiffy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(Adas &amp; Friedman, 2022)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Load-linked/Store-conditional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Incorrect custom scheme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ustom scheme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Incorrect custom scheme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Blocking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elements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Unbounded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Unbounded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lang="en"/>
                        <a:t>ounded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Unbounded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5" name="Google Shape;295;p3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Related works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Non-blocking MPSC queue </a:t>
            </a:r>
            <a:r>
              <a:rPr lang="en" sz="1679">
                <a:solidFill>
                  <a:schemeClr val="accent1"/>
                </a:solidFill>
              </a:rPr>
              <a:t>algorithms</a:t>
            </a:r>
            <a:endParaRPr sz="1879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2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89" name="Google Shape;1489;p12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90" name="Google Shape;1490;p1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1" name="Google Shape;1491;p12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92" name="Google Shape;1492;p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3" name="Google Shape;1493;p124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4" name="Google Shape;1494;p124"/>
          <p:cNvCxnSpPr>
            <a:stCxn id="1495" idx="2"/>
            <a:endCxn id="1493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5" name="Google Shape;1495;p124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496" name="Google Shape;1496;p124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497" name="Google Shape;1497;p124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8" name="Google Shape;1498;p124"/>
          <p:cNvSpPr txBox="1"/>
          <p:nvPr/>
        </p:nvSpPr>
        <p:spPr>
          <a:xfrm>
            <a:off x="6513975" y="71147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</a:t>
            </a:r>
            <a:r>
              <a:rPr lang="en" sz="1800">
                <a:solidFill>
                  <a:srgbClr val="FF0000"/>
                </a:solidFill>
              </a:rPr>
              <a:t>&lt; t2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2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504" name="Google Shape;1504;p12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505" name="Google Shape;1505;p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6" name="Google Shape;1506;p12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507" name="Google Shape;1507;p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8" name="Google Shape;1508;p125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9" name="Google Shape;1509;p125"/>
          <p:cNvCxnSpPr>
            <a:stCxn id="1510" idx="2"/>
            <a:endCxn id="1508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0" name="Google Shape;1510;p125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11" name="Google Shape;1511;p125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512" name="Google Shape;1512;p125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3" name="Google Shape;1513;p125"/>
          <p:cNvSpPr/>
          <p:nvPr/>
        </p:nvSpPr>
        <p:spPr>
          <a:xfrm rot="-5400000">
            <a:off x="5194475" y="1921250"/>
            <a:ext cx="737700" cy="2880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25"/>
          <p:cNvSpPr txBox="1"/>
          <p:nvPr/>
        </p:nvSpPr>
        <p:spPr>
          <a:xfrm>
            <a:off x="4949650" y="3866025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non-MAX during the second scan </a:t>
            </a:r>
            <a:r>
              <a:rPr lang="en" sz="1800">
                <a:solidFill>
                  <a:schemeClr val="dk2"/>
                </a:solidFill>
              </a:rPr>
              <a:t>at </a:t>
            </a:r>
            <a:r>
              <a:rPr lang="en" sz="1800">
                <a:solidFill>
                  <a:srgbClr val="FF0000"/>
                </a:solidFill>
              </a:rPr>
              <a:t>t3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5" name="Google Shape;1515;p125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t2 </a:t>
            </a:r>
            <a:r>
              <a:rPr lang="en" sz="1800">
                <a:solidFill>
                  <a:srgbClr val="FF0000"/>
                </a:solidFill>
              </a:rPr>
              <a:t>&lt; t3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2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521" name="Google Shape;1521;p12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522" name="Google Shape;1522;p1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3" name="Google Shape;1523;p12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524" name="Google Shape;1524;p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5" name="Google Shape;1525;p126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6" name="Google Shape;1526;p126"/>
          <p:cNvCxnSpPr>
            <a:stCxn id="1527" idx="2"/>
            <a:endCxn id="1525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7" name="Google Shape;1527;p126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28" name="Google Shape;1528;p126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529" name="Google Shape;1529;p126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0" name="Google Shape;1530;p126"/>
          <p:cNvSpPr/>
          <p:nvPr/>
        </p:nvSpPr>
        <p:spPr>
          <a:xfrm rot="-5400000">
            <a:off x="5194475" y="1921250"/>
            <a:ext cx="737700" cy="2880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26"/>
          <p:cNvSpPr txBox="1"/>
          <p:nvPr/>
        </p:nvSpPr>
        <p:spPr>
          <a:xfrm>
            <a:off x="4949650" y="3866025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MAX during the second scan at </a:t>
            </a:r>
            <a:r>
              <a:rPr lang="en" sz="1800">
                <a:solidFill>
                  <a:srgbClr val="FF0000"/>
                </a:solidFill>
              </a:rPr>
              <a:t>t3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2" name="Google Shape;1532;p126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t2 &lt; t3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2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538" name="Google Shape;1538;p12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539" name="Google Shape;1539;p1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0" name="Google Shape;1540;p12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541" name="Google Shape;1541;p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2" name="Google Shape;1542;p127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3" name="Google Shape;1543;p127"/>
          <p:cNvCxnSpPr>
            <a:stCxn id="1544" idx="2"/>
            <a:endCxn id="1542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4" name="Google Shape;1544;p127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45" name="Google Shape;1545;p127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546" name="Google Shape;1546;p127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7" name="Google Shape;1547;p127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t1 &lt; t2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48" name="Google Shape;1548;p127"/>
          <p:cNvSpPr/>
          <p:nvPr/>
        </p:nvSpPr>
        <p:spPr>
          <a:xfrm rot="-5400000">
            <a:off x="2390600" y="2539950"/>
            <a:ext cx="429600" cy="933900"/>
          </a:xfrm>
          <a:prstGeom prst="leftBrace">
            <a:avLst>
              <a:gd fmla="val 50000" name="adj1"/>
              <a:gd fmla="val 5098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27"/>
          <p:cNvSpPr txBox="1"/>
          <p:nvPr/>
        </p:nvSpPr>
        <p:spPr>
          <a:xfrm>
            <a:off x="654050" y="3856700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non-MAX during the second scan </a:t>
            </a:r>
            <a:r>
              <a:rPr lang="en" sz="1800">
                <a:solidFill>
                  <a:schemeClr val="dk2"/>
                </a:solidFill>
              </a:rPr>
              <a:t>at </a:t>
            </a:r>
            <a:r>
              <a:rPr lang="en" sz="1800">
                <a:solidFill>
                  <a:srgbClr val="FF0000"/>
                </a:solidFill>
              </a:rPr>
              <a:t>t1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2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555" name="Google Shape;1555;p12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556" name="Google Shape;1556;p1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7" name="Google Shape;1557;p12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558" name="Google Shape;1558;p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9" name="Google Shape;1559;p128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0" name="Google Shape;1560;p128"/>
          <p:cNvCxnSpPr>
            <a:stCxn id="1561" idx="2"/>
            <a:endCxn id="1559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1" name="Google Shape;1561;p128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62" name="Google Shape;1562;p128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563" name="Google Shape;1563;p128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4" name="Google Shape;1564;p128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t1 &lt; t2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65" name="Google Shape;1565;p128"/>
          <p:cNvSpPr/>
          <p:nvPr/>
        </p:nvSpPr>
        <p:spPr>
          <a:xfrm rot="-5400000">
            <a:off x="2390600" y="2539950"/>
            <a:ext cx="429600" cy="933900"/>
          </a:xfrm>
          <a:prstGeom prst="leftBrace">
            <a:avLst>
              <a:gd fmla="val 50000" name="adj1"/>
              <a:gd fmla="val 5098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128"/>
          <p:cNvSpPr txBox="1"/>
          <p:nvPr/>
        </p:nvSpPr>
        <p:spPr>
          <a:xfrm>
            <a:off x="654050" y="3856700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MAX during the second scan at </a:t>
            </a:r>
            <a:r>
              <a:rPr lang="en" sz="1800">
                <a:solidFill>
                  <a:srgbClr val="FF0000"/>
                </a:solidFill>
              </a:rPr>
              <a:t>t1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Distributed MPSC queue algorithms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302" name="Google Shape;302;p3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03" name="Google Shape;30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3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05" name="Google Shape;30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11" name="Google Shape;311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3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13" name="Google Shape;31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3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4667770" y="2014700"/>
            <a:ext cx="143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LTQueue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6231875" y="149865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dLTQueueV1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6231875" y="262460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dLTQueueV2</a:t>
            </a:r>
            <a:endParaRPr/>
          </a:p>
        </p:txBody>
      </p:sp>
      <p:sp>
        <p:nvSpPr>
          <p:cNvPr id="318" name="Google Shape;318;p36"/>
          <p:cNvSpPr txBox="1"/>
          <p:nvPr/>
        </p:nvSpPr>
        <p:spPr>
          <a:xfrm>
            <a:off x="6231875" y="3739675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Slotqueue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319" name="Google Shape;319;p36"/>
          <p:cNvCxnSpPr>
            <a:stCxn id="316" idx="2"/>
            <a:endCxn id="317" idx="0"/>
          </p:cNvCxnSpPr>
          <p:nvPr/>
        </p:nvCxnSpPr>
        <p:spPr>
          <a:xfrm>
            <a:off x="7235525" y="1898850"/>
            <a:ext cx="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6"/>
          <p:cNvCxnSpPr>
            <a:stCxn id="317" idx="2"/>
            <a:endCxn id="318" idx="0"/>
          </p:cNvCxnSpPr>
          <p:nvPr/>
        </p:nvCxnSpPr>
        <p:spPr>
          <a:xfrm>
            <a:off x="7235525" y="3024800"/>
            <a:ext cx="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36"/>
          <p:cNvSpPr/>
          <p:nvPr/>
        </p:nvSpPr>
        <p:spPr>
          <a:xfrm>
            <a:off x="6087925" y="1208275"/>
            <a:ext cx="252900" cy="2190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"/>
          <p:cNvSpPr txBox="1"/>
          <p:nvPr/>
        </p:nvSpPr>
        <p:spPr>
          <a:xfrm>
            <a:off x="652200" y="2544925"/>
            <a:ext cx="143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Jiffy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2345675" y="248925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dJiffy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4" name="Google Shape;324;p36"/>
          <p:cNvSpPr/>
          <p:nvPr/>
        </p:nvSpPr>
        <p:spPr>
          <a:xfrm>
            <a:off x="2201725" y="2173225"/>
            <a:ext cx="252900" cy="10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30" name="Google Shape;33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3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32" name="Google Shape;33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3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4667770" y="2014700"/>
            <a:ext cx="143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LTQueue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6231875" y="149865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dLTQueueV1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6231875" y="262460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dLTQueueV2</a:t>
            </a:r>
            <a:endParaRPr/>
          </a:p>
        </p:txBody>
      </p:sp>
      <p:sp>
        <p:nvSpPr>
          <p:cNvPr id="337" name="Google Shape;337;p37"/>
          <p:cNvSpPr txBox="1"/>
          <p:nvPr/>
        </p:nvSpPr>
        <p:spPr>
          <a:xfrm>
            <a:off x="6231875" y="3739675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Slotqueue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338" name="Google Shape;338;p37"/>
          <p:cNvCxnSpPr>
            <a:stCxn id="335" idx="2"/>
            <a:endCxn id="336" idx="0"/>
          </p:cNvCxnSpPr>
          <p:nvPr/>
        </p:nvCxnSpPr>
        <p:spPr>
          <a:xfrm>
            <a:off x="7235525" y="1898850"/>
            <a:ext cx="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7"/>
          <p:cNvCxnSpPr>
            <a:stCxn id="336" idx="2"/>
            <a:endCxn id="337" idx="0"/>
          </p:cNvCxnSpPr>
          <p:nvPr/>
        </p:nvCxnSpPr>
        <p:spPr>
          <a:xfrm>
            <a:off x="7235525" y="3024800"/>
            <a:ext cx="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7"/>
          <p:cNvSpPr/>
          <p:nvPr/>
        </p:nvSpPr>
        <p:spPr>
          <a:xfrm>
            <a:off x="6087925" y="1208275"/>
            <a:ext cx="252900" cy="2190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 txBox="1"/>
          <p:nvPr/>
        </p:nvSpPr>
        <p:spPr>
          <a:xfrm>
            <a:off x="652200" y="2544925"/>
            <a:ext cx="143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Jiffy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2345675" y="2489250"/>
            <a:ext cx="20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dJiffy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(straightforwad port)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2201725" y="2173225"/>
            <a:ext cx="252900" cy="10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9" name="Google Shape;349;p3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50" name="Google Shape;350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3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52" name="Google Shape;352;p38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</a:t>
            </a:r>
            <a:r>
              <a:rPr lang="en" sz="1679">
                <a:solidFill>
                  <a:schemeClr val="accent1"/>
                </a:solidFill>
              </a:rPr>
              <a:t>Jiffy</a:t>
            </a:r>
            <a:endParaRPr sz="1879"/>
          </a:p>
        </p:txBody>
      </p:sp>
      <p:graphicFrame>
        <p:nvGraphicFramePr>
          <p:cNvPr id="353" name="Google Shape;353;p38"/>
          <p:cNvGraphicFramePr/>
          <p:nvPr/>
        </p:nvGraphicFramePr>
        <p:xfrm>
          <a:off x="1864275" y="17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{05DAB056-A742-4E98-84B4-5B5BB32711BC}</a:tableStyleId>
              </a:tblPr>
              <a:tblGrid>
                <a:gridCol w="2638250"/>
                <a:gridCol w="26382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r>
                        <a:rPr b="1" lang="en"/>
                        <a:t>Jiffy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9" title="Jiffy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563400"/>
            <a:ext cx="7524987" cy="40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0" name="Google Shape;360;p3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61" name="Google Shape;361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3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63" name="Google Shape;363;p39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dJiffy</a:t>
            </a:r>
            <a:endParaRPr sz="1879"/>
          </a:p>
        </p:txBody>
      </p:sp>
      <p:sp>
        <p:nvSpPr>
          <p:cNvPr id="364" name="Google Shape;364;p39"/>
          <p:cNvSpPr/>
          <p:nvPr/>
        </p:nvSpPr>
        <p:spPr>
          <a:xfrm>
            <a:off x="3468313" y="3875650"/>
            <a:ext cx="2277600" cy="6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2207550" y="3163750"/>
            <a:ext cx="5908200" cy="6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1" name="Google Shape;371;p4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72" name="Google Shape;372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Google Shape;373;p4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74" name="Google Shape;374;p4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dJiffy's summary</a:t>
            </a:r>
            <a:endParaRPr sz="1879"/>
          </a:p>
        </p:txBody>
      </p:sp>
      <p:graphicFrame>
        <p:nvGraphicFramePr>
          <p:cNvPr id="375" name="Google Shape;375;p40"/>
          <p:cNvGraphicFramePr/>
          <p:nvPr/>
        </p:nvGraphicFramePr>
        <p:xfrm>
          <a:off x="1207900" y="4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{05DAB056-A742-4E98-84B4-5B5BB32711BC}</a:tableStyleId>
              </a:tblPr>
              <a:tblGrid>
                <a:gridCol w="1345400"/>
                <a:gridCol w="1345400"/>
                <a:gridCol w="1345400"/>
                <a:gridCol w="1345400"/>
                <a:gridCol w="1345400"/>
              </a:tblGrid>
              <a:tr h="5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dJiffy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n 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6" name="Google Shape;376;p40"/>
          <p:cNvSpPr txBox="1"/>
          <p:nvPr/>
        </p:nvSpPr>
        <p:spPr>
          <a:xfrm>
            <a:off x="571400" y="43290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4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82" name="Google Shape;382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4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84" name="Google Shape;38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4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386" name="Google Shape;386;p41"/>
          <p:cNvSpPr txBox="1"/>
          <p:nvPr/>
        </p:nvSpPr>
        <p:spPr>
          <a:xfrm>
            <a:off x="4667770" y="2014700"/>
            <a:ext cx="143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LTQueue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87" name="Google Shape;387;p41"/>
          <p:cNvSpPr txBox="1"/>
          <p:nvPr/>
        </p:nvSpPr>
        <p:spPr>
          <a:xfrm>
            <a:off x="6231875" y="1498650"/>
            <a:ext cx="20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dLTQueueV1 </a:t>
            </a:r>
            <a:r>
              <a:rPr b="1" lang="en" u="sng">
                <a:solidFill>
                  <a:schemeClr val="dk1"/>
                </a:solidFill>
              </a:rPr>
              <a:t>(straightforward port)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388" name="Google Shape;388;p41"/>
          <p:cNvSpPr txBox="1"/>
          <p:nvPr/>
        </p:nvSpPr>
        <p:spPr>
          <a:xfrm>
            <a:off x="6231875" y="262460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dLTQueueV2</a:t>
            </a:r>
            <a:endParaRPr/>
          </a:p>
        </p:txBody>
      </p:sp>
      <p:sp>
        <p:nvSpPr>
          <p:cNvPr id="389" name="Google Shape;389;p41"/>
          <p:cNvSpPr txBox="1"/>
          <p:nvPr/>
        </p:nvSpPr>
        <p:spPr>
          <a:xfrm>
            <a:off x="6231875" y="3739675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Slotqueue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390" name="Google Shape;390;p41"/>
          <p:cNvCxnSpPr>
            <a:stCxn id="387" idx="2"/>
            <a:endCxn id="388" idx="0"/>
          </p:cNvCxnSpPr>
          <p:nvPr/>
        </p:nvCxnSpPr>
        <p:spPr>
          <a:xfrm>
            <a:off x="7235525" y="2114250"/>
            <a:ext cx="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41"/>
          <p:cNvCxnSpPr>
            <a:stCxn id="388" idx="2"/>
            <a:endCxn id="389" idx="0"/>
          </p:cNvCxnSpPr>
          <p:nvPr/>
        </p:nvCxnSpPr>
        <p:spPr>
          <a:xfrm>
            <a:off x="7235525" y="3024800"/>
            <a:ext cx="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41"/>
          <p:cNvSpPr/>
          <p:nvPr/>
        </p:nvSpPr>
        <p:spPr>
          <a:xfrm>
            <a:off x="6087925" y="1208275"/>
            <a:ext cx="252900" cy="2190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1"/>
          <p:cNvSpPr txBox="1"/>
          <p:nvPr/>
        </p:nvSpPr>
        <p:spPr>
          <a:xfrm>
            <a:off x="652200" y="2544925"/>
            <a:ext cx="143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Jiffy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94" name="Google Shape;394;p41"/>
          <p:cNvSpPr txBox="1"/>
          <p:nvPr/>
        </p:nvSpPr>
        <p:spPr>
          <a:xfrm>
            <a:off x="2345675" y="2489250"/>
            <a:ext cx="20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dJiffy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(straightforward port)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41"/>
          <p:cNvSpPr/>
          <p:nvPr/>
        </p:nvSpPr>
        <p:spPr>
          <a:xfrm>
            <a:off x="2201725" y="2173225"/>
            <a:ext cx="252900" cy="10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1" name="Google Shape;401;p4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02" name="Google Shape;402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4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04" name="Google Shape;404;p42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dLTQueueV1</a:t>
            </a:r>
            <a:endParaRPr sz="1879"/>
          </a:p>
        </p:txBody>
      </p:sp>
      <p:graphicFrame>
        <p:nvGraphicFramePr>
          <p:cNvPr id="405" name="Google Shape;405;p42"/>
          <p:cNvGraphicFramePr/>
          <p:nvPr/>
        </p:nvGraphicFramePr>
        <p:xfrm>
          <a:off x="1864275" y="17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{05DAB056-A742-4E98-84B4-5B5BB32711BC}</a:tableStyleId>
              </a:tblPr>
              <a:tblGrid>
                <a:gridCol w="2638250"/>
                <a:gridCol w="26382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</a:t>
                      </a: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CAS + Unique timestamp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3" title="modified-ltqueue.drawio(7).png"/>
          <p:cNvPicPr preferRelativeResize="0"/>
          <p:nvPr/>
        </p:nvPicPr>
        <p:blipFill rotWithShape="1">
          <a:blip r:embed="rId3">
            <a:alphaModFix/>
          </a:blip>
          <a:srcRect b="-1522" l="-1602" r="-8931" t="0"/>
          <a:stretch/>
        </p:blipFill>
        <p:spPr>
          <a:xfrm>
            <a:off x="992400" y="751875"/>
            <a:ext cx="7566076" cy="44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2" name="Google Shape;412;p4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13" name="Google Shape;413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p4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15" name="Google Shape;415;p43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dLTQueueV1</a:t>
            </a:r>
            <a:endParaRPr sz="1879"/>
          </a:p>
        </p:txBody>
      </p:sp>
      <p:sp>
        <p:nvSpPr>
          <p:cNvPr id="416" name="Google Shape;416;p43"/>
          <p:cNvSpPr/>
          <p:nvPr/>
        </p:nvSpPr>
        <p:spPr>
          <a:xfrm>
            <a:off x="1408675" y="106915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3"/>
          <p:cNvSpPr/>
          <p:nvPr/>
        </p:nvSpPr>
        <p:spPr>
          <a:xfrm>
            <a:off x="2012225" y="4107075"/>
            <a:ext cx="12642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"/>
          <p:cNvSpPr/>
          <p:nvPr/>
        </p:nvSpPr>
        <p:spPr>
          <a:xfrm>
            <a:off x="2952600" y="2361550"/>
            <a:ext cx="621300" cy="6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6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Introduction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112" name="Google Shape;112;p2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3" name="Google Shape;113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graphicFrame>
        <p:nvGraphicFramePr>
          <p:cNvPr id="115" name="Google Shape;115;p26"/>
          <p:cNvGraphicFramePr/>
          <p:nvPr/>
        </p:nvGraphicFramePr>
        <p:xfrm>
          <a:off x="424725" y="309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{05DAB056-A742-4E98-84B4-5B5BB32711BC}</a:tableStyleId>
              </a:tblPr>
              <a:tblGrid>
                <a:gridCol w="512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Motivation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: Potential use cases for distributed MPSC queues.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Research question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4" title="modified-ltqueue.drawio(9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4" title="modified-ltqueue.drawio(8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4" title="modified-ltqueue.drawio(7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7" name="Google Shape;427;p4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28" name="Google Shape;428;p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Google Shape;429;p4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30" name="Google Shape;430;p44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dLTQueueV1</a:t>
            </a:r>
            <a:r>
              <a:rPr lang="en" sz="1679">
                <a:solidFill>
                  <a:schemeClr val="accent1"/>
                </a:solidFill>
              </a:rPr>
              <a:t>'s enqueue</a:t>
            </a:r>
            <a:endParaRPr sz="1879"/>
          </a:p>
        </p:txBody>
      </p:sp>
      <p:sp>
        <p:nvSpPr>
          <p:cNvPr id="431" name="Google Shape;431;p44"/>
          <p:cNvSpPr/>
          <p:nvPr/>
        </p:nvSpPr>
        <p:spPr>
          <a:xfrm>
            <a:off x="1408675" y="106915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4"/>
          <p:cNvSpPr/>
          <p:nvPr/>
        </p:nvSpPr>
        <p:spPr>
          <a:xfrm>
            <a:off x="4898100" y="31160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4"/>
          <p:cNvSpPr/>
          <p:nvPr/>
        </p:nvSpPr>
        <p:spPr>
          <a:xfrm>
            <a:off x="5289850" y="43438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4"/>
          <p:cNvSpPr/>
          <p:nvPr/>
        </p:nvSpPr>
        <p:spPr>
          <a:xfrm>
            <a:off x="5577850" y="24193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4"/>
          <p:cNvSpPr/>
          <p:nvPr/>
        </p:nvSpPr>
        <p:spPr>
          <a:xfrm>
            <a:off x="4260500" y="15491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4"/>
          <p:cNvSpPr/>
          <p:nvPr/>
        </p:nvSpPr>
        <p:spPr>
          <a:xfrm>
            <a:off x="4593775" y="4111150"/>
            <a:ext cx="4479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5" title="modified-ltqueue.drawio(1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5" title="modified-ltqueue.drawio(9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5" title="modified-ltqueue.drawio(10)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5" name="Google Shape;445;p4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46" name="Google Shape;446;p4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7" name="Google Shape;447;p4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48" name="Google Shape;448;p45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dLTQueueV1</a:t>
            </a:r>
            <a:r>
              <a:rPr lang="en" sz="1679">
                <a:solidFill>
                  <a:schemeClr val="accent1"/>
                </a:solidFill>
              </a:rPr>
              <a:t>'s dequeue</a:t>
            </a:r>
            <a:endParaRPr sz="1879"/>
          </a:p>
        </p:txBody>
      </p:sp>
      <p:sp>
        <p:nvSpPr>
          <p:cNvPr id="449" name="Google Shape;449;p45"/>
          <p:cNvSpPr/>
          <p:nvPr/>
        </p:nvSpPr>
        <p:spPr>
          <a:xfrm>
            <a:off x="4247025" y="1501900"/>
            <a:ext cx="5925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5"/>
          <p:cNvSpPr/>
          <p:nvPr/>
        </p:nvSpPr>
        <p:spPr>
          <a:xfrm>
            <a:off x="2077250" y="4111150"/>
            <a:ext cx="10797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"/>
          <p:cNvSpPr/>
          <p:nvPr/>
        </p:nvSpPr>
        <p:spPr>
          <a:xfrm>
            <a:off x="2398375" y="31160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"/>
          <p:cNvSpPr/>
          <p:nvPr/>
        </p:nvSpPr>
        <p:spPr>
          <a:xfrm>
            <a:off x="2846275" y="44489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5"/>
          <p:cNvSpPr/>
          <p:nvPr/>
        </p:nvSpPr>
        <p:spPr>
          <a:xfrm>
            <a:off x="3010750" y="2469925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5"/>
          <p:cNvSpPr/>
          <p:nvPr/>
        </p:nvSpPr>
        <p:spPr>
          <a:xfrm>
            <a:off x="4336700" y="15491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0" name="Google Shape;460;p4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61" name="Google Shape;461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4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63" name="Google Shape;463;p4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</a:t>
            </a:r>
            <a:r>
              <a:rPr lang="en" sz="1679">
                <a:solidFill>
                  <a:schemeClr val="accent1"/>
                </a:solidFill>
              </a:rPr>
              <a:t>LTQueueV1</a:t>
            </a:r>
            <a:r>
              <a:rPr lang="en" sz="1679">
                <a:solidFill>
                  <a:schemeClr val="accent1"/>
                </a:solidFill>
              </a:rPr>
              <a:t>'s summary</a:t>
            </a:r>
            <a:endParaRPr sz="1879"/>
          </a:p>
        </p:txBody>
      </p:sp>
      <p:graphicFrame>
        <p:nvGraphicFramePr>
          <p:cNvPr id="464" name="Google Shape;464;p46"/>
          <p:cNvGraphicFramePr/>
          <p:nvPr/>
        </p:nvGraphicFramePr>
        <p:xfrm>
          <a:off x="1207900" y="4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{05DAB056-A742-4E98-84B4-5B5BB32711BC}</a:tableStyleId>
              </a:tblPr>
              <a:tblGrid>
                <a:gridCol w="1345400"/>
                <a:gridCol w="1345400"/>
                <a:gridCol w="1345400"/>
                <a:gridCol w="1345400"/>
                <a:gridCol w="1345400"/>
              </a:tblGrid>
              <a:tr h="5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dJiffy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4 log(n) 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+ 6 log(n)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6 log(n) 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+ 4 log(n)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5" name="Google Shape;465;p46"/>
          <p:cNvSpPr txBox="1"/>
          <p:nvPr/>
        </p:nvSpPr>
        <p:spPr>
          <a:xfrm>
            <a:off x="571400" y="43290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47" title="modified-ltqueue.drawio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625" y="638681"/>
            <a:ext cx="6498826" cy="41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2" name="Google Shape;472;p4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73" name="Google Shape;473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Google Shape;474;p4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75" name="Google Shape;475;p47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dLTQueueV2</a:t>
            </a:r>
            <a:endParaRPr sz="1879"/>
          </a:p>
        </p:txBody>
      </p:sp>
      <p:sp>
        <p:nvSpPr>
          <p:cNvPr id="476" name="Google Shape;476;p47"/>
          <p:cNvSpPr/>
          <p:nvPr/>
        </p:nvSpPr>
        <p:spPr>
          <a:xfrm>
            <a:off x="4898100" y="28874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7"/>
          <p:cNvSpPr/>
          <p:nvPr/>
        </p:nvSpPr>
        <p:spPr>
          <a:xfrm>
            <a:off x="5289850" y="40390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7"/>
          <p:cNvSpPr/>
          <p:nvPr/>
        </p:nvSpPr>
        <p:spPr>
          <a:xfrm>
            <a:off x="5501650" y="21907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7"/>
          <p:cNvSpPr/>
          <p:nvPr/>
        </p:nvSpPr>
        <p:spPr>
          <a:xfrm>
            <a:off x="4336700" y="13967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7"/>
          <p:cNvSpPr/>
          <p:nvPr/>
        </p:nvSpPr>
        <p:spPr>
          <a:xfrm>
            <a:off x="5040325" y="3946825"/>
            <a:ext cx="147300" cy="14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1" name="Google Shape;481;p47"/>
          <p:cNvCxnSpPr/>
          <p:nvPr/>
        </p:nvCxnSpPr>
        <p:spPr>
          <a:xfrm>
            <a:off x="4901725" y="4011775"/>
            <a:ext cx="1386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47"/>
          <p:cNvSpPr/>
          <p:nvPr/>
        </p:nvSpPr>
        <p:spPr>
          <a:xfrm>
            <a:off x="4669975" y="380635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4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88" name="Google Shape;488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4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90" name="Google Shape;49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4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492" name="Google Shape;492;p48"/>
          <p:cNvSpPr txBox="1"/>
          <p:nvPr/>
        </p:nvSpPr>
        <p:spPr>
          <a:xfrm>
            <a:off x="4667770" y="2014700"/>
            <a:ext cx="143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LTQueue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93" name="Google Shape;493;p48"/>
          <p:cNvSpPr txBox="1"/>
          <p:nvPr/>
        </p:nvSpPr>
        <p:spPr>
          <a:xfrm>
            <a:off x="6231875" y="1498650"/>
            <a:ext cx="20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dLTQueueV1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(straightforward port)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4" name="Google Shape;494;p48"/>
          <p:cNvSpPr txBox="1"/>
          <p:nvPr/>
        </p:nvSpPr>
        <p:spPr>
          <a:xfrm>
            <a:off x="6231875" y="2624600"/>
            <a:ext cx="200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dLTQueueV2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(avoid unnecessary propagation)</a:t>
            </a:r>
            <a:endParaRPr b="1" u="sng"/>
          </a:p>
        </p:txBody>
      </p:sp>
      <p:sp>
        <p:nvSpPr>
          <p:cNvPr id="495" name="Google Shape;495;p48"/>
          <p:cNvSpPr txBox="1"/>
          <p:nvPr/>
        </p:nvSpPr>
        <p:spPr>
          <a:xfrm>
            <a:off x="6231875" y="3739675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Slotqueue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496" name="Google Shape;496;p48"/>
          <p:cNvCxnSpPr>
            <a:stCxn id="493" idx="2"/>
            <a:endCxn id="494" idx="0"/>
          </p:cNvCxnSpPr>
          <p:nvPr/>
        </p:nvCxnSpPr>
        <p:spPr>
          <a:xfrm>
            <a:off x="7235525" y="2114250"/>
            <a:ext cx="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48"/>
          <p:cNvCxnSpPr>
            <a:stCxn id="494" idx="2"/>
            <a:endCxn id="495" idx="0"/>
          </p:cNvCxnSpPr>
          <p:nvPr/>
        </p:nvCxnSpPr>
        <p:spPr>
          <a:xfrm>
            <a:off x="7235525" y="3455900"/>
            <a:ext cx="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48"/>
          <p:cNvSpPr/>
          <p:nvPr/>
        </p:nvSpPr>
        <p:spPr>
          <a:xfrm>
            <a:off x="6087925" y="1208275"/>
            <a:ext cx="252900" cy="2190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8"/>
          <p:cNvSpPr txBox="1"/>
          <p:nvPr/>
        </p:nvSpPr>
        <p:spPr>
          <a:xfrm>
            <a:off x="652200" y="2544925"/>
            <a:ext cx="143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Jiffy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00" name="Google Shape;500;p48"/>
          <p:cNvSpPr txBox="1"/>
          <p:nvPr/>
        </p:nvSpPr>
        <p:spPr>
          <a:xfrm>
            <a:off x="2345675" y="2489250"/>
            <a:ext cx="20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dJiffy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(straightforward port)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1" name="Google Shape;501;p48"/>
          <p:cNvSpPr/>
          <p:nvPr/>
        </p:nvSpPr>
        <p:spPr>
          <a:xfrm>
            <a:off x="2201725" y="2173225"/>
            <a:ext cx="252900" cy="10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7" name="Google Shape;507;p4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08" name="Google Shape;508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" name="Google Shape;509;p4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10" name="Google Shape;510;p4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</a:t>
            </a:r>
            <a:r>
              <a:rPr lang="en" sz="1679">
                <a:solidFill>
                  <a:schemeClr val="accent1"/>
                </a:solidFill>
              </a:rPr>
              <a:t>LTQueueV2</a:t>
            </a:r>
            <a:r>
              <a:rPr lang="en" sz="1679">
                <a:solidFill>
                  <a:schemeClr val="accent1"/>
                </a:solidFill>
              </a:rPr>
              <a:t>'s summary</a:t>
            </a:r>
            <a:endParaRPr sz="1879"/>
          </a:p>
        </p:txBody>
      </p:sp>
      <p:graphicFrame>
        <p:nvGraphicFramePr>
          <p:cNvPr id="511" name="Google Shape;511;p49"/>
          <p:cNvGraphicFramePr/>
          <p:nvPr/>
        </p:nvGraphicFramePr>
        <p:xfrm>
          <a:off x="1207900" y="4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{05DAB056-A742-4E98-84B4-5B5BB32711BC}</a:tableStyleId>
              </a:tblPr>
              <a:tblGrid>
                <a:gridCol w="1345400"/>
                <a:gridCol w="1345400"/>
                <a:gridCol w="1345400"/>
                <a:gridCol w="1345400"/>
                <a:gridCol w="1345400"/>
              </a:tblGrid>
              <a:tr h="5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dJiffy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+ 6 log(n) 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+ 6 log(n) 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6 log(n) 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+ 4 log(n) 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4 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+ 4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2" name="Google Shape;512;p49"/>
          <p:cNvSpPr txBox="1"/>
          <p:nvPr/>
        </p:nvSpPr>
        <p:spPr>
          <a:xfrm>
            <a:off x="571400" y="43290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50" title="modified-ltqueue.drawio(1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625" y="638681"/>
            <a:ext cx="6498826" cy="41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0" title="modified-ltqueue.drawio(9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0625" y="638681"/>
            <a:ext cx="6498826" cy="41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0" name="Google Shape;520;p5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21" name="Google Shape;521;p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2" name="Google Shape;522;p5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23" name="Google Shape;523;p50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dLTQueueV2</a:t>
            </a:r>
            <a:endParaRPr sz="1879"/>
          </a:p>
        </p:txBody>
      </p:sp>
      <p:sp>
        <p:nvSpPr>
          <p:cNvPr id="524" name="Google Shape;524;p50"/>
          <p:cNvSpPr/>
          <p:nvPr/>
        </p:nvSpPr>
        <p:spPr>
          <a:xfrm>
            <a:off x="2516400" y="2877075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0"/>
          <p:cNvSpPr/>
          <p:nvPr/>
        </p:nvSpPr>
        <p:spPr>
          <a:xfrm>
            <a:off x="2969225" y="40061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0"/>
          <p:cNvSpPr/>
          <p:nvPr/>
        </p:nvSpPr>
        <p:spPr>
          <a:xfrm>
            <a:off x="3127675" y="22063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0"/>
          <p:cNvSpPr/>
          <p:nvPr/>
        </p:nvSpPr>
        <p:spPr>
          <a:xfrm>
            <a:off x="4336700" y="13967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0"/>
          <p:cNvSpPr/>
          <p:nvPr/>
        </p:nvSpPr>
        <p:spPr>
          <a:xfrm>
            <a:off x="2281800" y="38150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4" name="Google Shape;534;p5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35" name="Google Shape;535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6" name="Google Shape;536;p5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37" name="Google Shape;537;p51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/>
          </a:p>
        </p:txBody>
      </p:sp>
      <p:pic>
        <p:nvPicPr>
          <p:cNvPr id="538" name="Google Shape;538;p51" title="slotqueue.drawi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4925" y="527300"/>
            <a:ext cx="6533759" cy="44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1"/>
          <p:cNvSpPr/>
          <p:nvPr/>
        </p:nvSpPr>
        <p:spPr>
          <a:xfrm>
            <a:off x="1256275" y="91675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1"/>
          <p:cNvSpPr/>
          <p:nvPr/>
        </p:nvSpPr>
        <p:spPr>
          <a:xfrm>
            <a:off x="3005175" y="2463050"/>
            <a:ext cx="1603800" cy="224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1"/>
          <p:cNvSpPr/>
          <p:nvPr/>
        </p:nvSpPr>
        <p:spPr>
          <a:xfrm>
            <a:off x="3265250" y="1472950"/>
            <a:ext cx="1213500" cy="78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5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47" name="Google Shape;547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8" name="Google Shape;548;p5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49" name="Google Shape;54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5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551" name="Google Shape;551;p52"/>
          <p:cNvSpPr txBox="1"/>
          <p:nvPr/>
        </p:nvSpPr>
        <p:spPr>
          <a:xfrm>
            <a:off x="4667770" y="2014700"/>
            <a:ext cx="143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LTQueue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52" name="Google Shape;552;p52"/>
          <p:cNvSpPr txBox="1"/>
          <p:nvPr/>
        </p:nvSpPr>
        <p:spPr>
          <a:xfrm>
            <a:off x="6231875" y="1498650"/>
            <a:ext cx="20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dLTQueueV1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(straightforward port)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3" name="Google Shape;553;p52"/>
          <p:cNvSpPr txBox="1"/>
          <p:nvPr/>
        </p:nvSpPr>
        <p:spPr>
          <a:xfrm>
            <a:off x="6231875" y="2624600"/>
            <a:ext cx="200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dLTQueueV2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(avoid unnecessary propagation)</a:t>
            </a:r>
            <a:endParaRPr/>
          </a:p>
        </p:txBody>
      </p:sp>
      <p:sp>
        <p:nvSpPr>
          <p:cNvPr id="554" name="Google Shape;554;p52"/>
          <p:cNvSpPr txBox="1"/>
          <p:nvPr/>
        </p:nvSpPr>
        <p:spPr>
          <a:xfrm>
            <a:off x="6231875" y="3739675"/>
            <a:ext cx="200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Slotqueue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(optimize the tree structure)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555" name="Google Shape;555;p52"/>
          <p:cNvCxnSpPr>
            <a:stCxn id="552" idx="2"/>
            <a:endCxn id="553" idx="0"/>
          </p:cNvCxnSpPr>
          <p:nvPr/>
        </p:nvCxnSpPr>
        <p:spPr>
          <a:xfrm>
            <a:off x="7235525" y="2114250"/>
            <a:ext cx="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52"/>
          <p:cNvCxnSpPr>
            <a:stCxn id="553" idx="2"/>
            <a:endCxn id="554" idx="0"/>
          </p:cNvCxnSpPr>
          <p:nvPr/>
        </p:nvCxnSpPr>
        <p:spPr>
          <a:xfrm>
            <a:off x="7235525" y="3455900"/>
            <a:ext cx="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52"/>
          <p:cNvSpPr/>
          <p:nvPr/>
        </p:nvSpPr>
        <p:spPr>
          <a:xfrm>
            <a:off x="6087925" y="1208275"/>
            <a:ext cx="252900" cy="2190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2"/>
          <p:cNvSpPr txBox="1"/>
          <p:nvPr/>
        </p:nvSpPr>
        <p:spPr>
          <a:xfrm>
            <a:off x="652200" y="2544925"/>
            <a:ext cx="143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Jiffy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59" name="Google Shape;559;p52"/>
          <p:cNvSpPr txBox="1"/>
          <p:nvPr/>
        </p:nvSpPr>
        <p:spPr>
          <a:xfrm>
            <a:off x="2345675" y="2489250"/>
            <a:ext cx="20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dJiffy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(straightforward port)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0" name="Google Shape;560;p52"/>
          <p:cNvSpPr/>
          <p:nvPr/>
        </p:nvSpPr>
        <p:spPr>
          <a:xfrm>
            <a:off x="2201725" y="2173225"/>
            <a:ext cx="252900" cy="10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6" name="Google Shape;566;p5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67" name="Google Shape;567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8" name="Google Shape;568;p5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69" name="Google Shape;569;p53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Slotqueue</a:t>
            </a:r>
            <a:endParaRPr sz="1879"/>
          </a:p>
        </p:txBody>
      </p:sp>
      <p:graphicFrame>
        <p:nvGraphicFramePr>
          <p:cNvPr id="570" name="Google Shape;570;p53"/>
          <p:cNvGraphicFramePr/>
          <p:nvPr/>
        </p:nvGraphicFramePr>
        <p:xfrm>
          <a:off x="1864275" y="16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{05DAB056-A742-4E98-84B4-5B5BB32711BC}</a:tableStyleId>
              </a:tblPr>
              <a:tblGrid>
                <a:gridCol w="2638250"/>
                <a:gridCol w="26382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Slotqueue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No hazardous ABA problem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/>
          <p:nvPr/>
        </p:nvSpPr>
        <p:spPr>
          <a:xfrm>
            <a:off x="6629292" y="2343659"/>
            <a:ext cx="797700" cy="52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2" name="Google Shape;122;p27"/>
          <p:cNvSpPr txBox="1"/>
          <p:nvPr>
            <p:ph type="ctrTitle"/>
          </p:nvPr>
        </p:nvSpPr>
        <p:spPr>
          <a:xfrm>
            <a:off x="0" y="6750"/>
            <a:ext cx="4488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Patterns with 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23" name="Google Shape;123;p2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4" name="Google Shape;12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6" name="Google Shape;126;p27"/>
          <p:cNvSpPr/>
          <p:nvPr/>
        </p:nvSpPr>
        <p:spPr>
          <a:xfrm>
            <a:off x="1762530" y="917509"/>
            <a:ext cx="464100" cy="481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7"/>
          <p:cNvSpPr/>
          <p:nvPr/>
        </p:nvSpPr>
        <p:spPr>
          <a:xfrm>
            <a:off x="484225" y="2838875"/>
            <a:ext cx="5142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7"/>
          <p:cNvSpPr/>
          <p:nvPr/>
        </p:nvSpPr>
        <p:spPr>
          <a:xfrm>
            <a:off x="2533225" y="918963"/>
            <a:ext cx="915000" cy="48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3222549" y="2896650"/>
            <a:ext cx="5142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/>
          <p:nvPr/>
        </p:nvSpPr>
        <p:spPr>
          <a:xfrm>
            <a:off x="1762530" y="917509"/>
            <a:ext cx="464100" cy="481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7"/>
          <p:cNvSpPr txBox="1"/>
          <p:nvPr/>
        </p:nvSpPr>
        <p:spPr>
          <a:xfrm>
            <a:off x="1337824" y="563875"/>
            <a:ext cx="13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Actor - Consumer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" name="Google Shape;133;p27"/>
          <p:cNvCxnSpPr>
            <a:endCxn id="134" idx="2"/>
          </p:cNvCxnSpPr>
          <p:nvPr/>
        </p:nvCxnSpPr>
        <p:spPr>
          <a:xfrm flipH="1" rot="10800000">
            <a:off x="806373" y="1371638"/>
            <a:ext cx="2190900" cy="14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7"/>
          <p:cNvCxnSpPr>
            <a:stCxn id="129" idx="0"/>
            <a:endCxn id="134" idx="2"/>
          </p:cNvCxnSpPr>
          <p:nvPr/>
        </p:nvCxnSpPr>
        <p:spPr>
          <a:xfrm rot="10800000">
            <a:off x="2997249" y="1371750"/>
            <a:ext cx="482400" cy="15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7"/>
          <p:cNvCxnSpPr>
            <a:stCxn id="134" idx="1"/>
            <a:endCxn id="130" idx="6"/>
          </p:cNvCxnSpPr>
          <p:nvPr/>
        </p:nvCxnSpPr>
        <p:spPr>
          <a:xfrm rot="10800000">
            <a:off x="2226670" y="1158503"/>
            <a:ext cx="372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7" name="Google Shape;137;p27"/>
          <p:cNvGrpSpPr/>
          <p:nvPr/>
        </p:nvGrpSpPr>
        <p:grpSpPr>
          <a:xfrm>
            <a:off x="2453114" y="952568"/>
            <a:ext cx="942763" cy="419070"/>
            <a:chOff x="5301950" y="934825"/>
            <a:chExt cx="1512050" cy="599700"/>
          </a:xfrm>
        </p:grpSpPr>
        <p:sp>
          <p:nvSpPr>
            <p:cNvPr id="134" name="Google Shape;134;p27"/>
            <p:cNvSpPr/>
            <p:nvPr/>
          </p:nvSpPr>
          <p:spPr>
            <a:xfrm>
              <a:off x="5535400" y="934825"/>
              <a:ext cx="1278600" cy="59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Mailbox</a:t>
              </a:r>
              <a:endParaRPr sz="1200"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5301950" y="1065250"/>
              <a:ext cx="426222" cy="338850"/>
            </a:xfrm>
            <a:prstGeom prst="flowChartMulti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7"/>
          <p:cNvSpPr/>
          <p:nvPr/>
        </p:nvSpPr>
        <p:spPr>
          <a:xfrm>
            <a:off x="3054432" y="2203422"/>
            <a:ext cx="645516" cy="41904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Message</a:t>
            </a:r>
            <a:endParaRPr sz="800"/>
          </a:p>
        </p:txBody>
      </p:sp>
      <p:sp>
        <p:nvSpPr>
          <p:cNvPr id="140" name="Google Shape;140;p27"/>
          <p:cNvSpPr txBox="1"/>
          <p:nvPr/>
        </p:nvSpPr>
        <p:spPr>
          <a:xfrm>
            <a:off x="3479650" y="918044"/>
            <a:ext cx="127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MPSC queue behavior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1068506" y="2203422"/>
            <a:ext cx="645516" cy="41904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Message</a:t>
            </a:r>
            <a:endParaRPr sz="800"/>
          </a:p>
        </p:txBody>
      </p:sp>
      <p:sp>
        <p:nvSpPr>
          <p:cNvPr id="142" name="Google Shape;142;p27"/>
          <p:cNvSpPr/>
          <p:nvPr/>
        </p:nvSpPr>
        <p:spPr>
          <a:xfrm>
            <a:off x="6696305" y="504825"/>
            <a:ext cx="672900" cy="29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Task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5026147" y="1124458"/>
            <a:ext cx="807000" cy="34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Sub-task 1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144" name="Google Shape;144;p27"/>
          <p:cNvCxnSpPr>
            <a:stCxn id="142" idx="2"/>
            <a:endCxn id="143" idx="0"/>
          </p:cNvCxnSpPr>
          <p:nvPr/>
        </p:nvCxnSpPr>
        <p:spPr>
          <a:xfrm flipH="1">
            <a:off x="5429555" y="801825"/>
            <a:ext cx="16032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7"/>
          <p:cNvCxnSpPr>
            <a:stCxn id="142" idx="2"/>
            <a:endCxn id="146" idx="0"/>
          </p:cNvCxnSpPr>
          <p:nvPr/>
        </p:nvCxnSpPr>
        <p:spPr>
          <a:xfrm>
            <a:off x="7032755" y="801825"/>
            <a:ext cx="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7"/>
          <p:cNvCxnSpPr>
            <a:stCxn id="142" idx="2"/>
            <a:endCxn id="148" idx="0"/>
          </p:cNvCxnSpPr>
          <p:nvPr/>
        </p:nvCxnSpPr>
        <p:spPr>
          <a:xfrm>
            <a:off x="7032755" y="801825"/>
            <a:ext cx="16032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7"/>
          <p:cNvSpPr/>
          <p:nvPr/>
        </p:nvSpPr>
        <p:spPr>
          <a:xfrm>
            <a:off x="5243924" y="1673625"/>
            <a:ext cx="4641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6787024" y="1649525"/>
            <a:ext cx="482400" cy="481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8394723" y="1681600"/>
            <a:ext cx="4824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6629292" y="1059505"/>
            <a:ext cx="807000" cy="34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Sub-task 2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8232437" y="1173464"/>
            <a:ext cx="807000" cy="34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Sub-task 3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6547257" y="2379858"/>
            <a:ext cx="821799" cy="451154"/>
            <a:chOff x="5301950" y="934825"/>
            <a:chExt cx="1512050" cy="599700"/>
          </a:xfrm>
        </p:grpSpPr>
        <p:sp>
          <p:nvSpPr>
            <p:cNvPr id="153" name="Google Shape;153;p27"/>
            <p:cNvSpPr/>
            <p:nvPr/>
          </p:nvSpPr>
          <p:spPr>
            <a:xfrm>
              <a:off x="5535400" y="934825"/>
              <a:ext cx="1278600" cy="59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Result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queue</a:t>
              </a:r>
              <a:endParaRPr sz="1200"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5301950" y="1065250"/>
              <a:ext cx="426222" cy="338850"/>
            </a:xfrm>
            <a:prstGeom prst="flowChartMulti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7"/>
          <p:cNvSpPr/>
          <p:nvPr/>
        </p:nvSpPr>
        <p:spPr>
          <a:xfrm>
            <a:off x="6755825" y="3164550"/>
            <a:ext cx="514200" cy="5214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4901913" y="2181600"/>
            <a:ext cx="115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Worker - </a:t>
            </a:r>
            <a:r>
              <a:rPr lang="en" sz="900">
                <a:solidFill>
                  <a:schemeClr val="dk1"/>
                </a:solidFill>
              </a:rPr>
              <a:t>Producer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57" name="Google Shape;157;p27"/>
          <p:cNvCxnSpPr>
            <a:stCxn id="143" idx="2"/>
          </p:cNvCxnSpPr>
          <p:nvPr/>
        </p:nvCxnSpPr>
        <p:spPr>
          <a:xfrm>
            <a:off x="5429647" y="1471558"/>
            <a:ext cx="93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7"/>
          <p:cNvCxnSpPr>
            <a:stCxn id="146" idx="2"/>
            <a:endCxn id="150" idx="0"/>
          </p:cNvCxnSpPr>
          <p:nvPr/>
        </p:nvCxnSpPr>
        <p:spPr>
          <a:xfrm flipH="1">
            <a:off x="7028292" y="1406605"/>
            <a:ext cx="450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7"/>
          <p:cNvCxnSpPr>
            <a:stCxn id="148" idx="2"/>
            <a:endCxn id="151" idx="0"/>
          </p:cNvCxnSpPr>
          <p:nvPr/>
        </p:nvCxnSpPr>
        <p:spPr>
          <a:xfrm>
            <a:off x="8635937" y="1520564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7"/>
          <p:cNvCxnSpPr>
            <a:stCxn id="149" idx="5"/>
            <a:endCxn id="153" idx="0"/>
          </p:cNvCxnSpPr>
          <p:nvPr/>
        </p:nvCxnSpPr>
        <p:spPr>
          <a:xfrm>
            <a:off x="5640058" y="2087428"/>
            <a:ext cx="13815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7"/>
          <p:cNvCxnSpPr>
            <a:stCxn id="150" idx="4"/>
            <a:endCxn id="153" idx="0"/>
          </p:cNvCxnSpPr>
          <p:nvPr/>
        </p:nvCxnSpPr>
        <p:spPr>
          <a:xfrm flipH="1">
            <a:off x="7021624" y="2131325"/>
            <a:ext cx="66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7"/>
          <p:cNvCxnSpPr>
            <a:stCxn id="151" idx="3"/>
            <a:endCxn id="153" idx="0"/>
          </p:cNvCxnSpPr>
          <p:nvPr/>
        </p:nvCxnSpPr>
        <p:spPr>
          <a:xfrm flipH="1">
            <a:off x="7021469" y="2095403"/>
            <a:ext cx="1443900" cy="2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7"/>
          <p:cNvCxnSpPr>
            <a:stCxn id="153" idx="2"/>
            <a:endCxn id="155" idx="0"/>
          </p:cNvCxnSpPr>
          <p:nvPr/>
        </p:nvCxnSpPr>
        <p:spPr>
          <a:xfrm flipH="1">
            <a:off x="7012896" y="2831013"/>
            <a:ext cx="87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7"/>
          <p:cNvSpPr txBox="1"/>
          <p:nvPr/>
        </p:nvSpPr>
        <p:spPr>
          <a:xfrm>
            <a:off x="7482177" y="2327430"/>
            <a:ext cx="110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MPSC queue behavior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1441250" y="4083850"/>
            <a:ext cx="179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Actor model [</a:t>
            </a:r>
            <a:r>
              <a:rPr lang="en" sz="1500">
                <a:solidFill>
                  <a:schemeClr val="dk1"/>
                </a:solidFill>
              </a:rPr>
              <a:t>1</a:t>
            </a:r>
            <a:r>
              <a:rPr lang="en" sz="1500">
                <a:solidFill>
                  <a:schemeClr val="dk1"/>
                </a:solidFill>
              </a:rPr>
              <a:t>]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888825" y="4083850"/>
            <a:ext cx="25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Fan-out/Fan-in pattern [</a:t>
            </a:r>
            <a:r>
              <a:rPr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91024" y="3401525"/>
            <a:ext cx="13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Actor - Producer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2818149" y="3422100"/>
            <a:ext cx="13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Actor - Producer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6391850" y="3723350"/>
            <a:ext cx="127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Worker - Consumer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0" y="4728000"/>
            <a:ext cx="9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</a:t>
            </a:r>
            <a:r>
              <a:rPr lang="en" sz="700">
                <a:solidFill>
                  <a:schemeClr val="dk1"/>
                </a:solidFill>
              </a:rPr>
              <a:t>1</a:t>
            </a:r>
            <a:r>
              <a:rPr lang="en" sz="700">
                <a:solidFill>
                  <a:schemeClr val="dk1"/>
                </a:solidFill>
              </a:rPr>
              <a:t>] Hewitt, C., Bishop, P., and Steiger, R. "A Universal Modular Actor Formalism for Artificial Intelligence," 1973, In Proceedings of the 3rd International Joint Conference on Artificial Intelligence.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</a:t>
            </a:r>
            <a:r>
              <a:rPr lang="en" sz="700">
                <a:solidFill>
                  <a:schemeClr val="dk1"/>
                </a:solidFill>
              </a:rPr>
              <a:t>2</a:t>
            </a:r>
            <a:r>
              <a:rPr lang="en" sz="700">
                <a:solidFill>
                  <a:schemeClr val="dk1"/>
                </a:solidFill>
              </a:rPr>
              <a:t>] Dean, J. and Ghemawat, S. "MapReduce: simplified data processing on large clusters," 2008, Association for Computing Machinery. doi: 10.1145/1327452.1327492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6" name="Google Shape;576;p5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77" name="Google Shape;577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8" name="Google Shape;578;p5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79" name="Google Shape;579;p5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Slotqueue</a:t>
            </a:r>
            <a:r>
              <a:rPr lang="en" sz="1679">
                <a:solidFill>
                  <a:schemeClr val="accent1"/>
                </a:solidFill>
              </a:rPr>
              <a:t>'s summary</a:t>
            </a:r>
            <a:endParaRPr sz="1879"/>
          </a:p>
        </p:txBody>
      </p:sp>
      <p:graphicFrame>
        <p:nvGraphicFramePr>
          <p:cNvPr id="580" name="Google Shape;580;p54"/>
          <p:cNvGraphicFramePr/>
          <p:nvPr/>
        </p:nvGraphicFramePr>
        <p:xfrm>
          <a:off x="1207900" y="4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{05DAB056-A742-4E98-84B4-5B5BB32711BC}</a:tableStyleId>
              </a:tblPr>
              <a:tblGrid>
                <a:gridCol w="1345400"/>
                <a:gridCol w="1345400"/>
                <a:gridCol w="1345400"/>
                <a:gridCol w="1345400"/>
                <a:gridCol w="1345400"/>
              </a:tblGrid>
              <a:tr h="5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dJiffy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+ 6 log(n) 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+ 6 log(n) 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+ 2n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6 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+ 4 log(n) 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+ 4 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+ 3 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1" name="Google Shape;581;p54"/>
          <p:cNvSpPr txBox="1"/>
          <p:nvPr/>
        </p:nvSpPr>
        <p:spPr>
          <a:xfrm>
            <a:off x="571400" y="43290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5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5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Preliminary results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588" name="Google Shape;588;p5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89" name="Google Shape;589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0" name="Google Shape;590;p5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91" name="Google Shape;59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92" name="Google Shape;592;p55"/>
          <p:cNvGraphicFramePr/>
          <p:nvPr/>
        </p:nvGraphicFramePr>
        <p:xfrm>
          <a:off x="424725" y="309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{05DAB056-A742-4E98-84B4-5B5BB32711BC}</a:tableStyleId>
              </a:tblPr>
              <a:tblGrid>
                <a:gridCol w="7277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Microb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enchmarks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</a:rPr>
                        <a:t>- Benchmark metrics: latency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Benchmark baseline.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Benchmark environment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Baselines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98" name="Google Shape;598;p5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99" name="Google Shape;599;p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0" name="Google Shape;600;p5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01" name="Google Shape;60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2" name="Google Shape;602;p56"/>
          <p:cNvSpPr txBox="1"/>
          <p:nvPr/>
        </p:nvSpPr>
        <p:spPr>
          <a:xfrm>
            <a:off x="401100" y="1031850"/>
            <a:ext cx="83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dJiffy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3" name="Google Shape;603;p56"/>
          <p:cNvSpPr txBox="1"/>
          <p:nvPr/>
        </p:nvSpPr>
        <p:spPr>
          <a:xfrm>
            <a:off x="401100" y="2227550"/>
            <a:ext cx="8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Slo</a:t>
            </a:r>
            <a:r>
              <a:rPr lang="en" sz="1800">
                <a:solidFill>
                  <a:schemeClr val="dk1"/>
                </a:solidFill>
              </a:rPr>
              <a:t>tqueue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4" name="Google Shape;604;p56"/>
          <p:cNvSpPr txBox="1"/>
          <p:nvPr/>
        </p:nvSpPr>
        <p:spPr>
          <a:xfrm>
            <a:off x="401100" y="2825400"/>
            <a:ext cx="79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Active message queue [</a:t>
            </a:r>
            <a:r>
              <a:rPr lang="en" sz="1800">
                <a:solidFill>
                  <a:schemeClr val="dk1"/>
                </a:solidFill>
              </a:rPr>
              <a:t>3</a:t>
            </a:r>
            <a:r>
              <a:rPr lang="en" sz="1800">
                <a:solidFill>
                  <a:schemeClr val="dk1"/>
                </a:solidFill>
              </a:rPr>
              <a:t>]: A </a:t>
            </a:r>
            <a:r>
              <a:rPr lang="en" sz="1800">
                <a:solidFill>
                  <a:srgbClr val="FF0000"/>
                </a:solidFill>
              </a:rPr>
              <a:t>blocking</a:t>
            </a:r>
            <a:r>
              <a:rPr lang="en" sz="1800">
                <a:solidFill>
                  <a:schemeClr val="dk1"/>
                </a:solidFill>
              </a:rPr>
              <a:t> MPSC queue.</a:t>
            </a:r>
            <a:endParaRPr/>
          </a:p>
        </p:txBody>
      </p:sp>
      <p:sp>
        <p:nvSpPr>
          <p:cNvPr id="605" name="Google Shape;605;p56"/>
          <p:cNvSpPr txBox="1"/>
          <p:nvPr/>
        </p:nvSpPr>
        <p:spPr>
          <a:xfrm>
            <a:off x="0" y="4728000"/>
            <a:ext cx="9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</a:t>
            </a:r>
            <a:r>
              <a:rPr lang="en" sz="700">
                <a:solidFill>
                  <a:schemeClr val="dk1"/>
                </a:solidFill>
              </a:rPr>
              <a:t>3</a:t>
            </a:r>
            <a:r>
              <a:rPr lang="en" sz="700">
                <a:solidFill>
                  <a:schemeClr val="dk1"/>
                </a:solidFill>
              </a:rPr>
              <a:t>] </a:t>
            </a:r>
            <a:r>
              <a:rPr lang="en" sz="700">
                <a:solidFill>
                  <a:schemeClr val="dk1"/>
                </a:solidFill>
              </a:rPr>
              <a:t>J. Schuchart, A. Bouteiller and G. Bosilca, "Using MPI-3 RMA for Active Messages," 2019 IEEE/ACM Workshop on Exascale MPI (ExaMPI), Denver, CO, USA, 2019, pp. 47-56, doi: 10.1109/ExaMPI49596.2019.00011.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06" name="Google Shape;606;p56"/>
          <p:cNvSpPr txBox="1"/>
          <p:nvPr/>
        </p:nvSpPr>
        <p:spPr>
          <a:xfrm>
            <a:off x="401100" y="1629700"/>
            <a:ext cx="8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dLTQueueV2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/>
              <a:t> </a:t>
            </a:r>
            <a:r>
              <a:rPr lang="en" sz="1679">
                <a:solidFill>
                  <a:schemeClr val="accent1"/>
                </a:solidFill>
              </a:rPr>
              <a:t>Benchmark environment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12" name="Google Shape;612;p5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13" name="Google Shape;613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4" name="Google Shape;614;p5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15" name="Google Shape;61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6" name="Google Shape;616;p57"/>
          <p:cNvSpPr txBox="1"/>
          <p:nvPr/>
        </p:nvSpPr>
        <p:spPr>
          <a:xfrm>
            <a:off x="401100" y="1031850"/>
            <a:ext cx="834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4 nodes (x8 cores)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Ethernet interconnect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Ubuntu 22.04.5 LTS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MPICH version 4.0, C++ 17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Mi</a:t>
            </a:r>
            <a:r>
              <a:rPr lang="en" sz="1679">
                <a:solidFill>
                  <a:schemeClr val="accent1"/>
                </a:solidFill>
              </a:rPr>
              <a:t>crobenchmark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22" name="Google Shape;622;p5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23" name="Google Shape;623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4" name="Google Shape;624;p5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25" name="Google Shape;62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6" name="Google Shape;626;p58"/>
          <p:cNvSpPr txBox="1"/>
          <p:nvPr/>
        </p:nvSpPr>
        <p:spPr>
          <a:xfrm>
            <a:off x="401100" y="1031850"/>
            <a:ext cx="83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 single MPSC queue shared by all processes, one of which is a dequeuer and all others are enqueuers.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7" name="Google Shape;627;p58"/>
          <p:cNvSpPr txBox="1"/>
          <p:nvPr/>
        </p:nvSpPr>
        <p:spPr>
          <a:xfrm>
            <a:off x="401100" y="1857275"/>
            <a:ext cx="8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All enqueuers enqueue a total of 10^4 items into the MPSC.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8" name="Google Shape;628;p58"/>
          <p:cNvSpPr txBox="1"/>
          <p:nvPr/>
        </p:nvSpPr>
        <p:spPr>
          <a:xfrm>
            <a:off x="401100" y="2405500"/>
            <a:ext cx="79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dequeuer dequeues all the 10^4 items.</a:t>
            </a:r>
            <a:endParaRPr/>
          </a:p>
        </p:txBody>
      </p:sp>
      <p:sp>
        <p:nvSpPr>
          <p:cNvPr id="629" name="Google Shape;629;p58"/>
          <p:cNvSpPr txBox="1"/>
          <p:nvPr/>
        </p:nvSpPr>
        <p:spPr>
          <a:xfrm>
            <a:off x="401100" y="2953725"/>
            <a:ext cx="79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MPSC is warmed up before the dequeuer starts.</a:t>
            </a:r>
            <a:endParaRPr/>
          </a:p>
        </p:txBody>
      </p:sp>
      <p:sp>
        <p:nvSpPr>
          <p:cNvPr id="630" name="Google Shape;630;p58"/>
          <p:cNvSpPr txBox="1"/>
          <p:nvPr/>
        </p:nvSpPr>
        <p:spPr>
          <a:xfrm>
            <a:off x="880200" y="3714550"/>
            <a:ext cx="72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We measure the throughput of dequeue and enqueue operations.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Enqueue through</a:t>
            </a:r>
            <a:r>
              <a:rPr lang="en" sz="1679">
                <a:solidFill>
                  <a:schemeClr val="accent1"/>
                </a:solidFill>
              </a:rPr>
              <a:t>pu</a:t>
            </a:r>
            <a:r>
              <a:rPr lang="en" sz="1679">
                <a:solidFill>
                  <a:schemeClr val="accent1"/>
                </a:solidFill>
              </a:rPr>
              <a:t>t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36" name="Google Shape;636;p5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37" name="Google Shape;637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" name="Google Shape;638;p5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39" name="Google Shape;63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59" title="enqueue_throughput_comparison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614100"/>
            <a:ext cx="7501338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Dequeue throughput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46" name="Google Shape;646;p6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47" name="Google Shape;647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8" name="Google Shape;648;p6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49" name="Google Shape;6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0" name="Google Shape;650;p60" title="dequeue_throughput_comparison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14100"/>
            <a:ext cx="7501338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Next steps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56" name="Google Shape;656;p6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57" name="Google Shape;657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6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59" name="Google Shape;65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60" name="Google Shape;660;p61"/>
          <p:cNvGraphicFramePr/>
          <p:nvPr/>
        </p:nvGraphicFramePr>
        <p:xfrm>
          <a:off x="736800" y="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{05DAB056-A742-4E98-84B4-5B5BB32711BC}</a:tableStyleId>
              </a:tblPr>
              <a:tblGrid>
                <a:gridCol w="1174950"/>
                <a:gridCol w="6560700"/>
              </a:tblGrid>
              <a:tr h="3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Tasks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Week 1-</a:t>
                      </a:r>
                      <a:r>
                        <a:rPr b="1" lang="en"/>
                        <a:t>4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Discover optimization opportunities with </a:t>
                      </a:r>
                      <a:r>
                        <a:rPr lang="en"/>
                        <a:t>dJiffy, 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dLTQueue</a:t>
                      </a:r>
                      <a:r>
                        <a:rPr lang="en"/>
                        <a:t>,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 Slotqueue.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Potentially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ncorporate MPI-3′s new support for shared-memory windows and C++11 atomic operations to optimize intra-node communication.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Week </a:t>
                      </a:r>
                      <a:r>
                        <a:rPr b="1" lang="en"/>
                        <a:t>5-6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"/>
                        <a:t>Remove boundedness constraint on dLTQueue and Slotqueue.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Week 7-</a:t>
                      </a:r>
                      <a:r>
                        <a:rPr b="1" lang="en"/>
                        <a:t>8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Discover more potential algorithms for adapting to distributed environments.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Discover more distributed MPSC for use as baselines.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Week </a:t>
                      </a:r>
                      <a:r>
                        <a:rPr b="1" lang="en"/>
                        <a:t>9</a:t>
                      </a:r>
                      <a:r>
                        <a:rPr b="1" lang="en">
                          <a:solidFill>
                            <a:srgbClr val="000000"/>
                          </a:solidFill>
                        </a:rPr>
                        <a:t>-12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Perform benchmarks on RDMA cluster.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Investigate the performance degradation problem.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Week 13-15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Finalize our results and provide insights from our research.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2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62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rgbClr val="002792"/>
                </a:solidFill>
              </a:rPr>
              <a:t>The end</a:t>
            </a:r>
            <a:endParaRPr sz="3480">
              <a:solidFill>
                <a:srgbClr val="002792"/>
              </a:solidFill>
            </a:endParaRPr>
          </a:p>
        </p:txBody>
      </p:sp>
      <p:grpSp>
        <p:nvGrpSpPr>
          <p:cNvPr id="667" name="Google Shape;667;p6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68" name="Google Shape;668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" name="Google Shape;669;p6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70" name="Google Shape;67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3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3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Appendix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677" name="Google Shape;677;p6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78" name="Google Shape;678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9" name="Google Shape;679;p6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80" name="Google Shape;68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>
            <a:off x="6186975" y="2585450"/>
            <a:ext cx="851400" cy="9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4565575" y="1610950"/>
            <a:ext cx="1113600" cy="27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Supporting distributed 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78" name="Google Shape;178;p2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79" name="Google Shape;17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81" name="Google Shape;181;p28"/>
          <p:cNvSpPr txBox="1"/>
          <p:nvPr/>
        </p:nvSpPr>
        <p:spPr>
          <a:xfrm>
            <a:off x="387025" y="689075"/>
            <a:ext cx="80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One-sided </a:t>
            </a:r>
            <a:r>
              <a:rPr lang="en" sz="1800">
                <a:solidFill>
                  <a:srgbClr val="FF0000"/>
                </a:solidFill>
              </a:rPr>
              <a:t>communication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interfaces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bare resemblance to shared-memory programming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449175" y="1870175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449175" y="2653944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449175" y="3531362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1919866" y="2804553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86" name="Google Shape;186;p28"/>
          <p:cNvCxnSpPr>
            <a:stCxn id="182" idx="6"/>
            <a:endCxn id="185" idx="1"/>
          </p:cNvCxnSpPr>
          <p:nvPr/>
        </p:nvCxnSpPr>
        <p:spPr>
          <a:xfrm>
            <a:off x="1107375" y="2199425"/>
            <a:ext cx="909000" cy="7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8"/>
          <p:cNvSpPr txBox="1"/>
          <p:nvPr/>
        </p:nvSpPr>
        <p:spPr>
          <a:xfrm>
            <a:off x="1544220" y="22556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Store()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88" name="Google Shape;188;p28"/>
          <p:cNvCxnSpPr>
            <a:stCxn id="183" idx="6"/>
            <a:endCxn id="185" idx="2"/>
          </p:cNvCxnSpPr>
          <p:nvPr/>
        </p:nvCxnSpPr>
        <p:spPr>
          <a:xfrm>
            <a:off x="1107375" y="2983194"/>
            <a:ext cx="8124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8"/>
          <p:cNvCxnSpPr>
            <a:stCxn id="184" idx="6"/>
            <a:endCxn id="185" idx="3"/>
          </p:cNvCxnSpPr>
          <p:nvPr/>
        </p:nvCxnSpPr>
        <p:spPr>
          <a:xfrm flipH="1" rot="10800000">
            <a:off x="1107375" y="3366512"/>
            <a:ext cx="9090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8"/>
          <p:cNvSpPr txBox="1"/>
          <p:nvPr/>
        </p:nvSpPr>
        <p:spPr>
          <a:xfrm>
            <a:off x="1195874" y="27064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Store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162155" y="3273352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Store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92" name="Google Shape;192;p28"/>
          <p:cNvCxnSpPr>
            <a:stCxn id="185" idx="5"/>
            <a:endCxn id="185" idx="7"/>
          </p:cNvCxnSpPr>
          <p:nvPr/>
        </p:nvCxnSpPr>
        <p:spPr>
          <a:xfrm rot="-5400000">
            <a:off x="2249175" y="3133517"/>
            <a:ext cx="465600" cy="600"/>
          </a:xfrm>
          <a:prstGeom prst="curvedConnector5">
            <a:avLst>
              <a:gd fmla="val -58868" name="adj1"/>
              <a:gd fmla="val 141904175" name="adj2"/>
              <a:gd fmla="val 15884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8"/>
          <p:cNvSpPr txBox="1"/>
          <p:nvPr/>
        </p:nvSpPr>
        <p:spPr>
          <a:xfrm>
            <a:off x="3310079" y="2886300"/>
            <a:ext cx="8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Load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4792575" y="1793975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4792575" y="2577744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4792575" y="3455162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6263266" y="2728353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9" name="Google Shape;199;p28"/>
          <p:cNvCxnSpPr>
            <a:stCxn id="195" idx="6"/>
            <a:endCxn id="198" idx="1"/>
          </p:cNvCxnSpPr>
          <p:nvPr/>
        </p:nvCxnSpPr>
        <p:spPr>
          <a:xfrm>
            <a:off x="5450775" y="2123225"/>
            <a:ext cx="909000" cy="7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8"/>
          <p:cNvSpPr txBox="1"/>
          <p:nvPr/>
        </p:nvSpPr>
        <p:spPr>
          <a:xfrm>
            <a:off x="5811420" y="21794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Put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01" name="Google Shape;201;p28"/>
          <p:cNvCxnSpPr>
            <a:stCxn id="196" idx="6"/>
            <a:endCxn id="198" idx="2"/>
          </p:cNvCxnSpPr>
          <p:nvPr/>
        </p:nvCxnSpPr>
        <p:spPr>
          <a:xfrm>
            <a:off x="5450775" y="2906994"/>
            <a:ext cx="8124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8"/>
          <p:cNvCxnSpPr>
            <a:stCxn id="197" idx="6"/>
            <a:endCxn id="198" idx="3"/>
          </p:cNvCxnSpPr>
          <p:nvPr/>
        </p:nvCxnSpPr>
        <p:spPr>
          <a:xfrm flipH="1" rot="10800000">
            <a:off x="5450775" y="3290312"/>
            <a:ext cx="9090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8"/>
          <p:cNvSpPr txBox="1"/>
          <p:nvPr/>
        </p:nvSpPr>
        <p:spPr>
          <a:xfrm>
            <a:off x="5691674" y="26302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Put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5657955" y="3197152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Put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05" name="Google Shape;205;p28"/>
          <p:cNvCxnSpPr>
            <a:stCxn id="198" idx="5"/>
            <a:endCxn id="198" idx="7"/>
          </p:cNvCxnSpPr>
          <p:nvPr/>
        </p:nvCxnSpPr>
        <p:spPr>
          <a:xfrm rot="-5400000">
            <a:off x="6592575" y="3057317"/>
            <a:ext cx="465600" cy="600"/>
          </a:xfrm>
          <a:prstGeom prst="curvedConnector5">
            <a:avLst>
              <a:gd fmla="val -71856" name="adj1"/>
              <a:gd fmla="val 147158341" name="adj2"/>
              <a:gd fmla="val 17186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8"/>
          <p:cNvSpPr txBox="1"/>
          <p:nvPr/>
        </p:nvSpPr>
        <p:spPr>
          <a:xfrm>
            <a:off x="7653479" y="2810100"/>
            <a:ext cx="8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Get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796725" y="4462225"/>
            <a:ext cx="25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Shared-memory programming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023475" y="4462225"/>
            <a:ext cx="25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One-sided communication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64" title="slotqueue.drawi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925" y="527300"/>
            <a:ext cx="6533759" cy="44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7" name="Google Shape;687;p6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88" name="Google Shape;688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9" name="Google Shape;689;p6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Vietnam National University Ho Chi Minh City</a:t>
              </a:r>
              <a:endPara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Ho Chi Minh University of Technology</a:t>
              </a:r>
              <a:endPara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Faculty of Computer Science and Engineering</a:t>
              </a:r>
              <a:endPara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0" name="Google Shape;690;p64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 </a:t>
            </a:r>
            <a:r>
              <a:rPr lang="en" sz="1679">
                <a:solidFill>
                  <a:schemeClr val="accent1"/>
                </a:solidFill>
              </a:rPr>
              <a:t>enqueue</a:t>
            </a:r>
            <a:endParaRPr sz="1879"/>
          </a:p>
        </p:txBody>
      </p:sp>
      <p:sp>
        <p:nvSpPr>
          <p:cNvPr id="691" name="Google Shape;691;p64"/>
          <p:cNvSpPr/>
          <p:nvPr/>
        </p:nvSpPr>
        <p:spPr>
          <a:xfrm>
            <a:off x="1256275" y="91675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64"/>
          <p:cNvSpPr/>
          <p:nvPr/>
        </p:nvSpPr>
        <p:spPr>
          <a:xfrm>
            <a:off x="3005175" y="2463050"/>
            <a:ext cx="1603800" cy="231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64"/>
          <p:cNvSpPr/>
          <p:nvPr/>
        </p:nvSpPr>
        <p:spPr>
          <a:xfrm>
            <a:off x="3265250" y="1472950"/>
            <a:ext cx="1213500" cy="78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65" title="slotqueue.drawi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925" y="527300"/>
            <a:ext cx="6533759" cy="44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0" name="Google Shape;700;p6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01" name="Google Shape;701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2" name="Google Shape;702;p6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Vietnam National University Ho Chi Minh City</a:t>
              </a:r>
              <a:endPara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Ho Chi Minh University of Technology</a:t>
              </a:r>
              <a:endPara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Faculty of Computer Science and Engineering</a:t>
              </a:r>
              <a:endPara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3" name="Google Shape;703;p65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 </a:t>
            </a:r>
            <a:r>
              <a:rPr lang="en" sz="1679">
                <a:solidFill>
                  <a:schemeClr val="accent1"/>
                </a:solidFill>
              </a:rPr>
              <a:t>dequeue</a:t>
            </a:r>
            <a:endParaRPr sz="1879"/>
          </a:p>
        </p:txBody>
      </p:sp>
      <p:sp>
        <p:nvSpPr>
          <p:cNvPr id="704" name="Google Shape;704;p65"/>
          <p:cNvSpPr/>
          <p:nvPr/>
        </p:nvSpPr>
        <p:spPr>
          <a:xfrm>
            <a:off x="3005175" y="2453400"/>
            <a:ext cx="1603800" cy="2256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65"/>
          <p:cNvSpPr/>
          <p:nvPr/>
        </p:nvSpPr>
        <p:spPr>
          <a:xfrm>
            <a:off x="3265250" y="1472950"/>
            <a:ext cx="4601700" cy="78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075925" y="158530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65"/>
          <p:cNvSpPr/>
          <p:nvPr/>
        </p:nvSpPr>
        <p:spPr>
          <a:xfrm>
            <a:off x="3075925" y="158530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6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Supporting </a:t>
            </a:r>
            <a:r>
              <a:rPr lang="en" sz="1679">
                <a:solidFill>
                  <a:schemeClr val="accent1"/>
                </a:solidFill>
              </a:rPr>
              <a:t>distributed </a:t>
            </a:r>
            <a:r>
              <a:rPr lang="en" sz="1679">
                <a:solidFill>
                  <a:schemeClr val="accent1"/>
                </a:solidFill>
              </a:rPr>
              <a:t>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713" name="Google Shape;713;p6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14" name="Google Shape;714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5" name="Google Shape;715;p6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16" name="Google Shape;716;p66"/>
          <p:cNvSpPr/>
          <p:nvPr/>
        </p:nvSpPr>
        <p:spPr>
          <a:xfrm>
            <a:off x="797100" y="793350"/>
            <a:ext cx="7549800" cy="7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Distributed</a:t>
            </a:r>
            <a:r>
              <a:rPr lang="en"/>
              <a:t> MPSC queue</a:t>
            </a:r>
            <a:endParaRPr/>
          </a:p>
        </p:txBody>
      </p:sp>
      <p:sp>
        <p:nvSpPr>
          <p:cNvPr id="717" name="Google Shape;717;p66"/>
          <p:cNvSpPr txBox="1"/>
          <p:nvPr/>
        </p:nvSpPr>
        <p:spPr>
          <a:xfrm>
            <a:off x="797100" y="1550850"/>
            <a:ext cx="754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Irregular application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718" name="Google Shape;718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9" name="Google Shape;719;p66"/>
          <p:cNvCxnSpPr>
            <a:stCxn id="717" idx="2"/>
          </p:cNvCxnSpPr>
          <p:nvPr/>
        </p:nvCxnSpPr>
        <p:spPr>
          <a:xfrm flipH="1">
            <a:off x="2369400" y="1997250"/>
            <a:ext cx="22026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0" name="Google Shape;720;p66"/>
          <p:cNvCxnSpPr>
            <a:stCxn id="717" idx="2"/>
          </p:cNvCxnSpPr>
          <p:nvPr/>
        </p:nvCxnSpPr>
        <p:spPr>
          <a:xfrm>
            <a:off x="4572000" y="1997250"/>
            <a:ext cx="20082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1" name="Google Shape;721;p66"/>
          <p:cNvSpPr txBox="1"/>
          <p:nvPr/>
        </p:nvSpPr>
        <p:spPr>
          <a:xfrm>
            <a:off x="797100" y="2547475"/>
            <a:ext cx="33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Who will need to contact with me?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2" name="Google Shape;722;p66"/>
          <p:cNvSpPr txBox="1"/>
          <p:nvPr/>
        </p:nvSpPr>
        <p:spPr>
          <a:xfrm>
            <a:off x="4991700" y="2547475"/>
            <a:ext cx="33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</a:t>
            </a:r>
            <a:r>
              <a:rPr lang="en">
                <a:solidFill>
                  <a:schemeClr val="dk1"/>
                </a:solidFill>
              </a:rPr>
              <a:t>en </a:t>
            </a:r>
            <a:r>
              <a:rPr lang="en">
                <a:solidFill>
                  <a:schemeClr val="dk1"/>
                </a:solidFill>
              </a:rPr>
              <a:t>will </a:t>
            </a:r>
            <a:r>
              <a:rPr lang="en">
                <a:solidFill>
                  <a:schemeClr val="dk1"/>
                </a:solidFill>
              </a:rPr>
              <a:t>someone </a:t>
            </a:r>
            <a:r>
              <a:rPr lang="en">
                <a:solidFill>
                  <a:schemeClr val="dk1"/>
                </a:solidFill>
              </a:rPr>
              <a:t>contact me?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3" name="Google Shape;723;p66"/>
          <p:cNvSpPr/>
          <p:nvPr/>
        </p:nvSpPr>
        <p:spPr>
          <a:xfrm>
            <a:off x="4301550" y="3026875"/>
            <a:ext cx="491100" cy="75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6"/>
          <p:cNvSpPr txBox="1"/>
          <p:nvPr/>
        </p:nvSpPr>
        <p:spPr>
          <a:xfrm>
            <a:off x="772200" y="3884925"/>
            <a:ext cx="754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One-sided communication interfaces</a:t>
            </a:r>
            <a:endParaRPr sz="17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Correctnes</a:t>
            </a:r>
            <a:r>
              <a:rPr lang="en" sz="1679">
                <a:solidFill>
                  <a:schemeClr val="accent1"/>
                </a:solidFill>
              </a:rPr>
              <a:t>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730" name="Google Shape;730;p6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31" name="Google Shape;731;p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6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33" name="Google Shape;73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4" name="Google Shape;734;p67" title="linearizability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375" y="1173550"/>
            <a:ext cx="59912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67"/>
          <p:cNvSpPr/>
          <p:nvPr/>
        </p:nvSpPr>
        <p:spPr>
          <a:xfrm>
            <a:off x="5058900" y="1173550"/>
            <a:ext cx="1418100" cy="59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Linearizability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741" name="Google Shape;741;p6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42" name="Google Shape;742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3" name="Google Shape;743;p6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44" name="Google Shape;74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5" name="Google Shape;745;p68"/>
          <p:cNvSpPr/>
          <p:nvPr/>
        </p:nvSpPr>
        <p:spPr>
          <a:xfrm>
            <a:off x="5058900" y="1706950"/>
            <a:ext cx="1418100" cy="59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6" name="Google Shape;746;p68" title="linearizability-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750" y="1706950"/>
            <a:ext cx="5906775" cy="31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68"/>
          <p:cNvSpPr/>
          <p:nvPr/>
        </p:nvSpPr>
        <p:spPr>
          <a:xfrm>
            <a:off x="2737175" y="4566075"/>
            <a:ext cx="310800" cy="25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68"/>
          <p:cNvSpPr txBox="1"/>
          <p:nvPr/>
        </p:nvSpPr>
        <p:spPr>
          <a:xfrm>
            <a:off x="596950" y="624425"/>
            <a:ext cx="762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Linearizability</a:t>
            </a:r>
            <a:r>
              <a:rPr lang="en" sz="2100">
                <a:solidFill>
                  <a:schemeClr val="dk1"/>
                </a:solidFill>
              </a:rPr>
              <a:t>: Each method call takes effect at some point during its execution.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9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Lock-free &amp; Wait-free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754" name="Google Shape;754;p6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55" name="Google Shape;755;p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6" name="Google Shape;756;p6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57" name="Google Shape;75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8" name="Google Shape;758;p69"/>
          <p:cNvSpPr/>
          <p:nvPr/>
        </p:nvSpPr>
        <p:spPr>
          <a:xfrm>
            <a:off x="4724175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59" name="Google Shape;759;p69"/>
          <p:cNvSpPr/>
          <p:nvPr/>
        </p:nvSpPr>
        <p:spPr>
          <a:xfrm>
            <a:off x="61014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B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760" name="Google Shape;760;p69"/>
          <p:cNvCxnSpPr>
            <a:stCxn id="758" idx="2"/>
          </p:cNvCxnSpPr>
          <p:nvPr/>
        </p:nvCxnSpPr>
        <p:spPr>
          <a:xfrm>
            <a:off x="5186475" y="182045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761" name="Google Shape;761;p69"/>
          <p:cNvSpPr/>
          <p:nvPr/>
        </p:nvSpPr>
        <p:spPr>
          <a:xfrm>
            <a:off x="4619325" y="30918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762" name="Google Shape;762;p69"/>
          <p:cNvCxnSpPr>
            <a:endCxn id="763" idx="0"/>
          </p:cNvCxnSpPr>
          <p:nvPr/>
        </p:nvCxnSpPr>
        <p:spPr>
          <a:xfrm>
            <a:off x="6530850" y="182045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763" name="Google Shape;763;p69"/>
          <p:cNvSpPr/>
          <p:nvPr/>
        </p:nvSpPr>
        <p:spPr>
          <a:xfrm>
            <a:off x="5963700" y="34944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  <p:sp>
        <p:nvSpPr>
          <p:cNvPr id="764" name="Google Shape;764;p69"/>
          <p:cNvSpPr txBox="1"/>
          <p:nvPr/>
        </p:nvSpPr>
        <p:spPr>
          <a:xfrm>
            <a:off x="635725" y="4237950"/>
            <a:ext cx="269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Lock-freedom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65" name="Google Shape;765;p69"/>
          <p:cNvSpPr txBox="1"/>
          <p:nvPr/>
        </p:nvSpPr>
        <p:spPr>
          <a:xfrm>
            <a:off x="4849875" y="4161750"/>
            <a:ext cx="33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Wait-freedom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66" name="Google Shape;766;p69"/>
          <p:cNvSpPr/>
          <p:nvPr/>
        </p:nvSpPr>
        <p:spPr>
          <a:xfrm>
            <a:off x="848538" y="104480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67" name="Google Shape;767;p69"/>
          <p:cNvSpPr/>
          <p:nvPr/>
        </p:nvSpPr>
        <p:spPr>
          <a:xfrm>
            <a:off x="2225763" y="104480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Other processes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768" name="Google Shape;768;p69"/>
          <p:cNvCxnSpPr>
            <a:stCxn id="766" idx="2"/>
          </p:cNvCxnSpPr>
          <p:nvPr/>
        </p:nvCxnSpPr>
        <p:spPr>
          <a:xfrm>
            <a:off x="1310838" y="186110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769" name="Google Shape;769;p69"/>
          <p:cNvSpPr/>
          <p:nvPr/>
        </p:nvSpPr>
        <p:spPr>
          <a:xfrm>
            <a:off x="743688" y="313250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770" name="Google Shape;770;p69"/>
          <p:cNvCxnSpPr>
            <a:endCxn id="771" idx="0"/>
          </p:cNvCxnSpPr>
          <p:nvPr/>
        </p:nvCxnSpPr>
        <p:spPr>
          <a:xfrm>
            <a:off x="2655213" y="186110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771" name="Google Shape;771;p69"/>
          <p:cNvSpPr/>
          <p:nvPr/>
        </p:nvSpPr>
        <p:spPr>
          <a:xfrm>
            <a:off x="2088063" y="353510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  <p:sp>
        <p:nvSpPr>
          <p:cNvPr id="772" name="Google Shape;772;p69"/>
          <p:cNvSpPr/>
          <p:nvPr/>
        </p:nvSpPr>
        <p:spPr>
          <a:xfrm>
            <a:off x="73881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</a:t>
            </a:r>
            <a:r>
              <a:rPr lang="en" sz="1200">
                <a:solidFill>
                  <a:schemeClr val="lt1"/>
                </a:solidFill>
              </a:rPr>
              <a:t>...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773" name="Google Shape;773;p69"/>
          <p:cNvCxnSpPr>
            <a:endCxn id="774" idx="0"/>
          </p:cNvCxnSpPr>
          <p:nvPr/>
        </p:nvCxnSpPr>
        <p:spPr>
          <a:xfrm>
            <a:off x="7817550" y="182045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774" name="Google Shape;774;p69"/>
          <p:cNvSpPr/>
          <p:nvPr/>
        </p:nvSpPr>
        <p:spPr>
          <a:xfrm>
            <a:off x="7250400" y="34944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Safe memory reclamation scheme of LTQueue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780" name="Google Shape;780;p7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81" name="Google Shape;781;p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2" name="Google Shape;782;p7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83" name="Google Shape;78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387025" y="689075"/>
            <a:ext cx="80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LTQueue</a:t>
            </a:r>
            <a:r>
              <a:rPr lang="en" sz="1800">
                <a:solidFill>
                  <a:schemeClr val="dk1"/>
                </a:solidFill>
              </a:rPr>
              <a:t> pushes safe memory reclamation responsibility to the underlying SPSC, it doesn't perform any memory allocation and deallocation by itself.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5" name="Google Shape;785;p70"/>
          <p:cNvSpPr/>
          <p:nvPr/>
        </p:nvSpPr>
        <p:spPr>
          <a:xfrm>
            <a:off x="13602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70"/>
          <p:cNvSpPr/>
          <p:nvPr/>
        </p:nvSpPr>
        <p:spPr>
          <a:xfrm>
            <a:off x="28288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70"/>
          <p:cNvSpPr/>
          <p:nvPr/>
        </p:nvSpPr>
        <p:spPr>
          <a:xfrm>
            <a:off x="42974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70"/>
          <p:cNvSpPr/>
          <p:nvPr/>
        </p:nvSpPr>
        <p:spPr>
          <a:xfrm>
            <a:off x="567075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70"/>
          <p:cNvSpPr/>
          <p:nvPr/>
        </p:nvSpPr>
        <p:spPr>
          <a:xfrm>
            <a:off x="711935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70"/>
          <p:cNvSpPr txBox="1"/>
          <p:nvPr/>
        </p:nvSpPr>
        <p:spPr>
          <a:xfrm>
            <a:off x="1609800" y="3518475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First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91" name="Google Shape;791;p70"/>
          <p:cNvCxnSpPr>
            <a:stCxn id="790" idx="0"/>
            <a:endCxn id="785" idx="2"/>
          </p:cNvCxnSpPr>
          <p:nvPr/>
        </p:nvCxnSpPr>
        <p:spPr>
          <a:xfrm rot="10800000">
            <a:off x="1884150" y="2998875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2" name="Google Shape;792;p70"/>
          <p:cNvSpPr txBox="1"/>
          <p:nvPr/>
        </p:nvSpPr>
        <p:spPr>
          <a:xfrm>
            <a:off x="7405100" y="3518475"/>
            <a:ext cx="4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Last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93" name="Google Shape;793;p70"/>
          <p:cNvCxnSpPr>
            <a:stCxn id="792" idx="0"/>
          </p:cNvCxnSpPr>
          <p:nvPr/>
        </p:nvCxnSpPr>
        <p:spPr>
          <a:xfrm flipH="1" rot="10800000">
            <a:off x="7643300" y="2998875"/>
            <a:ext cx="294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70"/>
          <p:cNvCxnSpPr>
            <a:stCxn id="785" idx="3"/>
            <a:endCxn id="786" idx="1"/>
          </p:cNvCxnSpPr>
          <p:nvPr/>
        </p:nvCxnSpPr>
        <p:spPr>
          <a:xfrm>
            <a:off x="2408100" y="2496675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5" name="Google Shape;795;p70"/>
          <p:cNvCxnSpPr>
            <a:stCxn id="786" idx="3"/>
            <a:endCxn id="787" idx="1"/>
          </p:cNvCxnSpPr>
          <p:nvPr/>
        </p:nvCxnSpPr>
        <p:spPr>
          <a:xfrm>
            <a:off x="3876700" y="2496675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6" name="Google Shape;796;p70"/>
          <p:cNvCxnSpPr>
            <a:stCxn id="787" idx="3"/>
          </p:cNvCxnSpPr>
          <p:nvPr/>
        </p:nvCxnSpPr>
        <p:spPr>
          <a:xfrm>
            <a:off x="5345300" y="2496675"/>
            <a:ext cx="3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7" name="Google Shape;797;p70"/>
          <p:cNvCxnSpPr>
            <a:stCxn id="788" idx="3"/>
            <a:endCxn id="789" idx="1"/>
          </p:cNvCxnSpPr>
          <p:nvPr/>
        </p:nvCxnSpPr>
        <p:spPr>
          <a:xfrm>
            <a:off x="6718650" y="249667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Safe memory reclamation scheme of dLTQueue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803" name="Google Shape;803;p7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04" name="Google Shape;804;p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5" name="Google Shape;805;p7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06" name="Google Shape;80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7" name="Google Shape;807;p71"/>
          <p:cNvSpPr txBox="1"/>
          <p:nvPr/>
        </p:nvSpPr>
        <p:spPr>
          <a:xfrm>
            <a:off x="387025" y="689075"/>
            <a:ext cx="80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</a:t>
            </a:r>
            <a:r>
              <a:rPr lang="en" sz="1800">
                <a:solidFill>
                  <a:srgbClr val="FF0000"/>
                </a:solidFill>
              </a:rPr>
              <a:t>LTQueue</a:t>
            </a:r>
            <a:r>
              <a:rPr lang="en" sz="1800">
                <a:solidFill>
                  <a:schemeClr val="dk1"/>
                </a:solidFill>
              </a:rPr>
              <a:t> pushes safe memory reclamation responsibility to the underlying SPSC, it doesn't perform any memory allocation and deallocation by itself.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08" name="Google Shape;808;p71"/>
          <p:cNvSpPr/>
          <p:nvPr/>
        </p:nvSpPr>
        <p:spPr>
          <a:xfrm>
            <a:off x="7713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71"/>
          <p:cNvSpPr/>
          <p:nvPr/>
        </p:nvSpPr>
        <p:spPr>
          <a:xfrm>
            <a:off x="19317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71"/>
          <p:cNvSpPr/>
          <p:nvPr/>
        </p:nvSpPr>
        <p:spPr>
          <a:xfrm>
            <a:off x="30921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11" name="Google Shape;811;p71"/>
          <p:cNvSpPr/>
          <p:nvPr/>
        </p:nvSpPr>
        <p:spPr>
          <a:xfrm>
            <a:off x="42525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12" name="Google Shape;812;p71"/>
          <p:cNvSpPr/>
          <p:nvPr/>
        </p:nvSpPr>
        <p:spPr>
          <a:xfrm>
            <a:off x="54129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13" name="Google Shape;813;p71"/>
          <p:cNvSpPr/>
          <p:nvPr/>
        </p:nvSpPr>
        <p:spPr>
          <a:xfrm>
            <a:off x="65733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4" name="Google Shape;814;p71"/>
          <p:cNvCxnSpPr>
            <a:endCxn id="810" idx="2"/>
          </p:cNvCxnSpPr>
          <p:nvPr/>
        </p:nvCxnSpPr>
        <p:spPr>
          <a:xfrm rot="10800000">
            <a:off x="3672375" y="3284725"/>
            <a:ext cx="8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5" name="Google Shape;815;p71"/>
          <p:cNvCxnSpPr/>
          <p:nvPr/>
        </p:nvCxnSpPr>
        <p:spPr>
          <a:xfrm rot="10800000">
            <a:off x="5988975" y="3284700"/>
            <a:ext cx="8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6" name="Google Shape;816;p71"/>
          <p:cNvSpPr txBox="1"/>
          <p:nvPr/>
        </p:nvSpPr>
        <p:spPr>
          <a:xfrm>
            <a:off x="3514800" y="3747075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First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17" name="Google Shape;817;p71"/>
          <p:cNvSpPr txBox="1"/>
          <p:nvPr/>
        </p:nvSpPr>
        <p:spPr>
          <a:xfrm>
            <a:off x="5728700" y="3747075"/>
            <a:ext cx="4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Last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/>
              <a:t> </a:t>
            </a:r>
            <a:r>
              <a:rPr lang="en" sz="1679">
                <a:solidFill>
                  <a:schemeClr val="accent1"/>
                </a:solidFill>
              </a:rPr>
              <a:t>ABA safety</a:t>
            </a:r>
            <a:r>
              <a:rPr lang="en" sz="1679">
                <a:solidFill>
                  <a:schemeClr val="accent1"/>
                </a:solidFill>
              </a:rPr>
              <a:t>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823" name="Google Shape;823;p7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24" name="Google Shape;824;p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Google Shape;825;p7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26" name="Google Shape;826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Google Shape;827;p72"/>
          <p:cNvSpPr/>
          <p:nvPr/>
        </p:nvSpPr>
        <p:spPr>
          <a:xfrm>
            <a:off x="1602450" y="2076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72"/>
          <p:cNvSpPr txBox="1"/>
          <p:nvPr/>
        </p:nvSpPr>
        <p:spPr>
          <a:xfrm>
            <a:off x="3460650" y="1615050"/>
            <a:ext cx="4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ABA sequence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9" name="Google Shape;829;p72"/>
          <p:cNvSpPr txBox="1"/>
          <p:nvPr/>
        </p:nvSpPr>
        <p:spPr>
          <a:xfrm>
            <a:off x="420225" y="3280800"/>
            <a:ext cx="280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a shared variable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0" name="Google Shape;830;p72"/>
          <p:cNvSpPr txBox="1"/>
          <p:nvPr/>
        </p:nvSpPr>
        <p:spPr>
          <a:xfrm>
            <a:off x="6166225" y="3230100"/>
            <a:ext cx="25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 x to a new value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1" name="Google Shape;831;p72"/>
          <p:cNvSpPr/>
          <p:nvPr/>
        </p:nvSpPr>
        <p:spPr>
          <a:xfrm rot="-5400000">
            <a:off x="4377075" y="1587500"/>
            <a:ext cx="411000" cy="489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72"/>
          <p:cNvSpPr txBox="1"/>
          <p:nvPr/>
        </p:nvSpPr>
        <p:spPr>
          <a:xfrm>
            <a:off x="2930400" y="4307000"/>
            <a:ext cx="34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 write to shared variables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ABA safety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838" name="Google Shape;838;p7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39" name="Google Shape;839;p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0" name="Google Shape;840;p7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41" name="Google Shape;841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2" name="Google Shape;842;p73"/>
          <p:cNvSpPr/>
          <p:nvPr/>
        </p:nvSpPr>
        <p:spPr>
          <a:xfrm>
            <a:off x="2489575" y="10495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</a:t>
            </a:r>
            <a:endParaRPr/>
          </a:p>
        </p:txBody>
      </p:sp>
      <p:sp>
        <p:nvSpPr>
          <p:cNvPr id="843" name="Google Shape;843;p73"/>
          <p:cNvSpPr txBox="1"/>
          <p:nvPr/>
        </p:nvSpPr>
        <p:spPr>
          <a:xfrm>
            <a:off x="7225975" y="2835900"/>
            <a:ext cx="34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ABA problem!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44" name="Google Shape;844;p73"/>
          <p:cNvSpPr/>
          <p:nvPr/>
        </p:nvSpPr>
        <p:spPr>
          <a:xfrm>
            <a:off x="227125" y="2571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</a:t>
            </a:r>
            <a:endParaRPr/>
          </a:p>
        </p:txBody>
      </p:sp>
      <p:sp>
        <p:nvSpPr>
          <p:cNvPr id="845" name="Google Shape;845;p73"/>
          <p:cNvSpPr txBox="1"/>
          <p:nvPr/>
        </p:nvSpPr>
        <p:spPr>
          <a:xfrm>
            <a:off x="2297200" y="207480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6" name="Google Shape;846;p73"/>
          <p:cNvSpPr txBox="1"/>
          <p:nvPr/>
        </p:nvSpPr>
        <p:spPr>
          <a:xfrm>
            <a:off x="227125" y="360925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7" name="Google Shape;847;p73"/>
          <p:cNvSpPr txBox="1"/>
          <p:nvPr/>
        </p:nvSpPr>
        <p:spPr>
          <a:xfrm>
            <a:off x="5299250" y="356175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</a:t>
            </a:r>
            <a:r>
              <a:rPr lang="en" sz="1800">
                <a:solidFill>
                  <a:schemeClr val="dk2"/>
                </a:solidFill>
              </a:rPr>
              <a:t>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8" name="Google Shape;848;p73"/>
          <p:cNvSpPr txBox="1"/>
          <p:nvPr/>
        </p:nvSpPr>
        <p:spPr>
          <a:xfrm>
            <a:off x="7504075" y="207480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ctrTitle"/>
          </p:nvPr>
        </p:nvSpPr>
        <p:spPr>
          <a:xfrm>
            <a:off x="0" y="2535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Research question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214" name="Google Shape;214;p2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15" name="Google Shape;215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2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17" name="Google Shape;217;p29"/>
          <p:cNvSpPr txBox="1"/>
          <p:nvPr/>
        </p:nvSpPr>
        <p:spPr>
          <a:xfrm>
            <a:off x="611600" y="1994550"/>
            <a:ext cx="762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How to utilize</a:t>
            </a:r>
            <a:r>
              <a:rPr lang="en" sz="2100">
                <a:solidFill>
                  <a:srgbClr val="FF0000"/>
                </a:solidFill>
              </a:rPr>
              <a:t> shared-memory programming principles</a:t>
            </a:r>
            <a:r>
              <a:rPr lang="en" sz="2100">
                <a:solidFill>
                  <a:schemeClr val="dk1"/>
                </a:solidFill>
              </a:rPr>
              <a:t> to model and design </a:t>
            </a:r>
            <a:r>
              <a:rPr lang="en" sz="2100">
                <a:solidFill>
                  <a:srgbClr val="FF0000"/>
                </a:solidFill>
              </a:rPr>
              <a:t>distributed MPSC queue algorithms </a:t>
            </a:r>
            <a:r>
              <a:rPr lang="en" sz="2100">
                <a:solidFill>
                  <a:schemeClr val="dk1"/>
                </a:solidFill>
              </a:rPr>
              <a:t>in a </a:t>
            </a:r>
            <a:r>
              <a:rPr lang="en" sz="2100">
                <a:solidFill>
                  <a:srgbClr val="FF0000"/>
                </a:solidFill>
              </a:rPr>
              <a:t>correct</a:t>
            </a:r>
            <a:r>
              <a:rPr lang="en" sz="2100">
                <a:solidFill>
                  <a:schemeClr val="dk1"/>
                </a:solidFill>
              </a:rPr>
              <a:t>, </a:t>
            </a:r>
            <a:r>
              <a:rPr lang="en" sz="2100">
                <a:solidFill>
                  <a:srgbClr val="FF0000"/>
                </a:solidFill>
              </a:rPr>
              <a:t>fault-tolerant</a:t>
            </a:r>
            <a:r>
              <a:rPr lang="en" sz="2100">
                <a:solidFill>
                  <a:schemeClr val="dk1"/>
                </a:solidFill>
              </a:rPr>
              <a:t> and </a:t>
            </a:r>
            <a:r>
              <a:rPr lang="en" sz="2100">
                <a:solidFill>
                  <a:srgbClr val="FF0000"/>
                </a:solidFill>
              </a:rPr>
              <a:t>performant</a:t>
            </a:r>
            <a:r>
              <a:rPr lang="en" sz="2100">
                <a:solidFill>
                  <a:schemeClr val="dk1"/>
                </a:solidFill>
              </a:rPr>
              <a:t> manner?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ABA safety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854" name="Google Shape;854;p7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55" name="Google Shape;855;p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6" name="Google Shape;856;p7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57" name="Google Shape;857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8" name="Google Shape;858;p74"/>
          <p:cNvSpPr/>
          <p:nvPr/>
        </p:nvSpPr>
        <p:spPr>
          <a:xfrm>
            <a:off x="2489575" y="10495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74"/>
          <p:cNvSpPr txBox="1"/>
          <p:nvPr/>
        </p:nvSpPr>
        <p:spPr>
          <a:xfrm>
            <a:off x="2054400" y="4321700"/>
            <a:ext cx="64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Suppose the system states </a:t>
            </a:r>
            <a:r>
              <a:rPr lang="en" sz="1800">
                <a:solidFill>
                  <a:srgbClr val="FF0000"/>
                </a:solidFill>
              </a:rPr>
              <a:t>during these 2 time spans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are indistinguishable </a:t>
            </a:r>
            <a:r>
              <a:rPr lang="en" sz="1800">
                <a:solidFill>
                  <a:srgbClr val="FF0000"/>
                </a:solidFill>
              </a:rPr>
              <a:t>from the first process's POV.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60" name="Google Shape;860;p74"/>
          <p:cNvSpPr/>
          <p:nvPr/>
        </p:nvSpPr>
        <p:spPr>
          <a:xfrm>
            <a:off x="227125" y="2571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74"/>
          <p:cNvSpPr txBox="1"/>
          <p:nvPr/>
        </p:nvSpPr>
        <p:spPr>
          <a:xfrm>
            <a:off x="2297200" y="207480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2" name="Google Shape;862;p74"/>
          <p:cNvSpPr txBox="1"/>
          <p:nvPr/>
        </p:nvSpPr>
        <p:spPr>
          <a:xfrm>
            <a:off x="227125" y="360925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3" name="Google Shape;863;p74"/>
          <p:cNvSpPr txBox="1"/>
          <p:nvPr/>
        </p:nvSpPr>
        <p:spPr>
          <a:xfrm>
            <a:off x="5299250" y="356175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 txBox="1"/>
          <p:nvPr/>
        </p:nvSpPr>
        <p:spPr>
          <a:xfrm>
            <a:off x="7504075" y="207480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>
            <a:off x="2927700" y="797550"/>
            <a:ext cx="3288600" cy="14940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6" name="Google Shape;866;p74"/>
          <p:cNvCxnSpPr>
            <a:stCxn id="865" idx="1"/>
            <a:endCxn id="865" idx="3"/>
          </p:cNvCxnSpPr>
          <p:nvPr/>
        </p:nvCxnSpPr>
        <p:spPr>
          <a:xfrm>
            <a:off x="2927700" y="1544550"/>
            <a:ext cx="32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67" name="Google Shape;867;p74"/>
          <p:cNvSpPr/>
          <p:nvPr/>
        </p:nvSpPr>
        <p:spPr>
          <a:xfrm>
            <a:off x="6166225" y="2319750"/>
            <a:ext cx="1335300" cy="14940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8" name="Google Shape;868;p74"/>
          <p:cNvCxnSpPr>
            <a:stCxn id="867" idx="1"/>
            <a:endCxn id="867" idx="3"/>
          </p:cNvCxnSpPr>
          <p:nvPr/>
        </p:nvCxnSpPr>
        <p:spPr>
          <a:xfrm>
            <a:off x="6166225" y="3066750"/>
            <a:ext cx="13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74"/>
          <p:cNvCxnSpPr>
            <a:endCxn id="859" idx="0"/>
          </p:cNvCxnSpPr>
          <p:nvPr/>
        </p:nvCxnSpPr>
        <p:spPr>
          <a:xfrm>
            <a:off x="4538400" y="1568900"/>
            <a:ext cx="725100" cy="27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0" name="Google Shape;870;p74"/>
          <p:cNvCxnSpPr/>
          <p:nvPr/>
        </p:nvCxnSpPr>
        <p:spPr>
          <a:xfrm flipH="1">
            <a:off x="5263625" y="3090950"/>
            <a:ext cx="1581300" cy="12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1" name="Google Shape;871;p74"/>
          <p:cNvSpPr txBox="1"/>
          <p:nvPr/>
        </p:nvSpPr>
        <p:spPr>
          <a:xfrm>
            <a:off x="752250" y="1371675"/>
            <a:ext cx="42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First process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ABA safety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877" name="Google Shape;877;p7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78" name="Google Shape;878;p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9" name="Google Shape;879;p7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80" name="Google Shape;88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1" name="Google Shape;881;p75"/>
          <p:cNvSpPr/>
          <p:nvPr/>
        </p:nvSpPr>
        <p:spPr>
          <a:xfrm>
            <a:off x="6097875" y="1049550"/>
            <a:ext cx="23307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75"/>
          <p:cNvSpPr txBox="1"/>
          <p:nvPr/>
        </p:nvSpPr>
        <p:spPr>
          <a:xfrm>
            <a:off x="2054400" y="4321700"/>
            <a:ext cx="64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Then the effect is as if these two CAS sequences do not overlap. =&gt; ABA-safe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83" name="Google Shape;883;p75"/>
          <p:cNvSpPr/>
          <p:nvPr/>
        </p:nvSpPr>
        <p:spPr>
          <a:xfrm>
            <a:off x="227125" y="2571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75"/>
          <p:cNvSpPr txBox="1"/>
          <p:nvPr/>
        </p:nvSpPr>
        <p:spPr>
          <a:xfrm>
            <a:off x="6097875" y="207480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5" name="Google Shape;885;p75"/>
          <p:cNvSpPr txBox="1"/>
          <p:nvPr/>
        </p:nvSpPr>
        <p:spPr>
          <a:xfrm>
            <a:off x="227125" y="360925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6" name="Google Shape;886;p75"/>
          <p:cNvSpPr txBox="1"/>
          <p:nvPr/>
        </p:nvSpPr>
        <p:spPr>
          <a:xfrm>
            <a:off x="5299250" y="356175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7" name="Google Shape;887;p75"/>
          <p:cNvSpPr txBox="1"/>
          <p:nvPr/>
        </p:nvSpPr>
        <p:spPr>
          <a:xfrm>
            <a:off x="7504075" y="207480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93" name="Google Shape;893;p7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94" name="Google Shape;894;p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5" name="Google Shape;895;p7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96" name="Google Shape;896;p7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dLTQueue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897" name="Google Shape;897;p76" title="modified-l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75" y="604075"/>
            <a:ext cx="7775205" cy="43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3" name="Google Shape;903;p7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04" name="Google Shape;904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5" name="Google Shape;905;p7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06" name="Google Shape;906;p7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907" name="Google Shape;907;p77" title="modified-l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75" y="604075"/>
            <a:ext cx="7775205" cy="4376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8" name="Google Shape;908;p77"/>
          <p:cNvGrpSpPr/>
          <p:nvPr/>
        </p:nvGrpSpPr>
        <p:grpSpPr>
          <a:xfrm>
            <a:off x="1754725" y="3318700"/>
            <a:ext cx="2105400" cy="741000"/>
            <a:chOff x="1754725" y="3318700"/>
            <a:chExt cx="2105400" cy="741000"/>
          </a:xfrm>
        </p:grpSpPr>
        <p:sp>
          <p:nvSpPr>
            <p:cNvPr id="909" name="Google Shape;909;p77"/>
            <p:cNvSpPr/>
            <p:nvPr/>
          </p:nvSpPr>
          <p:spPr>
            <a:xfrm>
              <a:off x="2526625" y="3318700"/>
              <a:ext cx="1333500" cy="532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0" name="Google Shape;910;p77"/>
            <p:cNvCxnSpPr>
              <a:stCxn id="909" idx="2"/>
              <a:endCxn id="911" idx="3"/>
            </p:cNvCxnSpPr>
            <p:nvPr/>
          </p:nvCxnSpPr>
          <p:spPr>
            <a:xfrm flipH="1">
              <a:off x="1754725" y="3584800"/>
              <a:ext cx="771900" cy="474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11" name="Google Shape;911;p77"/>
          <p:cNvSpPr txBox="1"/>
          <p:nvPr/>
        </p:nvSpPr>
        <p:spPr>
          <a:xfrm>
            <a:off x="260725" y="3867350"/>
            <a:ext cx="149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node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17" name="Google Shape;917;p7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18" name="Google Shape;918;p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9" name="Google Shape;919;p7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20" name="Google Shape;920;p7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921" name="Google Shape;921;p78" title="modified-l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50" y="535225"/>
            <a:ext cx="7897526" cy="444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78"/>
          <p:cNvSpPr txBox="1"/>
          <p:nvPr/>
        </p:nvSpPr>
        <p:spPr>
          <a:xfrm>
            <a:off x="260725" y="3867350"/>
            <a:ext cx="982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Tree node</a:t>
            </a:r>
            <a:endParaRPr sz="1300">
              <a:solidFill>
                <a:srgbClr val="FF0000"/>
              </a:solidFill>
            </a:endParaRPr>
          </a:p>
        </p:txBody>
      </p:sp>
      <p:grpSp>
        <p:nvGrpSpPr>
          <p:cNvPr id="923" name="Google Shape;923;p78"/>
          <p:cNvGrpSpPr/>
          <p:nvPr/>
        </p:nvGrpSpPr>
        <p:grpSpPr>
          <a:xfrm>
            <a:off x="1243262" y="1965125"/>
            <a:ext cx="2891393" cy="2094600"/>
            <a:chOff x="261030" y="3248500"/>
            <a:chExt cx="3554700" cy="2094600"/>
          </a:xfrm>
        </p:grpSpPr>
        <p:sp>
          <p:nvSpPr>
            <p:cNvPr id="924" name="Google Shape;924;p78"/>
            <p:cNvSpPr/>
            <p:nvPr/>
          </p:nvSpPr>
          <p:spPr>
            <a:xfrm>
              <a:off x="3014730" y="3248500"/>
              <a:ext cx="801000" cy="532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5" name="Google Shape;925;p78"/>
            <p:cNvCxnSpPr>
              <a:stCxn id="924" idx="2"/>
              <a:endCxn id="922" idx="3"/>
            </p:cNvCxnSpPr>
            <p:nvPr/>
          </p:nvCxnSpPr>
          <p:spPr>
            <a:xfrm flipH="1">
              <a:off x="261030" y="3514600"/>
              <a:ext cx="2753700" cy="182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31" name="Google Shape;931;p7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32" name="Google Shape;932;p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3" name="Google Shape;933;p7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34" name="Google Shape;934;p7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enqueue</a:t>
            </a:r>
            <a:endParaRPr sz="1879"/>
          </a:p>
        </p:txBody>
      </p:sp>
      <p:sp>
        <p:nvSpPr>
          <p:cNvPr id="935" name="Google Shape;935;p79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1</a:t>
            </a:r>
            <a:endParaRPr sz="1300">
              <a:solidFill>
                <a:srgbClr val="FF0000"/>
              </a:solidFill>
            </a:endParaRPr>
          </a:p>
        </p:txBody>
      </p:sp>
      <p:pic>
        <p:nvPicPr>
          <p:cNvPr id="936" name="Google Shape;936;p79" title="modified-ltqueue.drawio(6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29" y="614100"/>
            <a:ext cx="7895475" cy="42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79"/>
          <p:cNvSpPr txBox="1"/>
          <p:nvPr/>
        </p:nvSpPr>
        <p:spPr>
          <a:xfrm>
            <a:off x="152400" y="3408950"/>
            <a:ext cx="229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Initial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" name="Google Shape;942;p80" title="modified-ltqueue.drawio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29" y="614100"/>
            <a:ext cx="7895475" cy="42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4" name="Google Shape;944;p8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45" name="Google Shape;945;p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6" name="Google Shape;946;p8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47" name="Google Shape;947;p8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</a:t>
            </a:r>
            <a:r>
              <a:rPr lang="en" sz="1679">
                <a:solidFill>
                  <a:schemeClr val="accent1"/>
                </a:solidFill>
              </a:rPr>
              <a:t>'s enqueue</a:t>
            </a:r>
            <a:endParaRPr sz="1879"/>
          </a:p>
        </p:txBody>
      </p:sp>
      <p:sp>
        <p:nvSpPr>
          <p:cNvPr id="948" name="Google Shape;948;p80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1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49" name="Google Shape;949;p80"/>
          <p:cNvSpPr txBox="1"/>
          <p:nvPr/>
        </p:nvSpPr>
        <p:spPr>
          <a:xfrm>
            <a:off x="170450" y="3388900"/>
            <a:ext cx="239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2 wants to enqueue a value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81" title="modified-ltqueue.drawio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29" y="614100"/>
            <a:ext cx="7895475" cy="42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81"/>
          <p:cNvSpPr/>
          <p:nvPr/>
        </p:nvSpPr>
        <p:spPr>
          <a:xfrm>
            <a:off x="6797850" y="601575"/>
            <a:ext cx="15444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7" name="Google Shape;957;p8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58" name="Google Shape;958;p8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9" name="Google Shape;959;p8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60" name="Google Shape;960;p8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enqueue</a:t>
            </a:r>
            <a:endParaRPr sz="1879"/>
          </a:p>
        </p:txBody>
      </p:sp>
      <p:sp>
        <p:nvSpPr>
          <p:cNvPr id="961" name="Google Shape;961;p81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62" name="Google Shape;962;p81"/>
          <p:cNvSpPr txBox="1"/>
          <p:nvPr/>
        </p:nvSpPr>
        <p:spPr>
          <a:xfrm>
            <a:off x="210550" y="3408950"/>
            <a:ext cx="2238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2 obtains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timestamp = 1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Google Shape;967;p82" title="modified-ltqueue.drawio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17" y="614100"/>
            <a:ext cx="7975959" cy="43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9" name="Google Shape;969;p8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70" name="Google Shape;970;p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1" name="Google Shape;971;p8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72" name="Google Shape;972;p8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enqueue</a:t>
            </a:r>
            <a:endParaRPr sz="1879"/>
          </a:p>
        </p:txBody>
      </p:sp>
      <p:sp>
        <p:nvSpPr>
          <p:cNvPr id="973" name="Google Shape;973;p82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74" name="Google Shape;974;p82"/>
          <p:cNvSpPr txBox="1"/>
          <p:nvPr/>
        </p:nvSpPr>
        <p:spPr>
          <a:xfrm>
            <a:off x="170450" y="3408950"/>
            <a:ext cx="227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2 enqueues (-, 1) to its SPSC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75" name="Google Shape;975;p82"/>
          <p:cNvSpPr/>
          <p:nvPr/>
        </p:nvSpPr>
        <p:spPr>
          <a:xfrm>
            <a:off x="5528525" y="3108050"/>
            <a:ext cx="711900" cy="30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82"/>
          <p:cNvSpPr txBox="1"/>
          <p:nvPr/>
        </p:nvSpPr>
        <p:spPr>
          <a:xfrm>
            <a:off x="5133475" y="3258550"/>
            <a:ext cx="403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83" title="modified-ltqueue.drawio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3400"/>
            <a:ext cx="8099250" cy="44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3" name="Google Shape;983;p8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84" name="Google Shape;984;p8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5" name="Google Shape;985;p8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86" name="Google Shape;986;p8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enqueue</a:t>
            </a:r>
            <a:endParaRPr sz="1879"/>
          </a:p>
        </p:txBody>
      </p:sp>
      <p:sp>
        <p:nvSpPr>
          <p:cNvPr id="987" name="Google Shape;987;p83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88" name="Google Shape;988;p83"/>
          <p:cNvSpPr txBox="1"/>
          <p:nvPr/>
        </p:nvSpPr>
        <p:spPr>
          <a:xfrm>
            <a:off x="152400" y="3408950"/>
            <a:ext cx="229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2 </a:t>
            </a:r>
            <a:r>
              <a:rPr lang="en" sz="1300">
                <a:solidFill>
                  <a:srgbClr val="FF0000"/>
                </a:solidFill>
              </a:rPr>
              <a:t>refreshes its node's min-timestamp to 1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89" name="Google Shape;989;p83"/>
          <p:cNvSpPr/>
          <p:nvPr/>
        </p:nvSpPr>
        <p:spPr>
          <a:xfrm>
            <a:off x="6432900" y="3288525"/>
            <a:ext cx="371100" cy="30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Supporting distributed 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224" name="Google Shape;224;p3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25" name="Google Shape;225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3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924600" y="1751325"/>
            <a:ext cx="754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One-sided </a:t>
            </a:r>
            <a:r>
              <a:rPr lang="en" sz="1700">
                <a:solidFill>
                  <a:srgbClr val="FF0000"/>
                </a:solidFill>
              </a:rPr>
              <a:t>communication</a:t>
            </a:r>
            <a:r>
              <a:rPr lang="en" sz="1700">
                <a:solidFill>
                  <a:srgbClr val="FF0000"/>
                </a:solidFill>
              </a:rPr>
              <a:t> interfaces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679750" y="1753575"/>
            <a:ext cx="191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Communication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679750" y="3032925"/>
            <a:ext cx="191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Synchronization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2753400" y="3046725"/>
            <a:ext cx="217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Locks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5224700" y="3028950"/>
            <a:ext cx="217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Atomic operations</a:t>
            </a:r>
            <a:endParaRPr sz="1700">
              <a:solidFill>
                <a:srgbClr val="FF0000"/>
              </a:solidFill>
            </a:endParaRPr>
          </a:p>
        </p:txBody>
      </p:sp>
      <p:cxnSp>
        <p:nvCxnSpPr>
          <p:cNvPr id="233" name="Google Shape;233;p30"/>
          <p:cNvCxnSpPr>
            <a:stCxn id="228" idx="2"/>
            <a:endCxn id="231" idx="0"/>
          </p:cNvCxnSpPr>
          <p:nvPr/>
        </p:nvCxnSpPr>
        <p:spPr>
          <a:xfrm flipH="1">
            <a:off x="3839400" y="2197725"/>
            <a:ext cx="86010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0"/>
          <p:cNvCxnSpPr>
            <a:stCxn id="228" idx="2"/>
            <a:endCxn id="232" idx="0"/>
          </p:cNvCxnSpPr>
          <p:nvPr/>
        </p:nvCxnSpPr>
        <p:spPr>
          <a:xfrm>
            <a:off x="4699500" y="2197725"/>
            <a:ext cx="1611300" cy="8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4" name="Google Shape;994;p84" title="modified-ltqueue.drawio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3400"/>
            <a:ext cx="8099250" cy="44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96" name="Google Shape;996;p8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97" name="Google Shape;997;p8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8" name="Google Shape;998;p8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99" name="Google Shape;999;p8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enqueue</a:t>
            </a:r>
            <a:endParaRPr sz="1879"/>
          </a:p>
        </p:txBody>
      </p:sp>
      <p:sp>
        <p:nvSpPr>
          <p:cNvPr id="1000" name="Google Shape;1000;p84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01" name="Google Shape;1001;p84"/>
          <p:cNvSpPr/>
          <p:nvPr/>
        </p:nvSpPr>
        <p:spPr>
          <a:xfrm>
            <a:off x="5955650" y="2421300"/>
            <a:ext cx="371100" cy="30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84"/>
          <p:cNvSpPr/>
          <p:nvPr/>
        </p:nvSpPr>
        <p:spPr>
          <a:xfrm>
            <a:off x="6659500" y="1561025"/>
            <a:ext cx="371100" cy="30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84"/>
          <p:cNvSpPr/>
          <p:nvPr/>
        </p:nvSpPr>
        <p:spPr>
          <a:xfrm>
            <a:off x="5237750" y="614100"/>
            <a:ext cx="371100" cy="30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4" name="Google Shape;1004;p84"/>
          <p:cNvCxnSpPr>
            <a:stCxn id="1003" idx="2"/>
          </p:cNvCxnSpPr>
          <p:nvPr/>
        </p:nvCxnSpPr>
        <p:spPr>
          <a:xfrm flipH="1">
            <a:off x="3429050" y="764550"/>
            <a:ext cx="18087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5" name="Google Shape;1005;p84"/>
          <p:cNvCxnSpPr>
            <a:stCxn id="1002" idx="2"/>
          </p:cNvCxnSpPr>
          <p:nvPr/>
        </p:nvCxnSpPr>
        <p:spPr>
          <a:xfrm rot="10800000">
            <a:off x="3499300" y="1353575"/>
            <a:ext cx="3160200" cy="3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6" name="Google Shape;1006;p84"/>
          <p:cNvCxnSpPr>
            <a:stCxn id="1001" idx="2"/>
          </p:cNvCxnSpPr>
          <p:nvPr/>
        </p:nvCxnSpPr>
        <p:spPr>
          <a:xfrm rot="10800000">
            <a:off x="3519350" y="1574250"/>
            <a:ext cx="2436300" cy="9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7" name="Google Shape;1007;p84"/>
          <p:cNvSpPr txBox="1"/>
          <p:nvPr/>
        </p:nvSpPr>
        <p:spPr>
          <a:xfrm>
            <a:off x="1495925" y="1024625"/>
            <a:ext cx="176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Nodes that needs refreshing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" name="Google Shape;1012;p85" title="modified-ltqueue.drawio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563400"/>
            <a:ext cx="7876750" cy="42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4" name="Google Shape;1014;p8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15" name="Google Shape;1015;p8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6" name="Google Shape;1016;p8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17" name="Google Shape;1017;p8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enqueue</a:t>
            </a:r>
            <a:endParaRPr sz="1879"/>
          </a:p>
        </p:txBody>
      </p:sp>
      <p:sp>
        <p:nvSpPr>
          <p:cNvPr id="1018" name="Google Shape;1018;p85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19" name="Google Shape;1019;p85"/>
          <p:cNvSpPr txBox="1"/>
          <p:nvPr/>
        </p:nvSpPr>
        <p:spPr>
          <a:xfrm>
            <a:off x="210550" y="34089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Final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25" name="Google Shape;1025;p8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26" name="Google Shape;1026;p8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7" name="Google Shape;1027;p8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28" name="Google Shape;1028;p8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dequeue</a:t>
            </a:r>
            <a:endParaRPr sz="1879"/>
          </a:p>
        </p:txBody>
      </p:sp>
      <p:sp>
        <p:nvSpPr>
          <p:cNvPr id="1029" name="Google Shape;1029;p86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</a:t>
            </a:r>
            <a:r>
              <a:rPr lang="en" sz="1300">
                <a:solidFill>
                  <a:srgbClr val="FF0000"/>
                </a:solidFill>
              </a:rPr>
              <a:t>2 </a:t>
            </a:r>
            <a:endParaRPr sz="1300">
              <a:solidFill>
                <a:srgbClr val="FF0000"/>
              </a:solidFill>
            </a:endParaRPr>
          </a:p>
        </p:txBody>
      </p:sp>
      <p:pic>
        <p:nvPicPr>
          <p:cNvPr id="1030" name="Google Shape;1030;p86" title="modified-l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563400"/>
            <a:ext cx="7876750" cy="42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86"/>
          <p:cNvSpPr txBox="1"/>
          <p:nvPr/>
        </p:nvSpPr>
        <p:spPr>
          <a:xfrm>
            <a:off x="210550" y="34089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Initial</a:t>
            </a:r>
            <a:r>
              <a:rPr lang="en" sz="1300">
                <a:solidFill>
                  <a:srgbClr val="FF0000"/>
                </a:solidFill>
              </a:rPr>
              <a:t>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Google Shape;1036;p87" title="modified-ltqueue.drawio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563400"/>
            <a:ext cx="7876750" cy="42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8" name="Google Shape;1038;p8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39" name="Google Shape;1039;p8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0" name="Google Shape;1040;p8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41" name="Google Shape;1041;p8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dequeue</a:t>
            </a:r>
            <a:endParaRPr sz="1879"/>
          </a:p>
        </p:txBody>
      </p:sp>
      <p:sp>
        <p:nvSpPr>
          <p:cNvPr id="1042" name="Google Shape;1042;p87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43" name="Google Shape;1043;p87"/>
          <p:cNvSpPr/>
          <p:nvPr/>
        </p:nvSpPr>
        <p:spPr>
          <a:xfrm>
            <a:off x="5193650" y="592500"/>
            <a:ext cx="371100" cy="30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87"/>
          <p:cNvSpPr txBox="1"/>
          <p:nvPr/>
        </p:nvSpPr>
        <p:spPr>
          <a:xfrm>
            <a:off x="210550" y="34089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Dequeuer sees rank 1.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Google Shape;1049;p88" title="modified-ltqueue.drawio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3400"/>
            <a:ext cx="7989075" cy="43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51" name="Google Shape;1051;p8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52" name="Google Shape;1052;p8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3" name="Google Shape;1053;p8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54" name="Google Shape;1054;p8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dequeue</a:t>
            </a:r>
            <a:endParaRPr sz="1879"/>
          </a:p>
        </p:txBody>
      </p:sp>
      <p:sp>
        <p:nvSpPr>
          <p:cNvPr id="1055" name="Google Shape;1055;p88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56" name="Google Shape;1056;p88"/>
          <p:cNvSpPr/>
          <p:nvPr/>
        </p:nvSpPr>
        <p:spPr>
          <a:xfrm>
            <a:off x="4200900" y="2984775"/>
            <a:ext cx="371100" cy="30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88"/>
          <p:cNvSpPr txBox="1"/>
          <p:nvPr/>
        </p:nvSpPr>
        <p:spPr>
          <a:xfrm>
            <a:off x="210550" y="3408950"/>
            <a:ext cx="2238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Dequeuer </a:t>
            </a:r>
            <a:r>
              <a:rPr lang="en" sz="1300">
                <a:solidFill>
                  <a:srgbClr val="FF0000"/>
                </a:solidFill>
              </a:rPr>
              <a:t>dequeues from the local SPSC of rank 1</a:t>
            </a:r>
            <a:r>
              <a:rPr lang="en" sz="1300">
                <a:solidFill>
                  <a:srgbClr val="FF0000"/>
                </a:solidFill>
              </a:rPr>
              <a:t>.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" name="Google Shape;1062;p89" title="modified-ltqueue.drawio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614100"/>
            <a:ext cx="7837750" cy="42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4" name="Google Shape;1064;p8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65" name="Google Shape;1065;p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6" name="Google Shape;1066;p8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67" name="Google Shape;1067;p8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dequeue</a:t>
            </a:r>
            <a:endParaRPr sz="1879"/>
          </a:p>
        </p:txBody>
      </p:sp>
      <p:sp>
        <p:nvSpPr>
          <p:cNvPr id="1068" name="Google Shape;1068;p89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69" name="Google Shape;1069;p89"/>
          <p:cNvSpPr txBox="1"/>
          <p:nvPr/>
        </p:nvSpPr>
        <p:spPr>
          <a:xfrm>
            <a:off x="210550" y="34089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Final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75" name="Google Shape;1075;p9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76" name="Google Shape;1076;p9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7" name="Google Shape;1077;p9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78" name="Google Shape;1078;p9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079" name="Google Shape;1079;p90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85" name="Google Shape;1085;p9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86" name="Google Shape;1086;p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7" name="Google Shape;1087;p9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88" name="Google Shape;1088;p9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089" name="Google Shape;1089;p91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0" name="Google Shape;1090;p91"/>
          <p:cNvGrpSpPr/>
          <p:nvPr/>
        </p:nvGrpSpPr>
        <p:grpSpPr>
          <a:xfrm>
            <a:off x="2556675" y="1945095"/>
            <a:ext cx="2476500" cy="2009108"/>
            <a:chOff x="1383625" y="3318700"/>
            <a:chExt cx="2476500" cy="532200"/>
          </a:xfrm>
        </p:grpSpPr>
        <p:sp>
          <p:nvSpPr>
            <p:cNvPr id="1091" name="Google Shape;1091;p91"/>
            <p:cNvSpPr/>
            <p:nvPr/>
          </p:nvSpPr>
          <p:spPr>
            <a:xfrm>
              <a:off x="2526625" y="3318700"/>
              <a:ext cx="1333500" cy="532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2" name="Google Shape;1092;p91"/>
            <p:cNvCxnSpPr>
              <a:stCxn id="1091" idx="2"/>
            </p:cNvCxnSpPr>
            <p:nvPr/>
          </p:nvCxnSpPr>
          <p:spPr>
            <a:xfrm rot="10800000">
              <a:off x="1383625" y="3581500"/>
              <a:ext cx="1143000" cy="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93" name="Google Shape;1093;p91"/>
          <p:cNvSpPr txBox="1"/>
          <p:nvPr/>
        </p:nvSpPr>
        <p:spPr>
          <a:xfrm>
            <a:off x="1062675" y="2557100"/>
            <a:ext cx="149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Each enqueuer process hosts a distributed SPSC.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9" name="Google Shape;1099;p9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00" name="Google Shape;1100;p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1" name="Google Shape;1101;p9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02" name="Google Shape;1102;p9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103" name="Google Shape;1103;p92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4" name="Google Shape;1104;p92"/>
          <p:cNvGrpSpPr/>
          <p:nvPr/>
        </p:nvGrpSpPr>
        <p:grpSpPr>
          <a:xfrm>
            <a:off x="2073212" y="1071103"/>
            <a:ext cx="2959829" cy="2064192"/>
            <a:chOff x="942025" y="3318700"/>
            <a:chExt cx="2918100" cy="1494600"/>
          </a:xfrm>
        </p:grpSpPr>
        <p:sp>
          <p:nvSpPr>
            <p:cNvPr id="1105" name="Google Shape;1105;p92"/>
            <p:cNvSpPr/>
            <p:nvPr/>
          </p:nvSpPr>
          <p:spPr>
            <a:xfrm>
              <a:off x="2526625" y="3318700"/>
              <a:ext cx="1333500" cy="532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6" name="Google Shape;1106;p92"/>
            <p:cNvCxnSpPr>
              <a:stCxn id="1105" idx="2"/>
              <a:endCxn id="1107" idx="3"/>
            </p:cNvCxnSpPr>
            <p:nvPr/>
          </p:nvCxnSpPr>
          <p:spPr>
            <a:xfrm flipH="1">
              <a:off x="942025" y="3584800"/>
              <a:ext cx="1584600" cy="122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07" name="Google Shape;1107;p92"/>
          <p:cNvSpPr txBox="1"/>
          <p:nvPr/>
        </p:nvSpPr>
        <p:spPr>
          <a:xfrm>
            <a:off x="469550" y="2542650"/>
            <a:ext cx="1603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A Slot storing the minimum timestamp of the corresponding SPSC.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3" name="Google Shape;1113;p9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14" name="Google Shape;1114;p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5" name="Google Shape;1115;p9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16" name="Google Shape;1116;p9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117" name="Google Shape;1117;p93" title="slo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0" y="53465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8" name="Google Shape;1118;p93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0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19" name="Google Shape;1119;p93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Initial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Progress guarantee &amp; Fault tolerance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240" name="Google Shape;240;p3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41" name="Google Shape;24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3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837975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22152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B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46" name="Google Shape;246;p31"/>
          <p:cNvCxnSpPr>
            <a:stCxn id="244" idx="2"/>
          </p:cNvCxnSpPr>
          <p:nvPr/>
        </p:nvCxnSpPr>
        <p:spPr>
          <a:xfrm>
            <a:off x="1300275" y="182045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47" name="Google Shape;247;p31"/>
          <p:cNvSpPr/>
          <p:nvPr/>
        </p:nvSpPr>
        <p:spPr>
          <a:xfrm>
            <a:off x="733125" y="30918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248" name="Google Shape;248;p31"/>
          <p:cNvCxnSpPr>
            <a:endCxn id="247" idx="3"/>
          </p:cNvCxnSpPr>
          <p:nvPr/>
        </p:nvCxnSpPr>
        <p:spPr>
          <a:xfrm rot="10800000">
            <a:off x="1867425" y="3258050"/>
            <a:ext cx="17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9" name="Google Shape;249;p31"/>
          <p:cNvSpPr txBox="1"/>
          <p:nvPr/>
        </p:nvSpPr>
        <p:spPr>
          <a:xfrm>
            <a:off x="365650" y="2065375"/>
            <a:ext cx="8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Acquire lock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250" name="Google Shape;250;p31"/>
          <p:cNvCxnSpPr/>
          <p:nvPr/>
        </p:nvCxnSpPr>
        <p:spPr>
          <a:xfrm>
            <a:off x="2644650" y="1820450"/>
            <a:ext cx="0" cy="14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51" name="Google Shape;251;p31"/>
          <p:cNvSpPr txBox="1"/>
          <p:nvPr/>
        </p:nvSpPr>
        <p:spPr>
          <a:xfrm>
            <a:off x="1863300" y="3258050"/>
            <a:ext cx="171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Blocked trying to acquire lock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5409975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67872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B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54" name="Google Shape;254;p31"/>
          <p:cNvCxnSpPr>
            <a:stCxn id="252" idx="2"/>
          </p:cNvCxnSpPr>
          <p:nvPr/>
        </p:nvCxnSpPr>
        <p:spPr>
          <a:xfrm>
            <a:off x="5872275" y="182045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55" name="Google Shape;255;p31"/>
          <p:cNvSpPr/>
          <p:nvPr/>
        </p:nvSpPr>
        <p:spPr>
          <a:xfrm>
            <a:off x="5305125" y="30918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256" name="Google Shape;256;p31"/>
          <p:cNvCxnSpPr>
            <a:endCxn id="257" idx="0"/>
          </p:cNvCxnSpPr>
          <p:nvPr/>
        </p:nvCxnSpPr>
        <p:spPr>
          <a:xfrm>
            <a:off x="7216650" y="182045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57" name="Google Shape;257;p31"/>
          <p:cNvSpPr/>
          <p:nvPr/>
        </p:nvSpPr>
        <p:spPr>
          <a:xfrm>
            <a:off x="6649500" y="34944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  <p:sp>
        <p:nvSpPr>
          <p:cNvPr id="258" name="Google Shape;258;p31"/>
          <p:cNvSpPr txBox="1"/>
          <p:nvPr/>
        </p:nvSpPr>
        <p:spPr>
          <a:xfrm>
            <a:off x="635725" y="4237950"/>
            <a:ext cx="269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Lock-based algorithms are </a:t>
            </a:r>
            <a:r>
              <a:rPr lang="en" sz="1200">
                <a:solidFill>
                  <a:srgbClr val="FF0000"/>
                </a:solidFill>
              </a:rPr>
              <a:t>blocking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4926075" y="4161750"/>
            <a:ext cx="333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lgorithms </a:t>
            </a:r>
            <a:r>
              <a:rPr lang="en" sz="1200">
                <a:solidFill>
                  <a:schemeClr val="dk1"/>
                </a:solidFill>
              </a:rPr>
              <a:t>that synchronize using atomic operations can be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FF0000"/>
                </a:solidFill>
              </a:rPr>
              <a:t>non-b</a:t>
            </a:r>
            <a:r>
              <a:rPr lang="en" sz="1200">
                <a:solidFill>
                  <a:srgbClr val="FF0000"/>
                </a:solidFill>
              </a:rPr>
              <a:t>locking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5" name="Google Shape;1125;p9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26" name="Google Shape;1126;p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7" name="Google Shape;1127;p9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28" name="Google Shape;1128;p9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129" name="Google Shape;1129;p94" title="slo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0" y="53465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94"/>
          <p:cNvSpPr txBox="1"/>
          <p:nvPr/>
        </p:nvSpPr>
        <p:spPr>
          <a:xfrm>
            <a:off x="310900" y="3239350"/>
            <a:ext cx="23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wants to enqueue a value.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31" name="Google Shape;1131;p94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0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37" name="Google Shape;1137;p9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38" name="Google Shape;1138;p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9" name="Google Shape;1139;p9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40" name="Google Shape;1140;p9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141" name="Google Shape;1141;p95" title="slo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0" y="53465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95"/>
          <p:cNvSpPr txBox="1"/>
          <p:nvPr/>
        </p:nvSpPr>
        <p:spPr>
          <a:xfrm>
            <a:off x="310900" y="3239350"/>
            <a:ext cx="23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obtains the timestamp value =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43" name="Google Shape;1143;p95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44" name="Google Shape;1144;p95"/>
          <p:cNvSpPr/>
          <p:nvPr/>
        </p:nvSpPr>
        <p:spPr>
          <a:xfrm>
            <a:off x="169622" y="1475690"/>
            <a:ext cx="13527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0" name="Google Shape;1150;p9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51" name="Google Shape;1151;p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2" name="Google Shape;1152;p9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53" name="Google Shape;1153;p9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1154" name="Google Shape;1154;p96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enqueues the value and timestamp to its local SPSC.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55" name="Google Shape;1155;p96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  <p:pic>
        <p:nvPicPr>
          <p:cNvPr id="1156" name="Google Shape;1156;p96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96"/>
          <p:cNvSpPr/>
          <p:nvPr/>
        </p:nvSpPr>
        <p:spPr>
          <a:xfrm>
            <a:off x="3521547" y="2956615"/>
            <a:ext cx="13527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2" name="Google Shape;1162;p97" title="slotqueue.drawio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527350"/>
            <a:ext cx="7400325" cy="4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3" name="Google Shape;1163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4" name="Google Shape;1164;p9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65" name="Google Shape;1165;p9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6" name="Google Shape;1166;p9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67" name="Google Shape;1167;p9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1168" name="Google Shape;1168;p97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</a:t>
            </a:r>
            <a:r>
              <a:rPr lang="en" sz="1300">
                <a:solidFill>
                  <a:srgbClr val="FF0000"/>
                </a:solidFill>
              </a:rPr>
              <a:t>refreshes</a:t>
            </a:r>
            <a:r>
              <a:rPr lang="en" sz="1300">
                <a:solidFill>
                  <a:srgbClr val="FF0000"/>
                </a:solidFill>
              </a:rPr>
              <a:t> its slot with the minimum timestamp in the local SPSC.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69" name="Google Shape;1169;p97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70" name="Google Shape;1170;p97"/>
          <p:cNvSpPr/>
          <p:nvPr/>
        </p:nvSpPr>
        <p:spPr>
          <a:xfrm>
            <a:off x="3543225" y="579925"/>
            <a:ext cx="11814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75;p98" title="slotqueue.drawio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527350"/>
            <a:ext cx="7400325" cy="4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77" name="Google Shape;1177;p9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78" name="Google Shape;1178;p9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9" name="Google Shape;1179;p9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80" name="Google Shape;1180;p9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1181" name="Google Shape;1181;p98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Final state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82" name="Google Shape;1182;p98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8" name="Google Shape;1188;p9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89" name="Google Shape;1189;p9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0" name="Google Shape;1190;p9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91" name="Google Shape;1191;p9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192" name="Google Shape;1192;p99" title="slotqueue.drawio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99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94" name="Google Shape;1194;p99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Initial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0" name="Google Shape;1200;p10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01" name="Google Shape;1201;p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2" name="Google Shape;1202;p10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03" name="Google Shape;1203;p10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204" name="Google Shape;1204;p100" title="slotqueue.drawio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100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Dequeuer scans the slots for the minimum timestamp. It finds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06" name="Google Shape;1206;p100"/>
          <p:cNvSpPr/>
          <p:nvPr/>
        </p:nvSpPr>
        <p:spPr>
          <a:xfrm>
            <a:off x="3543226" y="656125"/>
            <a:ext cx="46200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100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3" name="Google Shape;1213;p10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14" name="Google Shape;1214;p1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5" name="Google Shape;1215;p10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16" name="Google Shape;1216;p10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217" name="Google Shape;1217;p101" title="slotqueue.drawio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101"/>
          <p:cNvSpPr txBox="1"/>
          <p:nvPr/>
        </p:nvSpPr>
        <p:spPr>
          <a:xfrm>
            <a:off x="310900" y="3239350"/>
            <a:ext cx="2333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dequeuer has to perform a rescan a second time to ensure linearizability. It still finds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19" name="Google Shape;1219;p101"/>
          <p:cNvSpPr/>
          <p:nvPr/>
        </p:nvSpPr>
        <p:spPr>
          <a:xfrm>
            <a:off x="3543226" y="656125"/>
            <a:ext cx="46200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01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" name="Google Shape;1225;p102" title="slotqueue.drawio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25" y="630225"/>
            <a:ext cx="7793501" cy="4507185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7" name="Google Shape;1227;p10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28" name="Google Shape;1228;p10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9" name="Google Shape;1229;p10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30" name="Google Shape;1230;p10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1231" name="Google Shape;1231;p102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dequeuer then dequeues from the SPSC of rank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32" name="Google Shape;1232;p102"/>
          <p:cNvSpPr/>
          <p:nvPr/>
        </p:nvSpPr>
        <p:spPr>
          <a:xfrm>
            <a:off x="3420225" y="3240550"/>
            <a:ext cx="10512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102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" name="Google Shape;1238;p103" title="slotqueue.drawio(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0" y="630225"/>
            <a:ext cx="7598375" cy="43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0" name="Google Shape;1240;p10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41" name="Google Shape;1241;p10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2" name="Google Shape;1242;p10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43" name="Google Shape;1243;p10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1244" name="Google Shape;1244;p103"/>
          <p:cNvSpPr txBox="1"/>
          <p:nvPr/>
        </p:nvSpPr>
        <p:spPr>
          <a:xfrm>
            <a:off x="310900" y="3239350"/>
            <a:ext cx="23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dequeuer refreshes the slot of rank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45" name="Google Shape;1245;p103"/>
          <p:cNvSpPr/>
          <p:nvPr/>
        </p:nvSpPr>
        <p:spPr>
          <a:xfrm>
            <a:off x="3434675" y="676025"/>
            <a:ext cx="10512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103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Issues when designing non-blocking algorithms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265" name="Google Shape;265;p3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66" name="Google Shape;26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3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32" title="ABA-problem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25" y="857725"/>
            <a:ext cx="2589044" cy="6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 title="ABA-problem-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25" y="1762825"/>
            <a:ext cx="3645700" cy="652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 title="ABA-problem-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750" y="2710675"/>
            <a:ext cx="2589050" cy="1124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 title="safe-memory-reclamation-1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3308" y="1162525"/>
            <a:ext cx="3346392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 title="safe-memory-reclamation-2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6300" y="2417800"/>
            <a:ext cx="3535275" cy="5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 txBox="1"/>
          <p:nvPr/>
        </p:nvSpPr>
        <p:spPr>
          <a:xfrm>
            <a:off x="635725" y="4009350"/>
            <a:ext cx="269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ABA problem</a:t>
            </a:r>
            <a:r>
              <a:rPr lang="en" sz="1200">
                <a:solidFill>
                  <a:schemeClr val="dk1"/>
                </a:solidFill>
              </a:rPr>
              <a:t>: Associated with Compare-and-swap - A process fails to notice changes happening due to indistinguishable observed values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5339250" y="4009350"/>
            <a:ext cx="269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Safe memory reclamation problem</a:t>
            </a:r>
            <a:r>
              <a:rPr lang="en" sz="1200">
                <a:solidFill>
                  <a:schemeClr val="dk1"/>
                </a:solidFill>
              </a:rPr>
              <a:t>: A process frees memory that another is trying to access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1" name="Google Shape;1251;p104" title="slotqueue.drawio(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0" y="630225"/>
            <a:ext cx="7598375" cy="43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53" name="Google Shape;1253;p10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54" name="Google Shape;1254;p10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5" name="Google Shape;1255;p10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56" name="Google Shape;1256;p10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1257" name="Google Shape;1257;p104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Final state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58" name="Google Shape;1258;p104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0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264" name="Google Shape;1264;p10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65" name="Google Shape;1265;p1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6" name="Google Shape;1266;p10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67" name="Google Shape;1267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8" name="Google Shape;1268;p105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63400"/>
            <a:ext cx="7804499" cy="424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0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274" name="Google Shape;1274;p10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75" name="Google Shape;1275;p10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6" name="Google Shape;1276;p10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77" name="Google Shape;1277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8" name="Google Shape;1278;p106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63400"/>
            <a:ext cx="7804499" cy="42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106"/>
          <p:cNvSpPr/>
          <p:nvPr/>
        </p:nvSpPr>
        <p:spPr>
          <a:xfrm>
            <a:off x="6732775" y="1321050"/>
            <a:ext cx="6936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0" name="Google Shape;1280;p106"/>
          <p:cNvCxnSpPr>
            <a:stCxn id="1279" idx="3"/>
            <a:endCxn id="1281" idx="3"/>
          </p:cNvCxnSpPr>
          <p:nvPr/>
        </p:nvCxnSpPr>
        <p:spPr>
          <a:xfrm flipH="1">
            <a:off x="2470250" y="1869799"/>
            <a:ext cx="4364100" cy="21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1" name="Google Shape;1281;p106"/>
          <p:cNvSpPr txBox="1"/>
          <p:nvPr/>
        </p:nvSpPr>
        <p:spPr>
          <a:xfrm>
            <a:off x="232225" y="37916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Read old_rank = X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0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287" name="Google Shape;1287;p10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88" name="Google Shape;1288;p10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9" name="Google Shape;1289;p10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90" name="Google Shape;1290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1" name="Google Shape;1291;p107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63400"/>
            <a:ext cx="7804499" cy="42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107"/>
          <p:cNvSpPr/>
          <p:nvPr/>
        </p:nvSpPr>
        <p:spPr>
          <a:xfrm>
            <a:off x="6140750" y="2166250"/>
            <a:ext cx="20514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3" name="Google Shape;1293;p107"/>
          <p:cNvCxnSpPr>
            <a:stCxn id="1292" idx="3"/>
            <a:endCxn id="1294" idx="3"/>
          </p:cNvCxnSpPr>
          <p:nvPr/>
        </p:nvCxnSpPr>
        <p:spPr>
          <a:xfrm flipH="1">
            <a:off x="2470371" y="2714999"/>
            <a:ext cx="39708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4" name="Google Shape;1294;p107"/>
          <p:cNvSpPr txBox="1"/>
          <p:nvPr/>
        </p:nvSpPr>
        <p:spPr>
          <a:xfrm>
            <a:off x="232225" y="3791650"/>
            <a:ext cx="2238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new_rank = rank with minimum min-timestamp = 2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" name="Google Shape;1299;p108" title="modified-ltqueue.drawio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563400"/>
            <a:ext cx="7876750" cy="42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0" name="Google Shape;1300;p10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01" name="Google Shape;1301;p10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02" name="Google Shape;1302;p10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3" name="Google Shape;1303;p10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04" name="Google Shape;1304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5" name="Google Shape;1305;p108"/>
          <p:cNvSpPr/>
          <p:nvPr/>
        </p:nvSpPr>
        <p:spPr>
          <a:xfrm>
            <a:off x="6768900" y="1342725"/>
            <a:ext cx="6645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6" name="Google Shape;1306;p108"/>
          <p:cNvCxnSpPr>
            <a:stCxn id="1305" idx="3"/>
            <a:endCxn id="1307" idx="3"/>
          </p:cNvCxnSpPr>
          <p:nvPr/>
        </p:nvCxnSpPr>
        <p:spPr>
          <a:xfrm flipH="1">
            <a:off x="2470314" y="1891474"/>
            <a:ext cx="4395900" cy="15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7" name="Google Shape;1307;p108"/>
          <p:cNvSpPr txBox="1"/>
          <p:nvPr/>
        </p:nvSpPr>
        <p:spPr>
          <a:xfrm>
            <a:off x="232225" y="2953450"/>
            <a:ext cx="223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CAS(&amp;node, old_rank, new_rank)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If fail, try one more time!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0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13" name="Google Shape;1313;p10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14" name="Google Shape;1314;p1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5" name="Google Shape;1315;p10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16" name="Google Shape;1316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7" name="Google Shape;1317;p109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1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23" name="Google Shape;1323;p11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24" name="Google Shape;1324;p1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5" name="Google Shape;1325;p11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26" name="Google Shape;1326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7" name="Google Shape;1327;p110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8" name="Google Shape;1328;p110"/>
          <p:cNvSpPr/>
          <p:nvPr/>
        </p:nvSpPr>
        <p:spPr>
          <a:xfrm>
            <a:off x="3568675" y="606825"/>
            <a:ext cx="12570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9" name="Google Shape;1329;p110"/>
          <p:cNvCxnSpPr>
            <a:stCxn id="1328" idx="3"/>
          </p:cNvCxnSpPr>
          <p:nvPr/>
        </p:nvCxnSpPr>
        <p:spPr>
          <a:xfrm flipH="1">
            <a:off x="1979458" y="1155574"/>
            <a:ext cx="1773300" cy="9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0" name="Google Shape;1330;p110"/>
          <p:cNvSpPr txBox="1"/>
          <p:nvPr/>
        </p:nvSpPr>
        <p:spPr>
          <a:xfrm>
            <a:off x="311700" y="2066075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Read old_slot = MAX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1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36" name="Google Shape;1336;p11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37" name="Google Shape;1337;p1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8" name="Google Shape;1338;p11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39" name="Google Shape;1339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0" name="Google Shape;1340;p111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1" name="Google Shape;1341;p111"/>
          <p:cNvSpPr/>
          <p:nvPr/>
        </p:nvSpPr>
        <p:spPr>
          <a:xfrm>
            <a:off x="3521375" y="1423175"/>
            <a:ext cx="1257000" cy="234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2" name="Google Shape;1342;p111"/>
          <p:cNvCxnSpPr>
            <a:stCxn id="1341" idx="2"/>
          </p:cNvCxnSpPr>
          <p:nvPr/>
        </p:nvCxnSpPr>
        <p:spPr>
          <a:xfrm rot="10800000">
            <a:off x="2369375" y="2376575"/>
            <a:ext cx="11520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3" name="Google Shape;1343;p111"/>
          <p:cNvSpPr txBox="1"/>
          <p:nvPr/>
        </p:nvSpPr>
        <p:spPr>
          <a:xfrm>
            <a:off x="36125" y="2066075"/>
            <a:ext cx="236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new_slot = spsc.readFront() = 0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8" name="Google Shape;1348;p112" title="slotqueue.drawio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527350"/>
            <a:ext cx="7400325" cy="4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11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50" name="Google Shape;1350;p11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51" name="Google Shape;1351;p1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2" name="Google Shape;1352;p11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53" name="Google Shape;1353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4" name="Google Shape;1354;p112"/>
          <p:cNvSpPr/>
          <p:nvPr/>
        </p:nvSpPr>
        <p:spPr>
          <a:xfrm>
            <a:off x="3568675" y="606825"/>
            <a:ext cx="10404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5" name="Google Shape;1355;p112"/>
          <p:cNvCxnSpPr>
            <a:stCxn id="1354" idx="3"/>
          </p:cNvCxnSpPr>
          <p:nvPr/>
        </p:nvCxnSpPr>
        <p:spPr>
          <a:xfrm flipH="1">
            <a:off x="1947738" y="1155574"/>
            <a:ext cx="1773300" cy="9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6" name="Google Shape;1356;p112"/>
          <p:cNvSpPr txBox="1"/>
          <p:nvPr/>
        </p:nvSpPr>
        <p:spPr>
          <a:xfrm>
            <a:off x="311700" y="2066075"/>
            <a:ext cx="223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CAS(&amp;slot, old_slot, new_slot)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If fail, try one more time!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1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retry 2 times?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62" name="Google Shape;1362;p11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63" name="Google Shape;1363;p1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4" name="Google Shape;1364;p11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65" name="Google Shape;1365;p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6" name="Google Shape;1366;p113" title="double-refresh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071300"/>
            <a:ext cx="8839199" cy="317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Related works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282" name="Google Shape;282;p3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83" name="Google Shape;283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3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85" name="Google Shape;28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1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do 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72" name="Google Shape;1372;p11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73" name="Google Shape;1373;p1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4" name="Google Shape;1374;p11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75" name="Google Shape;1375;p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6" name="Google Shape;1376;p114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114"/>
          <p:cNvSpPr/>
          <p:nvPr/>
        </p:nvSpPr>
        <p:spPr>
          <a:xfrm>
            <a:off x="3847350" y="1027200"/>
            <a:ext cx="4052700" cy="784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11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83" name="Google Shape;1383;p11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84" name="Google Shape;1384;p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5" name="Google Shape;1385;p11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86" name="Google Shape;1386;p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7" name="Google Shape;1387;p115" title="slotqueue.drawio(8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281238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11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93" name="Google Shape;1393;p11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94" name="Google Shape;1394;p1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5" name="Google Shape;1395;p11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96" name="Google Shape;1396;p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7" name="Google Shape;1397;p116" title="slotqueue.drawio(8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281238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8" name="Google Shape;1398;p116"/>
          <p:cNvCxnSpPr/>
          <p:nvPr/>
        </p:nvCxnSpPr>
        <p:spPr>
          <a:xfrm>
            <a:off x="26147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9" name="Google Shape;1399;p116"/>
          <p:cNvSpPr txBox="1"/>
          <p:nvPr/>
        </p:nvSpPr>
        <p:spPr>
          <a:xfrm>
            <a:off x="1764925" y="1236000"/>
            <a:ext cx="4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check slot 0, nothing.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1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05" name="Google Shape;1405;p11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06" name="Google Shape;1406;p1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7" name="Google Shape;1407;p11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08" name="Google Shape;1408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9" name="Google Shape;1409;p117" title="slotqueue.drawio(8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281238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0" name="Google Shape;1410;p117"/>
          <p:cNvCxnSpPr/>
          <p:nvPr/>
        </p:nvCxnSpPr>
        <p:spPr>
          <a:xfrm>
            <a:off x="36053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1" name="Google Shape;1411;p117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check slot 1, nothing. </a:t>
            </a:r>
            <a:r>
              <a:rPr lang="en" sz="1800">
                <a:solidFill>
                  <a:schemeClr val="dk2"/>
                </a:solidFill>
              </a:rPr>
              <a:t>Then it suspends.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1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17" name="Google Shape;1417;p11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18" name="Google Shape;1418;p1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9" name="Google Shape;1419;p11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20" name="Google Shape;1420;p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21" name="Google Shape;1421;p118"/>
          <p:cNvCxnSpPr/>
          <p:nvPr/>
        </p:nvCxnSpPr>
        <p:spPr>
          <a:xfrm>
            <a:off x="25385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2" name="Google Shape;1422;p118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Enqueuer 0 obtains timestamp 0 and finishes enqueueing.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23" name="Google Shape;1423;p118" title="slotqueue.drawio(9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11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29" name="Google Shape;1429;p11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30" name="Google Shape;1430;p1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1" name="Google Shape;1431;p11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32" name="Google Shape;1432;p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33" name="Google Shape;1433;p119"/>
          <p:cNvCxnSpPr/>
          <p:nvPr/>
        </p:nvCxnSpPr>
        <p:spPr>
          <a:xfrm>
            <a:off x="45197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4" name="Google Shape;1434;p119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Enqueuer 2 obtains timestamp 1 and finishes enqueueing.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35" name="Google Shape;1435;p119" title="slotqueue.drawio(10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2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41" name="Google Shape;1441;p12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42" name="Google Shape;1442;p1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3" name="Google Shape;1443;p12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44" name="Google Shape;1444;p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45" name="Google Shape;1445;p120"/>
          <p:cNvCxnSpPr/>
          <p:nvPr/>
        </p:nvCxnSpPr>
        <p:spPr>
          <a:xfrm>
            <a:off x="45197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6" name="Google Shape;1446;p120"/>
          <p:cNvSpPr txBox="1"/>
          <p:nvPr/>
        </p:nvSpPr>
        <p:spPr>
          <a:xfrm>
            <a:off x="1764925" y="702600"/>
            <a:ext cx="408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continues scanning and find 1 at slot 2. However, it's not linearizable to dequeue from this slot.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47" name="Google Shape;1447;p120" title="slotqueue.drawio(10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2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53" name="Google Shape;1453;p12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54" name="Google Shape;1454;p1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5" name="Google Shape;1455;p12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56" name="Google Shape;1456;p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57" name="Google Shape;1457;p121"/>
          <p:cNvCxnSpPr/>
          <p:nvPr/>
        </p:nvCxnSpPr>
        <p:spPr>
          <a:xfrm>
            <a:off x="2549325" y="168210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8" name="Google Shape;1458;p121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performs the scan a second time and finds 0.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59" name="Google Shape;1459;p121" title="slotqueue.drawio(10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2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only</a:t>
            </a:r>
            <a:r>
              <a:rPr lang="en" sz="1679">
                <a:solidFill>
                  <a:schemeClr val="accent1"/>
                </a:solidFill>
              </a:rPr>
              <a:t>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65" name="Google Shape;1465;p12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66" name="Google Shape;1466;p1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7" name="Google Shape;1467;p12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68" name="Google Shape;1468;p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9" name="Google Shape;1469;p122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2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75" name="Google Shape;1475;p12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76" name="Google Shape;1476;p1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7" name="Google Shape;1477;p12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78" name="Google Shape;1478;p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9" name="Google Shape;1479;p123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0" name="Google Shape;1480;p123"/>
          <p:cNvCxnSpPr>
            <a:stCxn id="1481" idx="2"/>
            <a:endCxn id="1479" idx="0"/>
          </p:cNvCxnSpPr>
          <p:nvPr/>
        </p:nvCxnSpPr>
        <p:spPr>
          <a:xfrm>
            <a:off x="4572000" y="1663700"/>
            <a:ext cx="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1" name="Google Shape;1481;p123"/>
          <p:cNvSpPr txBox="1"/>
          <p:nvPr/>
        </p:nvSpPr>
        <p:spPr>
          <a:xfrm>
            <a:off x="2531550" y="1202000"/>
            <a:ext cx="4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</a:t>
            </a:r>
            <a:r>
              <a:rPr lang="en" sz="1800">
                <a:solidFill>
                  <a:schemeClr val="dk2"/>
                </a:solidFill>
              </a:rPr>
              <a:t>finds this in the first scan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2" name="Google Shape;1482;p123"/>
          <p:cNvSpPr txBox="1"/>
          <p:nvPr/>
        </p:nvSpPr>
        <p:spPr>
          <a:xfrm>
            <a:off x="1671550" y="3445000"/>
            <a:ext cx="45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finds this in the </a:t>
            </a:r>
            <a:r>
              <a:rPr lang="en" sz="1800">
                <a:solidFill>
                  <a:schemeClr val="dk2"/>
                </a:solidFill>
              </a:rPr>
              <a:t>second</a:t>
            </a:r>
            <a:r>
              <a:rPr lang="en" sz="1800">
                <a:solidFill>
                  <a:schemeClr val="dk2"/>
                </a:solidFill>
              </a:rPr>
              <a:t> scan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83" name="Google Shape;1483;p123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