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7CCD70-CA8E-43C4-BDA8-83A87550EBC3}">
  <a:tblStyle styleId="{937CCD70-CA8E-43C4-BDA8-83A87550EB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schemas.openxmlformats.org/officeDocument/2006/relationships/slide" Target="slides/slide84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8e9a920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8e9a920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053acc17b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053acc17b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053acc17b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053acc17b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8e9a920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8e9a920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8ab7bba2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8ab7bba2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8ab7bba2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8ab7bba2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8e9a920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8e9a920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35c38b79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35c38b79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35c38b79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35c38b79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35c38b79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35c38b79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35c38b79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35c38b79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53acc1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53acc1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97f14ee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97f14ee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35c38b79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35c38b79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97f14ee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97f14ee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35c38b797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35c38b797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35c38b79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35c38b79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35c38b79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35c38b79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97f14ee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97f14ee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053acc17b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053acc17b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35c38b79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35c38b79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1e3de4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1e3de4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053acc17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053acc1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reference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1477d0750_14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1477d0750_14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078278b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078278b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5078278b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5078278b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ed6ed2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ed6ed2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1477d0750_14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1477d0750_14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1477d0750_143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1477d0750_143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053acc17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053acc17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053acc17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053acc17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5053acc17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5053acc17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8ab7bba2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8ab7bba2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053acc17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053acc17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35c38b797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35c38b797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535c38b79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535c38b79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5078278b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5078278b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5078278bd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5078278bd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5078278bd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5078278bd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5078278bd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5078278bd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053acc17b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053acc17b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flattened idea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053acc17b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5053acc17b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1477d0750_14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1477d0750_14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1477d0750_14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1477d0750_14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053acc17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053acc17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1477d0750_14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1477d0750_14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51477d0750_14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51477d0750_14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51477d0750_14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51477d0750_14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1477d0750_14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1477d0750_14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51477d0750_14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51477d0750_14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51477d0750_14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51477d0750_14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51477d0750_14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51477d0750_14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51477d0750_14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51477d0750_14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1477d0750_14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1477d0750_14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1477d0750_14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1477d0750_14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35c38b7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35c38b7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1477d0750_143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1477d0750_143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516839b0b5_3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516839b0b5_3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516839b0b5_3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516839b0b5_3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16839b0b5_3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16839b0b5_3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516839b0b5_3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516839b0b5_3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516839b0b5_3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3516839b0b5_3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516839b0b5_3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516839b0b5_3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3516839b0b5_3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3516839b0b5_3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516839b0b5_3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516839b0b5_3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5078278b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5078278b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35c38b7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35c38b7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35078278b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35078278b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5078278bd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5078278b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5078278b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5078278b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35078278bd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35078278bd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5078278bd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5078278bd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5078278bd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35078278bd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5078278bd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5078278bd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5078278b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35078278b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35078278bd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35078278bd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35078278bd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35078278bd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35c38b79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35c38b7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350a68004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350a68004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350a68004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350a68004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50a68004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50a68004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50a68004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50a68004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350a68004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350a68004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053acc17b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053acc17b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726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Studying and developing</a:t>
            </a:r>
            <a:endParaRPr sz="3680">
              <a:solidFill>
                <a:srgbClr val="0027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non-blocking distributed</a:t>
            </a:r>
            <a:endParaRPr sz="3680">
              <a:solidFill>
                <a:srgbClr val="0027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MPSC queues</a:t>
            </a:r>
            <a:endParaRPr sz="3880">
              <a:solidFill>
                <a:srgbClr val="002792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59" name="Google Shape;59;p13"/>
          <p:cNvGraphicFramePr/>
          <p:nvPr/>
        </p:nvGraphicFramePr>
        <p:xfrm>
          <a:off x="133047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Student: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Đỗ Nguyễn An Huy - 2110193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Thesis committee: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- Đồ án chuyên ngành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Supervisors: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Dr. Diệp Thanh Đăng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Assoc. Prof. Dr. Thoại Nam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May, 2025 - Semester 242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46" name="Google Shape;24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9" name="Google Shape;249;p22"/>
          <p:cNvGraphicFramePr/>
          <p:nvPr/>
        </p:nvGraphicFramePr>
        <p:xfrm>
          <a:off x="762200" y="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1542050"/>
                <a:gridCol w="1542050"/>
                <a:gridCol w="1542050"/>
                <a:gridCol w="1542050"/>
                <a:gridCol w="15420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MPSC queues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LTQueue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(Jayanti &amp; Petrovic, 2005)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DQueue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(Wang et al., 2019)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WRLQueue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(Yang et al., 2022)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Jiffy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(Adas &amp; Friedman, 2022)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Load-linked/Store-conditional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Blocking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elements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2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Related works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Non-blocking MPSC queue </a:t>
            </a:r>
            <a:r>
              <a:rPr lang="en" sz="1679">
                <a:solidFill>
                  <a:schemeClr val="accent1"/>
                </a:solidFill>
              </a:rPr>
              <a:t>algorithms</a:t>
            </a:r>
            <a:endParaRPr sz="1879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Distributed MPSC queue algorithms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257" name="Google Shape;257;p2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58" name="Google Shape;25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2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66" name="Google Shape;26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4667770" y="2014700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6231875" y="14986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dLTQueueV1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6231875" y="262460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6231875" y="37396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274" name="Google Shape;274;p24"/>
          <p:cNvCxnSpPr>
            <a:stCxn id="271" idx="2"/>
            <a:endCxn id="272" idx="0"/>
          </p:cNvCxnSpPr>
          <p:nvPr/>
        </p:nvCxnSpPr>
        <p:spPr>
          <a:xfrm>
            <a:off x="7235525" y="1898850"/>
            <a:ext cx="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stCxn id="272" idx="2"/>
            <a:endCxn id="273" idx="0"/>
          </p:cNvCxnSpPr>
          <p:nvPr/>
        </p:nvCxnSpPr>
        <p:spPr>
          <a:xfrm>
            <a:off x="7235525" y="3024800"/>
            <a:ext cx="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4"/>
          <p:cNvSpPr/>
          <p:nvPr/>
        </p:nvSpPr>
        <p:spPr>
          <a:xfrm>
            <a:off x="6087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652200" y="2544925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Jiffy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2345675" y="24892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dJiffy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2201725" y="2173225"/>
            <a:ext cx="252900" cy="10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5" name="Google Shape;285;p2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86" name="Google Shape;28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2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88" name="Google Shape;288;p25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Jiffy</a:t>
            </a:r>
            <a:endParaRPr sz="1879"/>
          </a:p>
        </p:txBody>
      </p:sp>
      <p:graphicFrame>
        <p:nvGraphicFramePr>
          <p:cNvPr id="289" name="Google Shape;289;p25"/>
          <p:cNvGraphicFramePr/>
          <p:nvPr/>
        </p:nvGraphicFramePr>
        <p:xfrm>
          <a:off x="1864275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r>
                        <a:rPr b="1" lang="en"/>
                        <a:t>Jiffy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6" title="Jiff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87200"/>
            <a:ext cx="7618851" cy="42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2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97" name="Google Shape;29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2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99" name="Google Shape;299;p26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dJiffy</a:t>
            </a:r>
            <a:endParaRPr sz="1879"/>
          </a:p>
        </p:txBody>
      </p:sp>
      <p:sp>
        <p:nvSpPr>
          <p:cNvPr id="300" name="Google Shape;300;p26"/>
          <p:cNvSpPr/>
          <p:nvPr/>
        </p:nvSpPr>
        <p:spPr>
          <a:xfrm>
            <a:off x="3315913" y="3951850"/>
            <a:ext cx="22776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207550" y="3163750"/>
            <a:ext cx="59082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7" name="Google Shape;307;p2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08" name="Google Shape;30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10" name="Google Shape;310;p2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dJiffy's summary</a:t>
            </a:r>
            <a:endParaRPr sz="1879"/>
          </a:p>
        </p:txBody>
      </p:sp>
      <p:graphicFrame>
        <p:nvGraphicFramePr>
          <p:cNvPr id="311" name="Google Shape;311;p27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27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2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19" name="Google Shape;31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2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21" name="Google Shape;321;p28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dLTQueueV1</a:t>
            </a:r>
            <a:endParaRPr sz="1879"/>
          </a:p>
        </p:txBody>
      </p:sp>
      <p:graphicFrame>
        <p:nvGraphicFramePr>
          <p:cNvPr id="322" name="Google Shape;322;p28"/>
          <p:cNvGraphicFramePr/>
          <p:nvPr/>
        </p:nvGraphicFramePr>
        <p:xfrm>
          <a:off x="1864275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</a:t>
                      </a: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CAS + Unique timestamp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9" title="modified-ltqueue.drawio(7).png"/>
          <p:cNvPicPr preferRelativeResize="0"/>
          <p:nvPr/>
        </p:nvPicPr>
        <p:blipFill rotWithShape="1">
          <a:blip r:embed="rId3">
            <a:alphaModFix/>
          </a:blip>
          <a:srcRect b="-1522" l="-1602" r="-8931" t="0"/>
          <a:stretch/>
        </p:blipFill>
        <p:spPr>
          <a:xfrm>
            <a:off x="992400" y="751875"/>
            <a:ext cx="7566076" cy="4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2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30" name="Google Shape;33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32" name="Google Shape;332;p29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endParaRPr sz="1879"/>
          </a:p>
        </p:txBody>
      </p:sp>
      <p:sp>
        <p:nvSpPr>
          <p:cNvPr id="333" name="Google Shape;333;p29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2012225" y="4107075"/>
            <a:ext cx="12642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2952600" y="2361550"/>
            <a:ext cx="6213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0" title="modified-ltqueue.drawio(9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0" title="modified-ltqueue.drawio(8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0" title="modified-ltqueue.drawio(7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3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45" name="Google Shape;34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47" name="Google Shape;347;p30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r>
              <a:rPr lang="en" sz="1679">
                <a:solidFill>
                  <a:schemeClr val="accent1"/>
                </a:solidFill>
              </a:rPr>
              <a:t>'s enqueue</a:t>
            </a:r>
            <a:endParaRPr sz="1879"/>
          </a:p>
        </p:txBody>
      </p:sp>
      <p:sp>
        <p:nvSpPr>
          <p:cNvPr id="348" name="Google Shape;348;p30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4898100" y="3116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5289850" y="43438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5577850" y="2419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4260500" y="15491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4593775" y="4111150"/>
            <a:ext cx="4479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1" title="modified-ltqueue.drawio(10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 title="modified-ltqueue.drawio(1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1" title="modified-ltqueue.drawio(9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p3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63" name="Google Shape;3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3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65" name="Google Shape;365;p31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r>
              <a:rPr lang="en" sz="1679">
                <a:solidFill>
                  <a:schemeClr val="accent1"/>
                </a:solidFill>
              </a:rPr>
              <a:t>'s dequeue</a:t>
            </a:r>
            <a:endParaRPr sz="1879"/>
          </a:p>
        </p:txBody>
      </p:sp>
      <p:sp>
        <p:nvSpPr>
          <p:cNvPr id="366" name="Google Shape;366;p31"/>
          <p:cNvSpPr/>
          <p:nvPr/>
        </p:nvSpPr>
        <p:spPr>
          <a:xfrm>
            <a:off x="4247025" y="1501900"/>
            <a:ext cx="5925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2077250" y="4111150"/>
            <a:ext cx="10797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398375" y="3116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2846275" y="44489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3010750" y="246992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4336700" y="15491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Introduction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70" name="Google Shape;70;p14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512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Motivation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: Potential use cases for distributed MPSC queues.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Research question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78" name="Google Shape;37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3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80" name="Google Shape;380;p3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LTQueueV1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381" name="Google Shape;381;p32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 log(n)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+ 6 log(n)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6 log(n)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+ 4 log(n)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32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3" title="modified-l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90" name="Google Shape;39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3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92" name="Google Shape;392;p33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dLTQueueV2</a:t>
            </a:r>
            <a:endParaRPr sz="1879"/>
          </a:p>
        </p:txBody>
      </p:sp>
      <p:sp>
        <p:nvSpPr>
          <p:cNvPr id="393" name="Google Shape;393;p33"/>
          <p:cNvSpPr/>
          <p:nvPr/>
        </p:nvSpPr>
        <p:spPr>
          <a:xfrm>
            <a:off x="4898100" y="28874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5289850" y="40390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5501650" y="2190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43367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5040325" y="3946825"/>
            <a:ext cx="147300" cy="14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33"/>
          <p:cNvCxnSpPr/>
          <p:nvPr/>
        </p:nvCxnSpPr>
        <p:spPr>
          <a:xfrm>
            <a:off x="4901725" y="4011775"/>
            <a:ext cx="1386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33"/>
          <p:cNvSpPr/>
          <p:nvPr/>
        </p:nvSpPr>
        <p:spPr>
          <a:xfrm>
            <a:off x="4669975" y="380635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5" name="Google Shape;405;p3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06" name="Google Shape;40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3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08" name="Google Shape;408;p3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LTQueueV2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409" name="Google Shape;409;p34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6 log(n) 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+ 4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+ 4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0" name="Google Shape;410;p34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5" title="modified-ltqueue.drawio(1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5" title="modified-ltqueue.drawio(9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19" name="Google Shape;41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3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21" name="Google Shape;421;p35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dLTQueueV2</a:t>
            </a:r>
            <a:endParaRPr sz="1879"/>
          </a:p>
        </p:txBody>
      </p:sp>
      <p:sp>
        <p:nvSpPr>
          <p:cNvPr id="422" name="Google Shape;422;p35"/>
          <p:cNvSpPr/>
          <p:nvPr/>
        </p:nvSpPr>
        <p:spPr>
          <a:xfrm>
            <a:off x="2516400" y="287707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2969225" y="40061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3127675" y="2206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43367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2281800" y="38150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3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33" name="Google Shape;43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3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35" name="Google Shape;435;p36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/>
          </a:p>
        </p:txBody>
      </p:sp>
      <p:pic>
        <p:nvPicPr>
          <p:cNvPr id="436" name="Google Shape;436;p36" title="slotqueue.drawi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43" name="Google Shape;44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3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45" name="Google Shape;445;p37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Slotqueue</a:t>
            </a:r>
            <a:endParaRPr sz="1879"/>
          </a:p>
        </p:txBody>
      </p:sp>
      <p:graphicFrame>
        <p:nvGraphicFramePr>
          <p:cNvPr id="446" name="Google Shape;446;p37"/>
          <p:cNvGraphicFramePr/>
          <p:nvPr/>
        </p:nvGraphicFramePr>
        <p:xfrm>
          <a:off x="1864275" y="16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No hazardous ABA problem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2" name="Google Shape;452;p3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53" name="Google Shape;453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p3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55" name="Google Shape;455;p3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Slotqueue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456" name="Google Shape;456;p38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+ 2n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 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+ 4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+ 4 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+ 3 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7" name="Google Shape;457;p38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Preliminary results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65" name="Google Shape;465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67" name="Google Shape;4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8" name="Google Shape;468;p39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727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Microb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enchmarks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Benchmark metrics: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throughput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baseline.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environment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Baselines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474" name="Google Shape;474;p4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75" name="Google Shape;47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4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77" name="Google Shape;4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40"/>
          <p:cNvSpPr txBox="1"/>
          <p:nvPr/>
        </p:nvSpPr>
        <p:spPr>
          <a:xfrm>
            <a:off x="401100" y="1031850"/>
            <a:ext cx="83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dJiffy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9" name="Google Shape;479;p40"/>
          <p:cNvSpPr txBox="1"/>
          <p:nvPr/>
        </p:nvSpPr>
        <p:spPr>
          <a:xfrm>
            <a:off x="401100" y="222755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Slo</a:t>
            </a:r>
            <a:r>
              <a:rPr lang="en" sz="1800">
                <a:solidFill>
                  <a:schemeClr val="dk1"/>
                </a:solidFill>
              </a:rPr>
              <a:t>tqueue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401100" y="28254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Active message queue [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>
                <a:solidFill>
                  <a:schemeClr val="dk1"/>
                </a:solidFill>
              </a:rPr>
              <a:t>]: A </a:t>
            </a:r>
            <a:r>
              <a:rPr lang="en" sz="1800">
                <a:solidFill>
                  <a:srgbClr val="FF0000"/>
                </a:solidFill>
              </a:rPr>
              <a:t>blocking [4]</a:t>
            </a:r>
            <a:r>
              <a:rPr lang="en" sz="1800">
                <a:solidFill>
                  <a:schemeClr val="dk1"/>
                </a:solidFill>
              </a:rPr>
              <a:t> MPSC queue.</a:t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3</a:t>
            </a:r>
            <a:r>
              <a:rPr lang="en" sz="700">
                <a:solidFill>
                  <a:schemeClr val="dk1"/>
                </a:solidFill>
              </a:rPr>
              <a:t>] </a:t>
            </a:r>
            <a:r>
              <a:rPr lang="en" sz="700">
                <a:solidFill>
                  <a:schemeClr val="dk1"/>
                </a:solidFill>
              </a:rPr>
              <a:t>J. Schuchart, A. Bouteiller and G. Bosilca, "Using MPI-3 RMA for Active Messages," 2019 IEEE/ACM Workshop on Exascale MPI (ExaMPI), Denver, CO, USA, 2019, pp. 47-56, doi: 10.1109/ExaMPI49596.2019.00011.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[4] The original paper claims that this MPSC queue is lock-free.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401100" y="162970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dLTQueueV2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Benchmark environment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488" name="Google Shape;488;p4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89" name="Google Shape;489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4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401100" y="1031850"/>
            <a:ext cx="834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4 nodes (x8 cores)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Ethernet interconnect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Ubuntu 22.04.5 LTS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MPICH version 4.0, C++ 17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6629292" y="2343659"/>
            <a:ext cx="797700" cy="52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0" y="6750"/>
            <a:ext cx="4488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Patterns with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1" name="Google Shape;81;p15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84225" y="2838875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533225" y="918963"/>
            <a:ext cx="915000" cy="48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222549" y="2896650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337824" y="56387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Consumer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5"/>
          <p:cNvCxnSpPr>
            <a:endCxn id="89" idx="2"/>
          </p:cNvCxnSpPr>
          <p:nvPr/>
        </p:nvCxnSpPr>
        <p:spPr>
          <a:xfrm flipH="1" rot="10800000">
            <a:off x="806373" y="1371638"/>
            <a:ext cx="2190900" cy="14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4" idx="0"/>
            <a:endCxn id="89" idx="2"/>
          </p:cNvCxnSpPr>
          <p:nvPr/>
        </p:nvCxnSpPr>
        <p:spPr>
          <a:xfrm rot="10800000">
            <a:off x="2997249" y="1371750"/>
            <a:ext cx="482400" cy="15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9" idx="1"/>
            <a:endCxn id="85" idx="6"/>
          </p:cNvCxnSpPr>
          <p:nvPr/>
        </p:nvCxnSpPr>
        <p:spPr>
          <a:xfrm rot="10800000">
            <a:off x="2226670" y="1158503"/>
            <a:ext cx="372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2" name="Google Shape;92;p15"/>
          <p:cNvGrpSpPr/>
          <p:nvPr/>
        </p:nvGrpSpPr>
        <p:grpSpPr>
          <a:xfrm>
            <a:off x="2453114" y="952568"/>
            <a:ext cx="942763" cy="419070"/>
            <a:chOff x="5301950" y="934825"/>
            <a:chExt cx="1512050" cy="599700"/>
          </a:xfrm>
        </p:grpSpPr>
        <p:sp>
          <p:nvSpPr>
            <p:cNvPr id="89" name="Google Shape;89;p15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Mailbox</a:t>
              </a:r>
              <a:endParaRPr sz="12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3054432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95" name="Google Shape;95;p15"/>
          <p:cNvSpPr txBox="1"/>
          <p:nvPr/>
        </p:nvSpPr>
        <p:spPr>
          <a:xfrm>
            <a:off x="3479650" y="918044"/>
            <a:ext cx="12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068506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97" name="Google Shape;97;p15"/>
          <p:cNvSpPr/>
          <p:nvPr/>
        </p:nvSpPr>
        <p:spPr>
          <a:xfrm>
            <a:off x="6696305" y="504825"/>
            <a:ext cx="672900" cy="29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Task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026147" y="1124458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1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99" name="Google Shape;99;p15"/>
          <p:cNvCxnSpPr>
            <a:stCxn id="97" idx="2"/>
            <a:endCxn id="98" idx="0"/>
          </p:cNvCxnSpPr>
          <p:nvPr/>
        </p:nvCxnSpPr>
        <p:spPr>
          <a:xfrm flipH="1">
            <a:off x="5429555" y="801825"/>
            <a:ext cx="16032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7" idx="2"/>
            <a:endCxn id="101" idx="0"/>
          </p:cNvCxnSpPr>
          <p:nvPr/>
        </p:nvCxnSpPr>
        <p:spPr>
          <a:xfrm>
            <a:off x="7032755" y="801825"/>
            <a:ext cx="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7" idx="2"/>
            <a:endCxn id="103" idx="0"/>
          </p:cNvCxnSpPr>
          <p:nvPr/>
        </p:nvCxnSpPr>
        <p:spPr>
          <a:xfrm>
            <a:off x="7032755" y="801825"/>
            <a:ext cx="16032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5243924" y="1673625"/>
            <a:ext cx="4641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787024" y="1649525"/>
            <a:ext cx="4824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8394723" y="1681600"/>
            <a:ext cx="4824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629292" y="1059505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2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232437" y="1173464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3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547257" y="2379858"/>
            <a:ext cx="821799" cy="451154"/>
            <a:chOff x="5301950" y="934825"/>
            <a:chExt cx="1512050" cy="599700"/>
          </a:xfrm>
        </p:grpSpPr>
        <p:sp>
          <p:nvSpPr>
            <p:cNvPr id="108" name="Google Shape;108;p15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Result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queue</a:t>
              </a:r>
              <a:endParaRPr sz="12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/>
          <p:nvPr/>
        </p:nvSpPr>
        <p:spPr>
          <a:xfrm>
            <a:off x="6755825" y="3164550"/>
            <a:ext cx="514200" cy="5214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901913" y="2181600"/>
            <a:ext cx="115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</a:t>
            </a:r>
            <a:r>
              <a:rPr lang="en" sz="900">
                <a:solidFill>
                  <a:schemeClr val="dk1"/>
                </a:solidFill>
              </a:rPr>
              <a:t>Producer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12" name="Google Shape;112;p15"/>
          <p:cNvCxnSpPr>
            <a:stCxn id="98" idx="2"/>
          </p:cNvCxnSpPr>
          <p:nvPr/>
        </p:nvCxnSpPr>
        <p:spPr>
          <a:xfrm>
            <a:off x="5429647" y="1471558"/>
            <a:ext cx="93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1" idx="2"/>
            <a:endCxn id="105" idx="0"/>
          </p:cNvCxnSpPr>
          <p:nvPr/>
        </p:nvCxnSpPr>
        <p:spPr>
          <a:xfrm flipH="1">
            <a:off x="7028292" y="1406605"/>
            <a:ext cx="45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3" idx="2"/>
            <a:endCxn id="106" idx="0"/>
          </p:cNvCxnSpPr>
          <p:nvPr/>
        </p:nvCxnSpPr>
        <p:spPr>
          <a:xfrm>
            <a:off x="8635937" y="1520564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4" idx="5"/>
            <a:endCxn id="108" idx="0"/>
          </p:cNvCxnSpPr>
          <p:nvPr/>
        </p:nvCxnSpPr>
        <p:spPr>
          <a:xfrm>
            <a:off x="5640058" y="2087428"/>
            <a:ext cx="13815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05" idx="4"/>
            <a:endCxn id="108" idx="0"/>
          </p:cNvCxnSpPr>
          <p:nvPr/>
        </p:nvCxnSpPr>
        <p:spPr>
          <a:xfrm flipH="1">
            <a:off x="7021624" y="2131325"/>
            <a:ext cx="66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06" idx="3"/>
            <a:endCxn id="108" idx="0"/>
          </p:cNvCxnSpPr>
          <p:nvPr/>
        </p:nvCxnSpPr>
        <p:spPr>
          <a:xfrm flipH="1">
            <a:off x="7021469" y="2095403"/>
            <a:ext cx="14439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08" idx="2"/>
            <a:endCxn id="110" idx="0"/>
          </p:cNvCxnSpPr>
          <p:nvPr/>
        </p:nvCxnSpPr>
        <p:spPr>
          <a:xfrm flipH="1">
            <a:off x="7012896" y="2831013"/>
            <a:ext cx="87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 txBox="1"/>
          <p:nvPr/>
        </p:nvSpPr>
        <p:spPr>
          <a:xfrm>
            <a:off x="7482177" y="2327430"/>
            <a:ext cx="11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441250" y="4083850"/>
            <a:ext cx="17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Actor model [</a:t>
            </a:r>
            <a:r>
              <a:rPr lang="en" sz="1500">
                <a:solidFill>
                  <a:schemeClr val="dk1"/>
                </a:solidFill>
              </a:rPr>
              <a:t>1</a:t>
            </a:r>
            <a:r>
              <a:rPr lang="en" sz="1500">
                <a:solidFill>
                  <a:schemeClr val="dk1"/>
                </a:solidFill>
              </a:rPr>
              <a:t>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888825" y="4083850"/>
            <a:ext cx="25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Fan-out/Fan-in pattern [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1024" y="340152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818149" y="3422100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391850" y="3723350"/>
            <a:ext cx="127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Consumer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700">
                <a:solidFill>
                  <a:schemeClr val="dk1"/>
                </a:solidFill>
              </a:rPr>
              <a:t>] Hewitt, C., Bishop, P., and Steiger, R. "A Universal Modular Actor Formalism for Artificial Intelligence," 1973, In Proceedings of the 3rd International Joint Conference on Artificial Intelligence.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2</a:t>
            </a:r>
            <a:r>
              <a:rPr lang="en" sz="700">
                <a:solidFill>
                  <a:schemeClr val="dk1"/>
                </a:solidFill>
              </a:rPr>
              <a:t>] Dean, J. and Ghemawat, S. "MapReduce: simplified data processing on large clusters," 2008, Association for Computing Machinery. doi: 10.1145/1327452.1327492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Mi</a:t>
            </a:r>
            <a:r>
              <a:rPr lang="en" sz="1679">
                <a:solidFill>
                  <a:schemeClr val="accent1"/>
                </a:solidFill>
              </a:rPr>
              <a:t>crobenchmark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99" name="Google Shape;49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01" name="Google Shape;5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42"/>
          <p:cNvSpPr txBox="1"/>
          <p:nvPr/>
        </p:nvSpPr>
        <p:spPr>
          <a:xfrm>
            <a:off x="401100" y="1031850"/>
            <a:ext cx="83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 single MPSC queue shared by all processes, one of which is a dequeuer and all others are enqueuers.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03" name="Google Shape;503;p42"/>
          <p:cNvSpPr txBox="1"/>
          <p:nvPr/>
        </p:nvSpPr>
        <p:spPr>
          <a:xfrm>
            <a:off x="401100" y="1857275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All enqueuers enqueue a total of 10^4 items into the MPSC.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401100" y="24055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dequeuer dequeues all the 10^4 items.</a:t>
            </a:r>
            <a:endParaRPr/>
          </a:p>
        </p:txBody>
      </p:sp>
      <p:sp>
        <p:nvSpPr>
          <p:cNvPr id="505" name="Google Shape;505;p42"/>
          <p:cNvSpPr txBox="1"/>
          <p:nvPr/>
        </p:nvSpPr>
        <p:spPr>
          <a:xfrm>
            <a:off x="401100" y="2953725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MPSC is warmed up before the dequeuer starts.</a:t>
            </a:r>
            <a:endParaRPr/>
          </a:p>
        </p:txBody>
      </p:sp>
      <p:sp>
        <p:nvSpPr>
          <p:cNvPr id="506" name="Google Shape;506;p42"/>
          <p:cNvSpPr txBox="1"/>
          <p:nvPr/>
        </p:nvSpPr>
        <p:spPr>
          <a:xfrm>
            <a:off x="880200" y="3714550"/>
            <a:ext cx="72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We measure the throughput of dequeue and enqueue operations.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Enqueue through</a:t>
            </a:r>
            <a:r>
              <a:rPr lang="en" sz="1679">
                <a:solidFill>
                  <a:schemeClr val="accent1"/>
                </a:solidFill>
              </a:rPr>
              <a:t>pu</a:t>
            </a:r>
            <a:r>
              <a:rPr lang="en" sz="1679">
                <a:solidFill>
                  <a:schemeClr val="accent1"/>
                </a:solidFill>
              </a:rPr>
              <a:t>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12" name="Google Shape;512;p4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13" name="Google Shape;513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4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15" name="Google Shape;5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43" title="enqueue_throughput_comparison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Dequeue throughput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22" name="Google Shape;522;p4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23" name="Google Shape;52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4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25" name="Google Shape;52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6" name="Google Shape;526;p44" title="dequeue_throughput_comparison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Next steps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32" name="Google Shape;532;p4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33" name="Google Shape;533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4" name="Google Shape;534;p4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35" name="Google Shape;53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6" name="Google Shape;536;p45"/>
          <p:cNvGraphicFramePr/>
          <p:nvPr/>
        </p:nvGraphicFramePr>
        <p:xfrm>
          <a:off x="245575" y="73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{937CCD70-CA8E-43C4-BDA8-83A87550EBC3}</a:tableStyleId>
              </a:tblPr>
              <a:tblGrid>
                <a:gridCol w="2795425"/>
                <a:gridCol w="393000"/>
                <a:gridCol w="393000"/>
                <a:gridCol w="393000"/>
                <a:gridCol w="393000"/>
                <a:gridCol w="383500"/>
                <a:gridCol w="393000"/>
                <a:gridCol w="393000"/>
                <a:gridCol w="393000"/>
                <a:gridCol w="393000"/>
                <a:gridCol w="393000"/>
                <a:gridCol w="393000"/>
                <a:gridCol w="393000"/>
                <a:gridCol w="393000"/>
                <a:gridCol w="393000"/>
                <a:gridCol w="39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Optimize dJiffy, dLTQueue, Slotqueue</a:t>
                      </a:r>
                      <a:endParaRPr sz="12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Remove boundedness constraint on dLTQueue and Slotqueue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Discover more real world applications for benchmarks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Perform more thorough benchmarks on larger clusters with RDMA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279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279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279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279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Investigate the performance degradation problem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Finalize our results</a:t>
                      </a:r>
                      <a:endParaRPr sz="12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79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79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6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rgbClr val="002792"/>
                </a:solidFill>
              </a:rPr>
              <a:t>The end</a:t>
            </a:r>
            <a:endParaRPr sz="3480">
              <a:solidFill>
                <a:srgbClr val="002792"/>
              </a:solidFill>
            </a:endParaRPr>
          </a:p>
        </p:txBody>
      </p:sp>
      <p:grpSp>
        <p:nvGrpSpPr>
          <p:cNvPr id="543" name="Google Shape;543;p4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44" name="Google Shape;54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Google Shape;545;p4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46" name="Google Shape;54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Appendix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553" name="Google Shape;553;p4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54" name="Google Shape;554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4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56" name="Google Shape;55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</a:t>
            </a:r>
            <a:r>
              <a:rPr lang="en" sz="1679">
                <a:solidFill>
                  <a:schemeClr val="accent1"/>
                </a:solidFill>
              </a:rPr>
              <a:t>distributed </a:t>
            </a:r>
            <a:r>
              <a:rPr lang="en" sz="1679">
                <a:solidFill>
                  <a:schemeClr val="accent1"/>
                </a:solidFill>
              </a:rPr>
              <a:t>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62" name="Google Shape;562;p4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63" name="Google Shape;563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4" name="Google Shape;564;p4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65" name="Google Shape;565;p48"/>
          <p:cNvSpPr/>
          <p:nvPr/>
        </p:nvSpPr>
        <p:spPr>
          <a:xfrm>
            <a:off x="797100" y="793350"/>
            <a:ext cx="75498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Distributed</a:t>
            </a:r>
            <a:r>
              <a:rPr lang="en"/>
              <a:t> MPSC queue</a:t>
            </a:r>
            <a:endParaRPr/>
          </a:p>
        </p:txBody>
      </p:sp>
      <p:sp>
        <p:nvSpPr>
          <p:cNvPr id="566" name="Google Shape;566;p48"/>
          <p:cNvSpPr txBox="1"/>
          <p:nvPr/>
        </p:nvSpPr>
        <p:spPr>
          <a:xfrm>
            <a:off x="797100" y="1550850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Irregular application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567" name="Google Shape;56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8" name="Google Shape;568;p48"/>
          <p:cNvCxnSpPr>
            <a:stCxn id="566" idx="2"/>
          </p:cNvCxnSpPr>
          <p:nvPr/>
        </p:nvCxnSpPr>
        <p:spPr>
          <a:xfrm flipH="1">
            <a:off x="2369400" y="1997250"/>
            <a:ext cx="22026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8"/>
          <p:cNvCxnSpPr>
            <a:stCxn id="566" idx="2"/>
          </p:cNvCxnSpPr>
          <p:nvPr/>
        </p:nvCxnSpPr>
        <p:spPr>
          <a:xfrm>
            <a:off x="4572000" y="1997250"/>
            <a:ext cx="20082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48"/>
          <p:cNvSpPr txBox="1"/>
          <p:nvPr/>
        </p:nvSpPr>
        <p:spPr>
          <a:xfrm>
            <a:off x="7971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will need to contact with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p48"/>
          <p:cNvSpPr txBox="1"/>
          <p:nvPr/>
        </p:nvSpPr>
        <p:spPr>
          <a:xfrm>
            <a:off x="49917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</a:t>
            </a:r>
            <a:r>
              <a:rPr lang="en">
                <a:solidFill>
                  <a:schemeClr val="dk1"/>
                </a:solidFill>
              </a:rPr>
              <a:t>en </a:t>
            </a:r>
            <a:r>
              <a:rPr lang="en">
                <a:solidFill>
                  <a:schemeClr val="dk1"/>
                </a:solidFill>
              </a:rPr>
              <a:t>will </a:t>
            </a:r>
            <a:r>
              <a:rPr lang="en">
                <a:solidFill>
                  <a:schemeClr val="dk1"/>
                </a:solidFill>
              </a:rPr>
              <a:t>someone </a:t>
            </a:r>
            <a:r>
              <a:rPr lang="en">
                <a:solidFill>
                  <a:schemeClr val="dk1"/>
                </a:solidFill>
              </a:rPr>
              <a:t>contact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48"/>
          <p:cNvSpPr/>
          <p:nvPr/>
        </p:nvSpPr>
        <p:spPr>
          <a:xfrm>
            <a:off x="4301550" y="3026875"/>
            <a:ext cx="491100" cy="75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 txBox="1"/>
          <p:nvPr/>
        </p:nvSpPr>
        <p:spPr>
          <a:xfrm>
            <a:off x="772200" y="38849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communication interfaces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Correctnes</a:t>
            </a:r>
            <a:r>
              <a:rPr lang="en" sz="1679">
                <a:solidFill>
                  <a:schemeClr val="accent1"/>
                </a:solidFill>
              </a:rPr>
              <a:t>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79" name="Google Shape;579;p4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80" name="Google Shape;580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4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82" name="Google Shape;58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3" name="Google Shape;583;p49" title="linearizability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75" y="1173550"/>
            <a:ext cx="59912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9"/>
          <p:cNvSpPr/>
          <p:nvPr/>
        </p:nvSpPr>
        <p:spPr>
          <a:xfrm>
            <a:off x="5058900" y="11735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Linearizability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90" name="Google Shape;590;p5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91" name="Google Shape;591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Google Shape;592;p5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93" name="Google Shape;59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50"/>
          <p:cNvSpPr/>
          <p:nvPr/>
        </p:nvSpPr>
        <p:spPr>
          <a:xfrm>
            <a:off x="5058900" y="17069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50" title="linearizability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750" y="1706950"/>
            <a:ext cx="5906775" cy="3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0"/>
          <p:cNvSpPr/>
          <p:nvPr/>
        </p:nvSpPr>
        <p:spPr>
          <a:xfrm>
            <a:off x="2737175" y="4566075"/>
            <a:ext cx="310800" cy="2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0"/>
          <p:cNvSpPr txBox="1"/>
          <p:nvPr/>
        </p:nvSpPr>
        <p:spPr>
          <a:xfrm>
            <a:off x="596950" y="624425"/>
            <a:ext cx="762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Linearizability</a:t>
            </a:r>
            <a:r>
              <a:rPr lang="en" sz="2100">
                <a:solidFill>
                  <a:schemeClr val="dk1"/>
                </a:solidFill>
              </a:rPr>
              <a:t>: Each method call takes effect at some point during its execution.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1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Lock-free &amp; Wait-free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03" name="Google Shape;603;p5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04" name="Google Shape;60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Google Shape;605;p5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06" name="Google Shape;60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1"/>
          <p:cNvSpPr/>
          <p:nvPr/>
        </p:nvSpPr>
        <p:spPr>
          <a:xfrm>
            <a:off x="47241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61014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609" name="Google Shape;609;p51"/>
          <p:cNvCxnSpPr>
            <a:stCxn id="607" idx="2"/>
          </p:cNvCxnSpPr>
          <p:nvPr/>
        </p:nvCxnSpPr>
        <p:spPr>
          <a:xfrm>
            <a:off x="51864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10" name="Google Shape;610;p51"/>
          <p:cNvSpPr/>
          <p:nvPr/>
        </p:nvSpPr>
        <p:spPr>
          <a:xfrm>
            <a:off x="46193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611" name="Google Shape;611;p51"/>
          <p:cNvCxnSpPr>
            <a:endCxn id="612" idx="0"/>
          </p:cNvCxnSpPr>
          <p:nvPr/>
        </p:nvCxnSpPr>
        <p:spPr>
          <a:xfrm>
            <a:off x="65308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12" name="Google Shape;612;p51"/>
          <p:cNvSpPr/>
          <p:nvPr/>
        </p:nvSpPr>
        <p:spPr>
          <a:xfrm>
            <a:off x="59637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613" name="Google Shape;613;p51"/>
          <p:cNvSpPr txBox="1"/>
          <p:nvPr/>
        </p:nvSpPr>
        <p:spPr>
          <a:xfrm>
            <a:off x="635725" y="4237950"/>
            <a:ext cx="26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Lock-freedom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14" name="Google Shape;614;p51"/>
          <p:cNvSpPr txBox="1"/>
          <p:nvPr/>
        </p:nvSpPr>
        <p:spPr>
          <a:xfrm>
            <a:off x="4849875" y="4161750"/>
            <a:ext cx="33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Wait-freedom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15" name="Google Shape;615;p51"/>
          <p:cNvSpPr/>
          <p:nvPr/>
        </p:nvSpPr>
        <p:spPr>
          <a:xfrm>
            <a:off x="848538" y="104480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6" name="Google Shape;616;p51"/>
          <p:cNvSpPr/>
          <p:nvPr/>
        </p:nvSpPr>
        <p:spPr>
          <a:xfrm>
            <a:off x="2225763" y="104480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Other processes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617" name="Google Shape;617;p51"/>
          <p:cNvCxnSpPr>
            <a:stCxn id="615" idx="2"/>
          </p:cNvCxnSpPr>
          <p:nvPr/>
        </p:nvCxnSpPr>
        <p:spPr>
          <a:xfrm>
            <a:off x="1310838" y="186110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18" name="Google Shape;618;p51"/>
          <p:cNvSpPr/>
          <p:nvPr/>
        </p:nvSpPr>
        <p:spPr>
          <a:xfrm>
            <a:off x="743688" y="313250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619" name="Google Shape;619;p51"/>
          <p:cNvCxnSpPr>
            <a:endCxn id="620" idx="0"/>
          </p:cNvCxnSpPr>
          <p:nvPr/>
        </p:nvCxnSpPr>
        <p:spPr>
          <a:xfrm>
            <a:off x="2655213" y="186110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20" name="Google Shape;620;p51"/>
          <p:cNvSpPr/>
          <p:nvPr/>
        </p:nvSpPr>
        <p:spPr>
          <a:xfrm>
            <a:off x="2088063" y="353510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621" name="Google Shape;621;p51"/>
          <p:cNvSpPr/>
          <p:nvPr/>
        </p:nvSpPr>
        <p:spPr>
          <a:xfrm>
            <a:off x="73881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</a:t>
            </a:r>
            <a:r>
              <a:rPr lang="en" sz="1200">
                <a:solidFill>
                  <a:schemeClr val="lt1"/>
                </a:solidFill>
              </a:rPr>
              <a:t>...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622" name="Google Shape;622;p51"/>
          <p:cNvCxnSpPr>
            <a:endCxn id="623" idx="0"/>
          </p:cNvCxnSpPr>
          <p:nvPr/>
        </p:nvCxnSpPr>
        <p:spPr>
          <a:xfrm>
            <a:off x="78175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23" name="Google Shape;623;p51"/>
          <p:cNvSpPr/>
          <p:nvPr/>
        </p:nvSpPr>
        <p:spPr>
          <a:xfrm>
            <a:off x="72504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6186975" y="2585450"/>
            <a:ext cx="851400" cy="9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565575" y="1610950"/>
            <a:ext cx="1113600" cy="27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4" name="Google Shape;13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One-sided </a:t>
            </a:r>
            <a:r>
              <a:rPr lang="en" sz="1800">
                <a:solidFill>
                  <a:srgbClr val="FF0000"/>
                </a:solidFill>
              </a:rPr>
              <a:t>communication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interfaces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bare resemblance to shared-memory programming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49175" y="18701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49175" y="26539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449175" y="35313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919866" y="28045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16"/>
          <p:cNvCxnSpPr>
            <a:stCxn id="137" idx="6"/>
            <a:endCxn id="140" idx="1"/>
          </p:cNvCxnSpPr>
          <p:nvPr/>
        </p:nvCxnSpPr>
        <p:spPr>
          <a:xfrm>
            <a:off x="1107375" y="21994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6"/>
          <p:cNvSpPr txBox="1"/>
          <p:nvPr/>
        </p:nvSpPr>
        <p:spPr>
          <a:xfrm>
            <a:off x="1544220" y="22556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3" name="Google Shape;143;p16"/>
          <p:cNvCxnSpPr>
            <a:stCxn id="138" idx="6"/>
            <a:endCxn id="140" idx="2"/>
          </p:cNvCxnSpPr>
          <p:nvPr/>
        </p:nvCxnSpPr>
        <p:spPr>
          <a:xfrm>
            <a:off x="1107375" y="29831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>
            <a:stCxn id="139" idx="6"/>
            <a:endCxn id="140" idx="3"/>
          </p:cNvCxnSpPr>
          <p:nvPr/>
        </p:nvCxnSpPr>
        <p:spPr>
          <a:xfrm flipH="1" rot="10800000">
            <a:off x="1107375" y="33665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6"/>
          <p:cNvSpPr txBox="1"/>
          <p:nvPr/>
        </p:nvSpPr>
        <p:spPr>
          <a:xfrm>
            <a:off x="1195874" y="2706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162155" y="32733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7" name="Google Shape;147;p16"/>
          <p:cNvCxnSpPr>
            <a:stCxn id="140" idx="5"/>
            <a:endCxn id="140" idx="7"/>
          </p:cNvCxnSpPr>
          <p:nvPr/>
        </p:nvCxnSpPr>
        <p:spPr>
          <a:xfrm rot="-5400000">
            <a:off x="2249175" y="3133517"/>
            <a:ext cx="465600" cy="600"/>
          </a:xfrm>
          <a:prstGeom prst="curvedConnector5">
            <a:avLst>
              <a:gd fmla="val -58868" name="adj1"/>
              <a:gd fmla="val 141904175" name="adj2"/>
              <a:gd fmla="val 15884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6"/>
          <p:cNvSpPr txBox="1"/>
          <p:nvPr/>
        </p:nvSpPr>
        <p:spPr>
          <a:xfrm>
            <a:off x="3310079" y="28863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Load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4792575" y="17939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792575" y="25777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792575" y="34551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263266" y="27283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4" name="Google Shape;154;p16"/>
          <p:cNvCxnSpPr>
            <a:stCxn id="150" idx="6"/>
            <a:endCxn id="153" idx="1"/>
          </p:cNvCxnSpPr>
          <p:nvPr/>
        </p:nvCxnSpPr>
        <p:spPr>
          <a:xfrm>
            <a:off x="5450775" y="21232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5811420" y="2179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56" name="Google Shape;156;p16"/>
          <p:cNvCxnSpPr>
            <a:stCxn id="151" idx="6"/>
            <a:endCxn id="153" idx="2"/>
          </p:cNvCxnSpPr>
          <p:nvPr/>
        </p:nvCxnSpPr>
        <p:spPr>
          <a:xfrm>
            <a:off x="5450775" y="29069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2" idx="6"/>
            <a:endCxn id="153" idx="3"/>
          </p:cNvCxnSpPr>
          <p:nvPr/>
        </p:nvCxnSpPr>
        <p:spPr>
          <a:xfrm flipH="1" rot="10800000">
            <a:off x="5450775" y="32903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5691674" y="26302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657955" y="31971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60" name="Google Shape;160;p16"/>
          <p:cNvCxnSpPr>
            <a:stCxn id="153" idx="5"/>
            <a:endCxn id="153" idx="7"/>
          </p:cNvCxnSpPr>
          <p:nvPr/>
        </p:nvCxnSpPr>
        <p:spPr>
          <a:xfrm rot="-5400000">
            <a:off x="6592575" y="3057317"/>
            <a:ext cx="465600" cy="600"/>
          </a:xfrm>
          <a:prstGeom prst="curvedConnector5">
            <a:avLst>
              <a:gd fmla="val -71856" name="adj1"/>
              <a:gd fmla="val 147158341" name="adj2"/>
              <a:gd fmla="val 17186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6"/>
          <p:cNvSpPr txBox="1"/>
          <p:nvPr/>
        </p:nvSpPr>
        <p:spPr>
          <a:xfrm>
            <a:off x="7653479" y="28101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79672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Shared-memory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02347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One-sided communication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29" name="Google Shape;629;p5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30" name="Google Shape;630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5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32" name="Google Shape;63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52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4" name="Google Shape;634;p52"/>
          <p:cNvSpPr/>
          <p:nvPr/>
        </p:nvSpPr>
        <p:spPr>
          <a:xfrm>
            <a:off x="13602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2"/>
          <p:cNvSpPr/>
          <p:nvPr/>
        </p:nvSpPr>
        <p:spPr>
          <a:xfrm>
            <a:off x="28288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2"/>
          <p:cNvSpPr/>
          <p:nvPr/>
        </p:nvSpPr>
        <p:spPr>
          <a:xfrm>
            <a:off x="42974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2"/>
          <p:cNvSpPr/>
          <p:nvPr/>
        </p:nvSpPr>
        <p:spPr>
          <a:xfrm>
            <a:off x="56707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"/>
          <p:cNvSpPr/>
          <p:nvPr/>
        </p:nvSpPr>
        <p:spPr>
          <a:xfrm>
            <a:off x="71193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2"/>
          <p:cNvSpPr txBox="1"/>
          <p:nvPr/>
        </p:nvSpPr>
        <p:spPr>
          <a:xfrm>
            <a:off x="1609800" y="35184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40" name="Google Shape;640;p52"/>
          <p:cNvCxnSpPr>
            <a:stCxn id="639" idx="0"/>
            <a:endCxn id="634" idx="2"/>
          </p:cNvCxnSpPr>
          <p:nvPr/>
        </p:nvCxnSpPr>
        <p:spPr>
          <a:xfrm rot="10800000">
            <a:off x="1884150" y="29988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52"/>
          <p:cNvSpPr txBox="1"/>
          <p:nvPr/>
        </p:nvSpPr>
        <p:spPr>
          <a:xfrm>
            <a:off x="7405100" y="35184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42" name="Google Shape;642;p52"/>
          <p:cNvCxnSpPr>
            <a:stCxn id="641" idx="0"/>
          </p:cNvCxnSpPr>
          <p:nvPr/>
        </p:nvCxnSpPr>
        <p:spPr>
          <a:xfrm flipH="1" rot="10800000">
            <a:off x="7643300" y="2998875"/>
            <a:ext cx="29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52"/>
          <p:cNvCxnSpPr>
            <a:stCxn id="634" idx="3"/>
            <a:endCxn id="635" idx="1"/>
          </p:cNvCxnSpPr>
          <p:nvPr/>
        </p:nvCxnSpPr>
        <p:spPr>
          <a:xfrm>
            <a:off x="24081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4" name="Google Shape;644;p52"/>
          <p:cNvCxnSpPr>
            <a:stCxn id="635" idx="3"/>
            <a:endCxn id="636" idx="1"/>
          </p:cNvCxnSpPr>
          <p:nvPr/>
        </p:nvCxnSpPr>
        <p:spPr>
          <a:xfrm>
            <a:off x="38767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5" name="Google Shape;645;p52"/>
          <p:cNvCxnSpPr>
            <a:stCxn id="636" idx="3"/>
          </p:cNvCxnSpPr>
          <p:nvPr/>
        </p:nvCxnSpPr>
        <p:spPr>
          <a:xfrm>
            <a:off x="5345300" y="2496675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6" name="Google Shape;646;p52"/>
          <p:cNvCxnSpPr>
            <a:stCxn id="637" idx="3"/>
            <a:endCxn id="638" idx="1"/>
          </p:cNvCxnSpPr>
          <p:nvPr/>
        </p:nvCxnSpPr>
        <p:spPr>
          <a:xfrm>
            <a:off x="6718650" y="249667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dLTQueue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52" name="Google Shape;652;p5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53" name="Google Shape;653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5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55" name="Google Shape;65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53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</a:t>
            </a: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57" name="Google Shape;657;p53"/>
          <p:cNvSpPr/>
          <p:nvPr/>
        </p:nvSpPr>
        <p:spPr>
          <a:xfrm>
            <a:off x="771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3"/>
          <p:cNvSpPr/>
          <p:nvPr/>
        </p:nvSpPr>
        <p:spPr>
          <a:xfrm>
            <a:off x="19317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0921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0" name="Google Shape;660;p53"/>
          <p:cNvSpPr/>
          <p:nvPr/>
        </p:nvSpPr>
        <p:spPr>
          <a:xfrm>
            <a:off x="42525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1" name="Google Shape;661;p53"/>
          <p:cNvSpPr/>
          <p:nvPr/>
        </p:nvSpPr>
        <p:spPr>
          <a:xfrm>
            <a:off x="54129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2" name="Google Shape;662;p53"/>
          <p:cNvSpPr/>
          <p:nvPr/>
        </p:nvSpPr>
        <p:spPr>
          <a:xfrm>
            <a:off x="6573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53"/>
          <p:cNvCxnSpPr>
            <a:endCxn id="659" idx="2"/>
          </p:cNvCxnSpPr>
          <p:nvPr/>
        </p:nvCxnSpPr>
        <p:spPr>
          <a:xfrm rot="10800000">
            <a:off x="3672375" y="3284725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3"/>
          <p:cNvCxnSpPr/>
          <p:nvPr/>
        </p:nvCxnSpPr>
        <p:spPr>
          <a:xfrm rot="10800000">
            <a:off x="5988975" y="3284700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53"/>
          <p:cNvSpPr txBox="1"/>
          <p:nvPr/>
        </p:nvSpPr>
        <p:spPr>
          <a:xfrm>
            <a:off x="3514800" y="37470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66" name="Google Shape;666;p53"/>
          <p:cNvSpPr txBox="1"/>
          <p:nvPr/>
        </p:nvSpPr>
        <p:spPr>
          <a:xfrm>
            <a:off x="5728700" y="37470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ABA safety</a:t>
            </a:r>
            <a:r>
              <a:rPr lang="en" sz="1679">
                <a:solidFill>
                  <a:schemeClr val="accent1"/>
                </a:solidFill>
              </a:rPr>
              <a:t>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672" name="Google Shape;672;p5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73" name="Google Shape;673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Google Shape;674;p5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75" name="Google Shape;67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54"/>
          <p:cNvSpPr/>
          <p:nvPr/>
        </p:nvSpPr>
        <p:spPr>
          <a:xfrm>
            <a:off x="1602450" y="2076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4"/>
          <p:cNvSpPr txBox="1"/>
          <p:nvPr/>
        </p:nvSpPr>
        <p:spPr>
          <a:xfrm>
            <a:off x="3460650" y="161505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ABA sequence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8" name="Google Shape;678;p54"/>
          <p:cNvSpPr txBox="1"/>
          <p:nvPr/>
        </p:nvSpPr>
        <p:spPr>
          <a:xfrm>
            <a:off x="420225" y="3280800"/>
            <a:ext cx="28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a shared variable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9" name="Google Shape;679;p54"/>
          <p:cNvSpPr txBox="1"/>
          <p:nvPr/>
        </p:nvSpPr>
        <p:spPr>
          <a:xfrm>
            <a:off x="6166225" y="3230100"/>
            <a:ext cx="25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 x to a new 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0" name="Google Shape;680;p54"/>
          <p:cNvSpPr/>
          <p:nvPr/>
        </p:nvSpPr>
        <p:spPr>
          <a:xfrm rot="-5400000">
            <a:off x="4377075" y="1587500"/>
            <a:ext cx="411000" cy="489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4"/>
          <p:cNvSpPr txBox="1"/>
          <p:nvPr/>
        </p:nvSpPr>
        <p:spPr>
          <a:xfrm>
            <a:off x="2930400" y="43070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write to shared variables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687" name="Google Shape;687;p5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88" name="Google Shape;688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9" name="Google Shape;689;p5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90" name="Google Shape;69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692" name="Google Shape;692;p55"/>
          <p:cNvSpPr txBox="1"/>
          <p:nvPr/>
        </p:nvSpPr>
        <p:spPr>
          <a:xfrm>
            <a:off x="7225975" y="28359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ABA problem!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93" name="Google Shape;693;p55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694" name="Google Shape;694;p55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5" name="Google Shape;695;p55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6" name="Google Shape;696;p55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</a:t>
            </a:r>
            <a:r>
              <a:rPr lang="en" sz="1800">
                <a:solidFill>
                  <a:schemeClr val="dk2"/>
                </a:solidFill>
              </a:rPr>
              <a:t>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7" name="Google Shape;697;p55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703" name="Google Shape;703;p5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04" name="Google Shape;704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5" name="Google Shape;705;p5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06" name="Google Shape;70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56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Suppose the system states </a:t>
            </a:r>
            <a:r>
              <a:rPr lang="en" sz="1800">
                <a:solidFill>
                  <a:srgbClr val="FF0000"/>
                </a:solidFill>
              </a:rPr>
              <a:t>during these 2 time spans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are indistinguishable </a:t>
            </a:r>
            <a:r>
              <a:rPr lang="en" sz="1800">
                <a:solidFill>
                  <a:srgbClr val="FF0000"/>
                </a:solidFill>
              </a:rPr>
              <a:t>from the first process's POV.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09" name="Google Shape;709;p56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6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1" name="Google Shape;711;p56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2" name="Google Shape;712;p56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3" name="Google Shape;713;p56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4" name="Google Shape;714;p56"/>
          <p:cNvSpPr/>
          <p:nvPr/>
        </p:nvSpPr>
        <p:spPr>
          <a:xfrm>
            <a:off x="2927700" y="797550"/>
            <a:ext cx="32886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56"/>
          <p:cNvCxnSpPr>
            <a:stCxn id="714" idx="1"/>
            <a:endCxn id="714" idx="3"/>
          </p:cNvCxnSpPr>
          <p:nvPr/>
        </p:nvCxnSpPr>
        <p:spPr>
          <a:xfrm>
            <a:off x="2927700" y="1544550"/>
            <a:ext cx="32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6" name="Google Shape;716;p56"/>
          <p:cNvSpPr/>
          <p:nvPr/>
        </p:nvSpPr>
        <p:spPr>
          <a:xfrm>
            <a:off x="6166225" y="2319750"/>
            <a:ext cx="13353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7" name="Google Shape;717;p56"/>
          <p:cNvCxnSpPr>
            <a:stCxn id="716" idx="1"/>
            <a:endCxn id="716" idx="3"/>
          </p:cNvCxnSpPr>
          <p:nvPr/>
        </p:nvCxnSpPr>
        <p:spPr>
          <a:xfrm>
            <a:off x="6166225" y="3066750"/>
            <a:ext cx="13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56"/>
          <p:cNvCxnSpPr>
            <a:endCxn id="708" idx="0"/>
          </p:cNvCxnSpPr>
          <p:nvPr/>
        </p:nvCxnSpPr>
        <p:spPr>
          <a:xfrm>
            <a:off x="4538400" y="1568900"/>
            <a:ext cx="725100" cy="27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56"/>
          <p:cNvCxnSpPr/>
          <p:nvPr/>
        </p:nvCxnSpPr>
        <p:spPr>
          <a:xfrm flipH="1">
            <a:off x="5263625" y="3090950"/>
            <a:ext cx="1581300" cy="12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56"/>
          <p:cNvSpPr txBox="1"/>
          <p:nvPr/>
        </p:nvSpPr>
        <p:spPr>
          <a:xfrm>
            <a:off x="752250" y="1371675"/>
            <a:ext cx="42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First process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726" name="Google Shape;726;p5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27" name="Google Shape;727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5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29" name="Google Shape;72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Google Shape;730;p57"/>
          <p:cNvSpPr/>
          <p:nvPr/>
        </p:nvSpPr>
        <p:spPr>
          <a:xfrm>
            <a:off x="6097875" y="1049550"/>
            <a:ext cx="23307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7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Then the effect is as if these two CAS sequences do not overlap. =&gt; ABA-safe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32" name="Google Shape;732;p57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7"/>
          <p:cNvSpPr txBox="1"/>
          <p:nvPr/>
        </p:nvSpPr>
        <p:spPr>
          <a:xfrm>
            <a:off x="6097875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4" name="Google Shape;734;p57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5" name="Google Shape;735;p57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6" name="Google Shape;736;p57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2" name="Google Shape;742;p5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43" name="Google Shape;743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4" name="Google Shape;744;p5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45" name="Google Shape;745;p5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46" name="Google Shape;746;p58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5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53" name="Google Shape;753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5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55" name="Google Shape;755;p5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56" name="Google Shape;756;p59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59"/>
          <p:cNvGrpSpPr/>
          <p:nvPr/>
        </p:nvGrpSpPr>
        <p:grpSpPr>
          <a:xfrm>
            <a:off x="2556675" y="1945095"/>
            <a:ext cx="2476500" cy="2009108"/>
            <a:chOff x="1383625" y="3318700"/>
            <a:chExt cx="2476500" cy="532200"/>
          </a:xfrm>
        </p:grpSpPr>
        <p:sp>
          <p:nvSpPr>
            <p:cNvPr id="758" name="Google Shape;758;p59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9" name="Google Shape;759;p59"/>
            <p:cNvCxnSpPr>
              <a:stCxn id="758" idx="2"/>
            </p:cNvCxnSpPr>
            <p:nvPr/>
          </p:nvCxnSpPr>
          <p:spPr>
            <a:xfrm rot="10800000">
              <a:off x="1383625" y="3581500"/>
              <a:ext cx="11430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0" name="Google Shape;760;p59"/>
          <p:cNvSpPr txBox="1"/>
          <p:nvPr/>
        </p:nvSpPr>
        <p:spPr>
          <a:xfrm>
            <a:off x="1062675" y="2557100"/>
            <a:ext cx="149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Each enqueuer process hosts a distributed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6" name="Google Shape;766;p6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67" name="Google Shape;767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8" name="Google Shape;768;p6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69" name="Google Shape;769;p6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70" name="Google Shape;770;p60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" name="Google Shape;771;p60"/>
          <p:cNvGrpSpPr/>
          <p:nvPr/>
        </p:nvGrpSpPr>
        <p:grpSpPr>
          <a:xfrm>
            <a:off x="2073212" y="1071103"/>
            <a:ext cx="2959829" cy="2064192"/>
            <a:chOff x="942025" y="3318700"/>
            <a:chExt cx="2918100" cy="1494600"/>
          </a:xfrm>
        </p:grpSpPr>
        <p:sp>
          <p:nvSpPr>
            <p:cNvPr id="772" name="Google Shape;772;p60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3" name="Google Shape;773;p60"/>
            <p:cNvCxnSpPr>
              <a:stCxn id="772" idx="2"/>
              <a:endCxn id="774" idx="3"/>
            </p:cNvCxnSpPr>
            <p:nvPr/>
          </p:nvCxnSpPr>
          <p:spPr>
            <a:xfrm flipH="1">
              <a:off x="942025" y="3584800"/>
              <a:ext cx="1584600" cy="122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4" name="Google Shape;774;p60"/>
          <p:cNvSpPr txBox="1"/>
          <p:nvPr/>
        </p:nvSpPr>
        <p:spPr>
          <a:xfrm>
            <a:off x="469550" y="2542650"/>
            <a:ext cx="1603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A Slot storing the minimum timestamp of the corresponding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0" name="Google Shape;780;p6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81" name="Google Shape;781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2" name="Google Shape;782;p6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83" name="Google Shape;783;p6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84" name="Google Shape;784;p61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1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86" name="Google Shape;786;p61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ctrTitle"/>
          </p:nvPr>
        </p:nvSpPr>
        <p:spPr>
          <a:xfrm>
            <a:off x="0" y="2535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Research question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70" name="Google Shape;17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72" name="Google Shape;172;p17"/>
          <p:cNvSpPr txBox="1"/>
          <p:nvPr/>
        </p:nvSpPr>
        <p:spPr>
          <a:xfrm>
            <a:off x="611600" y="1994550"/>
            <a:ext cx="762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How to utilize</a:t>
            </a:r>
            <a:r>
              <a:rPr lang="en" sz="2100">
                <a:solidFill>
                  <a:srgbClr val="FF0000"/>
                </a:solidFill>
              </a:rPr>
              <a:t> shared-memory programming principles</a:t>
            </a:r>
            <a:r>
              <a:rPr lang="en" sz="2100">
                <a:solidFill>
                  <a:schemeClr val="dk1"/>
                </a:solidFill>
              </a:rPr>
              <a:t> to model and design </a:t>
            </a:r>
            <a:r>
              <a:rPr lang="en" sz="2100">
                <a:solidFill>
                  <a:srgbClr val="FF0000"/>
                </a:solidFill>
              </a:rPr>
              <a:t>distributed MPSC queue algorithms </a:t>
            </a:r>
            <a:r>
              <a:rPr lang="en" sz="2100">
                <a:solidFill>
                  <a:schemeClr val="dk1"/>
                </a:solidFill>
              </a:rPr>
              <a:t>in a </a:t>
            </a:r>
            <a:r>
              <a:rPr lang="en" sz="2100">
                <a:solidFill>
                  <a:srgbClr val="FF0000"/>
                </a:solidFill>
              </a:rPr>
              <a:t>correct</a:t>
            </a:r>
            <a:r>
              <a:rPr lang="en" sz="2100">
                <a:solidFill>
                  <a:schemeClr val="dk1"/>
                </a:solidFill>
              </a:rPr>
              <a:t>, </a:t>
            </a:r>
            <a:r>
              <a:rPr lang="en" sz="2100">
                <a:solidFill>
                  <a:srgbClr val="FF0000"/>
                </a:solidFill>
              </a:rPr>
              <a:t>fault-tolerant</a:t>
            </a:r>
            <a:r>
              <a:rPr lang="en" sz="2100">
                <a:solidFill>
                  <a:schemeClr val="dk1"/>
                </a:solidFill>
              </a:rPr>
              <a:t> and </a:t>
            </a:r>
            <a:r>
              <a:rPr lang="en" sz="2100">
                <a:solidFill>
                  <a:srgbClr val="FF0000"/>
                </a:solidFill>
              </a:rPr>
              <a:t>performant</a:t>
            </a:r>
            <a:r>
              <a:rPr lang="en" sz="2100">
                <a:solidFill>
                  <a:schemeClr val="dk1"/>
                </a:solidFill>
              </a:rPr>
              <a:t> manner?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2" name="Google Shape;792;p6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93" name="Google Shape;793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6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95" name="Google Shape;795;p6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96" name="Google Shape;796;p62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2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wants to enqueue a value.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4" name="Google Shape;804;p6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05" name="Google Shape;805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6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07" name="Google Shape;807;p6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08" name="Google Shape;808;p63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3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obtains the timestamp value =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10" name="Google Shape;810;p63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11" name="Google Shape;811;p63"/>
          <p:cNvSpPr/>
          <p:nvPr/>
        </p:nvSpPr>
        <p:spPr>
          <a:xfrm>
            <a:off x="169622" y="1475690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7" name="Google Shape;817;p6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18" name="Google Shape;818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Google Shape;819;p6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20" name="Google Shape;820;p6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21" name="Google Shape;821;p64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enqueues the value and timestamp to its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22" name="Google Shape;822;p64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823" name="Google Shape;823;p64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64"/>
          <p:cNvSpPr/>
          <p:nvPr/>
        </p:nvSpPr>
        <p:spPr>
          <a:xfrm>
            <a:off x="3521547" y="2956615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65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1" name="Google Shape;831;p6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32" name="Google Shape;832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3" name="Google Shape;833;p6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34" name="Google Shape;834;p6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35" name="Google Shape;835;p65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</a:t>
            </a:r>
            <a:r>
              <a:rPr lang="en" sz="1300">
                <a:solidFill>
                  <a:srgbClr val="FF0000"/>
                </a:solidFill>
              </a:rPr>
              <a:t>refreshes</a:t>
            </a:r>
            <a:r>
              <a:rPr lang="en" sz="1300">
                <a:solidFill>
                  <a:srgbClr val="FF0000"/>
                </a:solidFill>
              </a:rPr>
              <a:t> its slot with the minimum timestamp in the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36" name="Google Shape;836;p65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37" name="Google Shape;837;p65"/>
          <p:cNvSpPr/>
          <p:nvPr/>
        </p:nvSpPr>
        <p:spPr>
          <a:xfrm>
            <a:off x="3543225" y="579925"/>
            <a:ext cx="11814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66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4" name="Google Shape;844;p6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45" name="Google Shape;845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6" name="Google Shape;846;p6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47" name="Google Shape;847;p6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48" name="Google Shape;848;p66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49" name="Google Shape;849;p66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5" name="Google Shape;855;p6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56" name="Google Shape;856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7" name="Google Shape;857;p6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58" name="Google Shape;858;p6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59" name="Google Shape;859;p67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7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61" name="Google Shape;861;p67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7" name="Google Shape;867;p6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68" name="Google Shape;868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9" name="Google Shape;869;p6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70" name="Google Shape;870;p6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71" name="Google Shape;871;p68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8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Dequeuer scans the slots for the minimum timestamp. It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73" name="Google Shape;873;p68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8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0" name="Google Shape;880;p6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81" name="Google Shape;881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2" name="Google Shape;882;p6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83" name="Google Shape;883;p6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84" name="Google Shape;884;p69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69"/>
          <p:cNvSpPr txBox="1"/>
          <p:nvPr/>
        </p:nvSpPr>
        <p:spPr>
          <a:xfrm>
            <a:off x="310900" y="3239350"/>
            <a:ext cx="233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has to perform a rescan a second time to ensure linearizability. It still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86" name="Google Shape;886;p69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9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70" title="slo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" y="630225"/>
            <a:ext cx="7793501" cy="450718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4" name="Google Shape;894;p7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95" name="Google Shape;895;p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6" name="Google Shape;896;p7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97" name="Google Shape;897;p7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98" name="Google Shape;898;p70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then dequeues from the SPSC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99" name="Google Shape;899;p70"/>
          <p:cNvSpPr/>
          <p:nvPr/>
        </p:nvSpPr>
        <p:spPr>
          <a:xfrm>
            <a:off x="3420225" y="3240550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0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71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7" name="Google Shape;907;p7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08" name="Google Shape;908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9" name="Google Shape;909;p7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10" name="Google Shape;910;p7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911" name="Google Shape;911;p71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refreshes the slot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12" name="Google Shape;912;p71"/>
          <p:cNvSpPr/>
          <p:nvPr/>
        </p:nvSpPr>
        <p:spPr>
          <a:xfrm>
            <a:off x="3434675" y="676025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71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80" name="Google Shape;18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924600" y="17513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</a:t>
            </a:r>
            <a:r>
              <a:rPr lang="en" sz="1700">
                <a:solidFill>
                  <a:srgbClr val="FF0000"/>
                </a:solidFill>
              </a:rPr>
              <a:t>communication</a:t>
            </a:r>
            <a:r>
              <a:rPr lang="en" sz="1700">
                <a:solidFill>
                  <a:srgbClr val="FF0000"/>
                </a:solidFill>
              </a:rPr>
              <a:t> interfaces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79750" y="175357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Communication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79750" y="303292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Synchronization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753400" y="3046725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Locks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5224700" y="3028950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Atomic operations</a:t>
            </a:r>
            <a:endParaRPr sz="1700">
              <a:solidFill>
                <a:srgbClr val="FF0000"/>
              </a:solidFill>
            </a:endParaRPr>
          </a:p>
        </p:txBody>
      </p:sp>
      <p:cxnSp>
        <p:nvCxnSpPr>
          <p:cNvPr id="188" name="Google Shape;188;p18"/>
          <p:cNvCxnSpPr>
            <a:stCxn id="183" idx="2"/>
            <a:endCxn id="186" idx="0"/>
          </p:cNvCxnSpPr>
          <p:nvPr/>
        </p:nvCxnSpPr>
        <p:spPr>
          <a:xfrm flipH="1">
            <a:off x="3839400" y="2197725"/>
            <a:ext cx="8601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8"/>
          <p:cNvCxnSpPr>
            <a:stCxn id="183" idx="2"/>
            <a:endCxn id="187" idx="0"/>
          </p:cNvCxnSpPr>
          <p:nvPr/>
        </p:nvCxnSpPr>
        <p:spPr>
          <a:xfrm>
            <a:off x="4699500" y="2197725"/>
            <a:ext cx="1611300" cy="8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72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0" name="Google Shape;920;p7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21" name="Google Shape;921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2" name="Google Shape;922;p7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23" name="Google Shape;923;p7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924" name="Google Shape;924;p72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25" name="Google Shape;925;p72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31" name="Google Shape;931;p7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32" name="Google Shape;932;p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3" name="Google Shape;933;p7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34" name="Google Shape;93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5" name="Google Shape;935;p73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41" name="Google Shape;941;p7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42" name="Google Shape;942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3" name="Google Shape;943;p7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44" name="Google Shape;94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5" name="Google Shape;945;p74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74"/>
          <p:cNvSpPr/>
          <p:nvPr/>
        </p:nvSpPr>
        <p:spPr>
          <a:xfrm>
            <a:off x="6732775" y="1321050"/>
            <a:ext cx="6936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74"/>
          <p:cNvCxnSpPr>
            <a:stCxn id="946" idx="3"/>
            <a:endCxn id="948" idx="3"/>
          </p:cNvCxnSpPr>
          <p:nvPr/>
        </p:nvCxnSpPr>
        <p:spPr>
          <a:xfrm flipH="1">
            <a:off x="2470250" y="1869799"/>
            <a:ext cx="4364100" cy="21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" name="Google Shape;948;p74"/>
          <p:cNvSpPr txBox="1"/>
          <p:nvPr/>
        </p:nvSpPr>
        <p:spPr>
          <a:xfrm>
            <a:off x="232225" y="37916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old_rank = 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54" name="Google Shape;954;p7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55" name="Google Shape;955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7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57" name="Google Shape;95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8" name="Google Shape;958;p75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75"/>
          <p:cNvSpPr/>
          <p:nvPr/>
        </p:nvSpPr>
        <p:spPr>
          <a:xfrm>
            <a:off x="6140750" y="2166250"/>
            <a:ext cx="2051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0" name="Google Shape;960;p75"/>
          <p:cNvCxnSpPr>
            <a:stCxn id="959" idx="3"/>
            <a:endCxn id="961" idx="3"/>
          </p:cNvCxnSpPr>
          <p:nvPr/>
        </p:nvCxnSpPr>
        <p:spPr>
          <a:xfrm flipH="1">
            <a:off x="2470371" y="2714999"/>
            <a:ext cx="39708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75"/>
          <p:cNvSpPr txBox="1"/>
          <p:nvPr/>
        </p:nvSpPr>
        <p:spPr>
          <a:xfrm>
            <a:off x="232225" y="3791650"/>
            <a:ext cx="223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new_rank = rank with minimum min-timestamp = 2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Google Shape;966;p76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68" name="Google Shape;968;p7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69" name="Google Shape;969;p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0" name="Google Shape;970;p7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71" name="Google Shape;97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76"/>
          <p:cNvSpPr/>
          <p:nvPr/>
        </p:nvSpPr>
        <p:spPr>
          <a:xfrm>
            <a:off x="6768900" y="1342725"/>
            <a:ext cx="6645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76"/>
          <p:cNvCxnSpPr>
            <a:stCxn id="972" idx="3"/>
            <a:endCxn id="974" idx="3"/>
          </p:cNvCxnSpPr>
          <p:nvPr/>
        </p:nvCxnSpPr>
        <p:spPr>
          <a:xfrm flipH="1">
            <a:off x="2470314" y="1891474"/>
            <a:ext cx="4395900" cy="15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76"/>
          <p:cNvSpPr txBox="1"/>
          <p:nvPr/>
        </p:nvSpPr>
        <p:spPr>
          <a:xfrm>
            <a:off x="232225" y="2953450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CAS(&amp;node, old_rank, new_rank)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80" name="Google Shape;980;p7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81" name="Google Shape;981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2" name="Google Shape;982;p7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83" name="Google Shape;98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4" name="Google Shape;984;p77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90" name="Google Shape;990;p7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91" name="Google Shape;991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Google Shape;992;p7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93" name="Google Shape;993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4" name="Google Shape;994;p78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78"/>
          <p:cNvSpPr/>
          <p:nvPr/>
        </p:nvSpPr>
        <p:spPr>
          <a:xfrm>
            <a:off x="3568675" y="606825"/>
            <a:ext cx="12570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78"/>
          <p:cNvCxnSpPr>
            <a:stCxn id="995" idx="3"/>
          </p:cNvCxnSpPr>
          <p:nvPr/>
        </p:nvCxnSpPr>
        <p:spPr>
          <a:xfrm flipH="1">
            <a:off x="197945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78"/>
          <p:cNvSpPr txBox="1"/>
          <p:nvPr/>
        </p:nvSpPr>
        <p:spPr>
          <a:xfrm>
            <a:off x="311700" y="2066075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old_slot = MAX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03" name="Google Shape;1003;p7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04" name="Google Shape;1004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p7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06" name="Google Shape;100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7" name="Google Shape;1007;p79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79"/>
          <p:cNvSpPr/>
          <p:nvPr/>
        </p:nvSpPr>
        <p:spPr>
          <a:xfrm>
            <a:off x="3521375" y="1423175"/>
            <a:ext cx="1257000" cy="234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9" name="Google Shape;1009;p79"/>
          <p:cNvCxnSpPr>
            <a:stCxn id="1008" idx="2"/>
          </p:cNvCxnSpPr>
          <p:nvPr/>
        </p:nvCxnSpPr>
        <p:spPr>
          <a:xfrm rot="10800000">
            <a:off x="2369375" y="2376575"/>
            <a:ext cx="1152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79"/>
          <p:cNvSpPr txBox="1"/>
          <p:nvPr/>
        </p:nvSpPr>
        <p:spPr>
          <a:xfrm>
            <a:off x="36125" y="2066075"/>
            <a:ext cx="236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new_slot = spsc.readFront() =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80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8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17" name="Google Shape;1017;p8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18" name="Google Shape;1018;p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Google Shape;1019;p8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20" name="Google Shape;102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1" name="Google Shape;1021;p80"/>
          <p:cNvSpPr/>
          <p:nvPr/>
        </p:nvSpPr>
        <p:spPr>
          <a:xfrm>
            <a:off x="3568675" y="606825"/>
            <a:ext cx="1040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2" name="Google Shape;1022;p80"/>
          <p:cNvCxnSpPr>
            <a:stCxn id="1021" idx="3"/>
          </p:cNvCxnSpPr>
          <p:nvPr/>
        </p:nvCxnSpPr>
        <p:spPr>
          <a:xfrm flipH="1">
            <a:off x="194773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0"/>
          <p:cNvSpPr txBox="1"/>
          <p:nvPr/>
        </p:nvSpPr>
        <p:spPr>
          <a:xfrm>
            <a:off x="311700" y="2066075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CAS(&amp;slot, old_slot, new_slot)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retry 2 times?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29" name="Google Shape;1029;p8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30" name="Google Shape;1030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1" name="Google Shape;1031;p8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32" name="Google Shape;103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3" name="Google Shape;1033;p81" title="double-refresh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71300"/>
            <a:ext cx="8839199" cy="317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Progress guarantee &amp; Fault tolerance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95" name="Google Shape;195;p1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96" name="Google Shape;19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837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2215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01" name="Google Shape;201;p19"/>
          <p:cNvCxnSpPr>
            <a:stCxn id="199" idx="2"/>
          </p:cNvCxnSpPr>
          <p:nvPr/>
        </p:nvCxnSpPr>
        <p:spPr>
          <a:xfrm>
            <a:off x="1300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02" name="Google Shape;202;p19"/>
          <p:cNvSpPr/>
          <p:nvPr/>
        </p:nvSpPr>
        <p:spPr>
          <a:xfrm>
            <a:off x="733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03" name="Google Shape;203;p19"/>
          <p:cNvCxnSpPr>
            <a:endCxn id="202" idx="3"/>
          </p:cNvCxnSpPr>
          <p:nvPr/>
        </p:nvCxnSpPr>
        <p:spPr>
          <a:xfrm rot="10800000">
            <a:off x="1867425" y="3258050"/>
            <a:ext cx="17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4" name="Google Shape;204;p19"/>
          <p:cNvSpPr txBox="1"/>
          <p:nvPr/>
        </p:nvSpPr>
        <p:spPr>
          <a:xfrm>
            <a:off x="365650" y="2065375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Acquire lock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05" name="Google Shape;205;p19"/>
          <p:cNvCxnSpPr/>
          <p:nvPr/>
        </p:nvCxnSpPr>
        <p:spPr>
          <a:xfrm>
            <a:off x="2644650" y="1820450"/>
            <a:ext cx="0" cy="14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06" name="Google Shape;206;p19"/>
          <p:cNvSpPr txBox="1"/>
          <p:nvPr/>
        </p:nvSpPr>
        <p:spPr>
          <a:xfrm>
            <a:off x="1863300" y="3258050"/>
            <a:ext cx="171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Blocked trying to acquire lock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5409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6787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09" name="Google Shape;209;p19"/>
          <p:cNvCxnSpPr>
            <a:stCxn id="207" idx="2"/>
          </p:cNvCxnSpPr>
          <p:nvPr/>
        </p:nvCxnSpPr>
        <p:spPr>
          <a:xfrm>
            <a:off x="5872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10" name="Google Shape;210;p19"/>
          <p:cNvSpPr/>
          <p:nvPr/>
        </p:nvSpPr>
        <p:spPr>
          <a:xfrm>
            <a:off x="5305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11" name="Google Shape;211;p19"/>
          <p:cNvCxnSpPr>
            <a:endCxn id="212" idx="0"/>
          </p:cNvCxnSpPr>
          <p:nvPr/>
        </p:nvCxnSpPr>
        <p:spPr>
          <a:xfrm>
            <a:off x="72166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12" name="Google Shape;212;p19"/>
          <p:cNvSpPr/>
          <p:nvPr/>
        </p:nvSpPr>
        <p:spPr>
          <a:xfrm>
            <a:off x="66495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213" name="Google Shape;213;p19"/>
          <p:cNvSpPr txBox="1"/>
          <p:nvPr/>
        </p:nvSpPr>
        <p:spPr>
          <a:xfrm>
            <a:off x="635725" y="4237950"/>
            <a:ext cx="26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Lock-based algorithms are </a:t>
            </a:r>
            <a:r>
              <a:rPr lang="en" sz="1200">
                <a:solidFill>
                  <a:srgbClr val="FF0000"/>
                </a:solidFill>
              </a:rPr>
              <a:t>blocking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4926075" y="4161750"/>
            <a:ext cx="33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lgorithms </a:t>
            </a:r>
            <a:r>
              <a:rPr lang="en" sz="1200">
                <a:solidFill>
                  <a:schemeClr val="dk1"/>
                </a:solidFill>
              </a:rPr>
              <a:t>that synchronize using atomic operations can be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non-b</a:t>
            </a:r>
            <a:r>
              <a:rPr lang="en" sz="1200">
                <a:solidFill>
                  <a:srgbClr val="FF0000"/>
                </a:solidFill>
              </a:rPr>
              <a:t>locking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do 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39" name="Google Shape;1039;p8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40" name="Google Shape;1040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1" name="Google Shape;1041;p8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42" name="Google Shape;1042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3" name="Google Shape;1043;p82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82"/>
          <p:cNvSpPr/>
          <p:nvPr/>
        </p:nvSpPr>
        <p:spPr>
          <a:xfrm>
            <a:off x="3847350" y="1027200"/>
            <a:ext cx="4052700" cy="78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50" name="Google Shape;1050;p8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51" name="Google Shape;105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2" name="Google Shape;1052;p8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53" name="Google Shape;1053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4" name="Google Shape;1054;p83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60" name="Google Shape;1060;p8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61" name="Google Shape;1061;p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2" name="Google Shape;1062;p8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63" name="Google Shape;1063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4" name="Google Shape;1064;p84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84"/>
          <p:cNvCxnSpPr/>
          <p:nvPr/>
        </p:nvCxnSpPr>
        <p:spPr>
          <a:xfrm>
            <a:off x="2614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84"/>
          <p:cNvSpPr txBox="1"/>
          <p:nvPr/>
        </p:nvSpPr>
        <p:spPr>
          <a:xfrm>
            <a:off x="1764925" y="1236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0, nothing.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72" name="Google Shape;1072;p8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73" name="Google Shape;1073;p8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4" name="Google Shape;1074;p8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75" name="Google Shape;1075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6" name="Google Shape;1076;p85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7" name="Google Shape;1077;p85"/>
          <p:cNvCxnSpPr/>
          <p:nvPr/>
        </p:nvCxnSpPr>
        <p:spPr>
          <a:xfrm>
            <a:off x="36053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8" name="Google Shape;1078;p85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1, nothing. </a:t>
            </a:r>
            <a:r>
              <a:rPr lang="en" sz="1800">
                <a:solidFill>
                  <a:schemeClr val="dk2"/>
                </a:solidFill>
              </a:rPr>
              <a:t>Then it suspends.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84" name="Google Shape;1084;p8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85" name="Google Shape;1085;p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8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87" name="Google Shape;1087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88" name="Google Shape;1088;p86"/>
          <p:cNvCxnSpPr/>
          <p:nvPr/>
        </p:nvCxnSpPr>
        <p:spPr>
          <a:xfrm>
            <a:off x="25385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86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0 obtains timestamp 0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0" name="Google Shape;1090;p86" title="slotqueue.drawio(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96" name="Google Shape;1096;p8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97" name="Google Shape;1097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8" name="Google Shape;1098;p8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99" name="Google Shape;1099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0" name="Google Shape;1100;p87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87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2 obtains timestamp 1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2" name="Google Shape;1102;p87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8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08" name="Google Shape;1108;p8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09" name="Google Shape;1109;p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0" name="Google Shape;1110;p8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11" name="Google Shape;111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2" name="Google Shape;1112;p88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8"/>
          <p:cNvSpPr txBox="1"/>
          <p:nvPr/>
        </p:nvSpPr>
        <p:spPr>
          <a:xfrm>
            <a:off x="1764925" y="702600"/>
            <a:ext cx="40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continues scanning and find 1 at slot 2. However, it's not linearizable to dequeue from this slot.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4" name="Google Shape;1114;p88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20" name="Google Shape;1120;p8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21" name="Google Shape;1121;p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2" name="Google Shape;1122;p8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23" name="Google Shape;112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24" name="Google Shape;1124;p89"/>
          <p:cNvCxnSpPr/>
          <p:nvPr/>
        </p:nvCxnSpPr>
        <p:spPr>
          <a:xfrm>
            <a:off x="2549325" y="168210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89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performs the scan a second time and finds 0.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6" name="Google Shape;1126;p89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only</a:t>
            </a:r>
            <a:r>
              <a:rPr lang="en" sz="1679">
                <a:solidFill>
                  <a:schemeClr val="accent1"/>
                </a:solidFill>
              </a:rPr>
              <a:t>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32" name="Google Shape;1132;p9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33" name="Google Shape;1133;p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4" name="Google Shape;1134;p9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35" name="Google Shape;1135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6" name="Google Shape;1136;p90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9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42" name="Google Shape;1142;p9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43" name="Google Shape;1143;p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4" name="Google Shape;1144;p9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45" name="Google Shape;1145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6" name="Google Shape;1146;p91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7" name="Google Shape;1147;p91"/>
          <p:cNvCxnSpPr>
            <a:stCxn id="1148" idx="2"/>
            <a:endCxn id="1146" idx="0"/>
          </p:cNvCxnSpPr>
          <p:nvPr/>
        </p:nvCxnSpPr>
        <p:spPr>
          <a:xfrm>
            <a:off x="4572000" y="1663700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8" name="Google Shape;1148;p91"/>
          <p:cNvSpPr txBox="1"/>
          <p:nvPr/>
        </p:nvSpPr>
        <p:spPr>
          <a:xfrm>
            <a:off x="2531550" y="1202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</a:t>
            </a:r>
            <a:r>
              <a:rPr lang="en" sz="1800">
                <a:solidFill>
                  <a:schemeClr val="dk2"/>
                </a:solidFill>
              </a:rPr>
              <a:t>finds this in the first scan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9" name="Google Shape;1149;p91"/>
          <p:cNvSpPr txBox="1"/>
          <p:nvPr/>
        </p:nvSpPr>
        <p:spPr>
          <a:xfrm>
            <a:off x="1671550" y="3445000"/>
            <a:ext cx="45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finds this in the </a:t>
            </a:r>
            <a:r>
              <a:rPr lang="en" sz="1800">
                <a:solidFill>
                  <a:schemeClr val="dk2"/>
                </a:solidFill>
              </a:rPr>
              <a:t>second</a:t>
            </a:r>
            <a:r>
              <a:rPr lang="en" sz="1800">
                <a:solidFill>
                  <a:schemeClr val="dk2"/>
                </a:solidFill>
              </a:rPr>
              <a:t> scan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50" name="Google Shape;1150;p91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Issues when designing non-blocking algorithms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21" name="Google Shape;22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0" title="ABA-problem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25" y="857725"/>
            <a:ext cx="2589044" cy="6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 title="ABA-problem-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25" y="1762825"/>
            <a:ext cx="3645700" cy="65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 title="ABA-problem-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750" y="2710675"/>
            <a:ext cx="2589050" cy="112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 title="safe-memory-reclamation-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3308" y="1162525"/>
            <a:ext cx="3346392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 title="safe-memory-reclamation-2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6300" y="2417800"/>
            <a:ext cx="3535275" cy="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635725" y="4009350"/>
            <a:ext cx="269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ABA problem</a:t>
            </a:r>
            <a:r>
              <a:rPr lang="en" sz="1200">
                <a:solidFill>
                  <a:schemeClr val="dk1"/>
                </a:solidFill>
              </a:rPr>
              <a:t>: Associated with Compare-and-swap - A process fails to notice changes happening due to indistinguishable observed values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5339250" y="4009350"/>
            <a:ext cx="269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Safe memory reclamation problem</a:t>
            </a:r>
            <a:r>
              <a:rPr lang="en" sz="1200">
                <a:solidFill>
                  <a:schemeClr val="dk1"/>
                </a:solidFill>
              </a:rPr>
              <a:t>: A process frees memory that another is trying to access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56" name="Google Shape;1156;p9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57" name="Google Shape;1157;p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Google Shape;1158;p9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59" name="Google Shape;1159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0" name="Google Shape;1160;p92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1" name="Google Shape;1161;p92"/>
          <p:cNvCxnSpPr>
            <a:stCxn id="1162" idx="2"/>
            <a:endCxn id="1160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92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63" name="Google Shape;1163;p92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64" name="Google Shape;1164;p92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92"/>
          <p:cNvSpPr txBox="1"/>
          <p:nvPr/>
        </p:nvSpPr>
        <p:spPr>
          <a:xfrm>
            <a:off x="6513975" y="71147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</a:t>
            </a:r>
            <a:r>
              <a:rPr lang="en" sz="1800">
                <a:solidFill>
                  <a:srgbClr val="FF0000"/>
                </a:solidFill>
              </a:rPr>
              <a:t>&lt; t2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71" name="Google Shape;1171;p9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72" name="Google Shape;1172;p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3" name="Google Shape;1173;p9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74" name="Google Shape;1174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5" name="Google Shape;1175;p93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6" name="Google Shape;1176;p93"/>
          <p:cNvCxnSpPr>
            <a:stCxn id="1177" idx="2"/>
            <a:endCxn id="1175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7" name="Google Shape;1177;p93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78" name="Google Shape;1178;p93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79" name="Google Shape;1179;p93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0" name="Google Shape;1180;p93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3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2" name="Google Shape;1182;p93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</a:t>
            </a:r>
            <a:r>
              <a:rPr lang="en" sz="1800">
                <a:solidFill>
                  <a:srgbClr val="FF0000"/>
                </a:solidFill>
              </a:rPr>
              <a:t>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88" name="Google Shape;1188;p9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89" name="Google Shape;1189;p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0" name="Google Shape;1190;p9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91" name="Google Shape;119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2" name="Google Shape;1192;p94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3" name="Google Shape;1193;p94"/>
          <p:cNvCxnSpPr>
            <a:stCxn id="1194" idx="2"/>
            <a:endCxn id="1192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94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95" name="Google Shape;1195;p94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96" name="Google Shape;1196;p94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94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4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9" name="Google Shape;1199;p94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9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05" name="Google Shape;1205;p9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06" name="Google Shape;1206;p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7" name="Google Shape;1207;p9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08" name="Google Shape;1208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9" name="Google Shape;1209;p95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0" name="Google Shape;1210;p95"/>
          <p:cNvCxnSpPr>
            <a:stCxn id="1211" idx="2"/>
            <a:endCxn id="1209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1" name="Google Shape;1211;p95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12" name="Google Shape;1212;p95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213" name="Google Shape;1213;p95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95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15" name="Google Shape;1215;p95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5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9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22" name="Google Shape;1222;p9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23" name="Google Shape;1223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4" name="Google Shape;1224;p9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25" name="Google Shape;1225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6" name="Google Shape;1226;p96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7" name="Google Shape;1227;p96"/>
          <p:cNvCxnSpPr>
            <a:stCxn id="1228" idx="2"/>
            <a:endCxn id="1226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8" name="Google Shape;1228;p96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29" name="Google Shape;1229;p96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230" name="Google Shape;1230;p96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96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32" name="Google Shape;1232;p96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6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Related works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237" name="Google Shape;237;p2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38" name="Google Shape;23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