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4B096B-BFFB-4550-9166-C8260D9B67F1}">
  <a:tblStyle styleId="{134B096B-BFFB-4550-9166-C8260D9B6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053acc17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053acc17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35078278b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35078278b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35078278b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35078278b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5078278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5078278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5078278b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5078278b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5078278b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35078278b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35078278b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35078278b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0a6800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0a6800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350a6800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350a6800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350a68004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350a68004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350a68004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350a68004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053acc17b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053acc17b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350a68004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350a68004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053acc17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053acc17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053acc17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053acc17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053acc17b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053acc17b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35c38b79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35c38b79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35c38b7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35c38b7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35c38b79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35c38b79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35c38b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35c38b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35c38b7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35c38b7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53acc1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53acc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35c38b797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35c38b797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35c38b79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35c38b79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35c38b79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35c38b79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35c38b797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35c38b79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35c38b79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35c38b79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35c38b79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35c38b79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35c38b79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35c38b79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35c38b79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35c38b79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35c38b797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35c38b797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35c38b79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35c38b79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53acc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53acc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35c38b79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35c38b79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35c38b79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35c38b79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35c38b79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35c38b79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35c38b797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35c38b79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35c38b79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35c38b79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053acc17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053acc17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535c38b79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535c38b79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1477d0750_14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1477d0750_14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1e3de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1e3de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51477d0750_143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51477d0750_143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53acc17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53acc17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078278b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078278b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1477d0750_14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1477d0750_14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07827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07827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535c38b79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535c38b79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35c38b79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35c38b79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51477d0750_14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51477d0750_14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1477d0750_143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1477d0750_14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053acc1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053acc1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053acc1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053acc1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535c38b797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535c38b797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053acc17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053acc17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35c38b797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35c38b797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35c38b797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35c38b797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535c38b79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535c38b79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535c38b797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535c38b797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078278b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078278b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078278bd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078278b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078278b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078278b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5078278b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35078278b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053acc17b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053acc17b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5053acc17b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5053acc17b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053acc17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053acc17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5053acc17b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35053acc17b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5053acc17b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5053acc17b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053acc17b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053acc17b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35053acc17b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35053acc17b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053acc17b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053acc17b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053acc17b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053acc17b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5053acc17b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35053acc17b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51477d0750_14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51477d0750_14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5053acc17b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5053acc17b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5053acc17b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5053acc17b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35c38b7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35c38b7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5053acc17b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5053acc17b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5053acc17b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5053acc17b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5053acc17b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5053acc17b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flattened idea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053acc17b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053acc17b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51477d0750_1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351477d0750_1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1477d0750_1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1477d0750_1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51477d0750_14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51477d0750_14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51477d0750_14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51477d0750_14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51477d0750_14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51477d0750_14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51477d0750_14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351477d0750_14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35c38b7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35c38b7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51477d0750_14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51477d0750_14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51477d0750_14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51477d0750_14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51477d0750_14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51477d0750_14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51477d0750_14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51477d0750_14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351477d0750_14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351477d0750_14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351477d0750_14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351477d0750_14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351477d0750_14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351477d0750_14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3516839b0b5_3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3516839b0b5_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516839b0b5_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3516839b0b5_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516839b0b5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3516839b0b5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35c38b7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35c38b7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3516839b0b5_3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3516839b0b5_3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3516839b0b5_3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3516839b0b5_3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516839b0b5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516839b0b5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3516839b0b5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3516839b0b5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3516839b0b5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3516839b0b5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3507827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3507827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3507827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3507827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5078278b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35078278b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35078278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35078278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35078278b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35078278b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726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Slotqueue: A constant-time</a:t>
            </a:r>
            <a:r>
              <a:rPr lang="en" sz="3680">
                <a:solidFill>
                  <a:srgbClr val="002792"/>
                </a:solidFill>
              </a:rPr>
              <a:t> </a:t>
            </a:r>
            <a:r>
              <a:rPr lang="en" sz="3680">
                <a:solidFill>
                  <a:srgbClr val="002792"/>
                </a:solidFill>
              </a:rPr>
              <a:t>wait-free distributed MPSC queue</a:t>
            </a:r>
            <a:endParaRPr sz="3880">
              <a:solidFill>
                <a:srgbClr val="002792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59" name="Google Shape;59;p13"/>
          <p:cNvGraphicFramePr/>
          <p:nvPr/>
        </p:nvGraphicFramePr>
        <p:xfrm>
          <a:off x="133047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Student: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Đỗ Nguyễn An Huy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Supervisors: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Dr. Diệp Thanh Đăng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Assoc. Prof. Dr. Thoại Nam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May, 2025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ctrTitle"/>
          </p:nvPr>
        </p:nvSpPr>
        <p:spPr>
          <a:xfrm>
            <a:off x="0" y="2535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Research question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58" name="Google Shape;258;p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59" name="Google Shape;25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1" name="Google Shape;261;p22"/>
          <p:cNvSpPr txBox="1"/>
          <p:nvPr/>
        </p:nvSpPr>
        <p:spPr>
          <a:xfrm>
            <a:off x="611600" y="1994550"/>
            <a:ext cx="762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to utilize</a:t>
            </a:r>
            <a:r>
              <a:rPr lang="en" sz="2100">
                <a:solidFill>
                  <a:srgbClr val="FF0000"/>
                </a:solidFill>
              </a:rPr>
              <a:t> shared-memory programming principles</a:t>
            </a:r>
            <a:r>
              <a:rPr lang="en" sz="2100">
                <a:solidFill>
                  <a:schemeClr val="dk1"/>
                </a:solidFill>
              </a:rPr>
              <a:t> to model and design </a:t>
            </a:r>
            <a:r>
              <a:rPr lang="en" sz="2100">
                <a:solidFill>
                  <a:srgbClr val="FF0000"/>
                </a:solidFill>
              </a:rPr>
              <a:t>distributed MPSC queue algorithms </a:t>
            </a:r>
            <a:r>
              <a:rPr lang="en" sz="2100">
                <a:solidFill>
                  <a:schemeClr val="dk1"/>
                </a:solidFill>
              </a:rPr>
              <a:t>in a </a:t>
            </a:r>
            <a:r>
              <a:rPr lang="en" sz="2100">
                <a:solidFill>
                  <a:srgbClr val="FF0000"/>
                </a:solidFill>
              </a:rPr>
              <a:t>correct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lang="en" sz="2100">
                <a:solidFill>
                  <a:srgbClr val="FF0000"/>
                </a:solidFill>
              </a:rPr>
              <a:t>fault-tolerant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performant</a:t>
            </a:r>
            <a:r>
              <a:rPr lang="en" sz="2100">
                <a:solidFill>
                  <a:schemeClr val="dk1"/>
                </a:solidFill>
              </a:rPr>
              <a:t> manner?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1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50" name="Google Shape;1450;p11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51" name="Google Shape;1451;p1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2" name="Google Shape;1452;p11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53" name="Google Shape;1453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4" name="Google Shape;1454;p112"/>
          <p:cNvCxnSpPr/>
          <p:nvPr/>
        </p:nvCxnSpPr>
        <p:spPr>
          <a:xfrm>
            <a:off x="25385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5" name="Google Shape;1455;p112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0 obtains timestamp 0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6" name="Google Shape;1456;p112" title="slotqueue.drawio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1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62" name="Google Shape;1462;p1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63" name="Google Shape;1463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4" name="Google Shape;1464;p1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65" name="Google Shape;1465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6" name="Google Shape;1466;p113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7" name="Google Shape;1467;p113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2 obtains timestamp 1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8" name="Google Shape;1468;p113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1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74" name="Google Shape;1474;p1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75" name="Google Shape;1475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6" name="Google Shape;1476;p1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77" name="Google Shape;1477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78" name="Google Shape;1478;p114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9" name="Google Shape;1479;p114"/>
          <p:cNvSpPr txBox="1"/>
          <p:nvPr/>
        </p:nvSpPr>
        <p:spPr>
          <a:xfrm>
            <a:off x="1764925" y="702600"/>
            <a:ext cx="40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continues scanning and find 1 at slot 2. However, it's not linearizable to dequeue from this slot.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0" name="Google Shape;1480;p114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1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86" name="Google Shape;1486;p1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87" name="Google Shape;1487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8" name="Google Shape;1488;p1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89" name="Google Shape;1489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0" name="Google Shape;1490;p115"/>
          <p:cNvCxnSpPr/>
          <p:nvPr/>
        </p:nvCxnSpPr>
        <p:spPr>
          <a:xfrm>
            <a:off x="2549325" y="16821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1" name="Google Shape;1491;p115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performs the scan a second time and finds 0.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92" name="Google Shape;1492;p115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1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only</a:t>
            </a:r>
            <a:r>
              <a:rPr lang="en" sz="1679">
                <a:solidFill>
                  <a:schemeClr val="accent1"/>
                </a:solidFill>
              </a:rPr>
              <a:t>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98" name="Google Shape;1498;p1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99" name="Google Shape;1499;p1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0" name="Google Shape;1500;p1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01" name="Google Shape;1501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2" name="Google Shape;1502;p116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1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08" name="Google Shape;1508;p1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09" name="Google Shape;1509;p1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0" name="Google Shape;1510;p1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11" name="Google Shape;1511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2" name="Google Shape;1512;p117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3" name="Google Shape;1513;p117"/>
          <p:cNvCxnSpPr>
            <a:stCxn id="1514" idx="2"/>
            <a:endCxn id="1512" idx="0"/>
          </p:cNvCxnSpPr>
          <p:nvPr/>
        </p:nvCxnSpPr>
        <p:spPr>
          <a:xfrm>
            <a:off x="4572000" y="1663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117"/>
          <p:cNvSpPr txBox="1"/>
          <p:nvPr/>
        </p:nvSpPr>
        <p:spPr>
          <a:xfrm>
            <a:off x="2531550" y="1202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</a:t>
            </a:r>
            <a:r>
              <a:rPr lang="en" sz="1800">
                <a:solidFill>
                  <a:schemeClr val="dk2"/>
                </a:solidFill>
              </a:rPr>
              <a:t>finds this in the first scan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5" name="Google Shape;1515;p117"/>
          <p:cNvSpPr txBox="1"/>
          <p:nvPr/>
        </p:nvSpPr>
        <p:spPr>
          <a:xfrm>
            <a:off x="1671550" y="3445000"/>
            <a:ext cx="45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finds this in the </a:t>
            </a:r>
            <a:r>
              <a:rPr lang="en" sz="1800">
                <a:solidFill>
                  <a:schemeClr val="dk2"/>
                </a:solidFill>
              </a:rPr>
              <a:t>second</a:t>
            </a:r>
            <a:r>
              <a:rPr lang="en" sz="1800">
                <a:solidFill>
                  <a:schemeClr val="dk2"/>
                </a:solidFill>
              </a:rPr>
              <a:t> scan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16" name="Google Shape;1516;p117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22" name="Google Shape;1522;p1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23" name="Google Shape;1523;p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4" name="Google Shape;1524;p1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25" name="Google Shape;1525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6" name="Google Shape;1526;p118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7" name="Google Shape;1527;p118"/>
          <p:cNvCxnSpPr>
            <a:stCxn id="1528" idx="2"/>
            <a:endCxn id="1526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118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29" name="Google Shape;1529;p118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30" name="Google Shape;1530;p118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1" name="Google Shape;1531;p118"/>
          <p:cNvSpPr txBox="1"/>
          <p:nvPr/>
        </p:nvSpPr>
        <p:spPr>
          <a:xfrm>
            <a:off x="6513975" y="71147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</a:t>
            </a:r>
            <a:r>
              <a:rPr lang="en" sz="1800">
                <a:solidFill>
                  <a:srgbClr val="FF0000"/>
                </a:solidFill>
              </a:rPr>
              <a:t>&lt; t2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1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37" name="Google Shape;1537;p1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38" name="Google Shape;1538;p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9" name="Google Shape;1539;p1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40" name="Google Shape;1540;p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1" name="Google Shape;1541;p119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2" name="Google Shape;1542;p119"/>
          <p:cNvCxnSpPr>
            <a:stCxn id="1543" idx="2"/>
            <a:endCxn id="1541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3" name="Google Shape;1543;p119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44" name="Google Shape;1544;p119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45" name="Google Shape;1545;p119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6" name="Google Shape;1546;p119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19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8" name="Google Shape;1548;p119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</a:t>
            </a:r>
            <a:r>
              <a:rPr lang="en" sz="1800">
                <a:solidFill>
                  <a:srgbClr val="FF0000"/>
                </a:solidFill>
              </a:rPr>
              <a:t>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2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54" name="Google Shape;1554;p1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55" name="Google Shape;1555;p1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6" name="Google Shape;1556;p1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57" name="Google Shape;1557;p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8" name="Google Shape;1558;p120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9" name="Google Shape;1559;p120"/>
          <p:cNvCxnSpPr>
            <a:stCxn id="1560" idx="2"/>
            <a:endCxn id="1558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0" name="Google Shape;1560;p120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61" name="Google Shape;1561;p120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62" name="Google Shape;1562;p120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3" name="Google Shape;1563;p120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20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5" name="Google Shape;1565;p120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2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71" name="Google Shape;1571;p1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72" name="Google Shape;1572;p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3" name="Google Shape;1573;p1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74" name="Google Shape;1574;p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5" name="Google Shape;1575;p121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6" name="Google Shape;1576;p121"/>
          <p:cNvCxnSpPr>
            <a:stCxn id="1577" idx="2"/>
            <a:endCxn id="1575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121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78" name="Google Shape;1578;p121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79" name="Google Shape;1579;p121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0" name="Google Shape;1580;p121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81" name="Google Shape;1581;p121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21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Related works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69" name="Google Shape;269;p2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70" name="Google Shape;2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2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588" name="Google Shape;1588;p1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589" name="Google Shape;1589;p1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0" name="Google Shape;1590;p1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591" name="Google Shape;1591;p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2" name="Google Shape;1592;p122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3" name="Google Shape;1593;p122"/>
          <p:cNvCxnSpPr>
            <a:stCxn id="1594" idx="2"/>
            <a:endCxn id="1592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4" name="Google Shape;1594;p122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5" name="Google Shape;1595;p122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96" name="Google Shape;1596;p122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7" name="Google Shape;1597;p122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8" name="Google Shape;1598;p122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122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78" name="Google Shape;27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1" name="Google Shape;281;p24"/>
          <p:cNvGraphicFramePr/>
          <p:nvPr/>
        </p:nvGraphicFramePr>
        <p:xfrm>
          <a:off x="762200" y="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1542050"/>
                <a:gridCol w="1542050"/>
                <a:gridCol w="1542050"/>
                <a:gridCol w="1542050"/>
                <a:gridCol w="15420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MPSC queues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LTQueue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(Jayanti &amp; Petrovic, 2005)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DQueue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(Wang et al., 2019)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WRLQueue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(Yang et al.,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Jiffy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(Adas &amp; Friedman, 2022)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Load-linked/Store-conditional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Blocking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2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Related works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Non-blocking MPSC queue </a:t>
            </a:r>
            <a:r>
              <a:rPr lang="en" sz="1679">
                <a:solidFill>
                  <a:schemeClr val="accent1"/>
                </a:solidFill>
              </a:rPr>
              <a:t>algorithms</a:t>
            </a:r>
            <a:endParaRPr sz="187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Distributed MPSC queue algorithms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89" name="Google Shape;289;p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0" name="Google Shape;29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8" name="Google Shape;29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00" name="Google Shape;3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033200" y="2087725"/>
            <a:ext cx="23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 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717275" y="10414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 dLTQueue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(dLTQueueV1)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3717275" y="21674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305" name="Google Shape;305;p26"/>
          <p:cNvSpPr txBox="1"/>
          <p:nvPr/>
        </p:nvSpPr>
        <p:spPr>
          <a:xfrm>
            <a:off x="3717275" y="30494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dLTQueueV3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3717275" y="38920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07" name="Google Shape;307;p26"/>
          <p:cNvCxnSpPr>
            <a:stCxn id="303" idx="2"/>
            <a:endCxn id="304" idx="0"/>
          </p:cNvCxnSpPr>
          <p:nvPr/>
        </p:nvCxnSpPr>
        <p:spPr>
          <a:xfrm>
            <a:off x="4720925" y="1657050"/>
            <a:ext cx="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6"/>
          <p:cNvCxnSpPr>
            <a:stCxn id="304" idx="2"/>
            <a:endCxn id="305" idx="0"/>
          </p:cNvCxnSpPr>
          <p:nvPr/>
        </p:nvCxnSpPr>
        <p:spPr>
          <a:xfrm>
            <a:off x="4720925" y="2567600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4720925" y="3398350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6"/>
          <p:cNvSpPr/>
          <p:nvPr/>
        </p:nvSpPr>
        <p:spPr>
          <a:xfrm>
            <a:off x="35733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16" name="Google Shape;31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1033200" y="2087725"/>
            <a:ext cx="23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 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717275" y="10414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Naive dLTQueue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(dLTQueueV1)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3717275" y="21674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3717275" y="30494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dLTQueueV3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3717275" y="38920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325" name="Google Shape;325;p27"/>
          <p:cNvCxnSpPr>
            <a:stCxn id="321" idx="2"/>
            <a:endCxn id="322" idx="0"/>
          </p:cNvCxnSpPr>
          <p:nvPr/>
        </p:nvCxnSpPr>
        <p:spPr>
          <a:xfrm>
            <a:off x="4720925" y="1657050"/>
            <a:ext cx="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7"/>
          <p:cNvCxnSpPr>
            <a:stCxn id="322" idx="2"/>
            <a:endCxn id="323" idx="0"/>
          </p:cNvCxnSpPr>
          <p:nvPr/>
        </p:nvCxnSpPr>
        <p:spPr>
          <a:xfrm>
            <a:off x="4720925" y="2567600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7"/>
          <p:cNvCxnSpPr/>
          <p:nvPr/>
        </p:nvCxnSpPr>
        <p:spPr>
          <a:xfrm>
            <a:off x="4720925" y="3398350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7"/>
          <p:cNvSpPr/>
          <p:nvPr/>
        </p:nvSpPr>
        <p:spPr>
          <a:xfrm>
            <a:off x="35733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35" name="Google Shape;3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37" name="Google Shape;337;p28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Naive dLTQueue (dLTQueueV1)</a:t>
            </a:r>
            <a:endParaRPr sz="1879"/>
          </a:p>
        </p:txBody>
      </p:sp>
      <p:graphicFrame>
        <p:nvGraphicFramePr>
          <p:cNvPr id="338" name="Google Shape;338;p28"/>
          <p:cNvGraphicFramePr/>
          <p:nvPr/>
        </p:nvGraphicFramePr>
        <p:xfrm>
          <a:off x="1864275" y="19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</a:t>
                      </a: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 + Unique 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2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45" name="Google Shape;34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47" name="Google Shape;347;p2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Naive dLTQueue (dLTQueueV1)</a:t>
            </a:r>
            <a:endParaRPr sz="1879"/>
          </a:p>
        </p:txBody>
      </p:sp>
      <p:pic>
        <p:nvPicPr>
          <p:cNvPr id="348" name="Google Shape;348;p29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614100"/>
            <a:ext cx="7677953" cy="4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9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012225" y="3915375"/>
            <a:ext cx="1264200" cy="585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3028800" y="2513950"/>
            <a:ext cx="6213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7" name="Google Shape;357;p3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58" name="Google Shape;35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60" name="Google Shape;360;p3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Naive dLTQueue (dLTQueueV1)</a:t>
            </a:r>
            <a:endParaRPr sz="1879"/>
          </a:p>
        </p:txBody>
      </p:sp>
      <p:pic>
        <p:nvPicPr>
          <p:cNvPr id="361" name="Google Shape;361;p30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614100"/>
            <a:ext cx="7677953" cy="4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5202900" y="3497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5670850" y="41914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5882650" y="2571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4489100" y="1625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4746175" y="3958750"/>
            <a:ext cx="4479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 txBox="1"/>
          <p:nvPr/>
        </p:nvSpPr>
        <p:spPr>
          <a:xfrm>
            <a:off x="5161550" y="4167900"/>
            <a:ext cx="399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4" name="Google Shape;374;p3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75" name="Google Shape;37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3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77" name="Google Shape;377;p31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Naive dLTQueue (dLTQueueV1)</a:t>
            </a:r>
            <a:endParaRPr sz="1879"/>
          </a:p>
        </p:txBody>
      </p:sp>
      <p:pic>
        <p:nvPicPr>
          <p:cNvPr id="378" name="Google Shape;378;p31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614100"/>
            <a:ext cx="7677953" cy="43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1"/>
          <p:cNvSpPr/>
          <p:nvPr/>
        </p:nvSpPr>
        <p:spPr>
          <a:xfrm>
            <a:off x="4399425" y="1578100"/>
            <a:ext cx="5925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2001050" y="3958750"/>
            <a:ext cx="8451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2398375" y="3497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2846275" y="42203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3086950" y="262232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4489100" y="1625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Introduction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70" name="Google Shape;70;p14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51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Motivation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Potential use cases for distributed MPSC queues.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Research question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3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91" name="Google Shape;39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93" name="Google Shape;393;p3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summary</a:t>
            </a:r>
            <a:endParaRPr sz="1879"/>
          </a:p>
        </p:txBody>
      </p:sp>
      <p:graphicFrame>
        <p:nvGraphicFramePr>
          <p:cNvPr id="394" name="Google Shape;394;p32"/>
          <p:cNvGraphicFramePr/>
          <p:nvPr/>
        </p:nvGraphicFramePr>
        <p:xfrm>
          <a:off x="369700" y="7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1614475"/>
                <a:gridCol w="1614475"/>
                <a:gridCol w="1614475"/>
                <a:gridCol w="1614475"/>
                <a:gridCol w="16144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dLTQueueV3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Wait-free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Wait-free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log(n)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 R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6 log(n)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log(n)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 + 4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log(n)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32"/>
          <p:cNvSpPr txBox="1"/>
          <p:nvPr/>
        </p:nvSpPr>
        <p:spPr>
          <a:xfrm>
            <a:off x="571400" y="4329050"/>
            <a:ext cx="736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C: Some constant number of operations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75" y="614050"/>
            <a:ext cx="6619099" cy="42058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2" name="Google Shape;402;p3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03" name="Google Shape;40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3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05" name="Google Shape;405;p3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406" name="Google Shape;406;p33"/>
          <p:cNvSpPr/>
          <p:nvPr/>
        </p:nvSpPr>
        <p:spPr>
          <a:xfrm>
            <a:off x="2405575" y="2911275"/>
            <a:ext cx="4507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12" name="Google Shape;41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3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14" name="Google Shape;4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1033200" y="2087725"/>
            <a:ext cx="23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 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3717275" y="10414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 dLTQueue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(dLTQueueV1)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3717275" y="1862600"/>
            <a:ext cx="2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dLTQueueV2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(optimize tree node placement)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17275" y="30494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dLTQueueV3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3717275" y="38920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421" name="Google Shape;421;p34"/>
          <p:cNvCxnSpPr>
            <a:stCxn id="417" idx="2"/>
            <a:endCxn id="418" idx="0"/>
          </p:cNvCxnSpPr>
          <p:nvPr/>
        </p:nvCxnSpPr>
        <p:spPr>
          <a:xfrm>
            <a:off x="4720925" y="1657050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4"/>
          <p:cNvCxnSpPr>
            <a:stCxn id="418" idx="2"/>
            <a:endCxn id="419" idx="0"/>
          </p:cNvCxnSpPr>
          <p:nvPr/>
        </p:nvCxnSpPr>
        <p:spPr>
          <a:xfrm>
            <a:off x="4720925" y="2693900"/>
            <a:ext cx="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4"/>
          <p:cNvCxnSpPr/>
          <p:nvPr/>
        </p:nvCxnSpPr>
        <p:spPr>
          <a:xfrm>
            <a:off x="4720925" y="3398350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4"/>
          <p:cNvSpPr/>
          <p:nvPr/>
        </p:nvSpPr>
        <p:spPr>
          <a:xfrm>
            <a:off x="35733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31" name="Google Shape;43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3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33" name="Google Shape;433;p3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summary</a:t>
            </a:r>
            <a:endParaRPr sz="1879"/>
          </a:p>
        </p:txBody>
      </p:sp>
      <p:graphicFrame>
        <p:nvGraphicFramePr>
          <p:cNvPr id="434" name="Google Shape;434;p35"/>
          <p:cNvGraphicFramePr/>
          <p:nvPr/>
        </p:nvGraphicFramePr>
        <p:xfrm>
          <a:off x="369700" y="7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1614475"/>
                <a:gridCol w="1614475"/>
                <a:gridCol w="1614475"/>
                <a:gridCol w="1614475"/>
                <a:gridCol w="16144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dLTQueueV3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- C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 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 + 4 log(n) L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+ C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5" name="Google Shape;435;p35"/>
          <p:cNvSpPr txBox="1"/>
          <p:nvPr/>
        </p:nvSpPr>
        <p:spPr>
          <a:xfrm>
            <a:off x="571400" y="4329050"/>
            <a:ext cx="736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C: Some constant number of operations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36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75" y="614050"/>
            <a:ext cx="6619099" cy="4205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43" name="Google Shape;44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3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45" name="Google Shape;445;p3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dLTQueueV3</a:t>
            </a:r>
            <a:endParaRPr sz="1879"/>
          </a:p>
        </p:txBody>
      </p:sp>
      <p:sp>
        <p:nvSpPr>
          <p:cNvPr id="446" name="Google Shape;446;p36"/>
          <p:cNvSpPr/>
          <p:nvPr/>
        </p:nvSpPr>
        <p:spPr>
          <a:xfrm>
            <a:off x="4974300" y="30398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5366050" y="38104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5577850" y="22669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44129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5040325" y="3718225"/>
            <a:ext cx="147300" cy="1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36"/>
          <p:cNvCxnSpPr/>
          <p:nvPr/>
        </p:nvCxnSpPr>
        <p:spPr>
          <a:xfrm>
            <a:off x="4901725" y="3783175"/>
            <a:ext cx="1386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6"/>
          <p:cNvSpPr/>
          <p:nvPr/>
        </p:nvSpPr>
        <p:spPr>
          <a:xfrm>
            <a:off x="4669975" y="357775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58" name="Google Shape;458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3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60" name="Google Shape;4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3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1033200" y="2087725"/>
            <a:ext cx="23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 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3717275" y="10414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 dLTQueue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(dLTQueueV1)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3717275" y="1862600"/>
            <a:ext cx="2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(optimize tree node placement)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3553475" y="2985188"/>
            <a:ext cx="235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dLTQueueV3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(avoid unnecessary propagation)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3717275" y="40444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467" name="Google Shape;467;p37"/>
          <p:cNvCxnSpPr>
            <a:stCxn id="463" idx="2"/>
            <a:endCxn id="464" idx="0"/>
          </p:cNvCxnSpPr>
          <p:nvPr/>
        </p:nvCxnSpPr>
        <p:spPr>
          <a:xfrm>
            <a:off x="4720925" y="1657050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stCxn id="464" idx="2"/>
            <a:endCxn id="465" idx="0"/>
          </p:cNvCxnSpPr>
          <p:nvPr/>
        </p:nvCxnSpPr>
        <p:spPr>
          <a:xfrm>
            <a:off x="4720925" y="2693900"/>
            <a:ext cx="117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7"/>
          <p:cNvCxnSpPr>
            <a:stCxn id="465" idx="2"/>
          </p:cNvCxnSpPr>
          <p:nvPr/>
        </p:nvCxnSpPr>
        <p:spPr>
          <a:xfrm flipH="1">
            <a:off x="4721075" y="3816488"/>
            <a:ext cx="114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7"/>
          <p:cNvSpPr/>
          <p:nvPr/>
        </p:nvSpPr>
        <p:spPr>
          <a:xfrm>
            <a:off x="3420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6" name="Google Shape;476;p3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77" name="Google Shape;47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79" name="Google Shape;479;p3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summary</a:t>
            </a:r>
            <a:endParaRPr sz="1879"/>
          </a:p>
        </p:txBody>
      </p:sp>
      <p:graphicFrame>
        <p:nvGraphicFramePr>
          <p:cNvPr id="480" name="Google Shape;480;p38"/>
          <p:cNvGraphicFramePr/>
          <p:nvPr/>
        </p:nvGraphicFramePr>
        <p:xfrm>
          <a:off x="369700" y="7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1614475"/>
                <a:gridCol w="1614475"/>
                <a:gridCol w="1614475"/>
                <a:gridCol w="1614475"/>
                <a:gridCol w="16144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dLTQueueV3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 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R + 4 log(n) L +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 + 3L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38"/>
          <p:cNvSpPr txBox="1"/>
          <p:nvPr/>
        </p:nvSpPr>
        <p:spPr>
          <a:xfrm>
            <a:off x="571400" y="4329050"/>
            <a:ext cx="736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C: Some constant number of operations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9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75" y="614050"/>
            <a:ext cx="6619099" cy="42058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8" name="Google Shape;488;p3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89" name="Google Shape;48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3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dLTQueueV3</a:t>
            </a:r>
            <a:endParaRPr sz="1879"/>
          </a:p>
        </p:txBody>
      </p:sp>
      <p:sp>
        <p:nvSpPr>
          <p:cNvPr id="492" name="Google Shape;492;p39"/>
          <p:cNvSpPr/>
          <p:nvPr/>
        </p:nvSpPr>
        <p:spPr>
          <a:xfrm>
            <a:off x="3811800" y="295327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4188425" y="38537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3203875" y="2206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44129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3501000" y="35864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4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03" name="Google Shape;503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4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05" name="Google Shape;505;p4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506" name="Google Shape;506;p40" title="slo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12" name="Google Shape;51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4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14" name="Google Shape;5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4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1033200" y="2087725"/>
            <a:ext cx="23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 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3717275" y="1041450"/>
            <a:ext cx="20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 dLTQueue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(dLTQueueV1)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3717275" y="1862600"/>
            <a:ext cx="200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(optimize tree node placement)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3553475" y="2985188"/>
            <a:ext cx="235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(avoid unnecessary propagation)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3717275" y="3892075"/>
            <a:ext cx="200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0000"/>
                </a:solidFill>
              </a:rPr>
              <a:t>Slotqueue</a:t>
            </a:r>
            <a:endParaRPr b="1" sz="16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(optimize data structure)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521" name="Google Shape;521;p41"/>
          <p:cNvCxnSpPr>
            <a:stCxn id="517" idx="2"/>
            <a:endCxn id="518" idx="0"/>
          </p:cNvCxnSpPr>
          <p:nvPr/>
        </p:nvCxnSpPr>
        <p:spPr>
          <a:xfrm>
            <a:off x="4720925" y="1657050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1"/>
          <p:cNvCxnSpPr>
            <a:stCxn id="518" idx="2"/>
            <a:endCxn id="519" idx="0"/>
          </p:cNvCxnSpPr>
          <p:nvPr/>
        </p:nvCxnSpPr>
        <p:spPr>
          <a:xfrm>
            <a:off x="4720925" y="2693900"/>
            <a:ext cx="117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1"/>
          <p:cNvCxnSpPr>
            <a:stCxn id="519" idx="2"/>
          </p:cNvCxnSpPr>
          <p:nvPr/>
        </p:nvCxnSpPr>
        <p:spPr>
          <a:xfrm flipH="1">
            <a:off x="4721075" y="3816488"/>
            <a:ext cx="114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41"/>
          <p:cNvSpPr/>
          <p:nvPr/>
        </p:nvSpPr>
        <p:spPr>
          <a:xfrm>
            <a:off x="3420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6629292" y="2343659"/>
            <a:ext cx="797700" cy="52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0" y="6750"/>
            <a:ext cx="3567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Patterns with MPSC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4225" y="2838875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33225" y="918963"/>
            <a:ext cx="915000" cy="48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22549" y="2896650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337824" y="56387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Consumer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5"/>
          <p:cNvCxnSpPr>
            <a:endCxn id="89" idx="2"/>
          </p:cNvCxnSpPr>
          <p:nvPr/>
        </p:nvCxnSpPr>
        <p:spPr>
          <a:xfrm flipH="1" rot="10800000">
            <a:off x="806373" y="1371638"/>
            <a:ext cx="21909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4" idx="0"/>
            <a:endCxn id="89" idx="2"/>
          </p:cNvCxnSpPr>
          <p:nvPr/>
        </p:nvCxnSpPr>
        <p:spPr>
          <a:xfrm rot="10800000">
            <a:off x="2997249" y="1371750"/>
            <a:ext cx="4824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9" idx="1"/>
            <a:endCxn id="85" idx="6"/>
          </p:cNvCxnSpPr>
          <p:nvPr/>
        </p:nvCxnSpPr>
        <p:spPr>
          <a:xfrm rot="10800000">
            <a:off x="2226670" y="1158503"/>
            <a:ext cx="37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2453114" y="952568"/>
            <a:ext cx="942763" cy="419070"/>
            <a:chOff x="5301950" y="934825"/>
            <a:chExt cx="1512050" cy="599700"/>
          </a:xfrm>
        </p:grpSpPr>
        <p:sp>
          <p:nvSpPr>
            <p:cNvPr id="89" name="Google Shape;89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Mailbox</a:t>
              </a:r>
              <a:endParaRPr sz="12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3054432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5" name="Google Shape;95;p15"/>
          <p:cNvSpPr txBox="1"/>
          <p:nvPr/>
        </p:nvSpPr>
        <p:spPr>
          <a:xfrm>
            <a:off x="3479650" y="918044"/>
            <a:ext cx="12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068506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6696305" y="504825"/>
            <a:ext cx="672900" cy="2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Task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26147" y="1124458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1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>
            <a:stCxn id="97" idx="2"/>
            <a:endCxn id="98" idx="0"/>
          </p:cNvCxnSpPr>
          <p:nvPr/>
        </p:nvCxnSpPr>
        <p:spPr>
          <a:xfrm flipH="1">
            <a:off x="5429555" y="801825"/>
            <a:ext cx="160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7" idx="2"/>
            <a:endCxn id="101" idx="0"/>
          </p:cNvCxnSpPr>
          <p:nvPr/>
        </p:nvCxnSpPr>
        <p:spPr>
          <a:xfrm>
            <a:off x="7032755" y="801825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7" idx="2"/>
            <a:endCxn id="103" idx="0"/>
          </p:cNvCxnSpPr>
          <p:nvPr/>
        </p:nvCxnSpPr>
        <p:spPr>
          <a:xfrm>
            <a:off x="7032755" y="801825"/>
            <a:ext cx="16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5243924" y="1673625"/>
            <a:ext cx="4641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787024" y="1649525"/>
            <a:ext cx="4824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94723" y="1681600"/>
            <a:ext cx="4824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629292" y="1059505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232437" y="1173464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3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547257" y="2379858"/>
            <a:ext cx="821799" cy="451154"/>
            <a:chOff x="5301950" y="934825"/>
            <a:chExt cx="1512050" cy="599700"/>
          </a:xfrm>
        </p:grpSpPr>
        <p:sp>
          <p:nvSpPr>
            <p:cNvPr id="108" name="Google Shape;108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queue</a:t>
              </a:r>
              <a:endParaRPr sz="12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6755825" y="3164550"/>
            <a:ext cx="514200" cy="5214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901913" y="2181600"/>
            <a:ext cx="115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</a:t>
            </a:r>
            <a:r>
              <a:rPr lang="en" sz="900">
                <a:solidFill>
                  <a:schemeClr val="dk1"/>
                </a:solidFill>
              </a:rPr>
              <a:t>Producer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>
            <a:stCxn id="98" idx="2"/>
          </p:cNvCxnSpPr>
          <p:nvPr/>
        </p:nvCxnSpPr>
        <p:spPr>
          <a:xfrm>
            <a:off x="5429647" y="1471558"/>
            <a:ext cx="93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1" idx="2"/>
            <a:endCxn id="105" idx="0"/>
          </p:cNvCxnSpPr>
          <p:nvPr/>
        </p:nvCxnSpPr>
        <p:spPr>
          <a:xfrm flipH="1">
            <a:off x="7028292" y="1406605"/>
            <a:ext cx="45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2"/>
            <a:endCxn id="106" idx="0"/>
          </p:cNvCxnSpPr>
          <p:nvPr/>
        </p:nvCxnSpPr>
        <p:spPr>
          <a:xfrm>
            <a:off x="8635937" y="1520564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4" idx="5"/>
            <a:endCxn id="108" idx="0"/>
          </p:cNvCxnSpPr>
          <p:nvPr/>
        </p:nvCxnSpPr>
        <p:spPr>
          <a:xfrm>
            <a:off x="5640058" y="2087428"/>
            <a:ext cx="13815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5" idx="4"/>
            <a:endCxn id="108" idx="0"/>
          </p:cNvCxnSpPr>
          <p:nvPr/>
        </p:nvCxnSpPr>
        <p:spPr>
          <a:xfrm flipH="1">
            <a:off x="7021624" y="2131325"/>
            <a:ext cx="6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06" idx="3"/>
            <a:endCxn id="108" idx="0"/>
          </p:cNvCxnSpPr>
          <p:nvPr/>
        </p:nvCxnSpPr>
        <p:spPr>
          <a:xfrm flipH="1">
            <a:off x="7021469" y="2095403"/>
            <a:ext cx="1443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8" idx="2"/>
            <a:endCxn id="110" idx="0"/>
          </p:cNvCxnSpPr>
          <p:nvPr/>
        </p:nvCxnSpPr>
        <p:spPr>
          <a:xfrm flipH="1">
            <a:off x="7012896" y="2831013"/>
            <a:ext cx="87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7482177" y="2327430"/>
            <a:ext cx="11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1250" y="4083850"/>
            <a:ext cx="17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Actor model [1]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888825" y="408385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Fan-out/Fan-in pattern [2]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1024" y="340152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18149" y="3422100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391850" y="3723350"/>
            <a:ext cx="12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Consumer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[1] Hewitt, C., Bishop, P., and Steiger, R. "A Universal Modular Actor Formalism for Artificial Intelligence," 1973, In Proceedings of the 3rd International Joint Conference on Artificial Intelligence.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[2] Dean, J. and Ghemawat, S. "MapReduce: simplified data processing on large clusters," 2008, Association for Computing Machinery. doi: 10.1145/1327452.1327492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31" name="Google Shape;53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4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33" name="Google Shape;533;p42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endParaRPr sz="1879"/>
          </a:p>
        </p:txBody>
      </p:sp>
      <p:graphicFrame>
        <p:nvGraphicFramePr>
          <p:cNvPr id="534" name="Google Shape;534;p42"/>
          <p:cNvGraphicFramePr/>
          <p:nvPr/>
        </p:nvGraphicFramePr>
        <p:xfrm>
          <a:off x="1864275" y="19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No hazardous ABA problem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41" name="Google Shape;54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4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43" name="Google Shape;543;p4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544" name="Google Shape;544;p43" title="slo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/>
          <p:nvPr/>
        </p:nvSpPr>
        <p:spPr>
          <a:xfrm>
            <a:off x="1256275" y="9167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005175" y="2463050"/>
            <a:ext cx="1603800" cy="224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3265250" y="1472950"/>
            <a:ext cx="12135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4" title="slotqueu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4" name="Google Shape;554;p4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55" name="Google Shape;55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4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57" name="Google Shape;557;p44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sp>
        <p:nvSpPr>
          <p:cNvPr id="558" name="Google Shape;558;p44"/>
          <p:cNvSpPr/>
          <p:nvPr/>
        </p:nvSpPr>
        <p:spPr>
          <a:xfrm>
            <a:off x="1256275" y="9167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3005175" y="2463050"/>
            <a:ext cx="1603800" cy="231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3265250" y="1472950"/>
            <a:ext cx="12135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5" title="slotqueu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7" name="Google Shape;567;p4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68" name="Google Shape;56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Google Shape;569;p4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70" name="Google Shape;570;p4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sp>
        <p:nvSpPr>
          <p:cNvPr id="571" name="Google Shape;571;p45"/>
          <p:cNvSpPr/>
          <p:nvPr/>
        </p:nvSpPr>
        <p:spPr>
          <a:xfrm>
            <a:off x="3005175" y="2453400"/>
            <a:ext cx="1603800" cy="2256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265250" y="1472950"/>
            <a:ext cx="4601700" cy="7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3075925" y="158530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3075925" y="158530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4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81" name="Google Shape;58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4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83" name="Google Shape;583;p4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summary</a:t>
            </a:r>
            <a:endParaRPr sz="1879"/>
          </a:p>
        </p:txBody>
      </p:sp>
      <p:graphicFrame>
        <p:nvGraphicFramePr>
          <p:cNvPr id="584" name="Google Shape;584;p46"/>
          <p:cNvGraphicFramePr/>
          <p:nvPr/>
        </p:nvGraphicFramePr>
        <p:xfrm>
          <a:off x="369700" y="7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1614475"/>
                <a:gridCol w="1614475"/>
                <a:gridCol w="1614475"/>
                <a:gridCol w="1614475"/>
                <a:gridCol w="16144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dLTQueueV3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Wait-free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Wait-free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log(n) R 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 + 6 log(n) L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3R + 2n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 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 + 4 log(n) L +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 + 3L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4R + 3L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46"/>
          <p:cNvSpPr txBox="1"/>
          <p:nvPr/>
        </p:nvSpPr>
        <p:spPr>
          <a:xfrm>
            <a:off x="571400" y="44052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7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Preliminary results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592" name="Google Shape;592;p4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93" name="Google Shape;59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4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95" name="Google Shape;59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6" name="Google Shape;596;p47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{134B096B-BFFB-4550-9166-C8260D9B67F1}</a:tableStyleId>
              </a:tblPr>
              <a:tblGrid>
                <a:gridCol w="72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Microb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enchmarks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Benchmark metrics: latency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baseline.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environment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Baselines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02" name="Google Shape;602;p4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03" name="Google Shape;603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4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05" name="Google Shape;60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dLTQueueV3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401100" y="17186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Slo</a:t>
            </a:r>
            <a:r>
              <a:rPr lang="en" sz="1800">
                <a:solidFill>
                  <a:schemeClr val="dk1"/>
                </a:solidFill>
              </a:rPr>
              <a:t>tqueue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Active message queue [3]: A hosted blocking MPSC queue.</a:t>
            </a: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[3] </a:t>
            </a:r>
            <a:r>
              <a:rPr lang="en" sz="700">
                <a:solidFill>
                  <a:schemeClr val="dk1"/>
                </a:solidFill>
              </a:rPr>
              <a:t>J. Schuchart, A. Bouteiller and G. Bosilca, "Using MPI-3 RMA for Active Messages," 2019 IEEE/ACM Workshop on Exascale MPI (ExaMPI), Denver, CO, USA, 2019, pp. 47-56, doi: 10.1109/ExaMPI49596.2019.00011.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Mi</a:t>
            </a:r>
            <a:r>
              <a:rPr lang="en" sz="1679">
                <a:solidFill>
                  <a:schemeClr val="accent1"/>
                </a:solidFill>
              </a:rPr>
              <a:t>crobenchmark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15" name="Google Shape;615;p4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16" name="Google Shape;616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4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18" name="Google Shape;6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9"/>
          <p:cNvSpPr txBox="1"/>
          <p:nvPr/>
        </p:nvSpPr>
        <p:spPr>
          <a:xfrm>
            <a:off x="401100" y="103185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single MPSC queue shared by all processes, one of which is a dequeuer and all others are enqueuers.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401100" y="18572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enqueuers enqueue a total of 10^4 items into the MPSC.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dequeuer dequeues all the 10^4 items.</a:t>
            </a:r>
            <a:endParaRPr/>
          </a:p>
        </p:txBody>
      </p:sp>
      <p:sp>
        <p:nvSpPr>
          <p:cNvPr id="622" name="Google Shape;622;p49"/>
          <p:cNvSpPr txBox="1"/>
          <p:nvPr/>
        </p:nvSpPr>
        <p:spPr>
          <a:xfrm>
            <a:off x="401100" y="2953725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MPSC is warmed up before the dequeuer starts.</a:t>
            </a:r>
            <a:endParaRPr/>
          </a:p>
        </p:txBody>
      </p:sp>
      <p:sp>
        <p:nvSpPr>
          <p:cNvPr id="623" name="Google Shape;623;p49"/>
          <p:cNvSpPr txBox="1"/>
          <p:nvPr/>
        </p:nvSpPr>
        <p:spPr>
          <a:xfrm>
            <a:off x="880200" y="3714550"/>
            <a:ext cx="723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 measure the latency and throughput of dequeue and enqueue operations.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Benchmark environment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29" name="Google Shape;629;p5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30" name="Google Shape;63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5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32" name="Google Shape;63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50"/>
          <p:cNvSpPr txBox="1"/>
          <p:nvPr/>
        </p:nvSpPr>
        <p:spPr>
          <a:xfrm>
            <a:off x="401100" y="1031850"/>
            <a:ext cx="834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4 nodes (x8 cores)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Ethernet interconnect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Ubuntu 22.04.5 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MPICH version 4.0, C++ 17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latency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39" name="Google Shape;639;p5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40" name="Google Shape;640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5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42" name="Google Shape;6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3" name="Google Shape;643;p51" title="enqueue_latency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728000" y="2340600"/>
            <a:ext cx="7694100" cy="852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type="ctrTitle"/>
          </p:nvPr>
        </p:nvSpPr>
        <p:spPr>
          <a:xfrm>
            <a:off x="0" y="76200"/>
            <a:ext cx="6547200" cy="6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MPSC queue programming patterns in distributed environments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3" name="Google Shape;1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797100" y="2410325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97100" y="1352550"/>
            <a:ext cx="31632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actor model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5183700" y="1352550"/>
            <a:ext cx="31632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Fan-out/Fan-in pattern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797100" y="3581225"/>
            <a:ext cx="41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Performant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797100" y="4014650"/>
            <a:ext cx="41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Fault-tolerant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through</a:t>
            </a:r>
            <a:r>
              <a:rPr lang="en" sz="1679">
                <a:solidFill>
                  <a:schemeClr val="accent1"/>
                </a:solidFill>
              </a:rPr>
              <a:t>pu</a:t>
            </a:r>
            <a:r>
              <a:rPr lang="en" sz="1679">
                <a:solidFill>
                  <a:schemeClr val="accent1"/>
                </a:solidFill>
              </a:rPr>
              <a:t>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49" name="Google Shape;649;p5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50" name="Google Shape;65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5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52" name="Google Shape;65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3" name="Google Shape;653;p52" title="enqueue_throughput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latency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59" name="Google Shape;659;p5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60" name="Google Shape;660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5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62" name="Google Shape;66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3" name="Google Shape;663;p53" title="dequeue_latency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69" name="Google Shape;669;p5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70" name="Google Shape;670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5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72" name="Google Shape;67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3" name="Google Shape;673;p54" title="dequeue_throughput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Total</a:t>
            </a:r>
            <a:r>
              <a:rPr lang="en" sz="1679">
                <a:solidFill>
                  <a:schemeClr val="accent1"/>
                </a:solidFill>
              </a:rPr>
              <a:t>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79" name="Google Shape;679;p5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0" name="Google Shape;680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5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82" name="Google Shape;68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3" name="Google Shape;683;p55" title="total_throughput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Next steps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89" name="Google Shape;689;p5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90" name="Google Shape;690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p5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92" name="Google Shape;69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56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Investigate Slotqueue's scalability problem.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4" name="Google Shape;694;p56"/>
          <p:cNvSpPr txBox="1"/>
          <p:nvPr/>
        </p:nvSpPr>
        <p:spPr>
          <a:xfrm>
            <a:off x="401100" y="14935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Adapt Jiffy to distributed environment.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5" name="Google Shape;695;p56"/>
          <p:cNvSpPr txBox="1"/>
          <p:nvPr/>
        </p:nvSpPr>
        <p:spPr>
          <a:xfrm>
            <a:off x="384900" y="19552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Discover more optimization opportunities for dLTQueue and Slotqueue.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2792"/>
                </a:solidFill>
              </a:rPr>
              <a:t>The end</a:t>
            </a:r>
            <a:endParaRPr sz="3480">
              <a:solidFill>
                <a:srgbClr val="002792"/>
              </a:solidFill>
            </a:endParaRPr>
          </a:p>
        </p:txBody>
      </p:sp>
      <p:grpSp>
        <p:nvGrpSpPr>
          <p:cNvPr id="702" name="Google Shape;702;p5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03" name="Google Shape;703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5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05" name="Google Shape;70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8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Appendix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712" name="Google Shape;712;p5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13" name="Google Shape;71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5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15" name="Google Shape;71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Correctnes</a:t>
            </a:r>
            <a:r>
              <a:rPr lang="en" sz="1679">
                <a:solidFill>
                  <a:schemeClr val="accent1"/>
                </a:solidFill>
              </a:rPr>
              <a:t>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21" name="Google Shape;721;p5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22" name="Google Shape;722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5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24" name="Google Shape;72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5" name="Google Shape;725;p59" title="linearizability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75" y="1173550"/>
            <a:ext cx="59912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/>
          <p:nvPr/>
        </p:nvSpPr>
        <p:spPr>
          <a:xfrm>
            <a:off x="5058900" y="11735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Linearizability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32" name="Google Shape;732;p6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33" name="Google Shape;733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6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35" name="Google Shape;73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60"/>
          <p:cNvSpPr/>
          <p:nvPr/>
        </p:nvSpPr>
        <p:spPr>
          <a:xfrm>
            <a:off x="5058900" y="17069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7" name="Google Shape;737;p60" title="linearizability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0" y="1706950"/>
            <a:ext cx="5906775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0"/>
          <p:cNvSpPr/>
          <p:nvPr/>
        </p:nvSpPr>
        <p:spPr>
          <a:xfrm>
            <a:off x="2737175" y="4566075"/>
            <a:ext cx="310800" cy="2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0"/>
          <p:cNvSpPr txBox="1"/>
          <p:nvPr/>
        </p:nvSpPr>
        <p:spPr>
          <a:xfrm>
            <a:off x="596950" y="624425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Linearizability</a:t>
            </a:r>
            <a:r>
              <a:rPr lang="en" sz="2100">
                <a:solidFill>
                  <a:schemeClr val="dk1"/>
                </a:solidFill>
              </a:rPr>
              <a:t>: Each method call takes effect at some point during its execution.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45" name="Google Shape;745;p6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46" name="Google Shape;746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" name="Google Shape;747;p6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48" name="Google Shape;74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61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0" name="Google Shape;750;p61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1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1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61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56" name="Google Shape;756;p61"/>
          <p:cNvCxnSpPr>
            <a:stCxn id="755" idx="0"/>
            <a:endCxn id="750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61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58" name="Google Shape;758;p61"/>
          <p:cNvCxnSpPr>
            <a:stCxn id="757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1"/>
          <p:cNvCxnSpPr>
            <a:stCxn id="750" idx="3"/>
            <a:endCxn id="751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0" name="Google Shape;760;p61"/>
          <p:cNvCxnSpPr>
            <a:stCxn id="751" idx="3"/>
            <a:endCxn id="752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1" name="Google Shape;761;p61"/>
          <p:cNvCxnSpPr>
            <a:stCxn id="752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2" name="Google Shape;762;p61"/>
          <p:cNvCxnSpPr>
            <a:stCxn id="753" idx="3"/>
            <a:endCxn id="754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</a:t>
            </a:r>
            <a:r>
              <a:rPr lang="en" sz="1679">
                <a:solidFill>
                  <a:schemeClr val="accent1"/>
                </a:solidFill>
              </a:rPr>
              <a:t>distributed </a:t>
            </a:r>
            <a:r>
              <a:rPr lang="en" sz="1679">
                <a:solidFill>
                  <a:schemeClr val="accent1"/>
                </a:solidFill>
              </a:rPr>
              <a:t>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7" name="Google Shape;14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9" name="Google Shape;149;p17"/>
          <p:cNvSpPr/>
          <p:nvPr/>
        </p:nvSpPr>
        <p:spPr>
          <a:xfrm>
            <a:off x="797100" y="793350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797100" y="1550850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Irregular application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17"/>
          <p:cNvCxnSpPr>
            <a:stCxn id="150" idx="2"/>
          </p:cNvCxnSpPr>
          <p:nvPr/>
        </p:nvCxnSpPr>
        <p:spPr>
          <a:xfrm flipH="1">
            <a:off x="2369400" y="1997250"/>
            <a:ext cx="2202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>
            <a:stCxn id="150" idx="2"/>
          </p:cNvCxnSpPr>
          <p:nvPr/>
        </p:nvCxnSpPr>
        <p:spPr>
          <a:xfrm>
            <a:off x="4572000" y="1997250"/>
            <a:ext cx="20082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7"/>
          <p:cNvSpPr txBox="1"/>
          <p:nvPr/>
        </p:nvSpPr>
        <p:spPr>
          <a:xfrm>
            <a:off x="7971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will need to contact with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917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</a:t>
            </a:r>
            <a:r>
              <a:rPr lang="en">
                <a:solidFill>
                  <a:schemeClr val="dk1"/>
                </a:solidFill>
              </a:rPr>
              <a:t>en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lang="en">
                <a:solidFill>
                  <a:schemeClr val="dk1"/>
                </a:solidFill>
              </a:rPr>
              <a:t>someone </a:t>
            </a:r>
            <a:r>
              <a:rPr lang="en">
                <a:solidFill>
                  <a:schemeClr val="dk1"/>
                </a:solidFill>
              </a:rPr>
              <a:t>contact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301550" y="3026875"/>
            <a:ext cx="491100" cy="7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772200" y="38849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communication interfaces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68" name="Google Shape;768;p6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69" name="Google Shape;769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Google Shape;770;p6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71" name="Google Shape;77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62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2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2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2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78" name="Google Shape;778;p62"/>
          <p:cNvCxnSpPr>
            <a:stCxn id="777" idx="0"/>
            <a:endCxn id="772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62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80" name="Google Shape;780;p62"/>
          <p:cNvCxnSpPr>
            <a:stCxn id="779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62"/>
          <p:cNvCxnSpPr>
            <a:stCxn id="772" idx="3"/>
            <a:endCxn id="773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2" name="Google Shape;782;p62"/>
          <p:cNvCxnSpPr>
            <a:stCxn id="773" idx="3"/>
            <a:endCxn id="774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3" name="Google Shape;783;p62"/>
          <p:cNvCxnSpPr>
            <a:stCxn id="774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4" name="Google Shape;784;p62"/>
          <p:cNvCxnSpPr>
            <a:stCxn id="775" idx="3"/>
            <a:endCxn id="776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5" name="Google Shape;785;p62"/>
          <p:cNvCxnSpPr>
            <a:endCxn id="772" idx="1"/>
          </p:cNvCxnSpPr>
          <p:nvPr/>
        </p:nvCxnSpPr>
        <p:spPr>
          <a:xfrm>
            <a:off x="883800" y="2487975"/>
            <a:ext cx="476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62"/>
          <p:cNvSpPr txBox="1"/>
          <p:nvPr/>
        </p:nvSpPr>
        <p:spPr>
          <a:xfrm>
            <a:off x="78750" y="2323050"/>
            <a:ext cx="8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Announce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92" name="Google Shape;792;p6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3" name="Google Shape;793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95" name="Google Shape;79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6" name="Google Shape;796;p63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3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3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3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3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3"/>
          <p:cNvSpPr txBox="1"/>
          <p:nvPr/>
        </p:nvSpPr>
        <p:spPr>
          <a:xfrm>
            <a:off x="3133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02" name="Google Shape;802;p63"/>
          <p:cNvCxnSpPr>
            <a:stCxn id="801" idx="0"/>
            <a:endCxn id="796" idx="2"/>
          </p:cNvCxnSpPr>
          <p:nvPr/>
        </p:nvCxnSpPr>
        <p:spPr>
          <a:xfrm rot="10800000">
            <a:off x="1884150" y="2998875"/>
            <a:ext cx="15240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63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04" name="Google Shape;804;p63"/>
          <p:cNvCxnSpPr>
            <a:stCxn id="803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63"/>
          <p:cNvCxnSpPr>
            <a:stCxn id="796" idx="3"/>
            <a:endCxn id="797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6" name="Google Shape;806;p63"/>
          <p:cNvCxnSpPr>
            <a:stCxn id="797" idx="3"/>
            <a:endCxn id="798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7" name="Google Shape;807;p63"/>
          <p:cNvCxnSpPr>
            <a:stCxn id="798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8" name="Google Shape;808;p63"/>
          <p:cNvCxnSpPr>
            <a:stCxn id="799" idx="3"/>
            <a:endCxn id="800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9" name="Google Shape;809;p63"/>
          <p:cNvCxnSpPr>
            <a:endCxn id="796" idx="1"/>
          </p:cNvCxnSpPr>
          <p:nvPr/>
        </p:nvCxnSpPr>
        <p:spPr>
          <a:xfrm>
            <a:off x="883800" y="2487975"/>
            <a:ext cx="476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63"/>
          <p:cNvSpPr txBox="1"/>
          <p:nvPr/>
        </p:nvSpPr>
        <p:spPr>
          <a:xfrm>
            <a:off x="0" y="2323050"/>
            <a:ext cx="88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Saved-later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816" name="Google Shape;816;p6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17" name="Google Shape;817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6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19" name="Google Shape;81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64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</a:t>
            </a: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1" name="Google Shape;821;p64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4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4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24" name="Google Shape;824;p64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25" name="Google Shape;825;p64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26" name="Google Shape;826;p64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4"/>
          <p:cNvCxnSpPr>
            <a:endCxn id="823" idx="2"/>
          </p:cNvCxnSpPr>
          <p:nvPr/>
        </p:nvCxnSpPr>
        <p:spPr>
          <a:xfrm rot="10800000">
            <a:off x="36723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4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64"/>
          <p:cNvSpPr txBox="1"/>
          <p:nvPr/>
        </p:nvSpPr>
        <p:spPr>
          <a:xfrm>
            <a:off x="35148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30" name="Google Shape;830;p64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836" name="Google Shape;836;p6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37" name="Google Shape;837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8" name="Google Shape;838;p6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39" name="Google Shape;83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65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1" name="Google Shape;841;p65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5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5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44" name="Google Shape;844;p65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45" name="Google Shape;845;p65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46" name="Google Shape;846;p65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65"/>
          <p:cNvCxnSpPr/>
          <p:nvPr/>
        </p:nvCxnSpPr>
        <p:spPr>
          <a:xfrm rot="10800000">
            <a:off x="48915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65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9" name="Google Shape;849;p65"/>
          <p:cNvSpPr txBox="1"/>
          <p:nvPr/>
        </p:nvSpPr>
        <p:spPr>
          <a:xfrm>
            <a:off x="47340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0" name="Google Shape;850;p65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ABA safety</a:t>
            </a:r>
            <a:r>
              <a:rPr lang="en" sz="1679">
                <a:solidFill>
                  <a:schemeClr val="accent1"/>
                </a:solidFill>
              </a:rPr>
              <a:t>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56" name="Google Shape;856;p6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57" name="Google Shape;857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8" name="Google Shape;858;p6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59" name="Google Shape;85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1602450" y="2076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6"/>
          <p:cNvSpPr txBox="1"/>
          <p:nvPr/>
        </p:nvSpPr>
        <p:spPr>
          <a:xfrm>
            <a:off x="3460650" y="161505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ABA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2" name="Google Shape;862;p66"/>
          <p:cNvSpPr txBox="1"/>
          <p:nvPr/>
        </p:nvSpPr>
        <p:spPr>
          <a:xfrm>
            <a:off x="420225" y="3280800"/>
            <a:ext cx="28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a shared variable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3" name="Google Shape;863;p66"/>
          <p:cNvSpPr txBox="1"/>
          <p:nvPr/>
        </p:nvSpPr>
        <p:spPr>
          <a:xfrm>
            <a:off x="6166225" y="323010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x to a new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4" name="Google Shape;864;p66"/>
          <p:cNvSpPr/>
          <p:nvPr/>
        </p:nvSpPr>
        <p:spPr>
          <a:xfrm rot="-5400000">
            <a:off x="4377075" y="1587500"/>
            <a:ext cx="411000" cy="4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6"/>
          <p:cNvSpPr txBox="1"/>
          <p:nvPr/>
        </p:nvSpPr>
        <p:spPr>
          <a:xfrm>
            <a:off x="2930400" y="43070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write to shared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71" name="Google Shape;871;p6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72" name="Google Shape;872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3" name="Google Shape;873;p6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74" name="Google Shape;87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67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876" name="Google Shape;876;p67"/>
          <p:cNvSpPr txBox="1"/>
          <p:nvPr/>
        </p:nvSpPr>
        <p:spPr>
          <a:xfrm>
            <a:off x="7225975" y="28359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ABA problem!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77" name="Google Shape;877;p67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878" name="Google Shape;878;p67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9" name="Google Shape;879;p67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0" name="Google Shape;880;p67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</a:t>
            </a:r>
            <a:r>
              <a:rPr lang="en" sz="1800">
                <a:solidFill>
                  <a:schemeClr val="dk2"/>
                </a:solidFill>
              </a:rPr>
              <a:t>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1" name="Google Shape;881;p67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887" name="Google Shape;887;p6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88" name="Google Shape;88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9" name="Google Shape;889;p6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90" name="Google Shape;89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1" name="Google Shape;891;p68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8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Suppose the system states </a:t>
            </a:r>
            <a:r>
              <a:rPr lang="en" sz="1800">
                <a:solidFill>
                  <a:srgbClr val="FF0000"/>
                </a:solidFill>
              </a:rPr>
              <a:t>during these 2 time spans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are indistinguishable </a:t>
            </a:r>
            <a:r>
              <a:rPr lang="en" sz="1800">
                <a:solidFill>
                  <a:srgbClr val="FF0000"/>
                </a:solidFill>
              </a:rPr>
              <a:t>from the first process's POV.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93" name="Google Shape;893;p68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8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5" name="Google Shape;895;p68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6" name="Google Shape;896;p68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7" name="Google Shape;897;p68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8" name="Google Shape;898;p68"/>
          <p:cNvSpPr/>
          <p:nvPr/>
        </p:nvSpPr>
        <p:spPr>
          <a:xfrm>
            <a:off x="2927700" y="797550"/>
            <a:ext cx="32886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Google Shape;899;p68"/>
          <p:cNvCxnSpPr>
            <a:stCxn id="898" idx="1"/>
            <a:endCxn id="898" idx="3"/>
          </p:cNvCxnSpPr>
          <p:nvPr/>
        </p:nvCxnSpPr>
        <p:spPr>
          <a:xfrm>
            <a:off x="2927700" y="1544550"/>
            <a:ext cx="32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0" name="Google Shape;900;p68"/>
          <p:cNvSpPr/>
          <p:nvPr/>
        </p:nvSpPr>
        <p:spPr>
          <a:xfrm>
            <a:off x="6166225" y="2319750"/>
            <a:ext cx="13353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1" name="Google Shape;901;p68"/>
          <p:cNvCxnSpPr>
            <a:stCxn id="900" idx="1"/>
            <a:endCxn id="900" idx="3"/>
          </p:cNvCxnSpPr>
          <p:nvPr/>
        </p:nvCxnSpPr>
        <p:spPr>
          <a:xfrm>
            <a:off x="6166225" y="3066750"/>
            <a:ext cx="13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68"/>
          <p:cNvCxnSpPr>
            <a:endCxn id="892" idx="0"/>
          </p:cNvCxnSpPr>
          <p:nvPr/>
        </p:nvCxnSpPr>
        <p:spPr>
          <a:xfrm>
            <a:off x="4538400" y="1568900"/>
            <a:ext cx="725100" cy="27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8"/>
          <p:cNvCxnSpPr/>
          <p:nvPr/>
        </p:nvCxnSpPr>
        <p:spPr>
          <a:xfrm flipH="1">
            <a:off x="5263625" y="3090950"/>
            <a:ext cx="15813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8"/>
          <p:cNvSpPr txBox="1"/>
          <p:nvPr/>
        </p:nvSpPr>
        <p:spPr>
          <a:xfrm>
            <a:off x="752250" y="1371675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10" name="Google Shape;910;p6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11" name="Google Shape;911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6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13" name="Google Shape;91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69"/>
          <p:cNvSpPr/>
          <p:nvPr/>
        </p:nvSpPr>
        <p:spPr>
          <a:xfrm>
            <a:off x="6097875" y="1049550"/>
            <a:ext cx="23307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9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Then the effect is as if these two CAS sequences do not overlap. =&gt; ABA-safe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16" name="Google Shape;916;p69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 txBox="1"/>
          <p:nvPr/>
        </p:nvSpPr>
        <p:spPr>
          <a:xfrm>
            <a:off x="6097875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8" name="Google Shape;918;p69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9" name="Google Shape;919;p69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0" name="Google Shape;920;p69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6" name="Google Shape;926;p7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27" name="Google Shape;927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8" name="Google Shape;928;p7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29" name="Google Shape;929;p7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930" name="Google Shape;930;p70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604075"/>
            <a:ext cx="7775205" cy="43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6" name="Google Shape;936;p7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37" name="Google Shape;937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p7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39" name="Google Shape;939;p7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940" name="Google Shape;940;p71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75" y="604075"/>
            <a:ext cx="7775205" cy="437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941;p71"/>
          <p:cNvGrpSpPr/>
          <p:nvPr/>
        </p:nvGrpSpPr>
        <p:grpSpPr>
          <a:xfrm>
            <a:off x="1754725" y="3318700"/>
            <a:ext cx="2105400" cy="741000"/>
            <a:chOff x="1754725" y="3318700"/>
            <a:chExt cx="2105400" cy="741000"/>
          </a:xfrm>
        </p:grpSpPr>
        <p:sp>
          <p:nvSpPr>
            <p:cNvPr id="942" name="Google Shape;942;p71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3" name="Google Shape;943;p71"/>
            <p:cNvCxnSpPr>
              <a:stCxn id="942" idx="2"/>
              <a:endCxn id="944" idx="3"/>
            </p:cNvCxnSpPr>
            <p:nvPr/>
          </p:nvCxnSpPr>
          <p:spPr>
            <a:xfrm flipH="1">
              <a:off x="1754725" y="3584800"/>
              <a:ext cx="771900" cy="47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44" name="Google Shape;944;p71"/>
          <p:cNvSpPr txBox="1"/>
          <p:nvPr/>
        </p:nvSpPr>
        <p:spPr>
          <a:xfrm>
            <a:off x="260725" y="3867350"/>
            <a:ext cx="14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node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6186975" y="2585450"/>
            <a:ext cx="8514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565575" y="1610950"/>
            <a:ext cx="1113600" cy="27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65" name="Google Shape;165;p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68" name="Google Shape;168;p18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One-sided </a:t>
            </a:r>
            <a:r>
              <a:rPr lang="en" sz="1800">
                <a:solidFill>
                  <a:srgbClr val="FF0000"/>
                </a:solidFill>
              </a:rPr>
              <a:t>communication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interfaces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bare resemblance to shared-memory programming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49175" y="18701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449175" y="26539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49175" y="35313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1919866" y="28045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3" name="Google Shape;173;p18"/>
          <p:cNvCxnSpPr>
            <a:stCxn id="169" idx="6"/>
            <a:endCxn id="172" idx="1"/>
          </p:cNvCxnSpPr>
          <p:nvPr/>
        </p:nvCxnSpPr>
        <p:spPr>
          <a:xfrm>
            <a:off x="1107375" y="21994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1544220" y="22556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5" name="Google Shape;175;p18"/>
          <p:cNvCxnSpPr>
            <a:stCxn id="170" idx="6"/>
            <a:endCxn id="172" idx="2"/>
          </p:cNvCxnSpPr>
          <p:nvPr/>
        </p:nvCxnSpPr>
        <p:spPr>
          <a:xfrm>
            <a:off x="1107375" y="29831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stCxn id="171" idx="6"/>
            <a:endCxn id="172" idx="3"/>
          </p:cNvCxnSpPr>
          <p:nvPr/>
        </p:nvCxnSpPr>
        <p:spPr>
          <a:xfrm flipH="1" rot="10800000">
            <a:off x="1107375" y="33665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1195874" y="2706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162155" y="32733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9" name="Google Shape;179;p18"/>
          <p:cNvCxnSpPr>
            <a:stCxn id="172" idx="5"/>
            <a:endCxn id="172" idx="7"/>
          </p:cNvCxnSpPr>
          <p:nvPr/>
        </p:nvCxnSpPr>
        <p:spPr>
          <a:xfrm rot="-5400000">
            <a:off x="2249175" y="3133517"/>
            <a:ext cx="465600" cy="600"/>
          </a:xfrm>
          <a:prstGeom prst="curvedConnector5">
            <a:avLst>
              <a:gd fmla="val -58868" name="adj1"/>
              <a:gd fmla="val 141904175" name="adj2"/>
              <a:gd fmla="val 1588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8"/>
          <p:cNvSpPr txBox="1"/>
          <p:nvPr/>
        </p:nvSpPr>
        <p:spPr>
          <a:xfrm>
            <a:off x="3310079" y="28863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Load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792575" y="17939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792575" y="25777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792575" y="34551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263266" y="27283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6" name="Google Shape;186;p18"/>
          <p:cNvCxnSpPr>
            <a:stCxn id="182" idx="6"/>
            <a:endCxn id="185" idx="1"/>
          </p:cNvCxnSpPr>
          <p:nvPr/>
        </p:nvCxnSpPr>
        <p:spPr>
          <a:xfrm>
            <a:off x="5450775" y="21232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 txBox="1"/>
          <p:nvPr/>
        </p:nvSpPr>
        <p:spPr>
          <a:xfrm>
            <a:off x="5811420" y="2179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88" name="Google Shape;188;p18"/>
          <p:cNvCxnSpPr>
            <a:stCxn id="183" idx="6"/>
            <a:endCxn id="185" idx="2"/>
          </p:cNvCxnSpPr>
          <p:nvPr/>
        </p:nvCxnSpPr>
        <p:spPr>
          <a:xfrm>
            <a:off x="5450775" y="29069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4" idx="6"/>
            <a:endCxn id="185" idx="3"/>
          </p:cNvCxnSpPr>
          <p:nvPr/>
        </p:nvCxnSpPr>
        <p:spPr>
          <a:xfrm flipH="1" rot="10800000">
            <a:off x="5450775" y="32903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8"/>
          <p:cNvSpPr txBox="1"/>
          <p:nvPr/>
        </p:nvSpPr>
        <p:spPr>
          <a:xfrm>
            <a:off x="5691674" y="26302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657955" y="31971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92" name="Google Shape;192;p18"/>
          <p:cNvCxnSpPr>
            <a:stCxn id="185" idx="5"/>
            <a:endCxn id="185" idx="7"/>
          </p:cNvCxnSpPr>
          <p:nvPr/>
        </p:nvCxnSpPr>
        <p:spPr>
          <a:xfrm rot="-5400000">
            <a:off x="6592575" y="3057317"/>
            <a:ext cx="465600" cy="600"/>
          </a:xfrm>
          <a:prstGeom prst="curvedConnector5">
            <a:avLst>
              <a:gd fmla="val -71856" name="adj1"/>
              <a:gd fmla="val 147158341" name="adj2"/>
              <a:gd fmla="val 171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8"/>
          <p:cNvSpPr txBox="1"/>
          <p:nvPr/>
        </p:nvSpPr>
        <p:spPr>
          <a:xfrm>
            <a:off x="7653479" y="28101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9672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Shared-memory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02347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One-sided communication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0" name="Google Shape;950;p7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51" name="Google Shape;951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2" name="Google Shape;952;p7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53" name="Google Shape;953;p7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954" name="Google Shape;954;p72" title="modified-l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0" y="535225"/>
            <a:ext cx="7897526" cy="444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72"/>
          <p:cNvSpPr txBox="1"/>
          <p:nvPr/>
        </p:nvSpPr>
        <p:spPr>
          <a:xfrm>
            <a:off x="260725" y="3867350"/>
            <a:ext cx="98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Tree node</a:t>
            </a:r>
            <a:endParaRPr sz="1300">
              <a:solidFill>
                <a:srgbClr val="FF0000"/>
              </a:solidFill>
            </a:endParaRPr>
          </a:p>
        </p:txBody>
      </p:sp>
      <p:grpSp>
        <p:nvGrpSpPr>
          <p:cNvPr id="956" name="Google Shape;956;p72"/>
          <p:cNvGrpSpPr/>
          <p:nvPr/>
        </p:nvGrpSpPr>
        <p:grpSpPr>
          <a:xfrm>
            <a:off x="1243262" y="1965125"/>
            <a:ext cx="2891393" cy="2094600"/>
            <a:chOff x="261030" y="3248500"/>
            <a:chExt cx="3554700" cy="2094600"/>
          </a:xfrm>
        </p:grpSpPr>
        <p:sp>
          <p:nvSpPr>
            <p:cNvPr id="957" name="Google Shape;957;p72"/>
            <p:cNvSpPr/>
            <p:nvPr/>
          </p:nvSpPr>
          <p:spPr>
            <a:xfrm>
              <a:off x="3014730" y="3248500"/>
              <a:ext cx="8010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8" name="Google Shape;958;p72"/>
            <p:cNvCxnSpPr>
              <a:stCxn id="957" idx="2"/>
              <a:endCxn id="955" idx="3"/>
            </p:cNvCxnSpPr>
            <p:nvPr/>
          </p:nvCxnSpPr>
          <p:spPr>
            <a:xfrm flipH="1">
              <a:off x="261030" y="3514600"/>
              <a:ext cx="2753700" cy="18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4" name="Google Shape;964;p7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65" name="Google Shape;965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6" name="Google Shape;966;p7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67" name="Google Shape;967;p7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68" name="Google Shape;968;p73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969" name="Google Shape;969;p73" title="modified-ltqueue.drawio(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3"/>
          <p:cNvSpPr txBox="1"/>
          <p:nvPr/>
        </p:nvSpPr>
        <p:spPr>
          <a:xfrm>
            <a:off x="152400" y="3408950"/>
            <a:ext cx="22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p74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7" name="Google Shape;977;p7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78" name="Google Shape;978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9" name="Google Shape;979;p7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80" name="Google Shape;980;p7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981" name="Google Shape;981;p74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82" name="Google Shape;982;p74"/>
          <p:cNvSpPr txBox="1"/>
          <p:nvPr/>
        </p:nvSpPr>
        <p:spPr>
          <a:xfrm>
            <a:off x="170450" y="3388900"/>
            <a:ext cx="239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wants to enqueue a value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75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9" y="614100"/>
            <a:ext cx="7895475" cy="42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75"/>
          <p:cNvSpPr/>
          <p:nvPr/>
        </p:nvSpPr>
        <p:spPr>
          <a:xfrm>
            <a:off x="6797850" y="601575"/>
            <a:ext cx="15444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0" name="Google Shape;990;p7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91" name="Google Shape;991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7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93" name="Google Shape;993;p7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994" name="Google Shape;994;p75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95" name="Google Shape;995;p75"/>
          <p:cNvSpPr txBox="1"/>
          <p:nvPr/>
        </p:nvSpPr>
        <p:spPr>
          <a:xfrm>
            <a:off x="210550" y="3408950"/>
            <a:ext cx="223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obtains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timestamp =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76" title="modified-ltqueue.drawio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7" y="614100"/>
            <a:ext cx="7975959" cy="43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2" name="Google Shape;1002;p7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03" name="Google Shape;1003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7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05" name="Google Shape;1005;p7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06" name="Google Shape;1006;p76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07" name="Google Shape;1007;p76"/>
          <p:cNvSpPr txBox="1"/>
          <p:nvPr/>
        </p:nvSpPr>
        <p:spPr>
          <a:xfrm>
            <a:off x="170450" y="3408950"/>
            <a:ext cx="227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enqueues (-, 1) to its SPSC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08" name="Google Shape;1008;p76"/>
          <p:cNvSpPr/>
          <p:nvPr/>
        </p:nvSpPr>
        <p:spPr>
          <a:xfrm>
            <a:off x="5528525" y="3108050"/>
            <a:ext cx="7119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6"/>
          <p:cNvSpPr txBox="1"/>
          <p:nvPr/>
        </p:nvSpPr>
        <p:spPr>
          <a:xfrm>
            <a:off x="5133475" y="3258550"/>
            <a:ext cx="40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p77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8099250" cy="44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6" name="Google Shape;1016;p7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17" name="Google Shape;1017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Google Shape;1018;p7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19" name="Google Shape;1019;p7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20" name="Google Shape;1020;p77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21" name="Google Shape;1021;p77"/>
          <p:cNvSpPr txBox="1"/>
          <p:nvPr/>
        </p:nvSpPr>
        <p:spPr>
          <a:xfrm>
            <a:off x="152400" y="3408950"/>
            <a:ext cx="229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2 </a:t>
            </a:r>
            <a:r>
              <a:rPr lang="en" sz="1300">
                <a:solidFill>
                  <a:srgbClr val="FF0000"/>
                </a:solidFill>
              </a:rPr>
              <a:t>refreshes its node's min-timestamp to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22" name="Google Shape;1022;p77"/>
          <p:cNvSpPr/>
          <p:nvPr/>
        </p:nvSpPr>
        <p:spPr>
          <a:xfrm>
            <a:off x="6432900" y="328852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78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8099250" cy="44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9" name="Google Shape;1029;p7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30" name="Google Shape;1030;p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1" name="Google Shape;1031;p7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32" name="Google Shape;1032;p7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33" name="Google Shape;1033;p78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34" name="Google Shape;1034;p78"/>
          <p:cNvSpPr/>
          <p:nvPr/>
        </p:nvSpPr>
        <p:spPr>
          <a:xfrm>
            <a:off x="5955650" y="24213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8"/>
          <p:cNvSpPr/>
          <p:nvPr/>
        </p:nvSpPr>
        <p:spPr>
          <a:xfrm>
            <a:off x="6659500" y="156102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8"/>
          <p:cNvSpPr/>
          <p:nvPr/>
        </p:nvSpPr>
        <p:spPr>
          <a:xfrm>
            <a:off x="5237750" y="6141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8"/>
          <p:cNvCxnSpPr>
            <a:stCxn id="1036" idx="2"/>
          </p:cNvCxnSpPr>
          <p:nvPr/>
        </p:nvCxnSpPr>
        <p:spPr>
          <a:xfrm flipH="1">
            <a:off x="3429050" y="764550"/>
            <a:ext cx="18087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8"/>
          <p:cNvCxnSpPr>
            <a:stCxn id="1035" idx="2"/>
          </p:cNvCxnSpPr>
          <p:nvPr/>
        </p:nvCxnSpPr>
        <p:spPr>
          <a:xfrm rot="10800000">
            <a:off x="3499300" y="1353575"/>
            <a:ext cx="316020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78"/>
          <p:cNvCxnSpPr>
            <a:stCxn id="1034" idx="2"/>
          </p:cNvCxnSpPr>
          <p:nvPr/>
        </p:nvCxnSpPr>
        <p:spPr>
          <a:xfrm rot="10800000">
            <a:off x="3519350" y="1574250"/>
            <a:ext cx="24363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78"/>
          <p:cNvSpPr txBox="1"/>
          <p:nvPr/>
        </p:nvSpPr>
        <p:spPr>
          <a:xfrm>
            <a:off x="1495925" y="1024625"/>
            <a:ext cx="176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Nodes that needs refreshing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p79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7" name="Google Shape;1047;p7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48" name="Google Shape;1048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" name="Google Shape;1049;p7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50" name="Google Shape;1050;p7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enqueue</a:t>
            </a:r>
            <a:endParaRPr sz="1879"/>
          </a:p>
        </p:txBody>
      </p:sp>
      <p:sp>
        <p:nvSpPr>
          <p:cNvPr id="1051" name="Google Shape;1051;p79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52" name="Google Shape;1052;p79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8" name="Google Shape;1058;p8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59" name="Google Shape;1059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0" name="Google Shape;1060;p8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61" name="Google Shape;1061;p8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62" name="Google Shape;1062;p80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</a:t>
            </a:r>
            <a:r>
              <a:rPr lang="en" sz="1300">
                <a:solidFill>
                  <a:srgbClr val="FF0000"/>
                </a:solidFill>
              </a:rPr>
              <a:t>2 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063" name="Google Shape;1063;p80" title="modified-l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80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</a:t>
            </a:r>
            <a:r>
              <a:rPr lang="en" sz="1300">
                <a:solidFill>
                  <a:srgbClr val="FF0000"/>
                </a:solidFill>
              </a:rPr>
              <a:t>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81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1" name="Google Shape;1071;p8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72" name="Google Shape;1072;p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3" name="Google Shape;1073;p8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74" name="Google Shape;1074;p8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75" name="Google Shape;1075;p81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76" name="Google Shape;1076;p81"/>
          <p:cNvSpPr/>
          <p:nvPr/>
        </p:nvSpPr>
        <p:spPr>
          <a:xfrm>
            <a:off x="5193650" y="592500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81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sees rank 1.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02" name="Google Shape;20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924600" y="17513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</a:t>
            </a:r>
            <a:r>
              <a:rPr lang="en" sz="1700">
                <a:solidFill>
                  <a:srgbClr val="FF0000"/>
                </a:solidFill>
              </a:rPr>
              <a:t>communication</a:t>
            </a:r>
            <a:r>
              <a:rPr lang="en" sz="1700">
                <a:solidFill>
                  <a:srgbClr val="FF0000"/>
                </a:solidFill>
              </a:rPr>
              <a:t> interfaces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79750" y="175357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Communication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679750" y="303292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Synchronization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753400" y="3046725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Locks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5224700" y="3028950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Atomic operations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210" name="Google Shape;210;p19"/>
          <p:cNvCxnSpPr>
            <a:stCxn id="205" idx="2"/>
            <a:endCxn id="208" idx="0"/>
          </p:cNvCxnSpPr>
          <p:nvPr/>
        </p:nvCxnSpPr>
        <p:spPr>
          <a:xfrm flipH="1">
            <a:off x="3839400" y="2197725"/>
            <a:ext cx="860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205" idx="2"/>
            <a:endCxn id="209" idx="0"/>
          </p:cNvCxnSpPr>
          <p:nvPr/>
        </p:nvCxnSpPr>
        <p:spPr>
          <a:xfrm>
            <a:off x="4699500" y="2197725"/>
            <a:ext cx="16113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82" title="modified-ltqueue.drawio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3400"/>
            <a:ext cx="7989075" cy="43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4" name="Google Shape;1084;p8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85" name="Google Shape;1085;p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8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87" name="Google Shape;1087;p8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088" name="Google Shape;1088;p82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89" name="Google Shape;1089;p82"/>
          <p:cNvSpPr/>
          <p:nvPr/>
        </p:nvSpPr>
        <p:spPr>
          <a:xfrm>
            <a:off x="4200900" y="2984775"/>
            <a:ext cx="371100" cy="30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82"/>
          <p:cNvSpPr txBox="1"/>
          <p:nvPr/>
        </p:nvSpPr>
        <p:spPr>
          <a:xfrm>
            <a:off x="210550" y="3408950"/>
            <a:ext cx="2238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</a:t>
            </a:r>
            <a:r>
              <a:rPr lang="en" sz="1300">
                <a:solidFill>
                  <a:srgbClr val="FF0000"/>
                </a:solidFill>
              </a:rPr>
              <a:t>dequeues from the local SPSC of rank 1</a:t>
            </a:r>
            <a:r>
              <a:rPr lang="en" sz="1300">
                <a:solidFill>
                  <a:srgbClr val="FF0000"/>
                </a:solidFill>
              </a:rPr>
              <a:t>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83" title="modified-ltqueue.drawio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614100"/>
            <a:ext cx="7837750" cy="42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7" name="Google Shape;1097;p8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98" name="Google Shape;1098;p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9" name="Google Shape;1099;p8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00" name="Google Shape;1100;p8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dLTQueue's dequeue</a:t>
            </a:r>
            <a:endParaRPr sz="1879"/>
          </a:p>
        </p:txBody>
      </p:sp>
      <p:sp>
        <p:nvSpPr>
          <p:cNvPr id="1101" name="Google Shape;1101;p83"/>
          <p:cNvSpPr txBox="1"/>
          <p:nvPr/>
        </p:nvSpPr>
        <p:spPr>
          <a:xfrm>
            <a:off x="6884100" y="614100"/>
            <a:ext cx="154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 = 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02" name="Google Shape;1102;p83"/>
          <p:cNvSpPr txBox="1"/>
          <p:nvPr/>
        </p:nvSpPr>
        <p:spPr>
          <a:xfrm>
            <a:off x="210550" y="34089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8" name="Google Shape;1108;p8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09" name="Google Shape;1109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8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11" name="Google Shape;1111;p8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12" name="Google Shape;1112;p84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8" name="Google Shape;1118;p8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19" name="Google Shape;1119;p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0" name="Google Shape;1120;p8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21" name="Google Shape;1121;p8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22" name="Google Shape;1122;p85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3" name="Google Shape;1123;p85"/>
          <p:cNvGrpSpPr/>
          <p:nvPr/>
        </p:nvGrpSpPr>
        <p:grpSpPr>
          <a:xfrm>
            <a:off x="2556675" y="1945095"/>
            <a:ext cx="2476500" cy="2009108"/>
            <a:chOff x="1383625" y="3318700"/>
            <a:chExt cx="2476500" cy="532200"/>
          </a:xfrm>
        </p:grpSpPr>
        <p:sp>
          <p:nvSpPr>
            <p:cNvPr id="1124" name="Google Shape;1124;p85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5" name="Google Shape;1125;p85"/>
            <p:cNvCxnSpPr>
              <a:stCxn id="1124" idx="2"/>
            </p:cNvCxnSpPr>
            <p:nvPr/>
          </p:nvCxnSpPr>
          <p:spPr>
            <a:xfrm rot="10800000">
              <a:off x="1383625" y="3581500"/>
              <a:ext cx="11430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26" name="Google Shape;1126;p85"/>
          <p:cNvSpPr txBox="1"/>
          <p:nvPr/>
        </p:nvSpPr>
        <p:spPr>
          <a:xfrm>
            <a:off x="1062675" y="2557100"/>
            <a:ext cx="14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Each enqueuer process hosts a distributed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2" name="Google Shape;1132;p8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3" name="Google Shape;1133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8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35" name="Google Shape;1135;p8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36" name="Google Shape;1136;p86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7" name="Google Shape;1137;p86"/>
          <p:cNvGrpSpPr/>
          <p:nvPr/>
        </p:nvGrpSpPr>
        <p:grpSpPr>
          <a:xfrm>
            <a:off x="2073212" y="1071103"/>
            <a:ext cx="2959829" cy="2064192"/>
            <a:chOff x="942025" y="3318700"/>
            <a:chExt cx="2918100" cy="1494600"/>
          </a:xfrm>
        </p:grpSpPr>
        <p:sp>
          <p:nvSpPr>
            <p:cNvPr id="1138" name="Google Shape;1138;p86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9" name="Google Shape;1139;p86"/>
            <p:cNvCxnSpPr>
              <a:stCxn id="1138" idx="2"/>
              <a:endCxn id="1140" idx="3"/>
            </p:cNvCxnSpPr>
            <p:nvPr/>
          </p:nvCxnSpPr>
          <p:spPr>
            <a:xfrm flipH="1">
              <a:off x="942025" y="3584800"/>
              <a:ext cx="1584600" cy="12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40" name="Google Shape;1140;p86"/>
          <p:cNvSpPr txBox="1"/>
          <p:nvPr/>
        </p:nvSpPr>
        <p:spPr>
          <a:xfrm>
            <a:off x="469550" y="2542650"/>
            <a:ext cx="160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A Slot storing the minimum timestamp of the corresponding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6" name="Google Shape;1146;p8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47" name="Google Shape;1147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8" name="Google Shape;1148;p8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49" name="Google Shape;1149;p8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50" name="Google Shape;1150;p87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8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52" name="Google Shape;1152;p87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8" name="Google Shape;1158;p8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59" name="Google Shape;1159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0" name="Google Shape;1160;p8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61" name="Google Shape;1161;p8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62" name="Google Shape;1162;p88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88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wants to enqueue a value.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64" name="Google Shape;1164;p8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0" name="Google Shape;1170;p8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71" name="Google Shape;1171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2" name="Google Shape;1172;p8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73" name="Google Shape;1173;p8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174" name="Google Shape;1174;p89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89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obtains the timestamp value =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76" name="Google Shape;1176;p89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77" name="Google Shape;1177;p89"/>
          <p:cNvSpPr/>
          <p:nvPr/>
        </p:nvSpPr>
        <p:spPr>
          <a:xfrm>
            <a:off x="169622" y="1475690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3" name="Google Shape;1183;p9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84" name="Google Shape;1184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5" name="Google Shape;1185;p9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86" name="Google Shape;1186;p9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187" name="Google Shape;1187;p90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enqueues the value and timestamp to its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88" name="Google Shape;1188;p90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189" name="Google Shape;1189;p90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90"/>
          <p:cNvSpPr/>
          <p:nvPr/>
        </p:nvSpPr>
        <p:spPr>
          <a:xfrm>
            <a:off x="3521547" y="2956615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" name="Google Shape;1195;p91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7" name="Google Shape;1197;p9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98" name="Google Shape;1198;p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9" name="Google Shape;1199;p9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00" name="Google Shape;1200;p9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01" name="Google Shape;1201;p91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</a:t>
            </a:r>
            <a:r>
              <a:rPr lang="en" sz="1300">
                <a:solidFill>
                  <a:srgbClr val="FF0000"/>
                </a:solidFill>
              </a:rPr>
              <a:t>refreshes</a:t>
            </a:r>
            <a:r>
              <a:rPr lang="en" sz="1300">
                <a:solidFill>
                  <a:srgbClr val="FF0000"/>
                </a:solidFill>
              </a:rPr>
              <a:t> its slot with the minimum timestamp in the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02" name="Google Shape;1202;p9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03" name="Google Shape;1203;p91"/>
          <p:cNvSpPr/>
          <p:nvPr/>
        </p:nvSpPr>
        <p:spPr>
          <a:xfrm>
            <a:off x="3543225" y="579925"/>
            <a:ext cx="11814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Progress guarantee &amp; Fault tolerance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17" name="Google Shape;217;p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18" name="Google Shape;21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37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215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23" name="Google Shape;223;p20"/>
          <p:cNvCxnSpPr>
            <a:stCxn id="221" idx="2"/>
          </p:cNvCxnSpPr>
          <p:nvPr/>
        </p:nvCxnSpPr>
        <p:spPr>
          <a:xfrm>
            <a:off x="1300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24" name="Google Shape;224;p20"/>
          <p:cNvSpPr/>
          <p:nvPr/>
        </p:nvSpPr>
        <p:spPr>
          <a:xfrm>
            <a:off x="733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25" name="Google Shape;225;p20"/>
          <p:cNvCxnSpPr>
            <a:endCxn id="224" idx="3"/>
          </p:cNvCxnSpPr>
          <p:nvPr/>
        </p:nvCxnSpPr>
        <p:spPr>
          <a:xfrm rot="10800000">
            <a:off x="1867425" y="32580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/>
        </p:nvSpPr>
        <p:spPr>
          <a:xfrm>
            <a:off x="365650" y="206537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Acquire lock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>
            <a:off x="2644650" y="1820450"/>
            <a:ext cx="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28" name="Google Shape;228;p20"/>
          <p:cNvSpPr txBox="1"/>
          <p:nvPr/>
        </p:nvSpPr>
        <p:spPr>
          <a:xfrm>
            <a:off x="1863300" y="3258050"/>
            <a:ext cx="1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Blocked trying to acquire lock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5409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787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31" name="Google Shape;231;p20"/>
          <p:cNvCxnSpPr>
            <a:stCxn id="229" idx="2"/>
          </p:cNvCxnSpPr>
          <p:nvPr/>
        </p:nvCxnSpPr>
        <p:spPr>
          <a:xfrm>
            <a:off x="5872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32" name="Google Shape;232;p20"/>
          <p:cNvSpPr/>
          <p:nvPr/>
        </p:nvSpPr>
        <p:spPr>
          <a:xfrm>
            <a:off x="5305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33" name="Google Shape;233;p20"/>
          <p:cNvCxnSpPr>
            <a:endCxn id="234" idx="0"/>
          </p:cNvCxnSpPr>
          <p:nvPr/>
        </p:nvCxnSpPr>
        <p:spPr>
          <a:xfrm>
            <a:off x="72166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34" name="Google Shape;234;p20"/>
          <p:cNvSpPr/>
          <p:nvPr/>
        </p:nvSpPr>
        <p:spPr>
          <a:xfrm>
            <a:off x="66495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235" name="Google Shape;235;p20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Lock-based algorithms are </a:t>
            </a:r>
            <a:r>
              <a:rPr lang="en" sz="1200">
                <a:solidFill>
                  <a:srgbClr val="FF0000"/>
                </a:solidFill>
              </a:rPr>
              <a:t>blocking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4926075" y="4161750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lgorithms </a:t>
            </a:r>
            <a:r>
              <a:rPr lang="en" sz="1200">
                <a:solidFill>
                  <a:schemeClr val="dk1"/>
                </a:solidFill>
              </a:rPr>
              <a:t>that synchronize using atomic operations can be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non-b</a:t>
            </a:r>
            <a:r>
              <a:rPr lang="en" sz="1200">
                <a:solidFill>
                  <a:srgbClr val="FF0000"/>
                </a:solidFill>
              </a:rPr>
              <a:t>locking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Google Shape;1208;p92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0" name="Google Shape;1210;p9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11" name="Google Shape;1211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2" name="Google Shape;1212;p9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13" name="Google Shape;1213;p9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14" name="Google Shape;1214;p92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15" name="Google Shape;1215;p9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1" name="Google Shape;1221;p9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22" name="Google Shape;1222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3" name="Google Shape;1223;p9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24" name="Google Shape;1224;p9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225" name="Google Shape;1225;p93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27" name="Google Shape;1227;p93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3" name="Google Shape;1233;p9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34" name="Google Shape;1234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5" name="Google Shape;1235;p9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36" name="Google Shape;1236;p9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237" name="Google Shape;1237;p94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94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scans the slots for the minimum timestamp. It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39" name="Google Shape;1239;p94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9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6" name="Google Shape;1246;p9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47" name="Google Shape;1247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8" name="Google Shape;1248;p9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49" name="Google Shape;1249;p9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1250" name="Google Shape;1250;p95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95"/>
          <p:cNvSpPr txBox="1"/>
          <p:nvPr/>
        </p:nvSpPr>
        <p:spPr>
          <a:xfrm>
            <a:off x="310900" y="3239350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has to perform a rescan a second time to ensure linearizability. It still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52" name="Google Shape;1252;p95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95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96" title="slo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630225"/>
            <a:ext cx="7793501" cy="45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0" name="Google Shape;1260;p9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61" name="Google Shape;1261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2" name="Google Shape;1262;p9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63" name="Google Shape;1263;p9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64" name="Google Shape;1264;p96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then dequeues from the SPSC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65" name="Google Shape;1265;p96"/>
          <p:cNvSpPr/>
          <p:nvPr/>
        </p:nvSpPr>
        <p:spPr>
          <a:xfrm>
            <a:off x="3420225" y="3240550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96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97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3" name="Google Shape;1273;p9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74" name="Google Shape;1274;p9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5" name="Google Shape;1275;p9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76" name="Google Shape;1276;p9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77" name="Google Shape;1277;p97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refreshes the slot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78" name="Google Shape;1278;p97"/>
          <p:cNvSpPr/>
          <p:nvPr/>
        </p:nvSpPr>
        <p:spPr>
          <a:xfrm>
            <a:off x="3434675" y="676025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9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98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6" name="Google Shape;1286;p9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87" name="Google Shape;1287;p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9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89" name="Google Shape;1289;p9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1290" name="Google Shape;1290;p98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291" name="Google Shape;1291;p9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9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97" name="Google Shape;1297;p9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98" name="Google Shape;1298;p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9" name="Google Shape;1299;p9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00" name="Google Shape;1300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1" name="Google Shape;1301;p99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0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07" name="Google Shape;1307;p10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08" name="Google Shape;1308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10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10" name="Google Shape;1310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1" name="Google Shape;1311;p100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100"/>
          <p:cNvSpPr/>
          <p:nvPr/>
        </p:nvSpPr>
        <p:spPr>
          <a:xfrm>
            <a:off x="6732775" y="1321050"/>
            <a:ext cx="6936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100"/>
          <p:cNvCxnSpPr>
            <a:stCxn id="1312" idx="3"/>
            <a:endCxn id="1314" idx="3"/>
          </p:cNvCxnSpPr>
          <p:nvPr/>
        </p:nvCxnSpPr>
        <p:spPr>
          <a:xfrm flipH="1">
            <a:off x="2470250" y="1869799"/>
            <a:ext cx="43641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00"/>
          <p:cNvSpPr txBox="1"/>
          <p:nvPr/>
        </p:nvSpPr>
        <p:spPr>
          <a:xfrm>
            <a:off x="232225" y="37916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old_rank = 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0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20" name="Google Shape;1320;p10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21" name="Google Shape;1321;p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2" name="Google Shape;1322;p10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23" name="Google Shape;1323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4" name="Google Shape;1324;p101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01"/>
          <p:cNvSpPr/>
          <p:nvPr/>
        </p:nvSpPr>
        <p:spPr>
          <a:xfrm>
            <a:off x="6140750" y="2166250"/>
            <a:ext cx="2051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6" name="Google Shape;1326;p101"/>
          <p:cNvCxnSpPr>
            <a:stCxn id="1325" idx="3"/>
            <a:endCxn id="1327" idx="3"/>
          </p:cNvCxnSpPr>
          <p:nvPr/>
        </p:nvCxnSpPr>
        <p:spPr>
          <a:xfrm flipH="1">
            <a:off x="2470371" y="2714999"/>
            <a:ext cx="3970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7" name="Google Shape;1327;p101"/>
          <p:cNvSpPr txBox="1"/>
          <p:nvPr/>
        </p:nvSpPr>
        <p:spPr>
          <a:xfrm>
            <a:off x="232225" y="3791650"/>
            <a:ext cx="22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new_rank = rank with minimum min-timestamp = 2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Issues when designing non-blocking algorithms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43" name="Google Shape;24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1" title="ABA-problem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857725"/>
            <a:ext cx="2589044" cy="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 title="ABA-problem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5" y="1762825"/>
            <a:ext cx="3645700" cy="6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 title="ABA-problem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50" y="2710675"/>
            <a:ext cx="2589050" cy="112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 title="safe-memory-reclamation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308" y="1162525"/>
            <a:ext cx="334639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 title="safe-memory-reclamation-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6300" y="2417800"/>
            <a:ext cx="3535275" cy="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635725" y="4009350"/>
            <a:ext cx="26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ABA problem</a:t>
            </a:r>
            <a:r>
              <a:rPr lang="en" sz="1200">
                <a:solidFill>
                  <a:schemeClr val="dk1"/>
                </a:solidFill>
              </a:rPr>
              <a:t>: Associated with Compare-and-swap - A process fails to notice changes happening due to indistinguishable observed values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5339250" y="4009350"/>
            <a:ext cx="26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Safe memory reclamation problem</a:t>
            </a:r>
            <a:r>
              <a:rPr lang="en" sz="1200">
                <a:solidFill>
                  <a:schemeClr val="dk1"/>
                </a:solidFill>
              </a:rPr>
              <a:t>: A process frees memory that another is trying to access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102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0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34" name="Google Shape;1334;p10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35" name="Google Shape;1335;p10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6" name="Google Shape;1336;p10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37" name="Google Shape;133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8" name="Google Shape;1338;p102"/>
          <p:cNvSpPr/>
          <p:nvPr/>
        </p:nvSpPr>
        <p:spPr>
          <a:xfrm>
            <a:off x="6768900" y="1342725"/>
            <a:ext cx="6645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102"/>
          <p:cNvCxnSpPr>
            <a:stCxn id="1338" idx="3"/>
            <a:endCxn id="1340" idx="3"/>
          </p:cNvCxnSpPr>
          <p:nvPr/>
        </p:nvCxnSpPr>
        <p:spPr>
          <a:xfrm flipH="1">
            <a:off x="2470314" y="1891474"/>
            <a:ext cx="4395900" cy="15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0" name="Google Shape;1340;p102"/>
          <p:cNvSpPr txBox="1"/>
          <p:nvPr/>
        </p:nvSpPr>
        <p:spPr>
          <a:xfrm>
            <a:off x="232225" y="2953450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CAS(&amp;node, old_rank, new_rank)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0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46" name="Google Shape;1346;p10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47" name="Google Shape;1347;p1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8" name="Google Shape;1348;p10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49" name="Google Shape;134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0" name="Google Shape;1350;p103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56" name="Google Shape;1356;p10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57" name="Google Shape;1357;p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10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59" name="Google Shape;1359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0" name="Google Shape;1360;p104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104"/>
          <p:cNvSpPr/>
          <p:nvPr/>
        </p:nvSpPr>
        <p:spPr>
          <a:xfrm>
            <a:off x="3568675" y="606825"/>
            <a:ext cx="12570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2" name="Google Shape;1362;p104"/>
          <p:cNvCxnSpPr>
            <a:stCxn id="1361" idx="3"/>
          </p:cNvCxnSpPr>
          <p:nvPr/>
        </p:nvCxnSpPr>
        <p:spPr>
          <a:xfrm flipH="1">
            <a:off x="197945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104"/>
          <p:cNvSpPr txBox="1"/>
          <p:nvPr/>
        </p:nvSpPr>
        <p:spPr>
          <a:xfrm>
            <a:off x="311700" y="2066075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old_slot = MAX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69" name="Google Shape;1369;p10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70" name="Google Shape;1370;p1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1" name="Google Shape;1371;p10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72" name="Google Shape;137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3" name="Google Shape;1373;p105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5"/>
          <p:cNvSpPr/>
          <p:nvPr/>
        </p:nvSpPr>
        <p:spPr>
          <a:xfrm>
            <a:off x="3521375" y="1423175"/>
            <a:ext cx="1257000" cy="23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5" name="Google Shape;1375;p105"/>
          <p:cNvCxnSpPr>
            <a:stCxn id="1374" idx="2"/>
          </p:cNvCxnSpPr>
          <p:nvPr/>
        </p:nvCxnSpPr>
        <p:spPr>
          <a:xfrm rot="10800000">
            <a:off x="2369375" y="2376575"/>
            <a:ext cx="115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105"/>
          <p:cNvSpPr txBox="1"/>
          <p:nvPr/>
        </p:nvSpPr>
        <p:spPr>
          <a:xfrm>
            <a:off x="36125" y="2066075"/>
            <a:ext cx="23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new_slot = spsc.readFront() =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106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10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83" name="Google Shape;1383;p10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84" name="Google Shape;1384;p10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5" name="Google Shape;1385;p10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86" name="Google Shape;1386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7" name="Google Shape;1387;p106"/>
          <p:cNvSpPr/>
          <p:nvPr/>
        </p:nvSpPr>
        <p:spPr>
          <a:xfrm>
            <a:off x="3568675" y="606825"/>
            <a:ext cx="1040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106"/>
          <p:cNvCxnSpPr>
            <a:stCxn id="1387" idx="3"/>
          </p:cNvCxnSpPr>
          <p:nvPr/>
        </p:nvCxnSpPr>
        <p:spPr>
          <a:xfrm flipH="1">
            <a:off x="194773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9" name="Google Shape;1389;p106"/>
          <p:cNvSpPr txBox="1"/>
          <p:nvPr/>
        </p:nvSpPr>
        <p:spPr>
          <a:xfrm>
            <a:off x="311700" y="2066075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CAS(&amp;slot, old_slot, new_slot)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0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retry 2 times?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395" name="Google Shape;1395;p10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96" name="Google Shape;1396;p10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7" name="Google Shape;1397;p10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98" name="Google Shape;1398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9" name="Google Shape;1399;p107" title="double-refresh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1300"/>
            <a:ext cx="8839199" cy="31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0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do 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05" name="Google Shape;1405;p10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06" name="Google Shape;1406;p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7" name="Google Shape;1407;p10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08" name="Google Shape;140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9" name="Google Shape;1409;p108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08"/>
          <p:cNvSpPr/>
          <p:nvPr/>
        </p:nvSpPr>
        <p:spPr>
          <a:xfrm>
            <a:off x="3847350" y="1027200"/>
            <a:ext cx="4052700" cy="7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16" name="Google Shape;1416;p10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17" name="Google Shape;1417;p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8" name="Google Shape;1418;p10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19" name="Google Shape;1419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0" name="Google Shape;1420;p109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1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26" name="Google Shape;1426;p11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27" name="Google Shape;1427;p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8" name="Google Shape;1428;p11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29" name="Google Shape;1429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0" name="Google Shape;1430;p110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1" name="Google Shape;1431;p110"/>
          <p:cNvCxnSpPr/>
          <p:nvPr/>
        </p:nvCxnSpPr>
        <p:spPr>
          <a:xfrm>
            <a:off x="2614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110"/>
          <p:cNvSpPr txBox="1"/>
          <p:nvPr/>
        </p:nvSpPr>
        <p:spPr>
          <a:xfrm>
            <a:off x="1764925" y="1236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0, nothing.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1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438" name="Google Shape;1438;p11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439" name="Google Shape;1439;p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0" name="Google Shape;1440;p11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441" name="Google Shape;1441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2" name="Google Shape;1442;p111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3" name="Google Shape;1443;p111"/>
          <p:cNvCxnSpPr/>
          <p:nvPr/>
        </p:nvCxnSpPr>
        <p:spPr>
          <a:xfrm>
            <a:off x="36053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111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1, nothing. </a:t>
            </a:r>
            <a:r>
              <a:rPr lang="en" sz="1800">
                <a:solidFill>
                  <a:schemeClr val="dk2"/>
                </a:solidFill>
              </a:rPr>
              <a:t>Then it suspends.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