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F5B3A0-83C8-421E-A217-F83F005BB0FF}">
  <a:tblStyle styleId="{E6F5B3A0-83C8-421E-A217-F83F005BB0F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42" Type="http://schemas.openxmlformats.org/officeDocument/2006/relationships/slide" Target="slides/slide36.xml"/><Relationship Id="rId86" Type="http://schemas.openxmlformats.org/officeDocument/2006/relationships/slide" Target="slides/slide80.xml"/><Relationship Id="rId41" Type="http://schemas.openxmlformats.org/officeDocument/2006/relationships/slide" Target="slides/slide35.xml"/><Relationship Id="rId85" Type="http://schemas.openxmlformats.org/officeDocument/2006/relationships/slide" Target="slides/slide79.xml"/><Relationship Id="rId44" Type="http://schemas.openxmlformats.org/officeDocument/2006/relationships/slide" Target="slides/slide38.xml"/><Relationship Id="rId88" Type="http://schemas.openxmlformats.org/officeDocument/2006/relationships/slide" Target="slides/slide82.xml"/><Relationship Id="rId43" Type="http://schemas.openxmlformats.org/officeDocument/2006/relationships/slide" Target="slides/slide37.xml"/><Relationship Id="rId87" Type="http://schemas.openxmlformats.org/officeDocument/2006/relationships/slide" Target="slides/slide8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90" Type="http://schemas.openxmlformats.org/officeDocument/2006/relationships/slide" Target="slides/slide84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e9a920e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e9a920e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053acc17b_0_1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5053acc17b_0_1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053acc17b_0_1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053acc17b_0_1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8e9a920e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8e9a920e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8ab7bba2d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8ab7bba2d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58ab7bba2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58ab7bba2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58e9a920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58e9a920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35c38b797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35c38b797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35c38b797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35c38b797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5c38b79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5c38b79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535c38b797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535c38b797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053acc17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053acc17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597f14ee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597f14ee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535c38b797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535c38b797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97f14ee35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97f14ee3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35c38b797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35c38b797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35c38b797_0_6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35c38b797_0_6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535c38b797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535c38b797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597f14ee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597f14ee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O(log n) remote operations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053acc17b_0_1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5053acc17b_0_1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35c38b797_0_5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3535c38b797_0_5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1e3de45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51e3de45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053acc17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053acc17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reference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1477d0750_143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51477d0750_143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078278bd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5078278bd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07827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07827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535c38b797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535c38b797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51477d0750_143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51477d0750_14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51477d0750_143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51477d0750_143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5053acc17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5053acc17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35053acc17b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35053acc17b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5053acc17b_0_5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5053acc17b_0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358ab7bba2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358ab7bba2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53acc17b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53acc17b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....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535c38b797_0_8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535c38b797_0_8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35c38b797_0_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35c38b797_0_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g35078278bd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9" name="Google Shape;669;g35078278bd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35078278bd7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35078278bd7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5078278bd7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35078278bd7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35078278bd7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35078278bd7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053acc17b_0_1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053acc17b_0_1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the flattened idea</a:t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053acc17b_0_1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5053acc17b_0_1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51477d0750_14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51477d0750_14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51477d0750_143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51477d0750_14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053acc17b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053acc17b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351477d0750_14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351477d0750_14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351477d0750_143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351477d0750_143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51477d0750_143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51477d0750_143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351477d0750_143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351477d0750_143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351477d0750_143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351477d0750_143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351477d0750_143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351477d0750_143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351477d0750_143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351477d0750_143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351477d0750_143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351477d0750_143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351477d0750_143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351477d0750_143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g351477d0750_143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" name="Google Shape;903;g351477d0750_143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35c38b7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35c38b7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g351477d0750_143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" name="Google Shape;916;g351477d0750_143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3516839b0b5_3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3516839b0b5_3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3516839b0b5_3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3516839b0b5_3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3516839b0b5_31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3516839b0b5_31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g3516839b0b5_3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4" name="Google Shape;964;g3516839b0b5_3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g3516839b0b5_3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7" name="Google Shape;977;g3516839b0b5_3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3516839b0b5_3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3516839b0b5_3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3516839b0b5_3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3516839b0b5_3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3516839b0b5_3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3516839b0b5_3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5078278bd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35078278bd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5c38b7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535c38b7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5078278bd7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5078278bd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35078278bd7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35078278bd7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35078278bd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35078278bd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g35078278bd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9" name="Google Shape;1069;g35078278bd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9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g35078278bd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1" name="Google Shape;1081;g35078278bd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1" name="Shape 1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1092;g35078278bd7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3" name="Google Shape;1093;g35078278bd7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g35078278bd7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" name="Google Shape;1105;g35078278bd7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5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g35078278bd7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7" name="Google Shape;1117;g35078278bd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35078278bd7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35078278bd7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g35078278bd7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9" name="Google Shape;1139;g35078278bd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35c38b797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35c38b797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g350a68004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3" name="Google Shape;1153;g350a68004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6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350a680044a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350a680044a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g350a680044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5" name="Google Shape;1185;g350a680044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0" name="Shape 1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" name="Google Shape;1201;g350a680044a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2" name="Google Shape;1202;g350a680044a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7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g350a680044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9" name="Google Shape;1219;g350a680044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053acc17b_0_1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053acc17b_0_1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Relationship Id="rId6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.png"/><Relationship Id="rId4" Type="http://schemas.openxmlformats.org/officeDocument/2006/relationships/image" Target="../media/image2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36.png"/><Relationship Id="rId4" Type="http://schemas.openxmlformats.org/officeDocument/2006/relationships/image" Target="../media/image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32.png"/><Relationship Id="rId4" Type="http://schemas.openxmlformats.org/officeDocument/2006/relationships/image" Target="../media/image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1.png"/><Relationship Id="rId4" Type="http://schemas.openxmlformats.org/officeDocument/2006/relationships/image" Target="../media/image34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1.png"/><Relationship Id="rId4" Type="http://schemas.openxmlformats.org/officeDocument/2006/relationships/image" Target="../media/image25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.png"/><Relationship Id="rId4" Type="http://schemas.openxmlformats.org/officeDocument/2006/relationships/image" Target="../media/image3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10726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Studying and developing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non-blocking distributed</a:t>
            </a:r>
            <a:endParaRPr sz="3680">
              <a:solidFill>
                <a:srgbClr val="00279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80">
                <a:solidFill>
                  <a:srgbClr val="002792"/>
                </a:solidFill>
              </a:rPr>
              <a:t>MPSC queues</a:t>
            </a:r>
            <a:endParaRPr sz="3880">
              <a:solidFill>
                <a:srgbClr val="002792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59" name="Google Shape;59;p13"/>
          <p:cNvGraphicFramePr/>
          <p:nvPr/>
        </p:nvGraphicFramePr>
        <p:xfrm>
          <a:off x="133047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Student: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Đỗ Nguyễn An Huy - 2110193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Thesis committee: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 - Đồ án chuyên ngành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Supervisors: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Dr. Diệp Thanh Đăng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Assoc. Prof. Dr. Thoại Nam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lt1"/>
                          </a:solidFill>
                        </a:rPr>
                        <a:t>May, 2025 - Semester 242</a:t>
                      </a:r>
                      <a:endParaRPr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2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46" name="Google Shape;24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7" name="Google Shape;247;p2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8" name="Google Shape;24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9" name="Google Shape;249;p22"/>
          <p:cNvGraphicFramePr/>
          <p:nvPr/>
        </p:nvGraphicFramePr>
        <p:xfrm>
          <a:off x="762200" y="69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542050"/>
                <a:gridCol w="1542050"/>
                <a:gridCol w="1542050"/>
                <a:gridCol w="1542050"/>
                <a:gridCol w="15420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MPSC queues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LTQueue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(Jayanti &amp; Petrovic, 2005)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DQueue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(Wang et al., 2019)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WRLQueue</a:t>
                      </a:r>
                      <a:r>
                        <a:rPr lang="en"/>
                        <a:t>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(Yang et al., 2022)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Jiffy</a:t>
                      </a:r>
                      <a:endParaRPr b="1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(Adas &amp; Friedman, 2022)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Load-linked/Store-conditional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r>
                        <a:rPr lang="en"/>
                        <a:t>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Incorrect 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Custom scheme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Blocking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Wait-free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elements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r>
                        <a:rPr lang="en"/>
                        <a:t>ounded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Unbounded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0" name="Google Shape;250;p2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Related works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Non-blocking MPSC queue </a:t>
            </a:r>
            <a:r>
              <a:rPr lang="en" sz="1679">
                <a:solidFill>
                  <a:schemeClr val="accent1"/>
                </a:solidFill>
              </a:rPr>
              <a:t>algorithms</a:t>
            </a:r>
            <a:endParaRPr sz="1879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Distributed MPSC queue algorithms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57" name="Google Shape;257;p2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58" name="Google Shape;258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9" name="Google Shape;259;p2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0" name="Google Shape;26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2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66" name="Google Shape;26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68" name="Google Shape;268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2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270" name="Google Shape;270;p24"/>
          <p:cNvSpPr txBox="1"/>
          <p:nvPr/>
        </p:nvSpPr>
        <p:spPr>
          <a:xfrm>
            <a:off x="4667770" y="2014700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LTQueue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6231875" y="14986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dLTQueueV1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2" name="Google Shape;272;p24"/>
          <p:cNvSpPr txBox="1"/>
          <p:nvPr/>
        </p:nvSpPr>
        <p:spPr>
          <a:xfrm>
            <a:off x="6231875" y="262460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dLTQueueV2</a:t>
            </a:r>
            <a:endParaRPr/>
          </a:p>
        </p:txBody>
      </p:sp>
      <p:sp>
        <p:nvSpPr>
          <p:cNvPr id="273" name="Google Shape;273;p24"/>
          <p:cNvSpPr txBox="1"/>
          <p:nvPr/>
        </p:nvSpPr>
        <p:spPr>
          <a:xfrm>
            <a:off x="6231875" y="3739675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Slotqueue</a:t>
            </a:r>
            <a:endParaRPr b="1" sz="1600">
              <a:solidFill>
                <a:srgbClr val="FF0000"/>
              </a:solidFill>
            </a:endParaRPr>
          </a:p>
        </p:txBody>
      </p:sp>
      <p:cxnSp>
        <p:nvCxnSpPr>
          <p:cNvPr id="274" name="Google Shape;274;p24"/>
          <p:cNvCxnSpPr>
            <a:stCxn id="271" idx="2"/>
            <a:endCxn id="272" idx="0"/>
          </p:cNvCxnSpPr>
          <p:nvPr/>
        </p:nvCxnSpPr>
        <p:spPr>
          <a:xfrm>
            <a:off x="7235525" y="1898850"/>
            <a:ext cx="0" cy="7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24"/>
          <p:cNvCxnSpPr>
            <a:stCxn id="272" idx="2"/>
            <a:endCxn id="273" idx="0"/>
          </p:cNvCxnSpPr>
          <p:nvPr/>
        </p:nvCxnSpPr>
        <p:spPr>
          <a:xfrm>
            <a:off x="7235525" y="3024800"/>
            <a:ext cx="0" cy="71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6" name="Google Shape;276;p24"/>
          <p:cNvSpPr/>
          <p:nvPr/>
        </p:nvSpPr>
        <p:spPr>
          <a:xfrm>
            <a:off x="6087925" y="1208275"/>
            <a:ext cx="252900" cy="2190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"/>
          <p:cNvSpPr txBox="1"/>
          <p:nvPr/>
        </p:nvSpPr>
        <p:spPr>
          <a:xfrm>
            <a:off x="652200" y="2544925"/>
            <a:ext cx="1433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Distributed</a:t>
            </a:r>
            <a:endParaRPr b="1" sz="16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0000"/>
                </a:solidFill>
              </a:rPr>
              <a:t>Jiffy</a:t>
            </a:r>
            <a:endParaRPr b="1" sz="1600">
              <a:solidFill>
                <a:srgbClr val="FF0000"/>
              </a:solidFill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2345675" y="2489250"/>
            <a:ext cx="200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dJiffy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9" name="Google Shape;279;p24"/>
          <p:cNvSpPr/>
          <p:nvPr/>
        </p:nvSpPr>
        <p:spPr>
          <a:xfrm>
            <a:off x="2201725" y="2173225"/>
            <a:ext cx="252900" cy="10728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5" name="Google Shape;285;p2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86" name="Google Shape;286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7" name="Google Shape;287;p2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88" name="Google Shape;288;p2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Jiffy</a:t>
            </a:r>
            <a:endParaRPr sz="1879"/>
          </a:p>
        </p:txBody>
      </p:sp>
      <p:graphicFrame>
        <p:nvGraphicFramePr>
          <p:cNvPr id="289" name="Google Shape;289;p25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</a:t>
                      </a:r>
                      <a:r>
                        <a:rPr b="1" lang="en"/>
                        <a:t>Jiffy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26" title="Jiff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600" y="563400"/>
            <a:ext cx="7524987" cy="409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6" name="Google Shape;296;p2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97" name="Google Shape;297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8" name="Google Shape;298;p2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99" name="Google Shape;299;p2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</a:t>
            </a:r>
            <a:endParaRPr sz="1879"/>
          </a:p>
        </p:txBody>
      </p:sp>
      <p:sp>
        <p:nvSpPr>
          <p:cNvPr id="300" name="Google Shape;300;p26"/>
          <p:cNvSpPr/>
          <p:nvPr/>
        </p:nvSpPr>
        <p:spPr>
          <a:xfrm>
            <a:off x="3468313" y="3875650"/>
            <a:ext cx="22776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2207550" y="3163750"/>
            <a:ext cx="59082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7" name="Google Shape;307;p2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08" name="Google Shape;308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9" name="Google Shape;309;p2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10" name="Google Shape;310;p2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dJiffy's summary</a:t>
            </a:r>
            <a:endParaRPr sz="1879"/>
          </a:p>
        </p:txBody>
      </p:sp>
      <p:graphicFrame>
        <p:nvGraphicFramePr>
          <p:cNvPr id="311" name="Google Shape;311;p27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n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27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8" name="Google Shape;318;p2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19" name="Google Shape;31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0" name="Google Shape;320;p2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21" name="Google Shape;321;p28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dLTQueueV1</a:t>
            </a:r>
            <a:endParaRPr sz="1879"/>
          </a:p>
        </p:txBody>
      </p:sp>
      <p:graphicFrame>
        <p:nvGraphicFramePr>
          <p:cNvPr id="322" name="Google Shape;322;p28"/>
          <p:cNvGraphicFramePr/>
          <p:nvPr/>
        </p:nvGraphicFramePr>
        <p:xfrm>
          <a:off x="1864275" y="175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</a:t>
                      </a:r>
                      <a:r>
                        <a:rPr b="1" lang="en"/>
                        <a:t>V1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CAS + Unique timestamp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29" title="modified-ltqueue.drawio(7).png"/>
          <p:cNvPicPr preferRelativeResize="0"/>
          <p:nvPr/>
        </p:nvPicPr>
        <p:blipFill rotWithShape="1">
          <a:blip r:embed="rId3">
            <a:alphaModFix/>
          </a:blip>
          <a:srcRect b="-1522" l="-1602" r="-8931" t="0"/>
          <a:stretch/>
        </p:blipFill>
        <p:spPr>
          <a:xfrm>
            <a:off x="992400" y="751875"/>
            <a:ext cx="7566076" cy="4400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9" name="Google Shape;329;p2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30" name="Google Shape;330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1" name="Google Shape;331;p2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32" name="Google Shape;332;p29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endParaRPr sz="1879"/>
          </a:p>
        </p:txBody>
      </p:sp>
      <p:sp>
        <p:nvSpPr>
          <p:cNvPr id="333" name="Google Shape;333;p29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2012225" y="4107075"/>
            <a:ext cx="12642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2952600" y="2361550"/>
            <a:ext cx="621300" cy="635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30" title="modified-ltqueue.drawio(9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0" title="modified-ltqueue.drawio(8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0" title="modified-ltqueue.drawio(7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44" name="Google Shape;344;p3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45" name="Google Shape;345;p30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3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47" name="Google Shape;347;p30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enqueue</a:t>
            </a:r>
            <a:endParaRPr sz="1879"/>
          </a:p>
        </p:txBody>
      </p:sp>
      <p:sp>
        <p:nvSpPr>
          <p:cNvPr id="348" name="Google Shape;348;p30"/>
          <p:cNvSpPr/>
          <p:nvPr/>
        </p:nvSpPr>
        <p:spPr>
          <a:xfrm>
            <a:off x="1408675" y="1069150"/>
            <a:ext cx="16038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0"/>
          <p:cNvSpPr/>
          <p:nvPr/>
        </p:nvSpPr>
        <p:spPr>
          <a:xfrm>
            <a:off x="4898100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0"/>
          <p:cNvSpPr/>
          <p:nvPr/>
        </p:nvSpPr>
        <p:spPr>
          <a:xfrm>
            <a:off x="5289850" y="43438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0"/>
          <p:cNvSpPr/>
          <p:nvPr/>
        </p:nvSpPr>
        <p:spPr>
          <a:xfrm>
            <a:off x="5577850" y="2419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0"/>
          <p:cNvSpPr/>
          <p:nvPr/>
        </p:nvSpPr>
        <p:spPr>
          <a:xfrm>
            <a:off x="42605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0"/>
          <p:cNvSpPr/>
          <p:nvPr/>
        </p:nvSpPr>
        <p:spPr>
          <a:xfrm>
            <a:off x="4593775" y="4111150"/>
            <a:ext cx="4479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31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1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1" title="modified-ltqueue.drawio(10)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95325" y="731725"/>
            <a:ext cx="6895149" cy="43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2" name="Google Shape;362;p3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63" name="Google Shape;363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4" name="Google Shape;364;p3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65" name="Google Shape;365;p31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dLTQueueV1</a:t>
            </a:r>
            <a:r>
              <a:rPr lang="en" sz="1679">
                <a:solidFill>
                  <a:schemeClr val="accent1"/>
                </a:solidFill>
              </a:rPr>
              <a:t>'s dequeue</a:t>
            </a:r>
            <a:endParaRPr sz="1879"/>
          </a:p>
        </p:txBody>
      </p:sp>
      <p:sp>
        <p:nvSpPr>
          <p:cNvPr id="366" name="Google Shape;366;p31"/>
          <p:cNvSpPr/>
          <p:nvPr/>
        </p:nvSpPr>
        <p:spPr>
          <a:xfrm>
            <a:off x="4247025" y="1501900"/>
            <a:ext cx="592500" cy="556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1"/>
          <p:cNvSpPr/>
          <p:nvPr/>
        </p:nvSpPr>
        <p:spPr>
          <a:xfrm>
            <a:off x="2077250" y="4111150"/>
            <a:ext cx="10797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1"/>
          <p:cNvSpPr/>
          <p:nvPr/>
        </p:nvSpPr>
        <p:spPr>
          <a:xfrm>
            <a:off x="2398375" y="31160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1"/>
          <p:cNvSpPr/>
          <p:nvPr/>
        </p:nvSpPr>
        <p:spPr>
          <a:xfrm>
            <a:off x="2846275" y="44489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1"/>
          <p:cNvSpPr/>
          <p:nvPr/>
        </p:nvSpPr>
        <p:spPr>
          <a:xfrm>
            <a:off x="3010750" y="246992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1"/>
          <p:cNvSpPr/>
          <p:nvPr/>
        </p:nvSpPr>
        <p:spPr>
          <a:xfrm>
            <a:off x="4336700" y="15491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Introduction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" name="Google Shape;68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graphicFrame>
        <p:nvGraphicFramePr>
          <p:cNvPr id="70" name="Google Shape;70;p14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5122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Motivation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: Potential use cases for distributed MPSC queues.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Research question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7" name="Google Shape;377;p3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78" name="Google Shape;378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p3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80" name="Google Shape;380;p3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LTQueueV1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381" name="Google Shape;381;p32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+ 6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6 log(n)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log(n)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82" name="Google Shape;382;p32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33" title="modified-l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8" name="Google Shape;3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9" name="Google Shape;389;p3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390" name="Google Shape;390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1" name="Google Shape;391;p3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392" name="Google Shape;392;p33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393" name="Google Shape;393;p33"/>
          <p:cNvSpPr/>
          <p:nvPr/>
        </p:nvSpPr>
        <p:spPr>
          <a:xfrm>
            <a:off x="4898100" y="28874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3"/>
          <p:cNvSpPr/>
          <p:nvPr/>
        </p:nvSpPr>
        <p:spPr>
          <a:xfrm>
            <a:off x="5289850" y="4039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3"/>
          <p:cNvSpPr/>
          <p:nvPr/>
        </p:nvSpPr>
        <p:spPr>
          <a:xfrm>
            <a:off x="5501650" y="2190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3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3"/>
          <p:cNvSpPr/>
          <p:nvPr/>
        </p:nvSpPr>
        <p:spPr>
          <a:xfrm>
            <a:off x="5040325" y="3946825"/>
            <a:ext cx="147300" cy="14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8" name="Google Shape;398;p33"/>
          <p:cNvCxnSpPr/>
          <p:nvPr/>
        </p:nvCxnSpPr>
        <p:spPr>
          <a:xfrm>
            <a:off x="4901725" y="4011775"/>
            <a:ext cx="138600" cy="1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9" name="Google Shape;399;p33"/>
          <p:cNvSpPr/>
          <p:nvPr/>
        </p:nvSpPr>
        <p:spPr>
          <a:xfrm>
            <a:off x="4669975" y="380635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5" name="Google Shape;405;p3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06" name="Google Shape;406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7" name="Google Shape;407;p3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08" name="Google Shape;408;p3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</a:t>
            </a:r>
            <a:r>
              <a:rPr lang="en" sz="1679">
                <a:solidFill>
                  <a:schemeClr val="accent1"/>
                </a:solidFill>
              </a:rPr>
              <a:t>LTQueueV2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09" name="Google Shape;409;p34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4 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10" name="Google Shape;410;p34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5" title="modified-ltqueue.drawio(1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35" title="modified-ltqueue.drawio(9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30625" y="638681"/>
            <a:ext cx="6498826" cy="4115675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19" name="Google Shape;419;p3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0" name="Google Shape;420;p3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21" name="Google Shape;421;p35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dLTQueueV2</a:t>
            </a:r>
            <a:endParaRPr sz="1879"/>
          </a:p>
        </p:txBody>
      </p:sp>
      <p:sp>
        <p:nvSpPr>
          <p:cNvPr id="422" name="Google Shape;422;p35"/>
          <p:cNvSpPr/>
          <p:nvPr/>
        </p:nvSpPr>
        <p:spPr>
          <a:xfrm>
            <a:off x="2516400" y="2877075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5"/>
          <p:cNvSpPr/>
          <p:nvPr/>
        </p:nvSpPr>
        <p:spPr>
          <a:xfrm>
            <a:off x="2969225" y="40061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5"/>
          <p:cNvSpPr/>
          <p:nvPr/>
        </p:nvSpPr>
        <p:spPr>
          <a:xfrm>
            <a:off x="3127675" y="22063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5"/>
          <p:cNvSpPr/>
          <p:nvPr/>
        </p:nvSpPr>
        <p:spPr>
          <a:xfrm>
            <a:off x="4336700" y="1396750"/>
            <a:ext cx="447900" cy="4617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5"/>
          <p:cNvSpPr/>
          <p:nvPr/>
        </p:nvSpPr>
        <p:spPr>
          <a:xfrm>
            <a:off x="2281800" y="3815000"/>
            <a:ext cx="310800" cy="3243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2" name="Google Shape;432;p3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33" name="Google Shape;433;p3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4" name="Google Shape;434;p3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35" name="Google Shape;435;p36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/>
          </a:p>
        </p:txBody>
      </p:sp>
      <p:pic>
        <p:nvPicPr>
          <p:cNvPr id="436" name="Google Shape;436;p36" title="slotqueue.drawi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4925" y="527300"/>
            <a:ext cx="6533759" cy="442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2" name="Google Shape;442;p3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43" name="Google Shape;443;p3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3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45" name="Google Shape;445;p37"/>
          <p:cNvSpPr txBox="1"/>
          <p:nvPr>
            <p:ph type="ctrTitle"/>
          </p:nvPr>
        </p:nvSpPr>
        <p:spPr>
          <a:xfrm>
            <a:off x="0" y="0"/>
            <a:ext cx="71193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endParaRPr sz="1879"/>
          </a:p>
        </p:txBody>
      </p:sp>
      <p:graphicFrame>
        <p:nvGraphicFramePr>
          <p:cNvPr id="446" name="Google Shape;446;p37"/>
          <p:cNvGraphicFramePr/>
          <p:nvPr/>
        </p:nvGraphicFramePr>
        <p:xfrm>
          <a:off x="1864275" y="168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2638250"/>
                <a:gridCol w="2638250"/>
              </a:tblGrid>
              <a:tr h="606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ABA solution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No hazardous ABA problem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Safe memory reclamation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 scheme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2" name="Google Shape;452;p3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53" name="Google Shape;453;p3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4" name="Google Shape;454;p3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55" name="Google Shape;455;p3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Distributed MPSC queue algorithms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Slotqueue</a:t>
            </a:r>
            <a:r>
              <a:rPr lang="en" sz="1679">
                <a:solidFill>
                  <a:schemeClr val="accent1"/>
                </a:solidFill>
              </a:rPr>
              <a:t>'s summary</a:t>
            </a:r>
            <a:endParaRPr sz="1879"/>
          </a:p>
        </p:txBody>
      </p:sp>
      <p:graphicFrame>
        <p:nvGraphicFramePr>
          <p:cNvPr id="456" name="Google Shape;456;p38"/>
          <p:cNvGraphicFramePr/>
          <p:nvPr/>
        </p:nvGraphicFramePr>
        <p:xfrm>
          <a:off x="1207900" y="473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345400"/>
                <a:gridCol w="1345400"/>
                <a:gridCol w="1345400"/>
                <a:gridCol w="1345400"/>
                <a:gridCol w="1345400"/>
              </a:tblGrid>
              <a:tr h="576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dJiffy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dLTQueueV1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dLTQueueV2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Slotqueue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dequeue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Progress guarantee of enqueue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Wait-free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Time complexity of dequeue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4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+ 6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3 </a:t>
                      </a:r>
                      <a:r>
                        <a:rPr b="1"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0000"/>
                          </a:solidFill>
                        </a:rPr>
                        <a:t>+ 2n L</a:t>
                      </a:r>
                      <a:endParaRPr b="1"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88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Time complexity of enqueue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6 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6 log(n) 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+ 4 log(n) 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+ 4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">
                          <a:solidFill>
                            <a:srgbClr val="FF0000"/>
                          </a:solidFill>
                        </a:rPr>
                        <a:t>R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+ 3 L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57" name="Google Shape;457;p38"/>
          <p:cNvSpPr txBox="1"/>
          <p:nvPr/>
        </p:nvSpPr>
        <p:spPr>
          <a:xfrm>
            <a:off x="571400" y="4329050"/>
            <a:ext cx="7365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R: Number of remote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L: Number of local operations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n: Number of enqueuers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9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9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Preliminary results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464" name="Google Shape;464;p3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65" name="Google Shape;465;p3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67" name="Google Shape;46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468" name="Google Shape;468;p39"/>
          <p:cNvGraphicFramePr/>
          <p:nvPr/>
        </p:nvGraphicFramePr>
        <p:xfrm>
          <a:off x="424725" y="309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72777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Microb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enchmarks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lt1"/>
                          </a:solidFill>
                        </a:rPr>
                        <a:t>- Benchmark metrics: latency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baseline.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i="1" lang="en">
                          <a:solidFill>
                            <a:schemeClr val="lt1"/>
                          </a:solidFill>
                        </a:rPr>
                        <a:t>Benchmark environment</a:t>
                      </a:r>
                      <a:r>
                        <a:rPr lang="en">
                          <a:solidFill>
                            <a:schemeClr val="lt1"/>
                          </a:solidFill>
                        </a:rPr>
                        <a:t>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4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Baselines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74" name="Google Shape;474;p4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75" name="Google Shape;475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p4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77" name="Google Shape;47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40"/>
          <p:cNvSpPr txBox="1"/>
          <p:nvPr/>
        </p:nvSpPr>
        <p:spPr>
          <a:xfrm>
            <a:off x="401100" y="1031850"/>
            <a:ext cx="8341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dJiffy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479" name="Google Shape;479;p40"/>
          <p:cNvSpPr txBox="1"/>
          <p:nvPr/>
        </p:nvSpPr>
        <p:spPr>
          <a:xfrm>
            <a:off x="401100" y="222755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Slo</a:t>
            </a:r>
            <a:r>
              <a:rPr lang="en" sz="1800">
                <a:solidFill>
                  <a:schemeClr val="dk1"/>
                </a:solidFill>
              </a:rPr>
              <a:t>tqueue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401100" y="28254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Active message queue [</a:t>
            </a:r>
            <a:r>
              <a:rPr lang="en" sz="1800">
                <a:solidFill>
                  <a:schemeClr val="dk1"/>
                </a:solidFill>
              </a:rPr>
              <a:t>3</a:t>
            </a:r>
            <a:r>
              <a:rPr lang="en" sz="1800">
                <a:solidFill>
                  <a:schemeClr val="dk1"/>
                </a:solidFill>
              </a:rPr>
              <a:t>]: A </a:t>
            </a:r>
            <a:r>
              <a:rPr lang="en" sz="1800">
                <a:solidFill>
                  <a:srgbClr val="FF0000"/>
                </a:solidFill>
              </a:rPr>
              <a:t>blocking</a:t>
            </a:r>
            <a:r>
              <a:rPr lang="en" sz="1800">
                <a:solidFill>
                  <a:schemeClr val="dk1"/>
                </a:solidFill>
              </a:rPr>
              <a:t> MPSC queue.</a:t>
            </a:r>
            <a:endParaRPr/>
          </a:p>
        </p:txBody>
      </p:sp>
      <p:sp>
        <p:nvSpPr>
          <p:cNvPr id="481" name="Google Shape;481;p40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3</a:t>
            </a:r>
            <a:r>
              <a:rPr lang="en" sz="700">
                <a:solidFill>
                  <a:schemeClr val="dk1"/>
                </a:solidFill>
              </a:rPr>
              <a:t>] </a:t>
            </a:r>
            <a:r>
              <a:rPr lang="en" sz="700">
                <a:solidFill>
                  <a:schemeClr val="dk1"/>
                </a:solidFill>
              </a:rPr>
              <a:t>J. Schuchart, A. Bouteiller and G. Bosilca, "Using MPI-3 RMA for Active Messages," 2019 IEEE/ACM Workshop on Exascale MPI (ExaMPI), Denver, CO, USA, 2019, pp. 47-56, doi: 10.1109/ExaMPI49596.2019.00011.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482" name="Google Shape;482;p40"/>
          <p:cNvSpPr txBox="1"/>
          <p:nvPr/>
        </p:nvSpPr>
        <p:spPr>
          <a:xfrm>
            <a:off x="401100" y="1629700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dLTQueueV2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Benchmark environment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88" name="Google Shape;488;p4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89" name="Google Shape;489;p4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4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2" name="Google Shape;492;p41"/>
          <p:cNvSpPr txBox="1"/>
          <p:nvPr/>
        </p:nvSpPr>
        <p:spPr>
          <a:xfrm>
            <a:off x="401100" y="1031850"/>
            <a:ext cx="8341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4 nodes (x8 cores)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Ethernet interconnect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Ubuntu 22.04.5 LTS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MPICH version 4.0, C++ 17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/>
          <p:nvPr/>
        </p:nvSpPr>
        <p:spPr>
          <a:xfrm>
            <a:off x="6629292" y="2343659"/>
            <a:ext cx="797700" cy="521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77" name="Google Shape;77;p15"/>
          <p:cNvSpPr txBox="1"/>
          <p:nvPr>
            <p:ph type="ctrTitle"/>
          </p:nvPr>
        </p:nvSpPr>
        <p:spPr>
          <a:xfrm>
            <a:off x="0" y="6750"/>
            <a:ext cx="4488600" cy="44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Patterns with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78" name="Google Shape;78;p1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" name="Google Shape;7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1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1" name="Google Shape;81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484225" y="2838875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2533225" y="918963"/>
            <a:ext cx="915000" cy="48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3222549" y="2896650"/>
            <a:ext cx="5142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1762530" y="917509"/>
            <a:ext cx="4641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337824" y="56387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Consumer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8" name="Google Shape;88;p15"/>
          <p:cNvCxnSpPr>
            <a:endCxn id="89" idx="2"/>
          </p:cNvCxnSpPr>
          <p:nvPr/>
        </p:nvCxnSpPr>
        <p:spPr>
          <a:xfrm flipH="1" rot="10800000">
            <a:off x="806373" y="1371638"/>
            <a:ext cx="2190900" cy="14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5"/>
          <p:cNvCxnSpPr>
            <a:stCxn id="84" idx="0"/>
            <a:endCxn id="89" idx="2"/>
          </p:cNvCxnSpPr>
          <p:nvPr/>
        </p:nvCxnSpPr>
        <p:spPr>
          <a:xfrm rot="10800000">
            <a:off x="2997249" y="1371750"/>
            <a:ext cx="482400" cy="15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" name="Google Shape;91;p15"/>
          <p:cNvCxnSpPr>
            <a:stCxn id="89" idx="1"/>
            <a:endCxn id="85" idx="6"/>
          </p:cNvCxnSpPr>
          <p:nvPr/>
        </p:nvCxnSpPr>
        <p:spPr>
          <a:xfrm rot="10800000">
            <a:off x="2226670" y="1158503"/>
            <a:ext cx="3720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92" name="Google Shape;92;p15"/>
          <p:cNvGrpSpPr/>
          <p:nvPr/>
        </p:nvGrpSpPr>
        <p:grpSpPr>
          <a:xfrm>
            <a:off x="2453114" y="952568"/>
            <a:ext cx="942763" cy="419070"/>
            <a:chOff x="5301950" y="934825"/>
            <a:chExt cx="1512050" cy="599700"/>
          </a:xfrm>
        </p:grpSpPr>
        <p:sp>
          <p:nvSpPr>
            <p:cNvPr id="89" name="Google Shape;89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Mailbox</a:t>
              </a:r>
              <a:endParaRPr sz="12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5"/>
          <p:cNvSpPr/>
          <p:nvPr/>
        </p:nvSpPr>
        <p:spPr>
          <a:xfrm>
            <a:off x="3054432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5" name="Google Shape;95;p15"/>
          <p:cNvSpPr txBox="1"/>
          <p:nvPr/>
        </p:nvSpPr>
        <p:spPr>
          <a:xfrm>
            <a:off x="3479650" y="918044"/>
            <a:ext cx="127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068506" y="2203422"/>
            <a:ext cx="645516" cy="419040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Message</a:t>
            </a:r>
            <a:endParaRPr sz="800"/>
          </a:p>
        </p:txBody>
      </p:sp>
      <p:sp>
        <p:nvSpPr>
          <p:cNvPr id="97" name="Google Shape;97;p15"/>
          <p:cNvSpPr/>
          <p:nvPr/>
        </p:nvSpPr>
        <p:spPr>
          <a:xfrm>
            <a:off x="6696305" y="504825"/>
            <a:ext cx="672900" cy="2970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Task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5026147" y="1124458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1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99" name="Google Shape;99;p15"/>
          <p:cNvCxnSpPr>
            <a:stCxn id="97" idx="2"/>
            <a:endCxn id="98" idx="0"/>
          </p:cNvCxnSpPr>
          <p:nvPr/>
        </p:nvCxnSpPr>
        <p:spPr>
          <a:xfrm flipH="1">
            <a:off x="5429555" y="801825"/>
            <a:ext cx="1603200" cy="32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5"/>
          <p:cNvCxnSpPr>
            <a:stCxn id="97" idx="2"/>
            <a:endCxn id="101" idx="0"/>
          </p:cNvCxnSpPr>
          <p:nvPr/>
        </p:nvCxnSpPr>
        <p:spPr>
          <a:xfrm>
            <a:off x="7032755" y="801825"/>
            <a:ext cx="0" cy="25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15"/>
          <p:cNvCxnSpPr>
            <a:stCxn id="97" idx="2"/>
            <a:endCxn id="103" idx="0"/>
          </p:cNvCxnSpPr>
          <p:nvPr/>
        </p:nvCxnSpPr>
        <p:spPr>
          <a:xfrm>
            <a:off x="7032755" y="801825"/>
            <a:ext cx="1603200" cy="37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5"/>
          <p:cNvSpPr/>
          <p:nvPr/>
        </p:nvSpPr>
        <p:spPr>
          <a:xfrm>
            <a:off x="5243924" y="1673625"/>
            <a:ext cx="4641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6787024" y="1649525"/>
            <a:ext cx="482400" cy="481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5"/>
          <p:cNvSpPr/>
          <p:nvPr/>
        </p:nvSpPr>
        <p:spPr>
          <a:xfrm>
            <a:off x="8394723" y="1681600"/>
            <a:ext cx="482400" cy="4848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629292" y="1059505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2</a:t>
            </a:r>
            <a:endParaRPr sz="900">
              <a:solidFill>
                <a:schemeClr val="lt1"/>
              </a:solidFill>
            </a:endParaRPr>
          </a:p>
        </p:txBody>
      </p:sp>
      <p:sp>
        <p:nvSpPr>
          <p:cNvPr id="103" name="Google Shape;103;p15"/>
          <p:cNvSpPr/>
          <p:nvPr/>
        </p:nvSpPr>
        <p:spPr>
          <a:xfrm>
            <a:off x="8232437" y="1173464"/>
            <a:ext cx="807000" cy="3471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</a:rPr>
              <a:t>Sub-task 3</a:t>
            </a:r>
            <a:endParaRPr sz="900">
              <a:solidFill>
                <a:schemeClr val="lt1"/>
              </a:solidFill>
            </a:endParaRPr>
          </a:p>
        </p:txBody>
      </p:sp>
      <p:grpSp>
        <p:nvGrpSpPr>
          <p:cNvPr id="107" name="Google Shape;107;p15"/>
          <p:cNvGrpSpPr/>
          <p:nvPr/>
        </p:nvGrpSpPr>
        <p:grpSpPr>
          <a:xfrm>
            <a:off x="6547257" y="2379858"/>
            <a:ext cx="821799" cy="451154"/>
            <a:chOff x="5301950" y="934825"/>
            <a:chExt cx="1512050" cy="599700"/>
          </a:xfrm>
        </p:grpSpPr>
        <p:sp>
          <p:nvSpPr>
            <p:cNvPr id="108" name="Google Shape;108;p15"/>
            <p:cNvSpPr/>
            <p:nvPr/>
          </p:nvSpPr>
          <p:spPr>
            <a:xfrm>
              <a:off x="5535400" y="934825"/>
              <a:ext cx="1278600" cy="599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Result</a:t>
              </a:r>
              <a:endParaRPr sz="12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queue</a:t>
              </a:r>
              <a:endParaRPr sz="12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5301950" y="1065250"/>
              <a:ext cx="426222" cy="338850"/>
            </a:xfrm>
            <a:prstGeom prst="flowChartMultidocumen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>
            <a:off x="6755825" y="3164550"/>
            <a:ext cx="514200" cy="521400"/>
          </a:xfrm>
          <a:prstGeom prst="ellipse">
            <a:avLst/>
          </a:prstGeom>
          <a:solidFill>
            <a:srgbClr val="002792"/>
          </a:solidFill>
          <a:ln cap="flat" cmpd="sng" w="2857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4901913" y="2181600"/>
            <a:ext cx="1158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</a:t>
            </a:r>
            <a:r>
              <a:rPr lang="en" sz="900">
                <a:solidFill>
                  <a:schemeClr val="dk1"/>
                </a:solidFill>
              </a:rPr>
              <a:t>Producer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112" name="Google Shape;112;p15"/>
          <p:cNvCxnSpPr>
            <a:stCxn id="98" idx="2"/>
          </p:cNvCxnSpPr>
          <p:nvPr/>
        </p:nvCxnSpPr>
        <p:spPr>
          <a:xfrm>
            <a:off x="5429647" y="1471558"/>
            <a:ext cx="9300" cy="2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3" name="Google Shape;113;p15"/>
          <p:cNvCxnSpPr>
            <a:stCxn id="101" idx="2"/>
            <a:endCxn id="105" idx="0"/>
          </p:cNvCxnSpPr>
          <p:nvPr/>
        </p:nvCxnSpPr>
        <p:spPr>
          <a:xfrm flipH="1">
            <a:off x="7028292" y="1406605"/>
            <a:ext cx="4500" cy="24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5"/>
          <p:cNvCxnSpPr>
            <a:stCxn id="103" idx="2"/>
            <a:endCxn id="106" idx="0"/>
          </p:cNvCxnSpPr>
          <p:nvPr/>
        </p:nvCxnSpPr>
        <p:spPr>
          <a:xfrm>
            <a:off x="8635937" y="1520564"/>
            <a:ext cx="0" cy="161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4" idx="5"/>
            <a:endCxn id="108" idx="0"/>
          </p:cNvCxnSpPr>
          <p:nvPr/>
        </p:nvCxnSpPr>
        <p:spPr>
          <a:xfrm>
            <a:off x="5640058" y="2087428"/>
            <a:ext cx="1381500" cy="29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15"/>
          <p:cNvCxnSpPr>
            <a:stCxn id="105" idx="4"/>
            <a:endCxn id="108" idx="0"/>
          </p:cNvCxnSpPr>
          <p:nvPr/>
        </p:nvCxnSpPr>
        <p:spPr>
          <a:xfrm flipH="1">
            <a:off x="7021624" y="2131325"/>
            <a:ext cx="6600" cy="24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5"/>
          <p:cNvCxnSpPr>
            <a:stCxn id="106" idx="3"/>
            <a:endCxn id="108" idx="0"/>
          </p:cNvCxnSpPr>
          <p:nvPr/>
        </p:nvCxnSpPr>
        <p:spPr>
          <a:xfrm flipH="1">
            <a:off x="7021469" y="2095403"/>
            <a:ext cx="144390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8" name="Google Shape;118;p15"/>
          <p:cNvCxnSpPr>
            <a:stCxn id="108" idx="2"/>
            <a:endCxn id="110" idx="0"/>
          </p:cNvCxnSpPr>
          <p:nvPr/>
        </p:nvCxnSpPr>
        <p:spPr>
          <a:xfrm flipH="1">
            <a:off x="7012896" y="2831013"/>
            <a:ext cx="8700" cy="33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" name="Google Shape;119;p15"/>
          <p:cNvSpPr txBox="1"/>
          <p:nvPr/>
        </p:nvSpPr>
        <p:spPr>
          <a:xfrm>
            <a:off x="7482177" y="2327430"/>
            <a:ext cx="1107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MPSC queue behavior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1441250" y="4083850"/>
            <a:ext cx="1791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Actor model [</a:t>
            </a:r>
            <a:r>
              <a:rPr lang="en" sz="1500">
                <a:solidFill>
                  <a:schemeClr val="dk1"/>
                </a:solidFill>
              </a:rPr>
              <a:t>1</a:t>
            </a:r>
            <a:r>
              <a:rPr lang="en" sz="1500">
                <a:solidFill>
                  <a:schemeClr val="dk1"/>
                </a:solidFill>
              </a:rPr>
              <a:t>]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5888825" y="4083850"/>
            <a:ext cx="25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Fan-out/Fan-in pattern [</a:t>
            </a:r>
            <a:r>
              <a:rPr lang="en">
                <a:solidFill>
                  <a:schemeClr val="dk1"/>
                </a:solidFill>
              </a:rPr>
              <a:t>2</a:t>
            </a:r>
            <a:r>
              <a:rPr lang="en">
                <a:solidFill>
                  <a:schemeClr val="dk1"/>
                </a:solidFill>
              </a:rPr>
              <a:t>]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91024" y="3401525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2818149" y="3422100"/>
            <a:ext cx="1323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Actor - Producer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4" name="Google Shape;124;p15"/>
          <p:cNvSpPr txBox="1"/>
          <p:nvPr/>
        </p:nvSpPr>
        <p:spPr>
          <a:xfrm>
            <a:off x="6391850" y="3723350"/>
            <a:ext cx="1277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Worker - Consumer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0" y="47280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1</a:t>
            </a:r>
            <a:r>
              <a:rPr lang="en" sz="700">
                <a:solidFill>
                  <a:schemeClr val="dk1"/>
                </a:solidFill>
              </a:rPr>
              <a:t>] Hewitt, C., Bishop, P., and Steiger, R. "A Universal Modular Actor Formalism for Artificial Intelligence," 1973, In Proceedings of the 3rd International Joint Conference on Artificial Intelligence.</a:t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</a:rPr>
              <a:t>[</a:t>
            </a:r>
            <a:r>
              <a:rPr lang="en" sz="700">
                <a:solidFill>
                  <a:schemeClr val="dk1"/>
                </a:solidFill>
              </a:rPr>
              <a:t>2</a:t>
            </a:r>
            <a:r>
              <a:rPr lang="en" sz="700">
                <a:solidFill>
                  <a:schemeClr val="dk1"/>
                </a:solidFill>
              </a:rPr>
              <a:t>] Dean, J. and Ghemawat, S. "MapReduce: simplified data processing on large clusters," 2008, Association for Computing Machinery. doi: 10.1145/1327452.1327492</a:t>
            </a:r>
            <a:endParaRPr sz="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Mi</a:t>
            </a:r>
            <a:r>
              <a:rPr lang="en" sz="1679">
                <a:solidFill>
                  <a:schemeClr val="accent1"/>
                </a:solidFill>
              </a:rPr>
              <a:t>crobenchmark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498" name="Google Shape;498;p4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499" name="Google Shape;499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0" name="Google Shape;500;p4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01" name="Google Shape;501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2" name="Google Shape;502;p42"/>
          <p:cNvSpPr txBox="1"/>
          <p:nvPr/>
        </p:nvSpPr>
        <p:spPr>
          <a:xfrm>
            <a:off x="401100" y="1031850"/>
            <a:ext cx="8341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 single MPSC queue shared by all processes, one of which is a dequeuer and all others are enqueuers.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03" name="Google Shape;503;p42"/>
          <p:cNvSpPr txBox="1"/>
          <p:nvPr/>
        </p:nvSpPr>
        <p:spPr>
          <a:xfrm>
            <a:off x="401100" y="1857275"/>
            <a:ext cx="806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All enqueuers enqueue a total of 10^4 items into the MPSC.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401100" y="2405500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dequeuer dequeues all the 10^4 items.</a:t>
            </a:r>
            <a:endParaRPr/>
          </a:p>
        </p:txBody>
      </p:sp>
      <p:sp>
        <p:nvSpPr>
          <p:cNvPr id="505" name="Google Shape;505;p42"/>
          <p:cNvSpPr txBox="1"/>
          <p:nvPr/>
        </p:nvSpPr>
        <p:spPr>
          <a:xfrm>
            <a:off x="401100" y="2953725"/>
            <a:ext cx="7997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The MPSC is warmed up before the dequeuer starts.</a:t>
            </a:r>
            <a:endParaRPr/>
          </a:p>
        </p:txBody>
      </p:sp>
      <p:sp>
        <p:nvSpPr>
          <p:cNvPr id="506" name="Google Shape;506;p42"/>
          <p:cNvSpPr txBox="1"/>
          <p:nvPr/>
        </p:nvSpPr>
        <p:spPr>
          <a:xfrm>
            <a:off x="880200" y="3714550"/>
            <a:ext cx="723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We measure the throughput of dequeue and enqueue operations.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4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Enqueue through</a:t>
            </a:r>
            <a:r>
              <a:rPr lang="en" sz="1679">
                <a:solidFill>
                  <a:schemeClr val="accent1"/>
                </a:solidFill>
              </a:rPr>
              <a:t>pu</a:t>
            </a:r>
            <a:r>
              <a:rPr lang="en" sz="1679">
                <a:solidFill>
                  <a:schemeClr val="accent1"/>
                </a:solidFill>
              </a:rPr>
              <a:t>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12" name="Google Shape;512;p4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13" name="Google Shape;513;p4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4" name="Google Shape;514;p4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15" name="Google Shape;51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6" name="Google Shape;516;p43" title="en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Dequeue throughput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22" name="Google Shape;522;p4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23" name="Google Shape;523;p4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4" name="Google Shape;524;p4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25" name="Google Shape;52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6" name="Google Shape;526;p44" title="dequeue_throughput_comparison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" y="614100"/>
            <a:ext cx="7501338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Empirical results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Next steps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32" name="Google Shape;532;p4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33" name="Google Shape;533;p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4" name="Google Shape;534;p4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35" name="Google Shape;53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536" name="Google Shape;536;p45"/>
          <p:cNvGraphicFramePr/>
          <p:nvPr/>
        </p:nvGraphicFramePr>
        <p:xfrm>
          <a:off x="736800" y="69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{E6F5B3A0-83C8-421E-A217-F83F005BB0FF}</a:tableStyleId>
              </a:tblPr>
              <a:tblGrid>
                <a:gridCol w="1174950"/>
                <a:gridCol w="6560700"/>
              </a:tblGrid>
              <a:tr h="310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Tasks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1-</a:t>
                      </a:r>
                      <a:r>
                        <a:rPr b="1" lang="en"/>
                        <a:t>4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Discover optimization opportunities with </a:t>
                      </a:r>
                      <a:r>
                        <a:rPr lang="en"/>
                        <a:t>dJiffy, 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dLTQueue</a:t>
                      </a:r>
                      <a:r>
                        <a:rPr lang="en"/>
                        <a:t>,</a:t>
                      </a:r>
                      <a:r>
                        <a:rPr lang="en">
                          <a:solidFill>
                            <a:srgbClr val="000000"/>
                          </a:solidFill>
                        </a:rPr>
                        <a:t> Slotqueue.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Potentially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ncorporate MPI-3′s new support for shared-memory windows and C++11 atomic operations to optimize intra-node communication.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5-6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/>
                        <a:t>Remove boundedness constraint on dLTQueue and Slotqueue.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7-</a:t>
                      </a:r>
                      <a:r>
                        <a:rPr b="1" lang="en"/>
                        <a:t>8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potential algorithms for adapting to distributed environments.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Discover more distributed MPSC for use as baselines.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</a:t>
                      </a:r>
                      <a:r>
                        <a:rPr b="1" lang="en"/>
                        <a:t>9</a:t>
                      </a:r>
                      <a:r>
                        <a:rPr b="1" lang="en">
                          <a:solidFill>
                            <a:srgbClr val="000000"/>
                          </a:solidFill>
                        </a:rPr>
                        <a:t>-12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Perform benchmarks on RDMA cluster.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Investigate the performance degradation problem.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000000"/>
                          </a:solidFill>
                        </a:rPr>
                        <a:t>Week 13-15</a:t>
                      </a:r>
                      <a:endParaRPr b="1"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Char char="●"/>
                      </a:pPr>
                      <a:r>
                        <a:rPr lang="en">
                          <a:solidFill>
                            <a:srgbClr val="000000"/>
                          </a:solidFill>
                        </a:rPr>
                        <a:t>Finalize our results and provide insights from our research.</a:t>
                      </a:r>
                      <a:endParaRPr>
                        <a:solidFill>
                          <a:srgbClr val="000000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6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6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rgbClr val="002792"/>
                </a:solidFill>
              </a:rPr>
              <a:t>The end</a:t>
            </a:r>
            <a:endParaRPr sz="3480">
              <a:solidFill>
                <a:srgbClr val="002792"/>
              </a:solidFill>
            </a:endParaRPr>
          </a:p>
        </p:txBody>
      </p:sp>
      <p:grpSp>
        <p:nvGrpSpPr>
          <p:cNvPr id="543" name="Google Shape;543;p4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44" name="Google Shape;544;p4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5" name="Google Shape;545;p4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46" name="Google Shape;546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7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7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Appendix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553" name="Google Shape;553;p4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54" name="Google Shape;554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55" name="Google Shape;555;p4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56" name="Google Shape;55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</a:t>
            </a:r>
            <a:r>
              <a:rPr lang="en" sz="1679">
                <a:solidFill>
                  <a:schemeClr val="accent1"/>
                </a:solidFill>
              </a:rPr>
              <a:t>distributed </a:t>
            </a:r>
            <a:r>
              <a:rPr lang="en" sz="1679">
                <a:solidFill>
                  <a:schemeClr val="accent1"/>
                </a:solidFill>
              </a:rPr>
              <a:t>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62" name="Google Shape;562;p4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63" name="Google Shape;563;p4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4" name="Google Shape;564;p4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65" name="Google Shape;565;p48"/>
          <p:cNvSpPr/>
          <p:nvPr/>
        </p:nvSpPr>
        <p:spPr>
          <a:xfrm>
            <a:off x="797100" y="793350"/>
            <a:ext cx="7549800" cy="71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Distributed</a:t>
            </a:r>
            <a:r>
              <a:rPr lang="en"/>
              <a:t> MPSC queue</a:t>
            </a:r>
            <a:endParaRPr/>
          </a:p>
        </p:txBody>
      </p:sp>
      <p:sp>
        <p:nvSpPr>
          <p:cNvPr id="566" name="Google Shape;566;p48"/>
          <p:cNvSpPr txBox="1"/>
          <p:nvPr/>
        </p:nvSpPr>
        <p:spPr>
          <a:xfrm>
            <a:off x="797100" y="1550850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Irregular application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567" name="Google Shape;5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68" name="Google Shape;568;p48"/>
          <p:cNvCxnSpPr>
            <a:stCxn id="566" idx="2"/>
          </p:cNvCxnSpPr>
          <p:nvPr/>
        </p:nvCxnSpPr>
        <p:spPr>
          <a:xfrm flipH="1">
            <a:off x="2369400" y="1997250"/>
            <a:ext cx="2202600" cy="5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9" name="Google Shape;569;p48"/>
          <p:cNvCxnSpPr>
            <a:stCxn id="566" idx="2"/>
          </p:cNvCxnSpPr>
          <p:nvPr/>
        </p:nvCxnSpPr>
        <p:spPr>
          <a:xfrm>
            <a:off x="4572000" y="1997250"/>
            <a:ext cx="2008200" cy="53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0" name="Google Shape;570;p48"/>
          <p:cNvSpPr txBox="1"/>
          <p:nvPr/>
        </p:nvSpPr>
        <p:spPr>
          <a:xfrm>
            <a:off x="7971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Who will need to contact with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1" name="Google Shape;571;p48"/>
          <p:cNvSpPr txBox="1"/>
          <p:nvPr/>
        </p:nvSpPr>
        <p:spPr>
          <a:xfrm>
            <a:off x="4991700" y="2547475"/>
            <a:ext cx="337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</a:t>
            </a:r>
            <a:r>
              <a:rPr lang="en">
                <a:solidFill>
                  <a:schemeClr val="dk1"/>
                </a:solidFill>
              </a:rPr>
              <a:t>en </a:t>
            </a:r>
            <a:r>
              <a:rPr lang="en">
                <a:solidFill>
                  <a:schemeClr val="dk1"/>
                </a:solidFill>
              </a:rPr>
              <a:t>will </a:t>
            </a:r>
            <a:r>
              <a:rPr lang="en">
                <a:solidFill>
                  <a:schemeClr val="dk1"/>
                </a:solidFill>
              </a:rPr>
              <a:t>someone </a:t>
            </a:r>
            <a:r>
              <a:rPr lang="en">
                <a:solidFill>
                  <a:schemeClr val="dk1"/>
                </a:solidFill>
              </a:rPr>
              <a:t>contact me?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72" name="Google Shape;572;p48"/>
          <p:cNvSpPr/>
          <p:nvPr/>
        </p:nvSpPr>
        <p:spPr>
          <a:xfrm>
            <a:off x="4301550" y="3026875"/>
            <a:ext cx="491100" cy="758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48"/>
          <p:cNvSpPr txBox="1"/>
          <p:nvPr/>
        </p:nvSpPr>
        <p:spPr>
          <a:xfrm>
            <a:off x="772200" y="38849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communication interfaces</a:t>
            </a:r>
            <a:endParaRPr sz="17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Correctnes</a:t>
            </a:r>
            <a:r>
              <a:rPr lang="en" sz="1679">
                <a:solidFill>
                  <a:schemeClr val="accent1"/>
                </a:solidFill>
              </a:rPr>
              <a:t>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79" name="Google Shape;579;p4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80" name="Google Shape;580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1" name="Google Shape;581;p4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82" name="Google Shape;58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3" name="Google Shape;583;p49" title="linearizability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76375" y="1173550"/>
            <a:ext cx="5991225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49"/>
          <p:cNvSpPr/>
          <p:nvPr/>
        </p:nvSpPr>
        <p:spPr>
          <a:xfrm>
            <a:off x="5058900" y="11735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Linearizability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590" name="Google Shape;590;p5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591" name="Google Shape;591;p5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2" name="Google Shape;592;p5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593" name="Google Shape;593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4" name="Google Shape;594;p50"/>
          <p:cNvSpPr/>
          <p:nvPr/>
        </p:nvSpPr>
        <p:spPr>
          <a:xfrm>
            <a:off x="5058900" y="1706950"/>
            <a:ext cx="1418100" cy="59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p50" title="linearizability-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51750" y="1706950"/>
            <a:ext cx="5906775" cy="3117725"/>
          </a:xfrm>
          <a:prstGeom prst="rect">
            <a:avLst/>
          </a:prstGeom>
          <a:noFill/>
          <a:ln>
            <a:noFill/>
          </a:ln>
        </p:spPr>
      </p:pic>
      <p:sp>
        <p:nvSpPr>
          <p:cNvPr id="596" name="Google Shape;596;p50"/>
          <p:cNvSpPr/>
          <p:nvPr/>
        </p:nvSpPr>
        <p:spPr>
          <a:xfrm>
            <a:off x="2737175" y="4566075"/>
            <a:ext cx="310800" cy="258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50"/>
          <p:cNvSpPr txBox="1"/>
          <p:nvPr/>
        </p:nvSpPr>
        <p:spPr>
          <a:xfrm>
            <a:off x="596950" y="624425"/>
            <a:ext cx="762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0000"/>
                </a:solidFill>
              </a:rPr>
              <a:t>Linearizability</a:t>
            </a:r>
            <a:r>
              <a:rPr lang="en" sz="2100">
                <a:solidFill>
                  <a:schemeClr val="dk1"/>
                </a:solidFill>
              </a:rPr>
              <a:t>: Each method call takes effect at some point during its execution.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1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Lock-free &amp; Wait-free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03" name="Google Shape;603;p5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04" name="Google Shape;604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5" name="Google Shape;605;p5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06" name="Google Shape;60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7" name="Google Shape;607;p51"/>
          <p:cNvSpPr/>
          <p:nvPr/>
        </p:nvSpPr>
        <p:spPr>
          <a:xfrm>
            <a:off x="47241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8" name="Google Shape;608;p51"/>
          <p:cNvSpPr/>
          <p:nvPr/>
        </p:nvSpPr>
        <p:spPr>
          <a:xfrm>
            <a:off x="61014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09" name="Google Shape;609;p51"/>
          <p:cNvCxnSpPr>
            <a:stCxn id="607" idx="2"/>
          </p:cNvCxnSpPr>
          <p:nvPr/>
        </p:nvCxnSpPr>
        <p:spPr>
          <a:xfrm>
            <a:off x="51864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0" name="Google Shape;610;p51"/>
          <p:cNvSpPr/>
          <p:nvPr/>
        </p:nvSpPr>
        <p:spPr>
          <a:xfrm>
            <a:off x="46193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1" name="Google Shape;611;p51"/>
          <p:cNvCxnSpPr>
            <a:endCxn id="612" idx="0"/>
          </p:cNvCxnSpPr>
          <p:nvPr/>
        </p:nvCxnSpPr>
        <p:spPr>
          <a:xfrm>
            <a:off x="65308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2" name="Google Shape;612;p51"/>
          <p:cNvSpPr/>
          <p:nvPr/>
        </p:nvSpPr>
        <p:spPr>
          <a:xfrm>
            <a:off x="59637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13" name="Google Shape;613;p51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4" name="Google Shape;614;p51"/>
          <p:cNvSpPr txBox="1"/>
          <p:nvPr/>
        </p:nvSpPr>
        <p:spPr>
          <a:xfrm>
            <a:off x="4849875" y="4161750"/>
            <a:ext cx="3330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Wait-freedom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615" name="Google Shape;615;p51"/>
          <p:cNvSpPr/>
          <p:nvPr/>
        </p:nvSpPr>
        <p:spPr>
          <a:xfrm>
            <a:off x="848538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16" name="Google Shape;616;p51"/>
          <p:cNvSpPr/>
          <p:nvPr/>
        </p:nvSpPr>
        <p:spPr>
          <a:xfrm>
            <a:off x="2225763" y="104480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Other processes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17" name="Google Shape;617;p51"/>
          <p:cNvCxnSpPr>
            <a:stCxn id="615" idx="2"/>
          </p:cNvCxnSpPr>
          <p:nvPr/>
        </p:nvCxnSpPr>
        <p:spPr>
          <a:xfrm>
            <a:off x="1310838" y="186110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18" name="Google Shape;618;p51"/>
          <p:cNvSpPr/>
          <p:nvPr/>
        </p:nvSpPr>
        <p:spPr>
          <a:xfrm>
            <a:off x="743688" y="31325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619" name="Google Shape;619;p51"/>
          <p:cNvCxnSpPr>
            <a:endCxn id="620" idx="0"/>
          </p:cNvCxnSpPr>
          <p:nvPr/>
        </p:nvCxnSpPr>
        <p:spPr>
          <a:xfrm>
            <a:off x="2655213" y="186110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0" name="Google Shape;620;p51"/>
          <p:cNvSpPr/>
          <p:nvPr/>
        </p:nvSpPr>
        <p:spPr>
          <a:xfrm>
            <a:off x="2088063" y="353510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621" name="Google Shape;621;p51"/>
          <p:cNvSpPr/>
          <p:nvPr/>
        </p:nvSpPr>
        <p:spPr>
          <a:xfrm>
            <a:off x="73881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</a:t>
            </a:r>
            <a:r>
              <a:rPr lang="en" sz="1200">
                <a:solidFill>
                  <a:schemeClr val="lt1"/>
                </a:solidFill>
              </a:rPr>
              <a:t>...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622" name="Google Shape;622;p51"/>
          <p:cNvCxnSpPr>
            <a:endCxn id="623" idx="0"/>
          </p:cNvCxnSpPr>
          <p:nvPr/>
        </p:nvCxnSpPr>
        <p:spPr>
          <a:xfrm>
            <a:off x="78175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623" name="Google Shape;623;p51"/>
          <p:cNvSpPr/>
          <p:nvPr/>
        </p:nvSpPr>
        <p:spPr>
          <a:xfrm>
            <a:off x="72504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6186975" y="2585450"/>
            <a:ext cx="851400" cy="91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4565575" y="1610950"/>
            <a:ext cx="1113600" cy="272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33" name="Google Shape;133;p1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34" name="Google Shape;134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36" name="Google Shape;136;p16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One-sided </a:t>
            </a:r>
            <a:r>
              <a:rPr lang="en" sz="1800">
                <a:solidFill>
                  <a:srgbClr val="FF0000"/>
                </a:solidFill>
              </a:rPr>
              <a:t>communication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interfaces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>
                <a:solidFill>
                  <a:schemeClr val="dk1"/>
                </a:solidFill>
              </a:rPr>
              <a:t>bare resemblance to shared-memory programming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449175" y="18701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>
            <a:off x="449175" y="26539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9" name="Google Shape;139;p16"/>
          <p:cNvSpPr/>
          <p:nvPr/>
        </p:nvSpPr>
        <p:spPr>
          <a:xfrm>
            <a:off x="449175" y="35313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1919866" y="28045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41" name="Google Shape;141;p16"/>
          <p:cNvCxnSpPr>
            <a:stCxn id="137" idx="6"/>
            <a:endCxn id="140" idx="1"/>
          </p:cNvCxnSpPr>
          <p:nvPr/>
        </p:nvCxnSpPr>
        <p:spPr>
          <a:xfrm>
            <a:off x="1107375" y="21994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6"/>
          <p:cNvSpPr txBox="1"/>
          <p:nvPr/>
        </p:nvSpPr>
        <p:spPr>
          <a:xfrm>
            <a:off x="1544220" y="22556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3" name="Google Shape;143;p16"/>
          <p:cNvCxnSpPr>
            <a:stCxn id="138" idx="6"/>
            <a:endCxn id="140" idx="2"/>
          </p:cNvCxnSpPr>
          <p:nvPr/>
        </p:nvCxnSpPr>
        <p:spPr>
          <a:xfrm>
            <a:off x="1107375" y="29831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6"/>
          <p:cNvCxnSpPr>
            <a:stCxn id="139" idx="6"/>
            <a:endCxn id="140" idx="3"/>
          </p:cNvCxnSpPr>
          <p:nvPr/>
        </p:nvCxnSpPr>
        <p:spPr>
          <a:xfrm flipH="1" rot="10800000">
            <a:off x="1107375" y="33665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16"/>
          <p:cNvSpPr txBox="1"/>
          <p:nvPr/>
        </p:nvSpPr>
        <p:spPr>
          <a:xfrm>
            <a:off x="1195874" y="2706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6" name="Google Shape;146;p16"/>
          <p:cNvSpPr txBox="1"/>
          <p:nvPr/>
        </p:nvSpPr>
        <p:spPr>
          <a:xfrm>
            <a:off x="1162155" y="32733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Store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47" name="Google Shape;147;p16"/>
          <p:cNvCxnSpPr>
            <a:stCxn id="140" idx="5"/>
            <a:endCxn id="140" idx="7"/>
          </p:cNvCxnSpPr>
          <p:nvPr/>
        </p:nvCxnSpPr>
        <p:spPr>
          <a:xfrm rot="-5400000">
            <a:off x="2249175" y="3133517"/>
            <a:ext cx="465600" cy="600"/>
          </a:xfrm>
          <a:prstGeom prst="curvedConnector5">
            <a:avLst>
              <a:gd fmla="val -58868" name="adj1"/>
              <a:gd fmla="val 141904175" name="adj2"/>
              <a:gd fmla="val 158849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6"/>
          <p:cNvSpPr txBox="1"/>
          <p:nvPr/>
        </p:nvSpPr>
        <p:spPr>
          <a:xfrm>
            <a:off x="3310079" y="28863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Load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4792575" y="1793975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4792575" y="2577744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4792575" y="3455162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6263266" y="2728353"/>
            <a:ext cx="658200" cy="658500"/>
          </a:xfrm>
          <a:prstGeom prst="ellipse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X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54" name="Google Shape;154;p16"/>
          <p:cNvCxnSpPr>
            <a:stCxn id="150" idx="6"/>
            <a:endCxn id="153" idx="1"/>
          </p:cNvCxnSpPr>
          <p:nvPr/>
        </p:nvCxnSpPr>
        <p:spPr>
          <a:xfrm>
            <a:off x="5450775" y="2123225"/>
            <a:ext cx="909000" cy="70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6"/>
          <p:cNvSpPr txBox="1"/>
          <p:nvPr/>
        </p:nvSpPr>
        <p:spPr>
          <a:xfrm>
            <a:off x="5811420" y="21794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56" name="Google Shape;156;p16"/>
          <p:cNvCxnSpPr>
            <a:stCxn id="151" idx="6"/>
            <a:endCxn id="153" idx="2"/>
          </p:cNvCxnSpPr>
          <p:nvPr/>
        </p:nvCxnSpPr>
        <p:spPr>
          <a:xfrm>
            <a:off x="5450775" y="2906994"/>
            <a:ext cx="8124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16"/>
          <p:cNvCxnSpPr>
            <a:stCxn id="152" idx="6"/>
            <a:endCxn id="153" idx="3"/>
          </p:cNvCxnSpPr>
          <p:nvPr/>
        </p:nvCxnSpPr>
        <p:spPr>
          <a:xfrm flipH="1" rot="10800000">
            <a:off x="5450775" y="3290312"/>
            <a:ext cx="909000" cy="49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8" name="Google Shape;158;p16"/>
          <p:cNvSpPr txBox="1"/>
          <p:nvPr/>
        </p:nvSpPr>
        <p:spPr>
          <a:xfrm>
            <a:off x="5691674" y="2630250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59" name="Google Shape;159;p16"/>
          <p:cNvSpPr txBox="1"/>
          <p:nvPr/>
        </p:nvSpPr>
        <p:spPr>
          <a:xfrm>
            <a:off x="5657955" y="3197152"/>
            <a:ext cx="65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Put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60" name="Google Shape;160;p16"/>
          <p:cNvCxnSpPr>
            <a:stCxn id="153" idx="5"/>
            <a:endCxn id="153" idx="7"/>
          </p:cNvCxnSpPr>
          <p:nvPr/>
        </p:nvCxnSpPr>
        <p:spPr>
          <a:xfrm rot="-5400000">
            <a:off x="6592575" y="3057317"/>
            <a:ext cx="465600" cy="600"/>
          </a:xfrm>
          <a:prstGeom prst="curvedConnector5">
            <a:avLst>
              <a:gd fmla="val -71856" name="adj1"/>
              <a:gd fmla="val 147158341" name="adj2"/>
              <a:gd fmla="val 171862" name="adj3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16"/>
          <p:cNvSpPr txBox="1"/>
          <p:nvPr/>
        </p:nvSpPr>
        <p:spPr>
          <a:xfrm>
            <a:off x="7653479" y="2810100"/>
            <a:ext cx="81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Get</a:t>
            </a:r>
            <a:r>
              <a:rPr lang="en" sz="1200">
                <a:solidFill>
                  <a:schemeClr val="dk2"/>
                </a:solidFill>
              </a:rPr>
              <a:t>()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62" name="Google Shape;162;p16"/>
          <p:cNvSpPr txBox="1"/>
          <p:nvPr/>
        </p:nvSpPr>
        <p:spPr>
          <a:xfrm>
            <a:off x="79672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Shared-memory programming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5023475" y="4462225"/>
            <a:ext cx="258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One-sided communication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29" name="Google Shape;629;p5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30" name="Google Shape;630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5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32" name="Google Shape;632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3" name="Google Shape;633;p52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34" name="Google Shape;634;p52"/>
          <p:cNvSpPr/>
          <p:nvPr/>
        </p:nvSpPr>
        <p:spPr>
          <a:xfrm>
            <a:off x="13602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52"/>
          <p:cNvSpPr/>
          <p:nvPr/>
        </p:nvSpPr>
        <p:spPr>
          <a:xfrm>
            <a:off x="28288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2"/>
          <p:cNvSpPr/>
          <p:nvPr/>
        </p:nvSpPr>
        <p:spPr>
          <a:xfrm>
            <a:off x="429740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2"/>
          <p:cNvSpPr/>
          <p:nvPr/>
        </p:nvSpPr>
        <p:spPr>
          <a:xfrm>
            <a:off x="56707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52"/>
          <p:cNvSpPr/>
          <p:nvPr/>
        </p:nvSpPr>
        <p:spPr>
          <a:xfrm>
            <a:off x="7119350" y="1994475"/>
            <a:ext cx="1047900" cy="100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2"/>
          <p:cNvSpPr txBox="1"/>
          <p:nvPr/>
        </p:nvSpPr>
        <p:spPr>
          <a:xfrm>
            <a:off x="1609800" y="35184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0" name="Google Shape;640;p52"/>
          <p:cNvCxnSpPr>
            <a:stCxn id="639" idx="0"/>
            <a:endCxn id="634" idx="2"/>
          </p:cNvCxnSpPr>
          <p:nvPr/>
        </p:nvCxnSpPr>
        <p:spPr>
          <a:xfrm rot="10800000">
            <a:off x="1884150" y="2998875"/>
            <a:ext cx="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1" name="Google Shape;641;p52"/>
          <p:cNvSpPr txBox="1"/>
          <p:nvPr/>
        </p:nvSpPr>
        <p:spPr>
          <a:xfrm>
            <a:off x="7405100" y="35184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642" name="Google Shape;642;p52"/>
          <p:cNvCxnSpPr>
            <a:stCxn id="641" idx="0"/>
          </p:cNvCxnSpPr>
          <p:nvPr/>
        </p:nvCxnSpPr>
        <p:spPr>
          <a:xfrm flipH="1" rot="10800000">
            <a:off x="7643300" y="2998875"/>
            <a:ext cx="29400" cy="51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3" name="Google Shape;643;p52"/>
          <p:cNvCxnSpPr>
            <a:stCxn id="634" idx="3"/>
            <a:endCxn id="635" idx="1"/>
          </p:cNvCxnSpPr>
          <p:nvPr/>
        </p:nvCxnSpPr>
        <p:spPr>
          <a:xfrm>
            <a:off x="24081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4" name="Google Shape;644;p52"/>
          <p:cNvCxnSpPr>
            <a:stCxn id="635" idx="3"/>
            <a:endCxn id="636" idx="1"/>
          </p:cNvCxnSpPr>
          <p:nvPr/>
        </p:nvCxnSpPr>
        <p:spPr>
          <a:xfrm>
            <a:off x="3876700" y="2496675"/>
            <a:ext cx="420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5" name="Google Shape;645;p52"/>
          <p:cNvCxnSpPr>
            <a:stCxn id="636" idx="3"/>
          </p:cNvCxnSpPr>
          <p:nvPr/>
        </p:nvCxnSpPr>
        <p:spPr>
          <a:xfrm>
            <a:off x="5345300" y="2496675"/>
            <a:ext cx="36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6" name="Google Shape;646;p52"/>
          <p:cNvCxnSpPr>
            <a:stCxn id="637" idx="3"/>
            <a:endCxn id="638" idx="1"/>
          </p:cNvCxnSpPr>
          <p:nvPr/>
        </p:nvCxnSpPr>
        <p:spPr>
          <a:xfrm>
            <a:off x="6718650" y="2496675"/>
            <a:ext cx="400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5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Safe memory reclamation scheme of dLTQueue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652" name="Google Shape;652;p5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53" name="Google Shape;653;p5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4" name="Google Shape;654;p5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55" name="Google Shape;655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6" name="Google Shape;656;p53"/>
          <p:cNvSpPr txBox="1"/>
          <p:nvPr/>
        </p:nvSpPr>
        <p:spPr>
          <a:xfrm>
            <a:off x="387025" y="689075"/>
            <a:ext cx="8004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d</a:t>
            </a:r>
            <a:r>
              <a:rPr lang="en" sz="1800">
                <a:solidFill>
                  <a:srgbClr val="FF0000"/>
                </a:solidFill>
              </a:rPr>
              <a:t>LTQueue</a:t>
            </a:r>
            <a:r>
              <a:rPr lang="en" sz="1800">
                <a:solidFill>
                  <a:schemeClr val="dk1"/>
                </a:solidFill>
              </a:rPr>
              <a:t> pushes safe memory reclamation responsibility to the underlying SPSC, it doesn't perform any memory allocation and deallocation by itself.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57" name="Google Shape;657;p53"/>
          <p:cNvSpPr/>
          <p:nvPr/>
        </p:nvSpPr>
        <p:spPr>
          <a:xfrm>
            <a:off x="771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53"/>
          <p:cNvSpPr/>
          <p:nvPr/>
        </p:nvSpPr>
        <p:spPr>
          <a:xfrm>
            <a:off x="19317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0921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0" name="Google Shape;660;p53"/>
          <p:cNvSpPr/>
          <p:nvPr/>
        </p:nvSpPr>
        <p:spPr>
          <a:xfrm>
            <a:off x="42525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1" name="Google Shape;661;p53"/>
          <p:cNvSpPr/>
          <p:nvPr/>
        </p:nvSpPr>
        <p:spPr>
          <a:xfrm>
            <a:off x="54129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  <p:sp>
        <p:nvSpPr>
          <p:cNvPr id="662" name="Google Shape;662;p53"/>
          <p:cNvSpPr/>
          <p:nvPr/>
        </p:nvSpPr>
        <p:spPr>
          <a:xfrm>
            <a:off x="6573375" y="2323525"/>
            <a:ext cx="1160400" cy="961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3" name="Google Shape;663;p53"/>
          <p:cNvCxnSpPr>
            <a:endCxn id="659" idx="2"/>
          </p:cNvCxnSpPr>
          <p:nvPr/>
        </p:nvCxnSpPr>
        <p:spPr>
          <a:xfrm rot="10800000">
            <a:off x="3672375" y="3284725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3"/>
          <p:cNvCxnSpPr/>
          <p:nvPr/>
        </p:nvCxnSpPr>
        <p:spPr>
          <a:xfrm rot="10800000">
            <a:off x="5988975" y="3284700"/>
            <a:ext cx="8400" cy="44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5" name="Google Shape;665;p53"/>
          <p:cNvSpPr txBox="1"/>
          <p:nvPr/>
        </p:nvSpPr>
        <p:spPr>
          <a:xfrm>
            <a:off x="3514800" y="3747075"/>
            <a:ext cx="548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First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66" name="Google Shape;666;p53"/>
          <p:cNvSpPr txBox="1"/>
          <p:nvPr/>
        </p:nvSpPr>
        <p:spPr>
          <a:xfrm>
            <a:off x="5728700" y="3747075"/>
            <a:ext cx="476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Last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5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/>
              <a:t> </a:t>
            </a:r>
            <a:r>
              <a:rPr lang="en" sz="1679">
                <a:solidFill>
                  <a:schemeClr val="accent1"/>
                </a:solidFill>
              </a:rPr>
              <a:t>ABA safety</a:t>
            </a:r>
            <a:r>
              <a:rPr lang="en" sz="1679">
                <a:solidFill>
                  <a:schemeClr val="accent1"/>
                </a:solidFill>
              </a:rPr>
              <a:t>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72" name="Google Shape;672;p5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73" name="Google Shape;673;p5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5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75" name="Google Shape;675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6" name="Google Shape;676;p54"/>
          <p:cNvSpPr/>
          <p:nvPr/>
        </p:nvSpPr>
        <p:spPr>
          <a:xfrm>
            <a:off x="1602450" y="2076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54"/>
          <p:cNvSpPr txBox="1"/>
          <p:nvPr/>
        </p:nvSpPr>
        <p:spPr>
          <a:xfrm>
            <a:off x="3460650" y="161505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ABA sequence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8" name="Google Shape;678;p54"/>
          <p:cNvSpPr txBox="1"/>
          <p:nvPr/>
        </p:nvSpPr>
        <p:spPr>
          <a:xfrm>
            <a:off x="420225" y="3280800"/>
            <a:ext cx="280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a shared variable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9" name="Google Shape;679;p54"/>
          <p:cNvSpPr txBox="1"/>
          <p:nvPr/>
        </p:nvSpPr>
        <p:spPr>
          <a:xfrm>
            <a:off x="6166225" y="3230100"/>
            <a:ext cx="252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 x to a new value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0" name="Google Shape;680;p54"/>
          <p:cNvSpPr/>
          <p:nvPr/>
        </p:nvSpPr>
        <p:spPr>
          <a:xfrm rot="-5400000">
            <a:off x="4377075" y="1587500"/>
            <a:ext cx="411000" cy="4898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54"/>
          <p:cNvSpPr txBox="1"/>
          <p:nvPr/>
        </p:nvSpPr>
        <p:spPr>
          <a:xfrm>
            <a:off x="2930400" y="43070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 write to shared variables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5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5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687" name="Google Shape;687;p5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688" name="Google Shape;688;p5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9" name="Google Shape;689;p5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690" name="Google Shape;690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1" name="Google Shape;691;p55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2" name="Google Shape;692;p55"/>
          <p:cNvSpPr txBox="1"/>
          <p:nvPr/>
        </p:nvSpPr>
        <p:spPr>
          <a:xfrm>
            <a:off x="7225975" y="2835900"/>
            <a:ext cx="345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ABA problem!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693" name="Google Shape;693;p55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successful</a:t>
            </a:r>
            <a:endParaRPr/>
          </a:p>
        </p:txBody>
      </p:sp>
      <p:sp>
        <p:nvSpPr>
          <p:cNvPr id="694" name="Google Shape;694;p55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5" name="Google Shape;695;p55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6" name="Google Shape;696;p55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</a:t>
            </a:r>
            <a:r>
              <a:rPr lang="en" sz="1800">
                <a:solidFill>
                  <a:schemeClr val="dk2"/>
                </a:solidFill>
              </a:rPr>
              <a:t>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97" name="Google Shape;697;p55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03" name="Google Shape;703;p5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04" name="Google Shape;704;p5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5" name="Google Shape;705;p5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06" name="Google Shape;706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7" name="Google Shape;707;p56"/>
          <p:cNvSpPr/>
          <p:nvPr/>
        </p:nvSpPr>
        <p:spPr>
          <a:xfrm>
            <a:off x="2489575" y="10495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Suppose the system states </a:t>
            </a:r>
            <a:r>
              <a:rPr lang="en" sz="1800">
                <a:solidFill>
                  <a:srgbClr val="FF0000"/>
                </a:solidFill>
              </a:rPr>
              <a:t>during these 2 time spans</a:t>
            </a:r>
            <a:r>
              <a:rPr lang="en" sz="1800">
                <a:solidFill>
                  <a:srgbClr val="FF0000"/>
                </a:solidFill>
              </a:rPr>
              <a:t> </a:t>
            </a:r>
            <a:r>
              <a:rPr lang="en" sz="1800">
                <a:solidFill>
                  <a:srgbClr val="FF0000"/>
                </a:solidFill>
              </a:rPr>
              <a:t>are indistinguishable </a:t>
            </a:r>
            <a:r>
              <a:rPr lang="en" sz="1800">
                <a:solidFill>
                  <a:srgbClr val="FF0000"/>
                </a:solidFill>
              </a:rPr>
              <a:t>from the first process's POV.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09" name="Google Shape;709;p56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56"/>
          <p:cNvSpPr txBox="1"/>
          <p:nvPr/>
        </p:nvSpPr>
        <p:spPr>
          <a:xfrm>
            <a:off x="2297200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1" name="Google Shape;711;p56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2" name="Google Shape;712;p56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3" name="Google Shape;713;p56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14" name="Google Shape;714;p56"/>
          <p:cNvSpPr/>
          <p:nvPr/>
        </p:nvSpPr>
        <p:spPr>
          <a:xfrm>
            <a:off x="2927700" y="797550"/>
            <a:ext cx="32886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" name="Google Shape;715;p56"/>
          <p:cNvCxnSpPr>
            <a:stCxn id="714" idx="1"/>
            <a:endCxn id="714" idx="3"/>
          </p:cNvCxnSpPr>
          <p:nvPr/>
        </p:nvCxnSpPr>
        <p:spPr>
          <a:xfrm>
            <a:off x="2927700" y="1544550"/>
            <a:ext cx="328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716" name="Google Shape;716;p56"/>
          <p:cNvSpPr/>
          <p:nvPr/>
        </p:nvSpPr>
        <p:spPr>
          <a:xfrm>
            <a:off x="6166225" y="2319750"/>
            <a:ext cx="1335300" cy="1494000"/>
          </a:xfrm>
          <a:prstGeom prst="bracePair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7" name="Google Shape;717;p56"/>
          <p:cNvCxnSpPr>
            <a:stCxn id="716" idx="1"/>
            <a:endCxn id="716" idx="3"/>
          </p:cNvCxnSpPr>
          <p:nvPr/>
        </p:nvCxnSpPr>
        <p:spPr>
          <a:xfrm>
            <a:off x="6166225" y="3066750"/>
            <a:ext cx="133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718" name="Google Shape;718;p56"/>
          <p:cNvCxnSpPr>
            <a:endCxn id="708" idx="0"/>
          </p:cNvCxnSpPr>
          <p:nvPr/>
        </p:nvCxnSpPr>
        <p:spPr>
          <a:xfrm>
            <a:off x="4538400" y="1568900"/>
            <a:ext cx="725100" cy="275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56"/>
          <p:cNvCxnSpPr/>
          <p:nvPr/>
        </p:nvCxnSpPr>
        <p:spPr>
          <a:xfrm flipH="1">
            <a:off x="5263625" y="3090950"/>
            <a:ext cx="1581300" cy="123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0" name="Google Shape;720;p56"/>
          <p:cNvSpPr txBox="1"/>
          <p:nvPr/>
        </p:nvSpPr>
        <p:spPr>
          <a:xfrm>
            <a:off x="752250" y="1371675"/>
            <a:ext cx="4244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First process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5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ABA safety 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726" name="Google Shape;726;p5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27" name="Google Shape;727;p5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8" name="Google Shape;728;p5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29" name="Google Shape;729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0" name="Google Shape;730;p57"/>
          <p:cNvSpPr/>
          <p:nvPr/>
        </p:nvSpPr>
        <p:spPr>
          <a:xfrm>
            <a:off x="6097875" y="1049550"/>
            <a:ext cx="23307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57"/>
          <p:cNvSpPr txBox="1"/>
          <p:nvPr/>
        </p:nvSpPr>
        <p:spPr>
          <a:xfrm>
            <a:off x="2054400" y="4321700"/>
            <a:ext cx="641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Then the effect is as if these two CAS sequences do not overlap. =&gt; ABA-safe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732" name="Google Shape;732;p57"/>
          <p:cNvSpPr/>
          <p:nvPr/>
        </p:nvSpPr>
        <p:spPr>
          <a:xfrm>
            <a:off x="227125" y="2571750"/>
            <a:ext cx="5939100" cy="9900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57"/>
          <p:cNvSpPr txBox="1"/>
          <p:nvPr/>
        </p:nvSpPr>
        <p:spPr>
          <a:xfrm>
            <a:off x="6097875" y="207480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4" name="Google Shape;734;p57"/>
          <p:cNvSpPr txBox="1"/>
          <p:nvPr/>
        </p:nvSpPr>
        <p:spPr>
          <a:xfrm>
            <a:off x="227125" y="3609250"/>
            <a:ext cx="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read 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5" name="Google Shape;735;p57"/>
          <p:cNvSpPr txBox="1"/>
          <p:nvPr/>
        </p:nvSpPr>
        <p:spPr>
          <a:xfrm>
            <a:off x="5299250" y="356175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6" name="Google Shape;736;p57"/>
          <p:cNvSpPr txBox="1"/>
          <p:nvPr/>
        </p:nvSpPr>
        <p:spPr>
          <a:xfrm>
            <a:off x="7504075" y="2074800"/>
            <a:ext cx="9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CAS(x)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42" name="Google Shape;742;p5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43" name="Google Shape;743;p5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4" name="Google Shape;744;p5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45" name="Google Shape;745;p5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46" name="Google Shape;746;p58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52" name="Google Shape;752;p5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53" name="Google Shape;753;p5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4" name="Google Shape;754;p5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55" name="Google Shape;755;p5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56" name="Google Shape;756;p59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7" name="Google Shape;757;p59"/>
          <p:cNvGrpSpPr/>
          <p:nvPr/>
        </p:nvGrpSpPr>
        <p:grpSpPr>
          <a:xfrm>
            <a:off x="2556675" y="1945095"/>
            <a:ext cx="2476500" cy="2009108"/>
            <a:chOff x="1383625" y="3318700"/>
            <a:chExt cx="2476500" cy="532200"/>
          </a:xfrm>
        </p:grpSpPr>
        <p:sp>
          <p:nvSpPr>
            <p:cNvPr id="758" name="Google Shape;758;p59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59" name="Google Shape;759;p59"/>
            <p:cNvCxnSpPr>
              <a:stCxn id="758" idx="2"/>
            </p:cNvCxnSpPr>
            <p:nvPr/>
          </p:nvCxnSpPr>
          <p:spPr>
            <a:xfrm rot="10800000">
              <a:off x="1383625" y="3581500"/>
              <a:ext cx="1143000" cy="3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60" name="Google Shape;760;p59"/>
          <p:cNvSpPr txBox="1"/>
          <p:nvPr/>
        </p:nvSpPr>
        <p:spPr>
          <a:xfrm>
            <a:off x="1062675" y="2557100"/>
            <a:ext cx="1494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Each enqueuer process hosts a distributed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66" name="Google Shape;766;p6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67" name="Google Shape;767;p6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8" name="Google Shape;768;p6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69" name="Google Shape;769;p6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70" name="Google Shape;770;p60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1" name="Google Shape;771;p60"/>
          <p:cNvGrpSpPr/>
          <p:nvPr/>
        </p:nvGrpSpPr>
        <p:grpSpPr>
          <a:xfrm>
            <a:off x="2073212" y="1071103"/>
            <a:ext cx="2959829" cy="2064192"/>
            <a:chOff x="942025" y="3318700"/>
            <a:chExt cx="2918100" cy="1494600"/>
          </a:xfrm>
        </p:grpSpPr>
        <p:sp>
          <p:nvSpPr>
            <p:cNvPr id="772" name="Google Shape;772;p60"/>
            <p:cNvSpPr/>
            <p:nvPr/>
          </p:nvSpPr>
          <p:spPr>
            <a:xfrm>
              <a:off x="2526625" y="3318700"/>
              <a:ext cx="1333500" cy="5322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73" name="Google Shape;773;p60"/>
            <p:cNvCxnSpPr>
              <a:stCxn id="772" idx="2"/>
              <a:endCxn id="774" idx="3"/>
            </p:cNvCxnSpPr>
            <p:nvPr/>
          </p:nvCxnSpPr>
          <p:spPr>
            <a:xfrm flipH="1">
              <a:off x="942025" y="3584800"/>
              <a:ext cx="1584600" cy="1228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4" name="Google Shape;774;p60"/>
          <p:cNvSpPr txBox="1"/>
          <p:nvPr/>
        </p:nvSpPr>
        <p:spPr>
          <a:xfrm>
            <a:off x="469550" y="2542650"/>
            <a:ext cx="16038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A Slot storing the minimum timestamp of the corresponding SPSC.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80" name="Google Shape;780;p6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81" name="Google Shape;781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2" name="Google Shape;782;p6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83" name="Google Shape;783;p6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84" name="Google Shape;784;p61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85" name="Google Shape;785;p6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86" name="Google Shape;786;p61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ctrTitle"/>
          </p:nvPr>
        </p:nvSpPr>
        <p:spPr>
          <a:xfrm>
            <a:off x="0" y="2535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Research question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69" name="Google Shape;169;p1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70" name="Google Shape;17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1" name="Google Shape;171;p1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72" name="Google Shape;172;p17"/>
          <p:cNvSpPr txBox="1"/>
          <p:nvPr/>
        </p:nvSpPr>
        <p:spPr>
          <a:xfrm>
            <a:off x="611600" y="1994550"/>
            <a:ext cx="7620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How to utilize</a:t>
            </a:r>
            <a:r>
              <a:rPr lang="en" sz="2100">
                <a:solidFill>
                  <a:srgbClr val="FF0000"/>
                </a:solidFill>
              </a:rPr>
              <a:t> shared-memory programming principles</a:t>
            </a:r>
            <a:r>
              <a:rPr lang="en" sz="2100">
                <a:solidFill>
                  <a:schemeClr val="dk1"/>
                </a:solidFill>
              </a:rPr>
              <a:t> to model and design </a:t>
            </a:r>
            <a:r>
              <a:rPr lang="en" sz="2100">
                <a:solidFill>
                  <a:srgbClr val="FF0000"/>
                </a:solidFill>
              </a:rPr>
              <a:t>distributed MPSC queue algorithms </a:t>
            </a:r>
            <a:r>
              <a:rPr lang="en" sz="2100">
                <a:solidFill>
                  <a:schemeClr val="dk1"/>
                </a:solidFill>
              </a:rPr>
              <a:t>in a </a:t>
            </a:r>
            <a:r>
              <a:rPr lang="en" sz="2100">
                <a:solidFill>
                  <a:srgbClr val="FF0000"/>
                </a:solidFill>
              </a:rPr>
              <a:t>correct</a:t>
            </a:r>
            <a:r>
              <a:rPr lang="en" sz="2100">
                <a:solidFill>
                  <a:schemeClr val="dk1"/>
                </a:solidFill>
              </a:rPr>
              <a:t>, </a:t>
            </a:r>
            <a:r>
              <a:rPr lang="en" sz="2100">
                <a:solidFill>
                  <a:srgbClr val="FF0000"/>
                </a:solidFill>
              </a:rPr>
              <a:t>fault-tolerant</a:t>
            </a:r>
            <a:r>
              <a:rPr lang="en" sz="2100">
                <a:solidFill>
                  <a:schemeClr val="dk1"/>
                </a:solidFill>
              </a:rPr>
              <a:t> and </a:t>
            </a:r>
            <a:r>
              <a:rPr lang="en" sz="2100">
                <a:solidFill>
                  <a:srgbClr val="FF0000"/>
                </a:solidFill>
              </a:rPr>
              <a:t>performant</a:t>
            </a:r>
            <a:r>
              <a:rPr lang="en" sz="2100">
                <a:solidFill>
                  <a:schemeClr val="dk1"/>
                </a:solidFill>
              </a:rPr>
              <a:t> manner?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73" name="Google Shape;17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92" name="Google Shape;792;p6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793" name="Google Shape;793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94" name="Google Shape;794;p6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795" name="Google Shape;795;p6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796" name="Google Shape;796;p62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797" name="Google Shape;797;p62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wants to enqueue a value.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04" name="Google Shape;804;p6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05" name="Google Shape;805;p6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6" name="Google Shape;806;p6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07" name="Google Shape;807;p6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08" name="Google Shape;808;p63" title="slotqueue.drawio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100" y="53465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63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obtains the timestamp value =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169622" y="1475690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17" name="Google Shape;817;p6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18" name="Google Shape;818;p6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9" name="Google Shape;819;p6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20" name="Google Shape;820;p6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21" name="Google Shape;821;p64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enqueues the value and timestamp to its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22" name="Google Shape;822;p64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pic>
        <p:nvPicPr>
          <p:cNvPr id="823" name="Google Shape;823;p64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824" name="Google Shape;824;p64"/>
          <p:cNvSpPr/>
          <p:nvPr/>
        </p:nvSpPr>
        <p:spPr>
          <a:xfrm>
            <a:off x="3521547" y="2956615"/>
            <a:ext cx="13527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" name="Google Shape;829;p65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31" name="Google Shape;831;p6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32" name="Google Shape;832;p6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3" name="Google Shape;833;p6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34" name="Google Shape;834;p6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35" name="Google Shape;835;p65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Enqueuer 0 </a:t>
            </a:r>
            <a:r>
              <a:rPr lang="en" sz="1300">
                <a:solidFill>
                  <a:srgbClr val="FF0000"/>
                </a:solidFill>
              </a:rPr>
              <a:t>refreshes</a:t>
            </a:r>
            <a:r>
              <a:rPr lang="en" sz="1300">
                <a:solidFill>
                  <a:srgbClr val="FF0000"/>
                </a:solidFill>
              </a:rPr>
              <a:t> its slot with the minimum timestamp in the local SPSC.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6" name="Google Shape;836;p65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37" name="Google Shape;837;p65"/>
          <p:cNvSpPr/>
          <p:nvPr/>
        </p:nvSpPr>
        <p:spPr>
          <a:xfrm>
            <a:off x="3543225" y="579925"/>
            <a:ext cx="11814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2" name="Google Shape;842;p66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44" name="Google Shape;844;p6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45" name="Google Shape;845;p6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6" name="Google Shape;846;p6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47" name="Google Shape;847;p6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enqueue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48" name="Google Shape;848;p66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49" name="Google Shape;849;p66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1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5" name="Google Shape;855;p6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56" name="Google Shape;856;p6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7" name="Google Shape;857;p6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58" name="Google Shape;858;p6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59" name="Google Shape;859;p67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67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61" name="Google Shape;861;p67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Initial state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67" name="Google Shape;867;p6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68" name="Google Shape;868;p6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9" name="Google Shape;869;p6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70" name="Google Shape;870;p6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71" name="Google Shape;871;p68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2" name="Google Shape;872;p68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Dequeuer scans the slots for the minimum timestamp. It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73" name="Google Shape;873;p68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68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80" name="Google Shape;880;p6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81" name="Google Shape;881;p6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2" name="Google Shape;882;p6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83" name="Google Shape;883;p6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pic>
        <p:nvPicPr>
          <p:cNvPr id="884" name="Google Shape;884;p69" title="slotqueue.drawio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800" y="614100"/>
            <a:ext cx="7568392" cy="43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885" name="Google Shape;885;p69"/>
          <p:cNvSpPr txBox="1"/>
          <p:nvPr/>
        </p:nvSpPr>
        <p:spPr>
          <a:xfrm>
            <a:off x="310900" y="3239350"/>
            <a:ext cx="23337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has to perform a rescan a second time to ensure linearizability. It still finds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86" name="Google Shape;886;p69"/>
          <p:cNvSpPr/>
          <p:nvPr/>
        </p:nvSpPr>
        <p:spPr>
          <a:xfrm>
            <a:off x="3543226" y="656125"/>
            <a:ext cx="46200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69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" name="Google Shape;892;p70" title="slotqueue.drawio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725" y="630225"/>
            <a:ext cx="7793501" cy="4507185"/>
          </a:xfrm>
          <a:prstGeom prst="rect">
            <a:avLst/>
          </a:prstGeom>
          <a:noFill/>
          <a:ln>
            <a:noFill/>
          </a:ln>
        </p:spPr>
      </p:pic>
      <p:sp>
        <p:nvSpPr>
          <p:cNvPr id="893" name="Google Shape;893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94" name="Google Shape;894;p7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895" name="Google Shape;895;p7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6" name="Google Shape;896;p7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897" name="Google Shape;897;p7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898" name="Google Shape;898;p70"/>
          <p:cNvSpPr txBox="1"/>
          <p:nvPr/>
        </p:nvSpPr>
        <p:spPr>
          <a:xfrm>
            <a:off x="310900" y="3239350"/>
            <a:ext cx="23337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then dequeues from the SPSC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899" name="Google Shape;899;p70"/>
          <p:cNvSpPr/>
          <p:nvPr/>
        </p:nvSpPr>
        <p:spPr>
          <a:xfrm>
            <a:off x="3420225" y="3240550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0" name="Google Shape;900;p70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" name="Google Shape;905;p71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6" name="Google Shape;90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07" name="Google Shape;907;p7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08" name="Google Shape;908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9" name="Google Shape;909;p7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10" name="Google Shape;910;p7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11" name="Google Shape;911;p71"/>
          <p:cNvSpPr txBox="1"/>
          <p:nvPr/>
        </p:nvSpPr>
        <p:spPr>
          <a:xfrm>
            <a:off x="310900" y="3239350"/>
            <a:ext cx="2333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The dequeuer refreshes the slot of rank 0.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12" name="Google Shape;912;p71"/>
          <p:cNvSpPr/>
          <p:nvPr/>
        </p:nvSpPr>
        <p:spPr>
          <a:xfrm>
            <a:off x="3434675" y="676025"/>
            <a:ext cx="1051200" cy="7350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3" name="Google Shape;913;p71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Supporting distributed MPSC queues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79" name="Google Shape;179;p1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80" name="Google Shape;180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" name="Google Shape;181;p1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82" name="Google Shape;18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924600" y="1751325"/>
            <a:ext cx="754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One-sided </a:t>
            </a:r>
            <a:r>
              <a:rPr lang="en" sz="1700">
                <a:solidFill>
                  <a:srgbClr val="FF0000"/>
                </a:solidFill>
              </a:rPr>
              <a:t>communication</a:t>
            </a:r>
            <a:r>
              <a:rPr lang="en" sz="1700">
                <a:solidFill>
                  <a:srgbClr val="FF0000"/>
                </a:solidFill>
              </a:rPr>
              <a:t> interfaces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679750" y="175357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Communication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79750" y="3032925"/>
            <a:ext cx="1914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Synchronization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2753400" y="3046725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Locks</a:t>
            </a:r>
            <a:endParaRPr sz="1700">
              <a:solidFill>
                <a:srgbClr val="FF0000"/>
              </a:solidFill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5224700" y="3028950"/>
            <a:ext cx="2172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</a:rPr>
              <a:t>Atomic operations</a:t>
            </a:r>
            <a:endParaRPr sz="1700">
              <a:solidFill>
                <a:srgbClr val="FF0000"/>
              </a:solidFill>
            </a:endParaRPr>
          </a:p>
        </p:txBody>
      </p:sp>
      <p:cxnSp>
        <p:nvCxnSpPr>
          <p:cNvPr id="188" name="Google Shape;188;p18"/>
          <p:cNvCxnSpPr>
            <a:stCxn id="183" idx="2"/>
            <a:endCxn id="186" idx="0"/>
          </p:cNvCxnSpPr>
          <p:nvPr/>
        </p:nvCxnSpPr>
        <p:spPr>
          <a:xfrm flipH="1">
            <a:off x="3839400" y="2197725"/>
            <a:ext cx="860100" cy="84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9" name="Google Shape;189;p18"/>
          <p:cNvCxnSpPr>
            <a:stCxn id="183" idx="2"/>
            <a:endCxn id="187" idx="0"/>
          </p:cNvCxnSpPr>
          <p:nvPr/>
        </p:nvCxnSpPr>
        <p:spPr>
          <a:xfrm>
            <a:off x="4699500" y="2197725"/>
            <a:ext cx="1611300" cy="831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8" name="Google Shape;918;p72" title="slotqueue.drawio(7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50" y="630225"/>
            <a:ext cx="7598375" cy="439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19" name="Google Shape;91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20" name="Google Shape;920;p7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21" name="Google Shape;921;p7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2" name="Google Shape;922;p7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23" name="Google Shape;923;p7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</a:t>
            </a:r>
            <a:r>
              <a:rPr lang="en" sz="1679">
                <a:solidFill>
                  <a:srgbClr val="002792"/>
                </a:solidFill>
              </a:rPr>
              <a:t>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Slotqueue’s dequeue</a:t>
            </a:r>
            <a:endParaRPr sz="1879">
              <a:solidFill>
                <a:schemeClr val="accent1"/>
              </a:solidFill>
            </a:endParaRPr>
          </a:p>
        </p:txBody>
      </p:sp>
      <p:sp>
        <p:nvSpPr>
          <p:cNvPr id="924" name="Google Shape;924;p72"/>
          <p:cNvSpPr txBox="1"/>
          <p:nvPr/>
        </p:nvSpPr>
        <p:spPr>
          <a:xfrm>
            <a:off x="310900" y="32393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Final state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925" name="Google Shape;925;p72"/>
          <p:cNvSpPr txBox="1"/>
          <p:nvPr/>
        </p:nvSpPr>
        <p:spPr>
          <a:xfrm>
            <a:off x="310900" y="1650750"/>
            <a:ext cx="2333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Counter: 3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7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31" name="Google Shape;931;p7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32" name="Google Shape;932;p7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3" name="Google Shape;933;p7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34" name="Google Shape;934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5" name="Google Shape;935;p73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7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41" name="Google Shape;941;p7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42" name="Google Shape;942;p7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3" name="Google Shape;943;p7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44" name="Google Shape;94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45" name="Google Shape;945;p74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46" name="Google Shape;946;p74"/>
          <p:cNvSpPr/>
          <p:nvPr/>
        </p:nvSpPr>
        <p:spPr>
          <a:xfrm>
            <a:off x="6732775" y="1321050"/>
            <a:ext cx="6936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7" name="Google Shape;947;p74"/>
          <p:cNvCxnSpPr>
            <a:stCxn id="946" idx="3"/>
            <a:endCxn id="948" idx="3"/>
          </p:cNvCxnSpPr>
          <p:nvPr/>
        </p:nvCxnSpPr>
        <p:spPr>
          <a:xfrm flipH="1">
            <a:off x="2470250" y="1869799"/>
            <a:ext cx="4364100" cy="211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" name="Google Shape;948;p74"/>
          <p:cNvSpPr txBox="1"/>
          <p:nvPr/>
        </p:nvSpPr>
        <p:spPr>
          <a:xfrm>
            <a:off x="232225" y="3791650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old_rank = 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7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54" name="Google Shape;954;p7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55" name="Google Shape;955;p7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7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57" name="Google Shape;957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8" name="Google Shape;958;p75" title="modified-ltqueue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" y="563400"/>
            <a:ext cx="7804499" cy="4244824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75"/>
          <p:cNvSpPr/>
          <p:nvPr/>
        </p:nvSpPr>
        <p:spPr>
          <a:xfrm>
            <a:off x="6140750" y="2166250"/>
            <a:ext cx="2051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0" name="Google Shape;960;p75"/>
          <p:cNvCxnSpPr>
            <a:stCxn id="959" idx="3"/>
            <a:endCxn id="961" idx="3"/>
          </p:cNvCxnSpPr>
          <p:nvPr/>
        </p:nvCxnSpPr>
        <p:spPr>
          <a:xfrm flipH="1">
            <a:off x="2470371" y="2714999"/>
            <a:ext cx="3970800" cy="146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1" name="Google Shape;961;p75"/>
          <p:cNvSpPr txBox="1"/>
          <p:nvPr/>
        </p:nvSpPr>
        <p:spPr>
          <a:xfrm>
            <a:off x="232225" y="3791650"/>
            <a:ext cx="22380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new_rank = rank with minimum min-timestamp = 2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6" name="Google Shape;966;p76" title="modified-ltqueue.drawio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563400"/>
            <a:ext cx="7876750" cy="4284126"/>
          </a:xfrm>
          <a:prstGeom prst="rect">
            <a:avLst/>
          </a:prstGeom>
          <a:noFill/>
          <a:ln>
            <a:noFill/>
          </a:ln>
        </p:spPr>
      </p:pic>
      <p:sp>
        <p:nvSpPr>
          <p:cNvPr id="967" name="Google Shape;967;p7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(dLTqueue)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68" name="Google Shape;968;p7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69" name="Google Shape;969;p7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0" name="Google Shape;970;p7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71" name="Google Shape;971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2" name="Google Shape;972;p76"/>
          <p:cNvSpPr/>
          <p:nvPr/>
        </p:nvSpPr>
        <p:spPr>
          <a:xfrm>
            <a:off x="6768900" y="1342725"/>
            <a:ext cx="6645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3" name="Google Shape;973;p76"/>
          <p:cNvCxnSpPr>
            <a:stCxn id="972" idx="3"/>
            <a:endCxn id="974" idx="3"/>
          </p:cNvCxnSpPr>
          <p:nvPr/>
        </p:nvCxnSpPr>
        <p:spPr>
          <a:xfrm flipH="1">
            <a:off x="2470314" y="1891474"/>
            <a:ext cx="4395900" cy="155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4" name="Google Shape;974;p76"/>
          <p:cNvSpPr txBox="1"/>
          <p:nvPr/>
        </p:nvSpPr>
        <p:spPr>
          <a:xfrm>
            <a:off x="232225" y="2953450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CAS(&amp;node, old_rank, new_rank)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7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80" name="Google Shape;980;p7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81" name="Google Shape;981;p7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2" name="Google Shape;982;p7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83" name="Google Shape;983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4" name="Google Shape;984;p77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7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990" name="Google Shape;990;p7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991" name="Google Shape;991;p7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2" name="Google Shape;992;p7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993" name="Google Shape;993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4" name="Google Shape;994;p78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995" name="Google Shape;995;p78"/>
          <p:cNvSpPr/>
          <p:nvPr/>
        </p:nvSpPr>
        <p:spPr>
          <a:xfrm>
            <a:off x="3568675" y="606825"/>
            <a:ext cx="12570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" name="Google Shape;996;p78"/>
          <p:cNvCxnSpPr>
            <a:stCxn id="995" idx="3"/>
          </p:cNvCxnSpPr>
          <p:nvPr/>
        </p:nvCxnSpPr>
        <p:spPr>
          <a:xfrm flipH="1">
            <a:off x="197945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7" name="Google Shape;997;p78"/>
          <p:cNvSpPr txBox="1"/>
          <p:nvPr/>
        </p:nvSpPr>
        <p:spPr>
          <a:xfrm>
            <a:off x="311700" y="2066075"/>
            <a:ext cx="2238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Read old_slot = MAX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7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03" name="Google Shape;1003;p7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04" name="Google Shape;1004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05" name="Google Shape;1005;p7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06" name="Google Shape;1006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07" name="Google Shape;1007;p79" title="slotqueue.drawio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600" y="516225"/>
            <a:ext cx="7478226" cy="432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8" name="Google Shape;1008;p79"/>
          <p:cNvSpPr/>
          <p:nvPr/>
        </p:nvSpPr>
        <p:spPr>
          <a:xfrm>
            <a:off x="3521375" y="1423175"/>
            <a:ext cx="1257000" cy="23406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9" name="Google Shape;1009;p79"/>
          <p:cNvCxnSpPr>
            <a:stCxn id="1008" idx="2"/>
          </p:cNvCxnSpPr>
          <p:nvPr/>
        </p:nvCxnSpPr>
        <p:spPr>
          <a:xfrm rot="10800000">
            <a:off x="2369375" y="2376575"/>
            <a:ext cx="11520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10" name="Google Shape;1010;p79"/>
          <p:cNvSpPr txBox="1"/>
          <p:nvPr/>
        </p:nvSpPr>
        <p:spPr>
          <a:xfrm>
            <a:off x="36125" y="2066075"/>
            <a:ext cx="23622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new_slot = spsc.readFront() = 0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5" name="Google Shape;1015;p80" title="slotqueue.drawio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50" y="527350"/>
            <a:ext cx="7400325" cy="427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8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Refresh in details (Slotqueue)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17" name="Google Shape;1017;p8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18" name="Google Shape;1018;p8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19" name="Google Shape;1019;p8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20" name="Google Shape;102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1" name="Google Shape;1021;p80"/>
          <p:cNvSpPr/>
          <p:nvPr/>
        </p:nvSpPr>
        <p:spPr>
          <a:xfrm>
            <a:off x="3568675" y="606825"/>
            <a:ext cx="1040400" cy="6429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2" name="Google Shape;1022;p80"/>
          <p:cNvCxnSpPr>
            <a:stCxn id="1021" idx="3"/>
          </p:cNvCxnSpPr>
          <p:nvPr/>
        </p:nvCxnSpPr>
        <p:spPr>
          <a:xfrm flipH="1">
            <a:off x="1947738" y="1155574"/>
            <a:ext cx="1773300" cy="9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3" name="Google Shape;1023;p80"/>
          <p:cNvSpPr txBox="1"/>
          <p:nvPr/>
        </p:nvSpPr>
        <p:spPr>
          <a:xfrm>
            <a:off x="311700" y="2066075"/>
            <a:ext cx="2238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CAS(&amp;slot, old_slot, new_slot)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fail, try one more time!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8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retry 2 times?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29" name="Google Shape;1029;p8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30" name="Google Shape;1030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1" name="Google Shape;1031;p8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32" name="Google Shape;1032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33" name="Google Shape;1033;p81" title="double-refresh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00" y="1071300"/>
            <a:ext cx="8839199" cy="317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Progress guarantee &amp; Fault tolerance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195" name="Google Shape;195;p1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96" name="Google Shape;196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1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98" name="Google Shape;19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837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2215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1" name="Google Shape;201;p19"/>
          <p:cNvCxnSpPr>
            <a:stCxn id="199" idx="2"/>
          </p:cNvCxnSpPr>
          <p:nvPr/>
        </p:nvCxnSpPr>
        <p:spPr>
          <a:xfrm>
            <a:off x="1300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2" name="Google Shape;202;p19"/>
          <p:cNvSpPr/>
          <p:nvPr/>
        </p:nvSpPr>
        <p:spPr>
          <a:xfrm>
            <a:off x="733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03" name="Google Shape;203;p19"/>
          <p:cNvCxnSpPr>
            <a:endCxn id="202" idx="3"/>
          </p:cNvCxnSpPr>
          <p:nvPr/>
        </p:nvCxnSpPr>
        <p:spPr>
          <a:xfrm rot="10800000">
            <a:off x="1867425" y="3258050"/>
            <a:ext cx="1715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04" name="Google Shape;204;p19"/>
          <p:cNvSpPr txBox="1"/>
          <p:nvPr/>
        </p:nvSpPr>
        <p:spPr>
          <a:xfrm>
            <a:off x="365650" y="2065375"/>
            <a:ext cx="89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Acquire lock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05" name="Google Shape;205;p19"/>
          <p:cNvCxnSpPr/>
          <p:nvPr/>
        </p:nvCxnSpPr>
        <p:spPr>
          <a:xfrm>
            <a:off x="2644650" y="1820450"/>
            <a:ext cx="0" cy="143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06" name="Google Shape;206;p19"/>
          <p:cNvSpPr txBox="1"/>
          <p:nvPr/>
        </p:nvSpPr>
        <p:spPr>
          <a:xfrm>
            <a:off x="1863300" y="3258050"/>
            <a:ext cx="1715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Blocked trying to acquire lock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5409975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A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6787200" y="1004150"/>
            <a:ext cx="924600" cy="816300"/>
          </a:xfrm>
          <a:prstGeom prst="rect">
            <a:avLst/>
          </a:prstGeom>
          <a:solidFill>
            <a:srgbClr val="00279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Process B</a:t>
            </a:r>
            <a:endParaRPr sz="1200">
              <a:solidFill>
                <a:schemeClr val="lt1"/>
              </a:solidFill>
            </a:endParaRPr>
          </a:p>
        </p:txBody>
      </p:sp>
      <p:cxnSp>
        <p:nvCxnSpPr>
          <p:cNvPr id="209" name="Google Shape;209;p19"/>
          <p:cNvCxnSpPr>
            <a:stCxn id="207" idx="2"/>
          </p:cNvCxnSpPr>
          <p:nvPr/>
        </p:nvCxnSpPr>
        <p:spPr>
          <a:xfrm>
            <a:off x="5872275" y="1820450"/>
            <a:ext cx="0" cy="12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0" name="Google Shape;210;p19"/>
          <p:cNvSpPr/>
          <p:nvPr/>
        </p:nvSpPr>
        <p:spPr>
          <a:xfrm>
            <a:off x="5305125" y="30918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Suspended</a:t>
            </a:r>
            <a:endParaRPr sz="1100"/>
          </a:p>
        </p:txBody>
      </p:sp>
      <p:cxnSp>
        <p:nvCxnSpPr>
          <p:cNvPr id="211" name="Google Shape;211;p19"/>
          <p:cNvCxnSpPr>
            <a:endCxn id="212" idx="0"/>
          </p:cNvCxnSpPr>
          <p:nvPr/>
        </p:nvCxnSpPr>
        <p:spPr>
          <a:xfrm>
            <a:off x="7216650" y="1820450"/>
            <a:ext cx="0" cy="167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Dot"/>
            <a:round/>
            <a:headEnd len="med" w="med" type="none"/>
            <a:tailEnd len="med" w="med" type="stealth"/>
          </a:ln>
        </p:spPr>
      </p:cxnSp>
      <p:sp>
        <p:nvSpPr>
          <p:cNvPr id="212" name="Google Shape;212;p19"/>
          <p:cNvSpPr/>
          <p:nvPr/>
        </p:nvSpPr>
        <p:spPr>
          <a:xfrm>
            <a:off x="6649500" y="3494450"/>
            <a:ext cx="1134300" cy="332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Completion</a:t>
            </a:r>
            <a:endParaRPr sz="1100"/>
          </a:p>
        </p:txBody>
      </p:sp>
      <p:sp>
        <p:nvSpPr>
          <p:cNvPr id="213" name="Google Shape;213;p19"/>
          <p:cNvSpPr txBox="1"/>
          <p:nvPr/>
        </p:nvSpPr>
        <p:spPr>
          <a:xfrm>
            <a:off x="635725" y="4237950"/>
            <a:ext cx="269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Lock-based algorithms are </a:t>
            </a:r>
            <a:r>
              <a:rPr lang="en" sz="1200">
                <a:solidFill>
                  <a:srgbClr val="FF0000"/>
                </a:solidFill>
              </a:rPr>
              <a:t>blocking</a:t>
            </a:r>
            <a:endParaRPr sz="1200">
              <a:solidFill>
                <a:srgbClr val="FF0000"/>
              </a:solidFill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4926075" y="4161750"/>
            <a:ext cx="3330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</a:t>
            </a:r>
            <a:r>
              <a:rPr lang="en" sz="1200">
                <a:solidFill>
                  <a:schemeClr val="dk1"/>
                </a:solidFill>
              </a:rPr>
              <a:t>lgorithms </a:t>
            </a:r>
            <a:r>
              <a:rPr lang="en" sz="1200">
                <a:solidFill>
                  <a:schemeClr val="dk1"/>
                </a:solidFill>
              </a:rPr>
              <a:t>that synchronize using atomic operations can be</a:t>
            </a:r>
            <a:r>
              <a:rPr lang="en" sz="1200">
                <a:solidFill>
                  <a:schemeClr val="dk1"/>
                </a:solidFill>
              </a:rPr>
              <a:t> </a:t>
            </a:r>
            <a:r>
              <a:rPr lang="en" sz="1200">
                <a:solidFill>
                  <a:srgbClr val="FF0000"/>
                </a:solidFill>
              </a:rPr>
              <a:t>non-b</a:t>
            </a:r>
            <a:r>
              <a:rPr lang="en" sz="1200">
                <a:solidFill>
                  <a:srgbClr val="FF0000"/>
                </a:solidFill>
              </a:rPr>
              <a:t>locking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do 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39" name="Google Shape;1039;p8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40" name="Google Shape;1040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41" name="Google Shape;1041;p8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42" name="Google Shape;1042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3" name="Google Shape;1043;p82" title="slotqueu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9200" y="614100"/>
            <a:ext cx="6810292" cy="4377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44" name="Google Shape;1044;p82"/>
          <p:cNvSpPr/>
          <p:nvPr/>
        </p:nvSpPr>
        <p:spPr>
          <a:xfrm>
            <a:off x="3847350" y="1027200"/>
            <a:ext cx="4052700" cy="7845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8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50" name="Google Shape;1050;p8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51" name="Google Shape;105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2" name="Google Shape;1052;p8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53" name="Google Shape;1053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4" name="Google Shape;1054;p83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8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60" name="Google Shape;1060;p8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61" name="Google Shape;1061;p8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2" name="Google Shape;1062;p8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63" name="Google Shape;1063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4" name="Google Shape;1064;p84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5" name="Google Shape;1065;p84"/>
          <p:cNvCxnSpPr/>
          <p:nvPr/>
        </p:nvCxnSpPr>
        <p:spPr>
          <a:xfrm>
            <a:off x="2614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66" name="Google Shape;1066;p84"/>
          <p:cNvSpPr txBox="1"/>
          <p:nvPr/>
        </p:nvSpPr>
        <p:spPr>
          <a:xfrm>
            <a:off x="1764925" y="1236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0, nothing.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8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72" name="Google Shape;1072;p8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73" name="Google Shape;1073;p8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4" name="Google Shape;1074;p8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75" name="Google Shape;1075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76" name="Google Shape;1076;p85" title="slotqueue.drawio(8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281238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7" name="Google Shape;1077;p85"/>
          <p:cNvCxnSpPr/>
          <p:nvPr/>
        </p:nvCxnSpPr>
        <p:spPr>
          <a:xfrm>
            <a:off x="36053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8" name="Google Shape;1078;p85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check slot 1, nothing. </a:t>
            </a:r>
            <a:r>
              <a:rPr lang="en" sz="1800">
                <a:solidFill>
                  <a:schemeClr val="dk2"/>
                </a:solidFill>
              </a:rPr>
              <a:t>Then it suspends.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8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84" name="Google Shape;1084;p8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85" name="Google Shape;1085;p8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8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87" name="Google Shape;1087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88" name="Google Shape;1088;p86"/>
          <p:cNvCxnSpPr/>
          <p:nvPr/>
        </p:nvCxnSpPr>
        <p:spPr>
          <a:xfrm>
            <a:off x="25385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9" name="Google Shape;1089;p86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0 obtains timestamp 0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90" name="Google Shape;1090;p86" title="slotqueue.drawio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87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096" name="Google Shape;1096;p87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097" name="Google Shape;1097;p8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8" name="Google Shape;1098;p87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099" name="Google Shape;1099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00" name="Google Shape;1100;p87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1" name="Google Shape;1101;p87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Enqueuer 2 obtains timestamp 1 and finishes enqueueing.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02" name="Google Shape;1102;p87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88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08" name="Google Shape;1108;p88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09" name="Google Shape;1109;p8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10" name="Google Shape;1110;p88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11" name="Google Shape;1111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12" name="Google Shape;1112;p88"/>
          <p:cNvCxnSpPr/>
          <p:nvPr/>
        </p:nvCxnSpPr>
        <p:spPr>
          <a:xfrm>
            <a:off x="4519700" y="169955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3" name="Google Shape;1113;p88"/>
          <p:cNvSpPr txBox="1"/>
          <p:nvPr/>
        </p:nvSpPr>
        <p:spPr>
          <a:xfrm>
            <a:off x="1764925" y="702600"/>
            <a:ext cx="4080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continues scanning and find 1 at slot 2. However, it's not linearizable to dequeue from this slot.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14" name="Google Shape;1114;p88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89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do </a:t>
            </a:r>
            <a:r>
              <a:rPr lang="en" sz="1679">
                <a:solidFill>
                  <a:schemeClr val="accent1"/>
                </a:solidFill>
              </a:rPr>
              <a:t>we need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20" name="Google Shape;1120;p89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21" name="Google Shape;1121;p8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2" name="Google Shape;1122;p89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23" name="Google Shape;1123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124" name="Google Shape;1124;p89"/>
          <p:cNvCxnSpPr/>
          <p:nvPr/>
        </p:nvCxnSpPr>
        <p:spPr>
          <a:xfrm>
            <a:off x="2549325" y="1682100"/>
            <a:ext cx="0" cy="59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25" name="Google Shape;1125;p89"/>
          <p:cNvSpPr txBox="1"/>
          <p:nvPr/>
        </p:nvSpPr>
        <p:spPr>
          <a:xfrm>
            <a:off x="1764925" y="931200"/>
            <a:ext cx="4080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performs the scan a second time and finds 0. 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26" name="Google Shape;1126;p89" title="slotqueue.drawio(10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7400" y="2279700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0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</a:t>
            </a:r>
            <a:r>
              <a:rPr lang="en" sz="1679">
                <a:solidFill>
                  <a:schemeClr val="accent1"/>
                </a:solidFill>
              </a:rPr>
              <a:t>only</a:t>
            </a:r>
            <a:r>
              <a:rPr lang="en" sz="1679">
                <a:solidFill>
                  <a:schemeClr val="accent1"/>
                </a:solidFill>
              </a:rPr>
              <a:t>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32" name="Google Shape;1132;p9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33" name="Google Shape;1133;p9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4" name="Google Shape;1134;p9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35" name="Google Shape;1135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6" name="Google Shape;1136;p90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0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Google Shape;1141;p91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42" name="Google Shape;1142;p9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43" name="Google Shape;1143;p9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4" name="Google Shape;1144;p9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45" name="Google Shape;114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46" name="Google Shape;1146;p91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7" name="Google Shape;1147;p91"/>
          <p:cNvCxnSpPr>
            <a:stCxn id="1148" idx="2"/>
            <a:endCxn id="1146" idx="0"/>
          </p:cNvCxnSpPr>
          <p:nvPr/>
        </p:nvCxnSpPr>
        <p:spPr>
          <a:xfrm>
            <a:off x="4572000" y="1663700"/>
            <a:ext cx="0" cy="5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8" name="Google Shape;1148;p91"/>
          <p:cNvSpPr txBox="1"/>
          <p:nvPr/>
        </p:nvSpPr>
        <p:spPr>
          <a:xfrm>
            <a:off x="2531550" y="1202000"/>
            <a:ext cx="408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</a:t>
            </a:r>
            <a:r>
              <a:rPr lang="en" sz="1800">
                <a:solidFill>
                  <a:schemeClr val="dk2"/>
                </a:solidFill>
              </a:rPr>
              <a:t>finds this in the first scan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9" name="Google Shape;1149;p91"/>
          <p:cNvSpPr txBox="1"/>
          <p:nvPr/>
        </p:nvSpPr>
        <p:spPr>
          <a:xfrm>
            <a:off x="1671550" y="3445000"/>
            <a:ext cx="453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Dequeuer finds this in the </a:t>
            </a:r>
            <a:r>
              <a:rPr lang="en" sz="1800">
                <a:solidFill>
                  <a:schemeClr val="dk2"/>
                </a:solidFill>
              </a:rPr>
              <a:t>second</a:t>
            </a:r>
            <a:r>
              <a:rPr lang="en" sz="1800">
                <a:solidFill>
                  <a:schemeClr val="dk2"/>
                </a:solidFill>
              </a:rPr>
              <a:t> scan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150" name="Google Shape;1150;p91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0"/>
          <p:cNvSpPr txBox="1"/>
          <p:nvPr>
            <p:ph type="ctrTitle"/>
          </p:nvPr>
        </p:nvSpPr>
        <p:spPr>
          <a:xfrm>
            <a:off x="0" y="0"/>
            <a:ext cx="6547200" cy="46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Introduction </a:t>
            </a:r>
            <a:r>
              <a:rPr lang="en" sz="1679"/>
              <a:t>-</a:t>
            </a:r>
            <a:r>
              <a:rPr lang="en" sz="1679">
                <a:solidFill>
                  <a:schemeClr val="accent1"/>
                </a:solidFill>
              </a:rPr>
              <a:t> </a:t>
            </a:r>
            <a:r>
              <a:rPr lang="en" sz="1679">
                <a:solidFill>
                  <a:schemeClr val="accent1"/>
                </a:solidFill>
              </a:rPr>
              <a:t>Issues when designing non-blocking algorithms</a:t>
            </a:r>
            <a:endParaRPr sz="1879">
              <a:solidFill>
                <a:schemeClr val="accent1"/>
              </a:solidFill>
            </a:endParaRPr>
          </a:p>
        </p:txBody>
      </p:sp>
      <p:grpSp>
        <p:nvGrpSpPr>
          <p:cNvPr id="220" name="Google Shape;220;p20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21" name="Google Shape;221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2" name="Google Shape;222;p20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23" name="Google Shape;2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p20" title="ABA-problem-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1425" y="857725"/>
            <a:ext cx="2589044" cy="6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0" title="ABA-problem-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1425" y="1762825"/>
            <a:ext cx="3645700" cy="652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0" title="ABA-problem-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750" y="2710675"/>
            <a:ext cx="2589050" cy="112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0" title="safe-memory-reclamation-1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13308" y="1162525"/>
            <a:ext cx="3346392" cy="4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0" title="safe-memory-reclamation-2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36300" y="2417800"/>
            <a:ext cx="3535275" cy="52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0"/>
          <p:cNvSpPr txBox="1"/>
          <p:nvPr/>
        </p:nvSpPr>
        <p:spPr>
          <a:xfrm>
            <a:off x="635725" y="4009350"/>
            <a:ext cx="2694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ABA problem</a:t>
            </a:r>
            <a:r>
              <a:rPr lang="en" sz="1200">
                <a:solidFill>
                  <a:schemeClr val="dk1"/>
                </a:solidFill>
              </a:rPr>
              <a:t>: Associated with Compare-and-swap - A process fails to notice changes happening due to indistinguishable observed values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5339250" y="4009350"/>
            <a:ext cx="269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Safe memory reclamation problem</a:t>
            </a:r>
            <a:r>
              <a:rPr lang="en" sz="1200">
                <a:solidFill>
                  <a:schemeClr val="dk1"/>
                </a:solidFill>
              </a:rPr>
              <a:t>: A process frees memory that another is trying to access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2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56" name="Google Shape;1156;p92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57" name="Google Shape;1157;p9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8" name="Google Shape;1158;p92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59" name="Google Shape;1159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60" name="Google Shape;1160;p92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1" name="Google Shape;1161;p92"/>
          <p:cNvCxnSpPr>
            <a:stCxn id="1162" idx="2"/>
            <a:endCxn id="1160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2" name="Google Shape;1162;p92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63" name="Google Shape;1163;p92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64" name="Google Shape;1164;p92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5" name="Google Shape;1165;p92"/>
          <p:cNvSpPr txBox="1"/>
          <p:nvPr/>
        </p:nvSpPr>
        <p:spPr>
          <a:xfrm>
            <a:off x="6513975" y="71147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</a:t>
            </a:r>
            <a:r>
              <a:rPr lang="en" sz="1800">
                <a:solidFill>
                  <a:srgbClr val="FF0000"/>
                </a:solidFill>
              </a:rPr>
              <a:t>&lt; t2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93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71" name="Google Shape;1171;p93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72" name="Google Shape;1172;p9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3" name="Google Shape;1173;p93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74" name="Google Shape;1174;p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75" name="Google Shape;1175;p93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76" name="Google Shape;1176;p93"/>
          <p:cNvCxnSpPr>
            <a:stCxn id="1177" idx="2"/>
            <a:endCxn id="1175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7" name="Google Shape;1177;p93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78" name="Google Shape;1178;p93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79" name="Google Shape;1179;p93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0" name="Google Shape;1180;p93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1" name="Google Shape;1181;p93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82" name="Google Shape;1182;p93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</a:t>
            </a:r>
            <a:r>
              <a:rPr lang="en" sz="1800">
                <a:solidFill>
                  <a:srgbClr val="FF0000"/>
                </a:solidFill>
              </a:rPr>
              <a:t>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6" name="Shape 1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" name="Google Shape;1187;p94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188" name="Google Shape;1188;p94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189" name="Google Shape;1189;p9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0" name="Google Shape;1190;p94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191" name="Google Shape;1191;p9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2" name="Google Shape;1192;p94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3" name="Google Shape;1193;p94"/>
          <p:cNvCxnSpPr>
            <a:stCxn id="1194" idx="2"/>
            <a:endCxn id="1192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4" name="Google Shape;1194;p94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95" name="Google Shape;1195;p94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196" name="Google Shape;1196;p94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97" name="Google Shape;1197;p94"/>
          <p:cNvSpPr/>
          <p:nvPr/>
        </p:nvSpPr>
        <p:spPr>
          <a:xfrm rot="-5400000">
            <a:off x="5194475" y="1921250"/>
            <a:ext cx="737700" cy="2880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94"/>
          <p:cNvSpPr txBox="1"/>
          <p:nvPr/>
        </p:nvSpPr>
        <p:spPr>
          <a:xfrm>
            <a:off x="4949650" y="3866025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t3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99" name="Google Shape;1199;p94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t2 &lt; t3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3" name="Shape 1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" name="Google Shape;1204;p95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05" name="Google Shape;1205;p95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06" name="Google Shape;1206;p9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7" name="Google Shape;1207;p95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08" name="Google Shape;1208;p9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9" name="Google Shape;1209;p95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0" name="Google Shape;1210;p95"/>
          <p:cNvCxnSpPr>
            <a:stCxn id="1211" idx="2"/>
            <a:endCxn id="1209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1" name="Google Shape;1211;p95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2" name="Google Shape;1212;p95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13" name="Google Shape;1213;p95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4" name="Google Shape;1214;p95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15" name="Google Shape;1215;p95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6" name="Google Shape;1216;p95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non-MAX during the second scan </a:t>
            </a:r>
            <a:r>
              <a:rPr lang="en" sz="1800">
                <a:solidFill>
                  <a:schemeClr val="dk2"/>
                </a:solidFill>
              </a:rPr>
              <a:t>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96"/>
          <p:cNvSpPr txBox="1"/>
          <p:nvPr>
            <p:ph type="ctrTitle"/>
          </p:nvPr>
        </p:nvSpPr>
        <p:spPr>
          <a:xfrm>
            <a:off x="0" y="0"/>
            <a:ext cx="6547200" cy="4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79">
                <a:solidFill>
                  <a:srgbClr val="002792"/>
                </a:solidFill>
              </a:rPr>
              <a:t>Appendix </a:t>
            </a:r>
            <a:r>
              <a:rPr lang="en" sz="1679"/>
              <a:t>- </a:t>
            </a:r>
            <a:r>
              <a:rPr lang="en" sz="1679">
                <a:solidFill>
                  <a:schemeClr val="accent1"/>
                </a:solidFill>
              </a:rPr>
              <a:t>Why only 2 scans?</a:t>
            </a:r>
            <a:endParaRPr sz="1679">
              <a:solidFill>
                <a:schemeClr val="accent1"/>
              </a:solidFill>
            </a:endParaRPr>
          </a:p>
        </p:txBody>
      </p:sp>
      <p:grpSp>
        <p:nvGrpSpPr>
          <p:cNvPr id="1222" name="Google Shape;1222;p96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1223" name="Google Shape;1223;p9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4" name="Google Shape;1224;p96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1225" name="Google Shape;1225;p9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26" name="Google Shape;1226;p96" title="slotqueue.drawio(1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2192275"/>
            <a:ext cx="4895850" cy="58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27" name="Google Shape;1227;p96"/>
          <p:cNvCxnSpPr>
            <a:stCxn id="1228" idx="2"/>
            <a:endCxn id="1226" idx="0"/>
          </p:cNvCxnSpPr>
          <p:nvPr/>
        </p:nvCxnSpPr>
        <p:spPr>
          <a:xfrm>
            <a:off x="4572000" y="1699825"/>
            <a:ext cx="0" cy="49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28" name="Google Shape;1228;p96"/>
          <p:cNvSpPr txBox="1"/>
          <p:nvPr/>
        </p:nvSpPr>
        <p:spPr>
          <a:xfrm>
            <a:off x="4129350" y="1238125"/>
            <a:ext cx="88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29" name="Google Shape;1229;p96"/>
          <p:cNvSpPr txBox="1"/>
          <p:nvPr/>
        </p:nvSpPr>
        <p:spPr>
          <a:xfrm>
            <a:off x="3355150" y="3445800"/>
            <a:ext cx="45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t2</a:t>
            </a:r>
            <a:endParaRPr sz="1800">
              <a:solidFill>
                <a:srgbClr val="FF0000"/>
              </a:solidFill>
            </a:endParaRPr>
          </a:p>
        </p:txBody>
      </p:sp>
      <p:cxnSp>
        <p:nvCxnSpPr>
          <p:cNvPr id="1230" name="Google Shape;1230;p96"/>
          <p:cNvCxnSpPr/>
          <p:nvPr/>
        </p:nvCxnSpPr>
        <p:spPr>
          <a:xfrm flipH="1" rot="10800000">
            <a:off x="3576550" y="2792100"/>
            <a:ext cx="9600" cy="6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31" name="Google Shape;1231;p96"/>
          <p:cNvSpPr txBox="1"/>
          <p:nvPr/>
        </p:nvSpPr>
        <p:spPr>
          <a:xfrm>
            <a:off x="6513975" y="711475"/>
            <a:ext cx="178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t0 &lt; t1 &lt; t2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32" name="Google Shape;1232;p96"/>
          <p:cNvSpPr/>
          <p:nvPr/>
        </p:nvSpPr>
        <p:spPr>
          <a:xfrm rot="-5400000">
            <a:off x="2390600" y="2539950"/>
            <a:ext cx="429600" cy="933900"/>
          </a:xfrm>
          <a:prstGeom prst="leftBrace">
            <a:avLst>
              <a:gd fmla="val 50000" name="adj1"/>
              <a:gd fmla="val 5098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3" name="Google Shape;1233;p96"/>
          <p:cNvSpPr txBox="1"/>
          <p:nvPr/>
        </p:nvSpPr>
        <p:spPr>
          <a:xfrm>
            <a:off x="654050" y="3856700"/>
            <a:ext cx="3753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If one of these is MAX during the second scan at </a:t>
            </a:r>
            <a:r>
              <a:rPr lang="en" sz="1800">
                <a:solidFill>
                  <a:srgbClr val="FF0000"/>
                </a:solidFill>
              </a:rPr>
              <a:t>t1</a:t>
            </a:r>
            <a:r>
              <a:rPr lang="en" sz="1800">
                <a:solidFill>
                  <a:schemeClr val="dk2"/>
                </a:solidFill>
              </a:rPr>
              <a:t>...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/>
          <p:nvPr/>
        </p:nvSpPr>
        <p:spPr>
          <a:xfrm>
            <a:off x="0" y="2943175"/>
            <a:ext cx="9144000" cy="22005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"/>
          <p:cNvSpPr txBox="1"/>
          <p:nvPr>
            <p:ph type="ctrTitle"/>
          </p:nvPr>
        </p:nvSpPr>
        <p:spPr>
          <a:xfrm>
            <a:off x="311700" y="996463"/>
            <a:ext cx="8520600" cy="157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80">
                <a:solidFill>
                  <a:schemeClr val="accent1"/>
                </a:solidFill>
              </a:rPr>
              <a:t>Related works</a:t>
            </a:r>
            <a:endParaRPr sz="3480">
              <a:solidFill>
                <a:schemeClr val="accent1"/>
              </a:solidFill>
            </a:endParaRPr>
          </a:p>
        </p:txBody>
      </p:sp>
      <p:grpSp>
        <p:nvGrpSpPr>
          <p:cNvPr id="237" name="Google Shape;237;p21"/>
          <p:cNvGrpSpPr/>
          <p:nvPr/>
        </p:nvGrpSpPr>
        <p:grpSpPr>
          <a:xfrm>
            <a:off x="7119350" y="0"/>
            <a:ext cx="2007250" cy="461700"/>
            <a:chOff x="6509750" y="-57800"/>
            <a:chExt cx="2007250" cy="461700"/>
          </a:xfrm>
        </p:grpSpPr>
        <p:pic>
          <p:nvPicPr>
            <p:cNvPr id="238" name="Google Shape;23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09750" y="37650"/>
              <a:ext cx="268149" cy="27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9" name="Google Shape;239;p21"/>
            <p:cNvSpPr txBox="1"/>
            <p:nvPr/>
          </p:nvSpPr>
          <p:spPr>
            <a:xfrm>
              <a:off x="6777900" y="-57800"/>
              <a:ext cx="17391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Vietnam National University Ho Chi Minh City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Ho Chi Minh University of Technology</a:t>
              </a:r>
              <a:endParaRPr sz="600">
                <a:solidFill>
                  <a:schemeClr val="dk2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</a:rPr>
                <a:t>Faculty of Computer Science and Engineering</a:t>
              </a:r>
              <a:endParaRPr sz="600">
                <a:solidFill>
                  <a:schemeClr val="dk2"/>
                </a:solidFill>
              </a:endParaRPr>
            </a:p>
          </p:txBody>
        </p:sp>
      </p:grpSp>
      <p:sp>
        <p:nvSpPr>
          <p:cNvPr id="240" name="Google Shape;24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