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64" r:id="rId3"/>
    <p:sldId id="262" r:id="rId4"/>
    <p:sldId id="275" r:id="rId5"/>
    <p:sldId id="276" r:id="rId6"/>
    <p:sldId id="289" r:id="rId7"/>
    <p:sldId id="290" r:id="rId8"/>
    <p:sldId id="291" r:id="rId9"/>
    <p:sldId id="292" r:id="rId10"/>
    <p:sldId id="293" r:id="rId11"/>
    <p:sldId id="294" r:id="rId12"/>
    <p:sldId id="265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69" r:id="rId23"/>
    <p:sldId id="270" r:id="rId24"/>
    <p:sldId id="299" r:id="rId25"/>
    <p:sldId id="300" r:id="rId26"/>
    <p:sldId id="295" r:id="rId27"/>
    <p:sldId id="296" r:id="rId28"/>
    <p:sldId id="297" r:id="rId29"/>
    <p:sldId id="298" r:id="rId30"/>
    <p:sldId id="277" r:id="rId31"/>
    <p:sldId id="278" r:id="rId32"/>
    <p:sldId id="301" r:id="rId33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1128" y="29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5/4/2023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feed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en-gb" sz="4400" dirty="0">
                <a:solidFill>
                  <a:schemeClr val="tx1"/>
                </a:solidFill>
              </a:rPr>
              <a:t>REVERSABLE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GROUP 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532F9-E1BC-9192-0B52-BAC9A73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FA295-68A5-71CE-9099-4009BE42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B430674-B1CA-70BA-B3E1-1F7EAE2C4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525" y="2147222"/>
            <a:ext cx="9126950" cy="14641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489B4-5096-0140-BC35-E914F3064B99}"/>
              </a:ext>
            </a:extLst>
          </p:cNvPr>
          <p:cNvSpPr txBox="1"/>
          <p:nvPr/>
        </p:nvSpPr>
        <p:spPr>
          <a:xfrm>
            <a:off x="3860799" y="4032718"/>
            <a:ext cx="379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users to schedule events</a:t>
            </a:r>
          </a:p>
        </p:txBody>
      </p:sp>
    </p:spTree>
    <p:extLst>
      <p:ext uri="{BB962C8B-B14F-4D97-AF65-F5344CB8AC3E}">
        <p14:creationId xmlns:p14="http://schemas.microsoft.com/office/powerpoint/2010/main" val="796922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597D3-5263-0CA9-9777-2B76BD2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DE195-CC09-F52F-4448-E68DC946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A139E48-01F9-9AAA-FC9B-5BD8732C3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174182"/>
            <a:ext cx="5731510" cy="20662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503559-FE33-AC14-5EFF-973EAE16863A}"/>
              </a:ext>
            </a:extLst>
          </p:cNvPr>
          <p:cNvSpPr txBox="1"/>
          <p:nvPr/>
        </p:nvSpPr>
        <p:spPr>
          <a:xfrm>
            <a:off x="6991927" y="2152073"/>
            <a:ext cx="413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users not familiar with Reversible Computation to learn and engage with </a:t>
            </a:r>
            <a:r>
              <a:rPr lang="en-GB"/>
              <a:t>the subject matter</a:t>
            </a:r>
          </a:p>
        </p:txBody>
      </p:sp>
    </p:spTree>
    <p:extLst>
      <p:ext uri="{BB962C8B-B14F-4D97-AF65-F5344CB8AC3E}">
        <p14:creationId xmlns:p14="http://schemas.microsoft.com/office/powerpoint/2010/main" val="323193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7D8D-8C98-D4C1-9E92-2927C523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MANDEEP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054C-9952-B586-1050-6B860D205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4BA9-8F95-4D22-C1E4-38B07F6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329652-6112-4F3D-B614-62B56A045E3D}" type="datetime1">
              <a:rPr lang="en-US" smtClean="0"/>
              <a:t>5/4/2023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13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7AEE-FFA4-D5E7-D4A0-0B336FDB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 Arc          Components used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6D4D9-9B3C-20D3-B450-B443B70290E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Is the blueprint for a system</a:t>
            </a:r>
          </a:p>
          <a:p>
            <a:pPr marL="0" indent="0">
              <a:buNone/>
            </a:pPr>
            <a:r>
              <a:rPr lang="en-US" dirty="0"/>
              <a:t>Architecture describes</a:t>
            </a:r>
          </a:p>
          <a:p>
            <a:r>
              <a:rPr lang="en-US" dirty="0"/>
              <a:t>Major components</a:t>
            </a:r>
          </a:p>
          <a:p>
            <a:r>
              <a:rPr lang="en-US" dirty="0"/>
              <a:t>Structure of components</a:t>
            </a:r>
          </a:p>
          <a:p>
            <a:r>
              <a:rPr lang="en-US" dirty="0"/>
              <a:t>How components interact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B297D-E864-3555-4971-78143B3C08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HTML + CSS</a:t>
            </a:r>
          </a:p>
          <a:p>
            <a:r>
              <a:rPr lang="en-GB" dirty="0"/>
              <a:t>MySQL</a:t>
            </a:r>
          </a:p>
          <a:p>
            <a:pPr lvl="1"/>
            <a:r>
              <a:rPr lang="en-GB" dirty="0"/>
              <a:t>Hibernate</a:t>
            </a:r>
          </a:p>
          <a:p>
            <a:r>
              <a:rPr lang="en-GB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7992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6C11-CC48-130B-3967-7FFAA1F2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99642"/>
            <a:ext cx="10058400" cy="1371600"/>
          </a:xfrm>
        </p:spPr>
        <p:txBody>
          <a:bodyPr/>
          <a:lstStyle/>
          <a:p>
            <a:r>
              <a:rPr lang="en-US" dirty="0"/>
              <a:t>Architecture of the Software</a:t>
            </a: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EE822B-B2EC-32A8-10A3-9DAAE8A2631E}"/>
              </a:ext>
            </a:extLst>
          </p:cNvPr>
          <p:cNvSpPr/>
          <p:nvPr/>
        </p:nvSpPr>
        <p:spPr>
          <a:xfrm>
            <a:off x="1066800" y="2014194"/>
            <a:ext cx="1179249" cy="3445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072543-75A0-328D-EF21-07D9CC0A6C81}"/>
              </a:ext>
            </a:extLst>
          </p:cNvPr>
          <p:cNvSpPr/>
          <p:nvPr/>
        </p:nvSpPr>
        <p:spPr>
          <a:xfrm>
            <a:off x="3275860" y="2014194"/>
            <a:ext cx="3107184" cy="16966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HandlerMapping</a:t>
            </a:r>
            <a:br>
              <a:rPr lang="en-US" dirty="0"/>
            </a:br>
            <a:r>
              <a:rPr lang="en-US" dirty="0"/>
              <a:t>(Matches requests to Controller)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 Resolver</a:t>
            </a:r>
          </a:p>
          <a:p>
            <a:pPr algn="ctr"/>
            <a:r>
              <a:rPr lang="en-US" dirty="0"/>
              <a:t>(Locates html page)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ADF253-8AF6-B767-9C4B-941336785D3F}"/>
              </a:ext>
            </a:extLst>
          </p:cNvPr>
          <p:cNvSpPr/>
          <p:nvPr/>
        </p:nvSpPr>
        <p:spPr>
          <a:xfrm>
            <a:off x="7153183" y="2170071"/>
            <a:ext cx="2041864" cy="30815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@Controller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Contains code to execute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A982B6-7C23-2F06-2B0F-94605DA5A561}"/>
              </a:ext>
            </a:extLst>
          </p:cNvPr>
          <p:cNvSpPr/>
          <p:nvPr/>
        </p:nvSpPr>
        <p:spPr>
          <a:xfrm>
            <a:off x="4128116" y="4533582"/>
            <a:ext cx="1402672" cy="1360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AB71A5-9EAA-599A-9DB7-471471439A7B}"/>
              </a:ext>
            </a:extLst>
          </p:cNvPr>
          <p:cNvSpPr/>
          <p:nvPr/>
        </p:nvSpPr>
        <p:spPr>
          <a:xfrm>
            <a:off x="9960746" y="2494106"/>
            <a:ext cx="1562470" cy="21217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Model/Database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Stores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CDA450-E00E-A525-029C-B16D5F95CD2E}"/>
              </a:ext>
            </a:extLst>
          </p:cNvPr>
          <p:cNvSpPr txBox="1"/>
          <p:nvPr/>
        </p:nvSpPr>
        <p:spPr>
          <a:xfrm>
            <a:off x="3708646" y="1686576"/>
            <a:ext cx="2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Dispatcher Servlet</a:t>
            </a:r>
            <a:endParaRPr lang="en-GB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33A0C4D-6A75-04E2-59AB-E4E6B11B8F00}"/>
              </a:ext>
            </a:extLst>
          </p:cNvPr>
          <p:cNvSpPr/>
          <p:nvPr/>
        </p:nvSpPr>
        <p:spPr>
          <a:xfrm>
            <a:off x="2015230" y="2170071"/>
            <a:ext cx="1544716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17E27-8A44-3A7A-DF7C-00742C81D590}"/>
              </a:ext>
            </a:extLst>
          </p:cNvPr>
          <p:cNvSpPr txBox="1"/>
          <p:nvPr/>
        </p:nvSpPr>
        <p:spPr>
          <a:xfrm>
            <a:off x="2237171" y="2485619"/>
            <a:ext cx="103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1 Send Request</a:t>
            </a:r>
            <a:endParaRPr lang="en-GB" sz="12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CC32E06-CEB3-3501-00A1-29A9A6CA4F84}"/>
              </a:ext>
            </a:extLst>
          </p:cNvPr>
          <p:cNvSpPr/>
          <p:nvPr/>
        </p:nvSpPr>
        <p:spPr>
          <a:xfrm rot="1489549">
            <a:off x="6045414" y="2606557"/>
            <a:ext cx="1440962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A603D8-D55F-63B5-4C24-6C6B6A9B82A2}"/>
              </a:ext>
            </a:extLst>
          </p:cNvPr>
          <p:cNvSpPr txBox="1"/>
          <p:nvPr/>
        </p:nvSpPr>
        <p:spPr>
          <a:xfrm>
            <a:off x="6383044" y="1769812"/>
            <a:ext cx="1038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2</a:t>
            </a:r>
          </a:p>
          <a:p>
            <a:r>
              <a:rPr lang="en-US" sz="1200" dirty="0"/>
              <a:t>Match URL to Controller</a:t>
            </a:r>
            <a:endParaRPr lang="en-GB" sz="12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0B37777-49F2-D0C1-1898-EF2B9C37EBD9}"/>
              </a:ext>
            </a:extLst>
          </p:cNvPr>
          <p:cNvSpPr/>
          <p:nvPr/>
        </p:nvSpPr>
        <p:spPr>
          <a:xfrm>
            <a:off x="8925663" y="3230306"/>
            <a:ext cx="1440962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3CBF5D-CF1E-CF8C-735C-8389CC87C443}"/>
              </a:ext>
            </a:extLst>
          </p:cNvPr>
          <p:cNvSpPr txBox="1"/>
          <p:nvPr/>
        </p:nvSpPr>
        <p:spPr>
          <a:xfrm>
            <a:off x="9058552" y="2335801"/>
            <a:ext cx="1038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3</a:t>
            </a:r>
          </a:p>
          <a:p>
            <a:r>
              <a:rPr lang="en-US" sz="1200" dirty="0"/>
              <a:t>Get data from Model/DB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A246ED6-5782-B143-94B3-C7025EFA7D0D}"/>
              </a:ext>
            </a:extLst>
          </p:cNvPr>
          <p:cNvSpPr/>
          <p:nvPr/>
        </p:nvSpPr>
        <p:spPr>
          <a:xfrm rot="10800000">
            <a:off x="8783478" y="3230696"/>
            <a:ext cx="1440962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B635F56-6A85-FECE-6CDB-03EB486D6FA2}"/>
              </a:ext>
            </a:extLst>
          </p:cNvPr>
          <p:cNvSpPr/>
          <p:nvPr/>
        </p:nvSpPr>
        <p:spPr>
          <a:xfrm rot="12463307">
            <a:off x="5884505" y="3360951"/>
            <a:ext cx="1440962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0F9A8-A0C0-8F9A-458F-5A267CB84D11}"/>
              </a:ext>
            </a:extLst>
          </p:cNvPr>
          <p:cNvSpPr txBox="1"/>
          <p:nvPr/>
        </p:nvSpPr>
        <p:spPr>
          <a:xfrm>
            <a:off x="6165542" y="3661846"/>
            <a:ext cx="1038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4</a:t>
            </a:r>
          </a:p>
          <a:p>
            <a:r>
              <a:rPr lang="en-US" sz="1200" dirty="0"/>
              <a:t>Send data and HTML page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54F6A6E-9EC5-9A15-7BAB-B6177733E6DC}"/>
              </a:ext>
            </a:extLst>
          </p:cNvPr>
          <p:cNvSpPr/>
          <p:nvPr/>
        </p:nvSpPr>
        <p:spPr>
          <a:xfrm rot="5400000">
            <a:off x="4345539" y="3998149"/>
            <a:ext cx="1028335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A126E8-7BF4-4A92-452E-8717E369677D}"/>
              </a:ext>
            </a:extLst>
          </p:cNvPr>
          <p:cNvSpPr txBox="1"/>
          <p:nvPr/>
        </p:nvSpPr>
        <p:spPr>
          <a:xfrm>
            <a:off x="3991932" y="3799058"/>
            <a:ext cx="85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5</a:t>
            </a:r>
          </a:p>
          <a:p>
            <a:r>
              <a:rPr lang="en-US" sz="1200" dirty="0"/>
              <a:t>Load View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E2F73A3-049F-AE93-00CB-EE1AA1C57C09}"/>
              </a:ext>
            </a:extLst>
          </p:cNvPr>
          <p:cNvSpPr/>
          <p:nvPr/>
        </p:nvSpPr>
        <p:spPr>
          <a:xfrm rot="10800000">
            <a:off x="2015231" y="4885271"/>
            <a:ext cx="2322067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64732A-CFB9-4B61-C1A2-3DCE0557208A}"/>
              </a:ext>
            </a:extLst>
          </p:cNvPr>
          <p:cNvSpPr txBox="1"/>
          <p:nvPr/>
        </p:nvSpPr>
        <p:spPr>
          <a:xfrm>
            <a:off x="2817414" y="5196889"/>
            <a:ext cx="103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6</a:t>
            </a:r>
          </a:p>
          <a:p>
            <a:r>
              <a:rPr lang="en-US" sz="1200" dirty="0"/>
              <a:t>Send view to Client</a:t>
            </a:r>
          </a:p>
        </p:txBody>
      </p:sp>
    </p:spTree>
    <p:extLst>
      <p:ext uri="{BB962C8B-B14F-4D97-AF65-F5344CB8AC3E}">
        <p14:creationId xmlns:p14="http://schemas.microsoft.com/office/powerpoint/2010/main" val="53400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AD54C-3760-D289-CB06-957823C0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30DD-15F6-DA54-79A5-A16FB2B8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</a:t>
            </a:r>
            <a:r>
              <a:rPr lang="en-US" sz="2000" baseline="30000" dirty="0"/>
              <a:t>st</a:t>
            </a:r>
            <a:r>
              <a:rPr lang="en-US" sz="2000" dirty="0"/>
              <a:t> Step: Send a Request</a:t>
            </a:r>
          </a:p>
          <a:p>
            <a:pPr marL="0" indent="0">
              <a:buNone/>
            </a:pPr>
            <a:r>
              <a:rPr lang="en-GB" sz="2000" dirty="0">
                <a:hlinkClick r:id="rId2"/>
              </a:rPr>
              <a:t>http://localhost:8080/feed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Feed Page</a:t>
            </a:r>
            <a:endParaRPr lang="en-GB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3056B5-DF01-FD62-907A-6BFB7A9057B5}"/>
              </a:ext>
            </a:extLst>
          </p:cNvPr>
          <p:cNvSpPr/>
          <p:nvPr/>
        </p:nvSpPr>
        <p:spPr>
          <a:xfrm>
            <a:off x="5808956" y="2341812"/>
            <a:ext cx="1179249" cy="3445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FC598F-5429-C2CD-5450-49D3FA5F408D}"/>
              </a:ext>
            </a:extLst>
          </p:cNvPr>
          <p:cNvSpPr/>
          <p:nvPr/>
        </p:nvSpPr>
        <p:spPr>
          <a:xfrm>
            <a:off x="8018016" y="2341812"/>
            <a:ext cx="3107184" cy="16966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HandlerMapping</a:t>
            </a:r>
            <a:br>
              <a:rPr lang="en-US" dirty="0"/>
            </a:br>
            <a:r>
              <a:rPr lang="en-US" dirty="0"/>
              <a:t>(Matches requests to Controller)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 Resolver</a:t>
            </a:r>
          </a:p>
          <a:p>
            <a:pPr algn="ctr"/>
            <a:r>
              <a:rPr lang="en-US" dirty="0"/>
              <a:t>(Locates html page)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3E8AB-5A2C-DDEF-4C79-1C1036F96F61}"/>
              </a:ext>
            </a:extLst>
          </p:cNvPr>
          <p:cNvSpPr txBox="1"/>
          <p:nvPr/>
        </p:nvSpPr>
        <p:spPr>
          <a:xfrm>
            <a:off x="8450802" y="2014194"/>
            <a:ext cx="2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Dispatcher Servlet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7D8194-0110-0D2E-CD91-7CB17E2F0F09}"/>
              </a:ext>
            </a:extLst>
          </p:cNvPr>
          <p:cNvSpPr/>
          <p:nvPr/>
        </p:nvSpPr>
        <p:spPr>
          <a:xfrm>
            <a:off x="6757386" y="2497689"/>
            <a:ext cx="1544716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93A1E-4E84-86F1-296A-657C56EB84D5}"/>
              </a:ext>
            </a:extLst>
          </p:cNvPr>
          <p:cNvSpPr txBox="1"/>
          <p:nvPr/>
        </p:nvSpPr>
        <p:spPr>
          <a:xfrm>
            <a:off x="6979327" y="2813237"/>
            <a:ext cx="103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1 Send Request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94171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A18B-49EA-973E-8A95-DCF3E8FC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0995-2580-A162-7494-67E8E28B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Step: Match Requested URL</a:t>
            </a:r>
            <a:br>
              <a:rPr lang="en-US" sz="2000" dirty="0"/>
            </a:br>
            <a:r>
              <a:rPr lang="en-US" sz="2000" dirty="0"/>
              <a:t>to correct Controller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7B328A-03D0-29FC-9A45-C1F06305C436}"/>
              </a:ext>
            </a:extLst>
          </p:cNvPr>
          <p:cNvSpPr/>
          <p:nvPr/>
        </p:nvSpPr>
        <p:spPr>
          <a:xfrm>
            <a:off x="5206013" y="2424108"/>
            <a:ext cx="3107184" cy="16966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HandlerMapping</a:t>
            </a:r>
            <a:br>
              <a:rPr lang="en-US" dirty="0"/>
            </a:br>
            <a:r>
              <a:rPr lang="en-US" dirty="0"/>
              <a:t>(Matches requests to Controller)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 Resolver</a:t>
            </a:r>
          </a:p>
          <a:p>
            <a:pPr algn="ctr"/>
            <a:r>
              <a:rPr lang="en-US" dirty="0"/>
              <a:t>(Locates html page)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5D781B-B442-50EA-7140-0A174FD3B729}"/>
              </a:ext>
            </a:extLst>
          </p:cNvPr>
          <p:cNvSpPr/>
          <p:nvPr/>
        </p:nvSpPr>
        <p:spPr>
          <a:xfrm>
            <a:off x="9083336" y="2579985"/>
            <a:ext cx="2041864" cy="30815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@Controller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Contains code to execute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30B41-24CD-720A-AF3D-83F6DDFA8772}"/>
              </a:ext>
            </a:extLst>
          </p:cNvPr>
          <p:cNvSpPr txBox="1"/>
          <p:nvPr/>
        </p:nvSpPr>
        <p:spPr>
          <a:xfrm>
            <a:off x="5638799" y="2096490"/>
            <a:ext cx="2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Dispatcher Servlet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20213E-A660-A269-AEF1-07C00B67E7CF}"/>
              </a:ext>
            </a:extLst>
          </p:cNvPr>
          <p:cNvSpPr/>
          <p:nvPr/>
        </p:nvSpPr>
        <p:spPr>
          <a:xfrm rot="1489549">
            <a:off x="7975567" y="3016471"/>
            <a:ext cx="1440962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CE1DD1-C86C-4DAF-693C-211F313BA0C7}"/>
              </a:ext>
            </a:extLst>
          </p:cNvPr>
          <p:cNvSpPr txBox="1"/>
          <p:nvPr/>
        </p:nvSpPr>
        <p:spPr>
          <a:xfrm>
            <a:off x="8313197" y="2179726"/>
            <a:ext cx="1038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2</a:t>
            </a:r>
          </a:p>
          <a:p>
            <a:r>
              <a:rPr lang="en-US" sz="1200" dirty="0"/>
              <a:t>Match URL to Controller</a:t>
            </a:r>
            <a:endParaRPr lang="en-GB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D9FDC1-8334-28D7-BB72-E0720CDE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11" y="4522080"/>
            <a:ext cx="5465813" cy="8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0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2EA86-4813-8FC1-D093-CF8FD23A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C941-4621-1BD1-B6D3-F6DFE7E2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3</a:t>
            </a:r>
            <a:r>
              <a:rPr lang="en-US" sz="1800" baseline="30000" dirty="0"/>
              <a:t>rd</a:t>
            </a:r>
            <a:r>
              <a:rPr lang="en-US" sz="1800" dirty="0"/>
              <a:t> Step: Controller executes code</a:t>
            </a:r>
            <a:br>
              <a:rPr lang="en-US" sz="1800" dirty="0"/>
            </a:br>
            <a:r>
              <a:rPr lang="en-US" sz="1800" dirty="0"/>
              <a:t>and gets required data from</a:t>
            </a:r>
            <a:br>
              <a:rPr lang="en-US" sz="1800" dirty="0"/>
            </a:br>
            <a:r>
              <a:rPr lang="en-US" sz="1800" dirty="0"/>
              <a:t>Model/Database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^Getting data using repository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^Returns ‘feed.html’ in from feed directory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63247C-41DB-87F6-C3B2-371C07ABB48B}"/>
              </a:ext>
            </a:extLst>
          </p:cNvPr>
          <p:cNvSpPr/>
          <p:nvPr/>
        </p:nvSpPr>
        <p:spPr>
          <a:xfrm>
            <a:off x="6755167" y="2103120"/>
            <a:ext cx="2041864" cy="30815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@Controller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Contains code to execute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D0329-0B0A-05A8-9D18-0DE3F715AF26}"/>
              </a:ext>
            </a:extLst>
          </p:cNvPr>
          <p:cNvSpPr/>
          <p:nvPr/>
        </p:nvSpPr>
        <p:spPr>
          <a:xfrm>
            <a:off x="9562730" y="2427155"/>
            <a:ext cx="1562470" cy="212176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Model/Database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Stores 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BF0AC8-59FC-DB7C-20C8-230DEA2E3F90}"/>
              </a:ext>
            </a:extLst>
          </p:cNvPr>
          <p:cNvSpPr/>
          <p:nvPr/>
        </p:nvSpPr>
        <p:spPr>
          <a:xfrm>
            <a:off x="8527647" y="3163355"/>
            <a:ext cx="1440962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4462D3-0838-F14A-9E65-18558854C96C}"/>
              </a:ext>
            </a:extLst>
          </p:cNvPr>
          <p:cNvSpPr txBox="1"/>
          <p:nvPr/>
        </p:nvSpPr>
        <p:spPr>
          <a:xfrm>
            <a:off x="8660536" y="2268850"/>
            <a:ext cx="1038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3</a:t>
            </a:r>
          </a:p>
          <a:p>
            <a:r>
              <a:rPr lang="en-US" sz="1200" dirty="0"/>
              <a:t>Get data from Model/DB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10E145B-3555-F553-60D3-44668155554C}"/>
              </a:ext>
            </a:extLst>
          </p:cNvPr>
          <p:cNvSpPr/>
          <p:nvPr/>
        </p:nvSpPr>
        <p:spPr>
          <a:xfrm rot="10800000">
            <a:off x="8385462" y="3163745"/>
            <a:ext cx="1440962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18E4B5-ADC8-24A7-B9D4-E96CBA4E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429000"/>
            <a:ext cx="2676899" cy="5430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AE51AA-0173-E0D9-0F7C-A9209640D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679814"/>
            <a:ext cx="341995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7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076D-A105-48E6-8E91-E7321DCB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DE86-BD2F-8404-73C2-51482BEC9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4</a:t>
            </a:r>
            <a:r>
              <a:rPr lang="en-US" sz="1600" baseline="30000" dirty="0"/>
              <a:t>th</a:t>
            </a:r>
            <a:r>
              <a:rPr lang="en-US" sz="1600" dirty="0"/>
              <a:t> Step: Controller sends acquired</a:t>
            </a:r>
            <a:br>
              <a:rPr lang="en-US" sz="1600" dirty="0"/>
            </a:br>
            <a:r>
              <a:rPr lang="en-US" sz="1600" dirty="0"/>
              <a:t>data (posts) and name of HTML page</a:t>
            </a:r>
            <a:br>
              <a:rPr lang="en-US" sz="1600" dirty="0"/>
            </a:br>
            <a:r>
              <a:rPr lang="en-US" sz="1600" dirty="0"/>
              <a:t>(feed.html) to View Resolver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Acquired data from DB:</a:t>
            </a:r>
            <a:endParaRPr lang="en-GB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2EE681-E6AB-8C84-1CA4-3FE4A4DA9D49}"/>
              </a:ext>
            </a:extLst>
          </p:cNvPr>
          <p:cNvSpPr/>
          <p:nvPr/>
        </p:nvSpPr>
        <p:spPr>
          <a:xfrm>
            <a:off x="5206013" y="2096490"/>
            <a:ext cx="3107184" cy="16966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HandlerMapping</a:t>
            </a:r>
            <a:br>
              <a:rPr lang="en-US" dirty="0"/>
            </a:br>
            <a:r>
              <a:rPr lang="en-US" dirty="0"/>
              <a:t>(Matches requests to Controller)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 Resolver</a:t>
            </a:r>
          </a:p>
          <a:p>
            <a:pPr algn="ctr"/>
            <a:r>
              <a:rPr lang="en-US" dirty="0"/>
              <a:t>(Locates html page)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FFCD87-6976-13BD-E593-CD97C6C6F88F}"/>
              </a:ext>
            </a:extLst>
          </p:cNvPr>
          <p:cNvSpPr/>
          <p:nvPr/>
        </p:nvSpPr>
        <p:spPr>
          <a:xfrm>
            <a:off x="9083336" y="2252367"/>
            <a:ext cx="2041864" cy="30815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@Controller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Contains code to execute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04D7671-FB7C-A43D-203D-AF6DAA3DDDF0}"/>
              </a:ext>
            </a:extLst>
          </p:cNvPr>
          <p:cNvSpPr/>
          <p:nvPr/>
        </p:nvSpPr>
        <p:spPr>
          <a:xfrm rot="12463307">
            <a:off x="7814658" y="3443247"/>
            <a:ext cx="1440962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62315-507C-AA83-EE05-7AE629A7170E}"/>
              </a:ext>
            </a:extLst>
          </p:cNvPr>
          <p:cNvSpPr txBox="1"/>
          <p:nvPr/>
        </p:nvSpPr>
        <p:spPr>
          <a:xfrm>
            <a:off x="8095695" y="3744142"/>
            <a:ext cx="1038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4</a:t>
            </a:r>
          </a:p>
          <a:p>
            <a:r>
              <a:rPr lang="en-US" sz="1200" dirty="0"/>
              <a:t>Send data and HTML 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E493F-E626-BD3D-8AA5-D669AC1A0C83}"/>
              </a:ext>
            </a:extLst>
          </p:cNvPr>
          <p:cNvSpPr txBox="1"/>
          <p:nvPr/>
        </p:nvSpPr>
        <p:spPr>
          <a:xfrm>
            <a:off x="5638799" y="1772325"/>
            <a:ext cx="224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Dispatcher Servlet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43A6E2-7253-399C-FB37-5EAD4B70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575139"/>
            <a:ext cx="6473638" cy="131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80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EDEC-4DAB-B0A2-5441-D0BB5308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8CF92-698F-3163-9751-1A0942A8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5</a:t>
            </a:r>
            <a:r>
              <a:rPr lang="en-US" sz="2000" baseline="30000" dirty="0"/>
              <a:t>th</a:t>
            </a:r>
            <a:r>
              <a:rPr lang="en-US" sz="2000" dirty="0"/>
              <a:t> Step: View Resolver loads the</a:t>
            </a:r>
            <a:br>
              <a:rPr lang="en-GB" sz="2000" dirty="0"/>
            </a:br>
            <a:r>
              <a:rPr lang="en-GB" sz="2000" dirty="0"/>
              <a:t>View (page) using the data and</a:t>
            </a:r>
            <a:br>
              <a:rPr lang="en-GB" sz="2000" dirty="0"/>
            </a:br>
            <a:r>
              <a:rPr lang="en-GB" sz="2000" dirty="0"/>
              <a:t>HTML file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Loaded</a:t>
            </a:r>
            <a:br>
              <a:rPr lang="en-US" sz="2000" dirty="0"/>
            </a:br>
            <a:r>
              <a:rPr lang="en-US" sz="2000" dirty="0"/>
              <a:t>View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GB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2F99FD-7CAC-7E39-5686-A95DDF4186D4}"/>
              </a:ext>
            </a:extLst>
          </p:cNvPr>
          <p:cNvSpPr/>
          <p:nvPr/>
        </p:nvSpPr>
        <p:spPr>
          <a:xfrm>
            <a:off x="8018016" y="2014194"/>
            <a:ext cx="3107184" cy="16966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HandlerMapping</a:t>
            </a:r>
            <a:br>
              <a:rPr lang="en-US" dirty="0"/>
            </a:br>
            <a:r>
              <a:rPr lang="en-US" dirty="0"/>
              <a:t>(Matches requests to Controller)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 Resolver</a:t>
            </a:r>
          </a:p>
          <a:p>
            <a:pPr algn="ctr"/>
            <a:r>
              <a:rPr lang="en-US" dirty="0"/>
              <a:t>(Locates html page)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3729C4-0074-3CC1-D70B-4E56419DB44A}"/>
              </a:ext>
            </a:extLst>
          </p:cNvPr>
          <p:cNvSpPr/>
          <p:nvPr/>
        </p:nvSpPr>
        <p:spPr>
          <a:xfrm>
            <a:off x="8870272" y="4533582"/>
            <a:ext cx="1402672" cy="1360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7C1A3EB-4DF9-8397-578A-E3452EFE4042}"/>
              </a:ext>
            </a:extLst>
          </p:cNvPr>
          <p:cNvSpPr/>
          <p:nvPr/>
        </p:nvSpPr>
        <p:spPr>
          <a:xfrm rot="5400000">
            <a:off x="9087695" y="3998149"/>
            <a:ext cx="1028335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DA854-267A-B52A-4EA0-E086DB5E0C24}"/>
              </a:ext>
            </a:extLst>
          </p:cNvPr>
          <p:cNvSpPr txBox="1"/>
          <p:nvPr/>
        </p:nvSpPr>
        <p:spPr>
          <a:xfrm>
            <a:off x="8734088" y="3799058"/>
            <a:ext cx="851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5</a:t>
            </a:r>
          </a:p>
          <a:p>
            <a:r>
              <a:rPr lang="en-US" sz="1200" dirty="0"/>
              <a:t>Load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6DA57F-4628-AFAA-5BFC-40CC4C682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21" y="3202745"/>
            <a:ext cx="5132743" cy="266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7D8D-8C98-D4C1-9E92-2927C523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MARWAN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054C-9952-B586-1050-6B860D205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OVERVIEW OF PURPOSE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4BA9-8F95-4D22-C1E4-38B07F6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329652-6112-4F3D-B614-62B56A045E3D}" type="datetime1">
              <a:rPr lang="en-US" smtClean="0"/>
              <a:t>5/4/2023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3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ADCC-710C-948B-F3D2-86613086B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Request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A2FC-14FD-11A5-B93A-13FE3BBD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Step 6: Loaded View is sent to</a:t>
            </a:r>
            <a:br>
              <a:rPr lang="en-US" sz="2000" dirty="0"/>
            </a:br>
            <a:r>
              <a:rPr lang="en-US" sz="2000" dirty="0"/>
              <a:t>Client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View in Client’s browser:</a:t>
            </a:r>
            <a:endParaRPr lang="en-GB" sz="20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272183-501C-C06E-B37D-C81FD1924BFD}"/>
              </a:ext>
            </a:extLst>
          </p:cNvPr>
          <p:cNvSpPr/>
          <p:nvPr/>
        </p:nvSpPr>
        <p:spPr>
          <a:xfrm>
            <a:off x="6667169" y="2014194"/>
            <a:ext cx="1179249" cy="34455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 Client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1B0586-14BD-DAE0-4DB8-4B0D8B85229A}"/>
              </a:ext>
            </a:extLst>
          </p:cNvPr>
          <p:cNvSpPr/>
          <p:nvPr/>
        </p:nvSpPr>
        <p:spPr>
          <a:xfrm>
            <a:off x="9728485" y="4533582"/>
            <a:ext cx="1402672" cy="13603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</a:t>
            </a:r>
            <a:endParaRPr lang="en-GB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0DBF792-6A50-8CB7-8235-F8C93CFE65D1}"/>
              </a:ext>
            </a:extLst>
          </p:cNvPr>
          <p:cNvSpPr/>
          <p:nvPr/>
        </p:nvSpPr>
        <p:spPr>
          <a:xfrm rot="10800000">
            <a:off x="7615600" y="4885271"/>
            <a:ext cx="2322067" cy="40445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E156F-BD74-ECA5-420C-56D15B6D1230}"/>
              </a:ext>
            </a:extLst>
          </p:cNvPr>
          <p:cNvSpPr txBox="1"/>
          <p:nvPr/>
        </p:nvSpPr>
        <p:spPr>
          <a:xfrm>
            <a:off x="8417783" y="5196889"/>
            <a:ext cx="1038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Step 6</a:t>
            </a:r>
          </a:p>
          <a:p>
            <a:r>
              <a:rPr lang="en-US" sz="1200" dirty="0"/>
              <a:t>Send view to Client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11F5B0-2D0B-2AEF-E1F6-E5A89E7A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84" y="3607955"/>
            <a:ext cx="5293369" cy="273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9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7E3E-4A92-3F49-411D-46AC9676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57CB-33B5-57B5-0C0F-97EE251E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5560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7D8D-8C98-D4C1-9E92-2927C523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LILIAN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054C-9952-B586-1050-6B860D205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IMPACT ON THE COMMUNITY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4BA9-8F95-4D22-C1E4-38B07F6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329652-6112-4F3D-B614-62B56A045E3D}" type="datetime1">
              <a:rPr lang="en-US" smtClean="0"/>
              <a:t>5/4/2023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10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67C7-E923-0696-7A76-24605B57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GB"/>
              <a:t>POSITIVE AND NEGATIVE IMPACTS TO SOCIETY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61CD-5EB2-4FFA-4C29-DFDF3FE67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POSITIVE IMPACTS</a:t>
            </a:r>
          </a:p>
          <a:p>
            <a:r>
              <a:rPr lang="en-GB" dirty="0"/>
              <a:t>Advancement of research</a:t>
            </a:r>
          </a:p>
          <a:p>
            <a:r>
              <a:rPr lang="en-GB" dirty="0"/>
              <a:t>Openness and Transparency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Integrity, Transparency, Openness: Key Issues for European Research |  Eurodoc">
            <a:extLst>
              <a:ext uri="{FF2B5EF4-FFF2-40B4-BE49-F238E27FC236}">
                <a16:creationId xmlns:a16="http://schemas.microsoft.com/office/drawing/2014/main" id="{61E76534-C384-A070-9DBC-27E4B8B67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60" y="2613584"/>
            <a:ext cx="4663440" cy="272811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ECE1-0068-4BEF-6FC9-DB54A4B1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AF379E8-AC6C-43B9-9222-BDF0AF9336F0}" type="datetime1">
              <a:rPr lang="en-US" smtClean="0"/>
              <a:pPr rtl="0">
                <a:spcAft>
                  <a:spcPts val="600"/>
                </a:spcAft>
              </a:pPr>
              <a:t>5/4/2023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37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BE44-0B70-9B3A-7F5A-662243A5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GB" dirty="0"/>
              <a:t>POSITIVE AND NEGATIVE IMPACTS TO SOCIETY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561AD-5179-A0D5-060F-46DDD36833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NEGATIVE IMPACTS</a:t>
            </a:r>
          </a:p>
          <a:p>
            <a:r>
              <a:rPr lang="en-GB" dirty="0"/>
              <a:t>Lack of accessibility</a:t>
            </a:r>
          </a:p>
          <a:p>
            <a:r>
              <a:rPr lang="en-GB" dirty="0"/>
              <a:t>Misuse of Information</a:t>
            </a:r>
          </a:p>
          <a:p>
            <a:endParaRPr lang="en-US" dirty="0"/>
          </a:p>
        </p:txBody>
      </p:sp>
      <p:pic>
        <p:nvPicPr>
          <p:cNvPr id="2050" name="Picture 2" descr="The percentage of the articles in different languages | Download Scientific  Diagram">
            <a:extLst>
              <a:ext uri="{FF2B5EF4-FFF2-40B4-BE49-F238E27FC236}">
                <a16:creationId xmlns:a16="http://schemas.microsoft.com/office/drawing/2014/main" id="{0CC184C9-D9CC-2E74-AFC4-DCCBB70A9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1760" y="2578609"/>
            <a:ext cx="4663440" cy="279806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E2755-3BBC-D030-B726-F8738A564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AF379E8-AC6C-43B9-9222-BDF0AF9336F0}" type="datetime1">
              <a:rPr lang="en-US" smtClean="0"/>
              <a:pPr rtl="0">
                <a:spcAft>
                  <a:spcPts val="600"/>
                </a:spcAft>
              </a:pPr>
              <a:t>5/4/2023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4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D958-8E71-A86F-4200-BC96604F7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AND NEGATIVE IMPACTS TO SOCIETY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DFA6E-F7EC-5011-7B70-9DE69E2FB5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SOLUTIONS</a:t>
            </a:r>
          </a:p>
          <a:p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Ensure the website is designed with accessibility in mind</a:t>
            </a:r>
            <a:r>
              <a:rPr lang="en-GB" dirty="0">
                <a:effectLst/>
              </a:rPr>
              <a:t> </a:t>
            </a:r>
            <a:endParaRPr lang="en-US" dirty="0">
              <a:effectLst/>
            </a:endParaRPr>
          </a:p>
          <a:p>
            <a:r>
              <a:rPr lang="en-GB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Develop clear policies and guidelines for the use of information shared on the website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1561EF-9120-8879-19BC-F07090F465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93AE8-5D04-08A4-E96D-A1196C49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64E64D-1B50-4EC0-83A1-DE58B45AB49E}" type="datetime1">
              <a:rPr lang="en-US" smtClean="0"/>
              <a:t>5/4/2023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1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7D8D-8C98-D4C1-9E92-2927C523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LUKAS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054C-9952-B586-1050-6B860D205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•    Realistic plans to take this project onwards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4BA9-8F95-4D22-C1E4-38B07F6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329652-6112-4F3D-B614-62B56A045E3D}" type="datetime1">
              <a:rPr lang="en-US" smtClean="0"/>
              <a:t>5/4/2023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1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A713-1D66-CD16-8EAF-44943C3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B799-AB3B-5E24-C633-04B62FE5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Customisation</a:t>
            </a:r>
            <a:endParaRPr lang="en-GB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Provide the option for extra profile customisation, e.g. place of work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/>
              <a:t>Implement website themes, e.g. dark and light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Language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Provide support for multiple languages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us to build a larger and more diverse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Gives more people access to materials they might have been missing, e.g. research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FB861-A2D7-EE8D-6C29-56EE0CF4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87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E38C-3173-AD5A-9691-00390AC8C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NEW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BEB8-A9B3-41A7-8CB1-0FB7C16D1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Adding new features is important to keep the look fresh and appealing.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Improve the simulator to function with complicated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Save favourite papers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groups for working and/or socialising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Forums for general or focused discussion of topics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8BDA-D778-F413-0535-A66A4606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78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D282-5F85-EF83-AA54-A8AEBAAA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MONETISATION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22A2-80B7-F817-25D7-A1C00B07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Server and database costs can be high, addition of advertisements may be necessary to keep the website running.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Buy me a coffee/</a:t>
            </a:r>
            <a:r>
              <a:rPr lang="en-GB" dirty="0" err="1"/>
              <a:t>Patreon</a:t>
            </a:r>
            <a:r>
              <a:rPr lang="en-GB" dirty="0"/>
              <a:t>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Non-invasive advertisements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Subscription service for instant access to the simulator (even when demand is high)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1C2C-7F47-DC76-2B6E-46A79B11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9E6B60-FD7D-5177-B0C7-B58C9298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353160"/>
            <a:ext cx="7696201" cy="61516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ECE1-0068-4BEF-6FC9-DB54A4B1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6AF379E8-AC6C-43B9-9222-BDF0AF9336F0}" type="datetime1">
              <a:rPr lang="en-US" smtClean="0"/>
              <a:pPr rtl="0">
                <a:spcAft>
                  <a:spcPts val="600"/>
                </a:spcAft>
              </a:pPr>
              <a:t>5/4/2023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4D67C7-E923-0696-7A76-24605B57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rmAutofit fontScale="90000"/>
          </a:bodyPr>
          <a:lstStyle/>
          <a:p>
            <a:r>
              <a:rPr lang="en-GB" dirty="0"/>
              <a:t>WHAT IS REVERSABLE COMPUTATION?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61CD-5EB2-4FFA-4C29-DFDF3FE67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en-GB" dirty="0"/>
              <a:t>reversible computation allows the computer program to maintain a complete record of all the input and output values, making it possible to undo previous computations and recover the original inputs.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565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7D8D-8C98-D4C1-9E92-2927C523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054C-9952-B586-1050-6B860D205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Something Non-Technical That I Learned </a:t>
            </a:r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uring The Project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4BA9-8F95-4D22-C1E4-38B07F6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329652-6112-4F3D-B614-62B56A045E3D}" type="datetime1">
              <a:rPr lang="en-US" smtClean="0"/>
              <a:t>5/4/2023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96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67C7-E923-0696-7A76-24605B57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– Technical Things I Learned</a:t>
            </a:r>
            <a:br>
              <a:rPr lang="en-GB" dirty="0"/>
            </a:b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ECE1-0068-4BEF-6FC9-DB54A4B1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219D1-54D4-34D5-E58E-DA55F05292C7}"/>
              </a:ext>
            </a:extLst>
          </p:cNvPr>
          <p:cNvSpPr txBox="1"/>
          <p:nvPr/>
        </p:nvSpPr>
        <p:spPr>
          <a:xfrm>
            <a:off x="1040697" y="1885067"/>
            <a:ext cx="3329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ADAPTABILITY</a:t>
            </a:r>
          </a:p>
          <a:p>
            <a:r>
              <a:rPr lang="en-GB" dirty="0"/>
              <a:t>I learned to be adaptable as unpredictable events can happen such as: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Sprint 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Missing or late members at meetings.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878035-55EA-95EF-943A-195A2CD3395C}"/>
              </a:ext>
            </a:extLst>
          </p:cNvPr>
          <p:cNvSpPr txBox="1"/>
          <p:nvPr/>
        </p:nvSpPr>
        <p:spPr>
          <a:xfrm>
            <a:off x="6889631" y="2024044"/>
            <a:ext cx="3329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PATIENCE</a:t>
            </a:r>
          </a:p>
          <a:p>
            <a:r>
              <a:rPr lang="en-GB" dirty="0"/>
              <a:t>I learned to be patient with my group. For example:</a:t>
            </a:r>
          </a:p>
          <a:p>
            <a:r>
              <a:rPr lang="en-GB" dirty="0"/>
              <a:t>Waiting for partner   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0EDC47B-E1DB-1CF1-A71C-DF887CBB0FA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370493" y="2415396"/>
            <a:ext cx="2228715" cy="48533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42BA10-B744-2C1E-3F9B-7249A60B78DD}"/>
              </a:ext>
            </a:extLst>
          </p:cNvPr>
          <p:cNvSpPr txBox="1"/>
          <p:nvPr/>
        </p:nvSpPr>
        <p:spPr>
          <a:xfrm>
            <a:off x="948906" y="5323744"/>
            <a:ext cx="3329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TIME MANAGEMENT</a:t>
            </a:r>
          </a:p>
          <a:p>
            <a:r>
              <a:rPr lang="en-GB" dirty="0"/>
              <a:t>Prioritising certain tasks before others 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E8F78F-3A0A-393C-3FC4-116A2FD63D41}"/>
              </a:ext>
            </a:extLst>
          </p:cNvPr>
          <p:cNvSpPr txBox="1"/>
          <p:nvPr/>
        </p:nvSpPr>
        <p:spPr>
          <a:xfrm>
            <a:off x="7256794" y="4446581"/>
            <a:ext cx="3329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RECEIVEING FEEDBACK/CRITCISM</a:t>
            </a:r>
          </a:p>
          <a:p>
            <a:r>
              <a:rPr lang="en-GB" dirty="0"/>
              <a:t>The ability to trust others feedback  and to compromise for the group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7B961E2-FDFD-CF94-2F78-B5A1CFB43ECE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>
            <a:off x="10219427" y="2624209"/>
            <a:ext cx="367163" cy="2561036"/>
          </a:xfrm>
          <a:prstGeom prst="curvedConnector3">
            <a:avLst>
              <a:gd name="adj1" fmla="val 162261"/>
            </a:avLst>
          </a:prstGeom>
          <a:ln>
            <a:solidFill>
              <a:srgbClr val="FFC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BC9127D-4A80-9236-EC6A-A1A3030D5649}"/>
              </a:ext>
            </a:extLst>
          </p:cNvPr>
          <p:cNvCxnSpPr>
            <a:cxnSpLocks/>
          </p:cNvCxnSpPr>
          <p:nvPr/>
        </p:nvCxnSpPr>
        <p:spPr>
          <a:xfrm rot="5400000">
            <a:off x="1553027" y="4075039"/>
            <a:ext cx="1311216" cy="99392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A53D1A9-990D-143C-C56E-B430B28C28B1}"/>
              </a:ext>
            </a:extLst>
          </p:cNvPr>
          <p:cNvSpPr txBox="1"/>
          <p:nvPr/>
        </p:nvSpPr>
        <p:spPr>
          <a:xfrm>
            <a:off x="3743417" y="3833336"/>
            <a:ext cx="3329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PLANNING</a:t>
            </a:r>
          </a:p>
          <a:p>
            <a:r>
              <a:rPr lang="en-GB" dirty="0"/>
              <a:t>Assigning tasks at the beginning of each sprint and planning meeting times.</a:t>
            </a:r>
          </a:p>
        </p:txBody>
      </p:sp>
    </p:spTree>
    <p:extLst>
      <p:ext uri="{BB962C8B-B14F-4D97-AF65-F5344CB8AC3E}">
        <p14:creationId xmlns:p14="http://schemas.microsoft.com/office/powerpoint/2010/main" val="346371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3" grpId="0"/>
      <p:bldP spid="24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7CDB1-1713-B86E-73C0-3D8DF42BA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FE06-FE1F-3A6E-357B-5BF5A2BAC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HOPE YOU ENJOYED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87660-692A-2C67-DADC-D126BC79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840E64-78EA-480E-9DFC-F5D183737F14}" type="datetime1">
              <a:rPr lang="en-US" smtClean="0"/>
              <a:t>5/4/2023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1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67C7-E923-0696-7A76-24605B57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REVERSABLE COMPUTATION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61CD-5EB2-4FFA-4C29-DFDF3FE67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Cryptography, by reducing the amount of data that needs to be stored and processed</a:t>
            </a:r>
          </a:p>
          <a:p>
            <a:r>
              <a:rPr lang="en-GB" sz="1800" dirty="0"/>
              <a:t>situations where the computer program needs to maintain a record of all the input and output values for auditing or debugging purposes</a:t>
            </a:r>
          </a:p>
          <a:p>
            <a:r>
              <a:rPr lang="en-GB" sz="1800" dirty="0"/>
              <a:t>Quantum computers use reversible computation as their underlying computing paradigm, making it possible to perform complex computations that are not feasible using classical computers.</a:t>
            </a:r>
          </a:p>
          <a:p>
            <a:r>
              <a:rPr lang="en-GB" sz="1800" dirty="0"/>
              <a:t>computer hardware, such as reversible logic gates, which can reduce energy consumption and improve the efficiency of computing systems.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ECE1-0068-4BEF-6FC9-DB54A4B1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5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010701-380D-80CF-E72C-0797D78458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335248" y="4152550"/>
            <a:ext cx="3078551" cy="1947924"/>
          </a:xfrm>
          <a:prstGeom prst="round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4D67C7-E923-0696-7A76-24605B57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91253"/>
            <a:ext cx="10058400" cy="1371600"/>
          </a:xfrm>
        </p:spPr>
        <p:txBody>
          <a:bodyPr/>
          <a:lstStyle/>
          <a:p>
            <a:pPr algn="ctr"/>
            <a:r>
              <a:rPr lang="en-GB" dirty="0"/>
              <a:t>SPREADING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861CD-5EB2-4FFA-4C29-DFDF3FE67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3799" y="4211274"/>
            <a:ext cx="6940492" cy="1823766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GB" sz="2400" b="1" dirty="0"/>
              <a:t>We therefore must spread awareness on the subject due to how useful it can be so we can overcome the obstacles holding it back.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ECE1-0068-4BEF-6FC9-DB54A4B1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E1078A-4116-9D4D-D6E6-BC50317C16AB}"/>
              </a:ext>
            </a:extLst>
          </p:cNvPr>
          <p:cNvSpPr txBox="1">
            <a:spLocks/>
          </p:cNvSpPr>
          <p:nvPr/>
        </p:nvSpPr>
        <p:spPr>
          <a:xfrm>
            <a:off x="1210812" y="2124930"/>
            <a:ext cx="10058400" cy="183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relatively new and specialized field, and it has not yet been widely adopted in mainstream computing systems</a:t>
            </a:r>
          </a:p>
          <a:p>
            <a:r>
              <a:rPr lang="en-GB" dirty="0"/>
              <a:t>Complex making it more difficult for developers to write and debug reversible computing programs.</a:t>
            </a:r>
          </a:p>
          <a:p>
            <a:r>
              <a:rPr lang="en-GB" dirty="0"/>
              <a:t>Reversible computation requires more memory making it expensive to run.</a:t>
            </a:r>
          </a:p>
          <a:p>
            <a:r>
              <a:rPr lang="en-GB" dirty="0"/>
              <a:t>There is a lack of software tools and libraries for reversible computation.</a:t>
            </a:r>
          </a:p>
        </p:txBody>
      </p:sp>
    </p:spTree>
    <p:extLst>
      <p:ext uri="{BB962C8B-B14F-4D97-AF65-F5344CB8AC3E}">
        <p14:creationId xmlns:p14="http://schemas.microsoft.com/office/powerpoint/2010/main" val="2752732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7D8D-8C98-D4C1-9E92-2927C523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054C-9952-B586-1050-6B860D205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 FEATURES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E4BA9-8F95-4D22-C1E4-38B07F66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329652-6112-4F3D-B614-62B56A045E3D}" type="datetime1">
              <a:rPr lang="en-US" smtClean="0"/>
              <a:t>5/4/2023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5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67C7-E923-0696-7A76-24605B57A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5250"/>
            <a:ext cx="10058400" cy="1371600"/>
          </a:xfrm>
        </p:spPr>
        <p:txBody>
          <a:bodyPr/>
          <a:lstStyle/>
          <a:p>
            <a:r>
              <a:rPr lang="en-GB" dirty="0"/>
              <a:t>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ECE1-0068-4BEF-6FC9-DB54A4B10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6E6DC2E-7226-8D2F-6EE6-671A5C43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027134"/>
            <a:ext cx="5731510" cy="27101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B8E142-545E-64EC-7BCE-EB4E06A961B7}"/>
              </a:ext>
            </a:extLst>
          </p:cNvPr>
          <p:cNvSpPr txBox="1"/>
          <p:nvPr/>
        </p:nvSpPr>
        <p:spPr>
          <a:xfrm>
            <a:off x="7112000" y="2170607"/>
            <a:ext cx="428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users to upload pdf files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860804-EA59-136F-54C3-E4F6C44FE126}"/>
              </a:ext>
            </a:extLst>
          </p:cNvPr>
          <p:cNvSpPr txBox="1"/>
          <p:nvPr/>
        </p:nvSpPr>
        <p:spPr>
          <a:xfrm>
            <a:off x="7112000" y="2877188"/>
            <a:ext cx="428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Viewable by other 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C288BF-F386-2088-C265-2595B560C6EA}"/>
              </a:ext>
            </a:extLst>
          </p:cNvPr>
          <p:cNvSpPr txBox="1"/>
          <p:nvPr/>
        </p:nvSpPr>
        <p:spPr>
          <a:xfrm>
            <a:off x="7112000" y="3501995"/>
            <a:ext cx="4285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Facilitates the exchange of research </a:t>
            </a:r>
          </a:p>
        </p:txBody>
      </p:sp>
    </p:spTree>
    <p:extLst>
      <p:ext uri="{BB962C8B-B14F-4D97-AF65-F5344CB8AC3E}">
        <p14:creationId xmlns:p14="http://schemas.microsoft.com/office/powerpoint/2010/main" val="82781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E2D8-94EF-5F6D-27EB-7401E909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A3691-DF43-E203-AE7A-8BB58614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2A0BD43-DFD7-47F9-40D7-391CADF43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397904"/>
            <a:ext cx="5731510" cy="2560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3622E-9CF5-0080-E225-67A4CD222A05}"/>
              </a:ext>
            </a:extLst>
          </p:cNvPr>
          <p:cNvSpPr txBox="1"/>
          <p:nvPr/>
        </p:nvSpPr>
        <p:spPr>
          <a:xfrm>
            <a:off x="7116792" y="2567709"/>
            <a:ext cx="46668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Allows users to communicate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Users can organise</a:t>
            </a:r>
          </a:p>
        </p:txBody>
      </p:sp>
    </p:spTree>
    <p:extLst>
      <p:ext uri="{BB962C8B-B14F-4D97-AF65-F5344CB8AC3E}">
        <p14:creationId xmlns:p14="http://schemas.microsoft.com/office/powerpoint/2010/main" val="303103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B5C30-75EF-A21D-220B-2294549E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6831-26EF-D49B-303F-7F72BB322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5/4/2023</a:t>
            </a:fld>
            <a:endParaRPr lang="en-US"/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774C43E-F8A1-8D4D-CEA5-65FBA3913C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28890"/>
            <a:ext cx="6516255" cy="3261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45C3BE-3094-08B9-91F6-9CC08D817613}"/>
              </a:ext>
            </a:extLst>
          </p:cNvPr>
          <p:cNvSpPr txBox="1"/>
          <p:nvPr/>
        </p:nvSpPr>
        <p:spPr>
          <a:xfrm>
            <a:off x="7712363" y="2547289"/>
            <a:ext cx="3990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Users can see posts that someone has made</a:t>
            </a:r>
          </a:p>
          <a:p>
            <a:endParaRPr lang="en-GB" dirty="0"/>
          </a:p>
          <a:p>
            <a:r>
              <a:rPr lang="en-GB" dirty="0"/>
              <a:t>Can look into individuals of interest</a:t>
            </a:r>
          </a:p>
        </p:txBody>
      </p:sp>
    </p:spTree>
    <p:extLst>
      <p:ext uri="{BB962C8B-B14F-4D97-AF65-F5344CB8AC3E}">
        <p14:creationId xmlns:p14="http://schemas.microsoft.com/office/powerpoint/2010/main" val="13943296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{62F48D11-920E-483E-B60A-A91234278010}tf78438558_win32</Template>
  <TotalTime>736</TotalTime>
  <Words>1002</Words>
  <Application>Microsoft Office PowerPoint</Application>
  <PresentationFormat>Widescreen</PresentationFormat>
  <Paragraphs>230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Century Gothic</vt:lpstr>
      <vt:lpstr>Garamond</vt:lpstr>
      <vt:lpstr>Symbol</vt:lpstr>
      <vt:lpstr>SavonVTI</vt:lpstr>
      <vt:lpstr>REVERSABLE COMPUTATION</vt:lpstr>
      <vt:lpstr>MARWAN</vt:lpstr>
      <vt:lpstr>WHAT IS REVERSABLE COMPUTATION?</vt:lpstr>
      <vt:lpstr>REVERSABLE COMPUTATION USES</vt:lpstr>
      <vt:lpstr>SPREADING AWARENESS</vt:lpstr>
      <vt:lpstr>HARRY</vt:lpstr>
      <vt:lpstr>Papers</vt:lpstr>
      <vt:lpstr>Feed</vt:lpstr>
      <vt:lpstr>Profile</vt:lpstr>
      <vt:lpstr>Events</vt:lpstr>
      <vt:lpstr>Simulator</vt:lpstr>
      <vt:lpstr>MANDEEP</vt:lpstr>
      <vt:lpstr>What is Soft Arc          Components used</vt:lpstr>
      <vt:lpstr>Architecture of the Software</vt:lpstr>
      <vt:lpstr>Example Request</vt:lpstr>
      <vt:lpstr>Example Request</vt:lpstr>
      <vt:lpstr>Example Request</vt:lpstr>
      <vt:lpstr>Example Request</vt:lpstr>
      <vt:lpstr>Example Request</vt:lpstr>
      <vt:lpstr>Example Request</vt:lpstr>
      <vt:lpstr>Questions</vt:lpstr>
      <vt:lpstr>LILIAN</vt:lpstr>
      <vt:lpstr>POSITIVE AND NEGATIVE IMPACTS TO SOCIETY</vt:lpstr>
      <vt:lpstr>POSITIVE AND NEGATIVE IMPACTS TO SOCIETY</vt:lpstr>
      <vt:lpstr>POSITIVE AND NEGATIVE IMPACTS TO SOCIETY</vt:lpstr>
      <vt:lpstr>LUKAS</vt:lpstr>
      <vt:lpstr>USER EXPERIENCE</vt:lpstr>
      <vt:lpstr>NEW FEATURES</vt:lpstr>
      <vt:lpstr>MONETISATION</vt:lpstr>
      <vt:lpstr>VICTOR</vt:lpstr>
      <vt:lpstr>Non – Technical Things I Learned 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REVERSABLE COMPUTATION</dc:title>
  <dc:creator>Marwan Osman</dc:creator>
  <cp:lastModifiedBy>Marwan Osman</cp:lastModifiedBy>
  <cp:revision>3</cp:revision>
  <dcterms:created xsi:type="dcterms:W3CDTF">2023-05-03T13:19:15Z</dcterms:created>
  <dcterms:modified xsi:type="dcterms:W3CDTF">2023-05-04T13:25:40Z</dcterms:modified>
</cp:coreProperties>
</file>