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4" r:id="rId8"/>
    <p:sldId id="263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g8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4970" y="2569210"/>
            <a:ext cx="5553710" cy="1856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065" y="1026160"/>
            <a:ext cx="11236960" cy="5567680"/>
          </a:xfrm>
        </p:spPr>
        <p:txBody>
          <a:bodyPr>
            <a:normAutofit/>
          </a:bodyPr>
          <a:p>
            <a:pPr marL="342900" indent="-342900" algn="l">
              <a:buFont typeface="Arial" charset="0"/>
              <a:buChar char="•"/>
            </a:pPr>
            <a:r>
              <a:rPr lang="x-none" altLang="ar-DZ"/>
              <a:t>D</a:t>
            </a:r>
            <a:r>
              <a:rPr lang="ar-DZ" altLang="en-US"/>
              <a:t>esigned by programmers from JetBrains</a:t>
            </a:r>
            <a:r>
              <a:rPr lang="x-none" altLang="ar-DZ"/>
              <a:t>.</a:t>
            </a:r>
            <a:endParaRPr lang="x-none" altLang="ar-DZ"/>
          </a:p>
          <a:p>
            <a:pPr marL="342900" indent="-342900" algn="l">
              <a:buFont typeface="Arial" charset="0"/>
              <a:buChar char="•"/>
            </a:pPr>
            <a:endParaRPr lang="x-none" altLang="ar-DZ"/>
          </a:p>
          <a:p>
            <a:pPr marL="342900" indent="-342900" algn="l">
              <a:buFont typeface="Arial" charset="0"/>
              <a:buChar char="•"/>
            </a:pPr>
            <a:endParaRPr lang="x-none" altLang="ar-DZ"/>
          </a:p>
          <a:p>
            <a:pPr marL="342900" indent="-342900" algn="l">
              <a:buFont typeface="Arial" charset="0"/>
              <a:buChar char="•"/>
            </a:pPr>
            <a:endParaRPr lang="x-none" altLang="ar-DZ"/>
          </a:p>
          <a:p>
            <a:pPr marL="342900" indent="-342900" algn="l">
              <a:buFont typeface="Arial" charset="0"/>
              <a:buChar char="•"/>
            </a:pPr>
            <a:endParaRPr lang="x-none" altLang="ar-DZ"/>
          </a:p>
          <a:p>
            <a:pPr marL="342900" indent="-342900" algn="l">
              <a:buFont typeface="Arial" charset="0"/>
              <a:buChar char="•"/>
            </a:pPr>
            <a:endParaRPr lang="x-none" altLang="ar-DZ"/>
          </a:p>
          <a:p>
            <a:pPr marL="342900" indent="-342900" algn="l">
              <a:buFont typeface="Arial" charset="0"/>
              <a:buChar char="•"/>
            </a:pPr>
            <a:endParaRPr lang="x-none" altLang="ar-DZ"/>
          </a:p>
          <a:p>
            <a:pPr marL="342900" indent="-342900" algn="l">
              <a:buFont typeface="Arial" charset="0"/>
              <a:buChar char="•"/>
            </a:pPr>
            <a:endParaRPr lang="x-none" altLang="ar-DZ"/>
          </a:p>
          <a:p>
            <a:pPr marL="342900" indent="-342900" algn="l">
              <a:buFont typeface="Arial" charset="0"/>
              <a:buChar char="•"/>
            </a:pPr>
            <a:endParaRPr lang="x-none" altLang="ar-DZ"/>
          </a:p>
          <a:p>
            <a:pPr marL="342900" indent="-342900" algn="l">
              <a:buFont typeface="Arial" charset="0"/>
              <a:buChar char="•"/>
            </a:pPr>
            <a:endParaRPr lang="x-none" altLang="ar-DZ"/>
          </a:p>
          <a:p>
            <a:pPr marL="342900" indent="-342900" algn="l">
              <a:buFont typeface="Arial" charset="0"/>
              <a:buChar char="•"/>
            </a:pPr>
            <a:r>
              <a:rPr lang="x-none" altLang="ar-DZ"/>
              <a:t>Offcially launched as a support language at Google IO 2017.</a:t>
            </a:r>
            <a:endParaRPr lang="x-none" altLang="ar-DZ"/>
          </a:p>
        </p:txBody>
      </p:sp>
      <p:pic>
        <p:nvPicPr>
          <p:cNvPr id="5" name="Picture 4" descr="g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1845945"/>
            <a:ext cx="3129280" cy="3392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5005" y="1394778"/>
            <a:ext cx="9144000" cy="2387600"/>
          </a:xfrm>
        </p:spPr>
        <p:txBody>
          <a:bodyPr/>
          <a:p>
            <a:r>
              <a:rPr lang="x-none" altLang="ar-DZ"/>
              <a:t>vs </a:t>
            </a:r>
            <a:endParaRPr lang="x-none" altLang="ar-DZ"/>
          </a:p>
        </p:txBody>
      </p:sp>
      <p:pic>
        <p:nvPicPr>
          <p:cNvPr id="4" name="Picture 3" descr="Java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3170" y="1918970"/>
            <a:ext cx="1410970" cy="2627630"/>
          </a:xfrm>
          <a:prstGeom prst="rect">
            <a:avLst/>
          </a:prstGeom>
        </p:spPr>
      </p:pic>
      <p:pic>
        <p:nvPicPr>
          <p:cNvPr id="5" name="Picture 4" descr="g8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70" y="2748280"/>
            <a:ext cx="3150870" cy="1053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2915285" y="3559810"/>
            <a:ext cx="6668770" cy="1737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50000"/>
              </a:lnSpc>
              <a:buFont typeface="Arial" charset="0"/>
              <a:buChar char="•"/>
            </a:pPr>
            <a:r>
              <a:rPr lang="ar-DZ" altLang="en-US" sz="2400"/>
              <a:t>Android was written in Java</a:t>
            </a:r>
            <a:r>
              <a:rPr lang="x-none" altLang="ar-DZ" sz="2400"/>
              <a:t>.</a:t>
            </a:r>
            <a:endParaRPr lang="x-none" altLang="ar-DZ" sz="2400"/>
          </a:p>
          <a:p>
            <a:pPr marL="285750" indent="-285750" algn="l">
              <a:lnSpc>
                <a:spcPct val="150000"/>
              </a:lnSpc>
              <a:buFont typeface="Arial" charset="0"/>
              <a:buChar char="•"/>
            </a:pPr>
            <a:r>
              <a:rPr lang="x-none" altLang="ar-DZ" sz="2400"/>
              <a:t>the second most active language on GitHub.</a:t>
            </a:r>
            <a:endParaRPr lang="x-none" altLang="ar-DZ" sz="2400"/>
          </a:p>
          <a:p>
            <a:pPr marL="285750" indent="-285750" algn="l">
              <a:lnSpc>
                <a:spcPct val="150000"/>
              </a:lnSpc>
              <a:buFont typeface="Arial" charset="0"/>
              <a:buChar char="•"/>
            </a:pPr>
            <a:r>
              <a:rPr lang="x-none" altLang="ar-DZ" sz="2400"/>
              <a:t>it’s been around for over 20 years.</a:t>
            </a:r>
            <a:endParaRPr lang="x-none" altLang="ar-DZ" sz="2400"/>
          </a:p>
        </p:txBody>
      </p:sp>
      <p:pic>
        <p:nvPicPr>
          <p:cNvPr id="4" name="Picture 3" descr="Java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190" y="549910"/>
            <a:ext cx="1410970" cy="2627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297815" y="1076325"/>
            <a:ext cx="5509260" cy="4918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just">
              <a:lnSpc>
                <a:spcPct val="160000"/>
              </a:lnSpc>
              <a:buFont typeface="Arial" charset="0"/>
              <a:buChar char="•"/>
            </a:pPr>
            <a:r>
              <a:rPr lang="ar-DZ" altLang="en-US"/>
              <a:t>Easy to learn and understand</a:t>
            </a:r>
            <a:r>
              <a:rPr lang="x-none" altLang="ar-DZ"/>
              <a:t>.</a:t>
            </a:r>
            <a:endParaRPr lang="x-none" altLang="ar-DZ"/>
          </a:p>
          <a:p>
            <a:pPr marL="285750" indent="-285750" algn="just">
              <a:lnSpc>
                <a:spcPct val="160000"/>
              </a:lnSpc>
              <a:buFont typeface="Arial" charset="0"/>
              <a:buChar char="•"/>
            </a:pPr>
            <a:r>
              <a:rPr lang="ar-DZ" altLang="en-US"/>
              <a:t>Flexible – you can run it in a browser window or a virtual machine.</a:t>
            </a:r>
            <a:endParaRPr lang="ar-DZ" altLang="en-US"/>
          </a:p>
          <a:p>
            <a:pPr marL="285750" indent="-285750" algn="just">
              <a:lnSpc>
                <a:spcPct val="160000"/>
              </a:lnSpc>
              <a:buFont typeface="Arial" charset="0"/>
              <a:buChar char="•"/>
            </a:pPr>
            <a:r>
              <a:rPr lang="ar-DZ" altLang="en-US"/>
              <a:t>A good choice for cross-platform apps</a:t>
            </a:r>
            <a:r>
              <a:rPr lang="x-none" altLang="ar-DZ"/>
              <a:t>.</a:t>
            </a:r>
            <a:endParaRPr lang="x-none" altLang="ar-DZ"/>
          </a:p>
          <a:p>
            <a:pPr marL="285750" indent="-285750" algn="just">
              <a:lnSpc>
                <a:spcPct val="160000"/>
              </a:lnSpc>
              <a:buFont typeface="Arial" charset="0"/>
              <a:buChar char="•"/>
            </a:pPr>
            <a:r>
              <a:rPr lang="ar-DZ" altLang="en-US"/>
              <a:t>Android relies on Java</a:t>
            </a:r>
            <a:r>
              <a:rPr lang="x-none" altLang="ar-DZ"/>
              <a:t>.</a:t>
            </a:r>
            <a:endParaRPr lang="x-none" altLang="ar-DZ"/>
          </a:p>
          <a:p>
            <a:pPr marL="285750" indent="-285750" algn="just">
              <a:lnSpc>
                <a:spcPct val="160000"/>
              </a:lnSpc>
              <a:buFont typeface="Arial" charset="0"/>
              <a:buChar char="•"/>
            </a:pPr>
            <a:r>
              <a:rPr lang="ar-DZ" altLang="en-US"/>
              <a:t>Java has a large open-source ecosystem, partly as a result of Google's adoption of the Java Virtual Machine (JVM) for Android</a:t>
            </a:r>
            <a:r>
              <a:rPr lang="x-none" altLang="ar-DZ"/>
              <a:t>.</a:t>
            </a:r>
            <a:endParaRPr lang="x-none" altLang="ar-DZ"/>
          </a:p>
          <a:p>
            <a:pPr marL="285750" indent="-285750" algn="just">
              <a:lnSpc>
                <a:spcPct val="160000"/>
              </a:lnSpc>
              <a:buFont typeface="Arial" charset="0"/>
              <a:buChar char="•"/>
            </a:pPr>
            <a:r>
              <a:rPr lang="ar-DZ" altLang="en-US"/>
              <a:t>Accelerated assembly within Gradle</a:t>
            </a:r>
            <a:r>
              <a:rPr lang="x-none" altLang="ar-DZ"/>
              <a:t>.</a:t>
            </a:r>
            <a:endParaRPr lang="x-none" altLang="ar-DZ"/>
          </a:p>
          <a:p>
            <a:pPr marL="285750" indent="-285750" algn="just">
              <a:lnSpc>
                <a:spcPct val="160000"/>
              </a:lnSpc>
              <a:buFont typeface="Arial" charset="0"/>
              <a:buChar char="•"/>
            </a:pPr>
            <a:r>
              <a:rPr lang="ar-DZ" altLang="en-US"/>
              <a:t>Java apps are more compact – in comparison to Kotlin</a:t>
            </a:r>
            <a:r>
              <a:rPr lang="x-none" altLang="ar-DZ"/>
              <a:t>.</a:t>
            </a:r>
            <a:endParaRPr lang="x-none" altLang="ar-DZ"/>
          </a:p>
        </p:txBody>
      </p:sp>
      <p:cxnSp>
        <p:nvCxnSpPr>
          <p:cNvPr id="5" name="Straight Connector 4"/>
          <p:cNvCxnSpPr/>
          <p:nvPr/>
        </p:nvCxnSpPr>
        <p:spPr>
          <a:xfrm>
            <a:off x="6016625" y="641350"/>
            <a:ext cx="0" cy="528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70980" y="1038225"/>
            <a:ext cx="5300980" cy="2724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ar-DZ" altLang="en-US"/>
              <a:t>Java has limitations that cause problems with Android API design</a:t>
            </a:r>
            <a:r>
              <a:rPr lang="x-none" altLang="ar-DZ"/>
              <a:t>.</a:t>
            </a:r>
            <a:endParaRPr lang="x-none" altLang="ar-DZ"/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ar-DZ" altLang="en-US"/>
              <a:t>As a verbose language, Java requires writing more code</a:t>
            </a:r>
            <a:r>
              <a:rPr lang="x-none" altLang="ar-DZ"/>
              <a:t>.</a:t>
            </a:r>
            <a:endParaRPr lang="x-none" altLang="ar-DZ"/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ar-DZ" altLang="en-US"/>
              <a:t>It’s slower in comparison to many other languages and requires a lot of memory.</a:t>
            </a:r>
            <a:endParaRPr lang="ar-DZ" alt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185035" y="436245"/>
            <a:ext cx="1720215" cy="561340"/>
          </a:xfrm>
        </p:spPr>
        <p:txBody>
          <a:bodyPr>
            <a:normAutofit/>
          </a:bodyPr>
          <a:p>
            <a:r>
              <a:rPr lang="x-none" sz="2400">
                <a:solidFill>
                  <a:srgbClr val="00B050"/>
                </a:solidFill>
              </a:rPr>
              <a:t>Pros</a:t>
            </a:r>
            <a:endParaRPr lang="x-none" sz="2400">
              <a:solidFill>
                <a:srgbClr val="00B05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8134985" y="462915"/>
            <a:ext cx="1720215" cy="5613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>
                <a:solidFill>
                  <a:srgbClr val="FF0000"/>
                </a:solidFill>
              </a:rPr>
              <a:t>Cons</a:t>
            </a:r>
            <a:endParaRPr lang="x-none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g8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9285" y="2472690"/>
            <a:ext cx="5378450" cy="1798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5035" y="436245"/>
            <a:ext cx="1720215" cy="561340"/>
          </a:xfrm>
        </p:spPr>
        <p:txBody>
          <a:bodyPr>
            <a:normAutofit/>
          </a:bodyPr>
          <a:p>
            <a:r>
              <a:rPr lang="x-none" sz="2400">
                <a:solidFill>
                  <a:srgbClr val="00B050"/>
                </a:solidFill>
              </a:rPr>
              <a:t>Pros</a:t>
            </a:r>
            <a:endParaRPr lang="x-none" sz="2400">
              <a:solidFill>
                <a:srgbClr val="00B050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8134985" y="462915"/>
            <a:ext cx="1720215" cy="5613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>
                <a:solidFill>
                  <a:srgbClr val="FF0000"/>
                </a:solidFill>
              </a:rPr>
              <a:t>Cons</a:t>
            </a:r>
            <a:endParaRPr lang="x-none" sz="240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815" y="1035050"/>
            <a:ext cx="5509260" cy="5795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just">
              <a:lnSpc>
                <a:spcPct val="160000"/>
              </a:lnSpc>
              <a:buFont typeface="Arial" charset="0"/>
              <a:buChar char="•"/>
            </a:pPr>
            <a:r>
              <a:t>Got a lot of traction in Android development, but it’s also being used in backend projects such as Spring 5;</a:t>
            </a:r>
          </a:p>
          <a:p>
            <a:pPr marL="285750" indent="-285750" algn="just">
              <a:lnSpc>
                <a:spcPct val="160000"/>
              </a:lnSpc>
              <a:buFont typeface="Arial" charset="0"/>
              <a:buChar char="•"/>
            </a:pPr>
            <a:r>
              <a:t>Switching from Java to Kotlin is easy</a:t>
            </a:r>
            <a:r>
              <a:rPr lang="x-none"/>
              <a:t>.</a:t>
            </a:r>
            <a:endParaRPr lang="x-none"/>
          </a:p>
          <a:p>
            <a:pPr marL="285750" indent="-285750" algn="just">
              <a:lnSpc>
                <a:spcPct val="160000"/>
              </a:lnSpc>
              <a:buFont typeface="Arial" charset="0"/>
              <a:buChar char="•"/>
            </a:pPr>
            <a:r>
              <a:t>Includes smart extension functions to help devs build clean APIs</a:t>
            </a:r>
            <a:r>
              <a:rPr lang="x-none"/>
              <a:t>.</a:t>
            </a:r>
            <a:endParaRPr lang="x-none"/>
          </a:p>
          <a:p>
            <a:pPr marL="285750" indent="-285750" algn="just">
              <a:lnSpc>
                <a:spcPct val="160000"/>
              </a:lnSpc>
              <a:buFont typeface="Arial" charset="0"/>
              <a:buChar char="•"/>
            </a:pPr>
            <a:r>
              <a:t>Has null in its type system</a:t>
            </a:r>
            <a:r>
              <a:rPr lang="x-none"/>
              <a:t>.</a:t>
            </a:r>
            <a:endParaRPr lang="x-none"/>
          </a:p>
          <a:p>
            <a:pPr marL="285750" indent="-285750" algn="just">
              <a:lnSpc>
                <a:spcPct val="160000"/>
              </a:lnSpc>
              <a:buFont typeface="Arial" charset="0"/>
              <a:buChar char="•"/>
            </a:pPr>
            <a:r>
              <a:t>Interoperable with Java</a:t>
            </a:r>
            <a:r>
              <a:rPr lang="x-none"/>
              <a:t>.</a:t>
            </a:r>
            <a:endParaRPr lang="x-none"/>
          </a:p>
          <a:p>
            <a:pPr marL="285750" indent="-285750" algn="just">
              <a:lnSpc>
                <a:spcPct val="160000"/>
              </a:lnSpc>
              <a:buFont typeface="Arial" charset="0"/>
              <a:buChar char="•"/>
            </a:pPr>
            <a:r>
              <a:t>Kotlin is compatible with all Java libraries and frameworks, the JVM, and can integrate with the Gradle or Maven build systems</a:t>
            </a:r>
            <a:r>
              <a:rPr lang="x-none"/>
              <a:t>.</a:t>
            </a:r>
            <a:endParaRPr lang="x-none"/>
          </a:p>
          <a:p>
            <a:pPr marL="285750" indent="-285750" algn="just">
              <a:lnSpc>
                <a:spcPct val="160000"/>
              </a:lnSpc>
              <a:buFont typeface="Arial" charset="0"/>
              <a:buChar char="•"/>
            </a:pPr>
            <a:r>
              <a:t>Adopting Kotlin doesn't cost anything (except for learning and training).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16625" y="708660"/>
            <a:ext cx="0" cy="562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79515" y="1038225"/>
            <a:ext cx="5575300" cy="4918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t>Rather steep learning curve when switching entire teams to Kotlin due to the anguage's concise syntax (both a blessing and a challenge)</a:t>
            </a:r>
            <a:r>
              <a:rPr lang="x-none"/>
              <a:t>.</a:t>
            </a:r>
            <a:endParaRPr lang="x-none"/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t>Slower compilation speed than Java (though Kotlin was shown to beat Java in some cases)</a:t>
            </a:r>
            <a:r>
              <a:rPr lang="x-none"/>
              <a:t>.</a:t>
            </a:r>
            <a:endParaRPr lang="x-none"/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t>Small developer community, which means limited learning resources and difficulty in finding answers to questions </a:t>
            </a:r>
            <a:r>
              <a:rPr lang="x-none"/>
              <a:t>- </a:t>
            </a:r>
            <a:r>
              <a:t>there are only around 8000 questions tagged with Kotlin against 1.37 million questions about Java</a:t>
            </a:r>
            <a:r>
              <a:rPr lang="x-none"/>
              <a:t>.</a:t>
            </a:r>
            <a:endParaRPr lang="x-non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940" y="1114425"/>
            <a:ext cx="4728210" cy="5500370"/>
          </a:xfrm>
        </p:spPr>
        <p:txBody>
          <a:bodyPr>
            <a:noAutofit/>
          </a:bodyPr>
          <a:p>
            <a:pPr algn="l"/>
            <a:r>
              <a:rPr sz="1200"/>
              <a:t>public class Artist {</a:t>
            </a:r>
            <a:endParaRPr sz="1200"/>
          </a:p>
          <a:p>
            <a:pPr algn="l"/>
            <a:r>
              <a:rPr sz="1200"/>
              <a:t>private long id;</a:t>
            </a:r>
            <a:endParaRPr sz="1200"/>
          </a:p>
          <a:p>
            <a:pPr algn="l"/>
            <a:r>
              <a:rPr sz="1200"/>
              <a:t>private String name;</a:t>
            </a:r>
            <a:endParaRPr sz="1200"/>
          </a:p>
          <a:p>
            <a:pPr algn="l"/>
            <a:r>
              <a:rPr sz="1200"/>
              <a:t>private String url;</a:t>
            </a:r>
            <a:endParaRPr sz="1200"/>
          </a:p>
          <a:p>
            <a:pPr algn="l"/>
            <a:r>
              <a:rPr sz="1200"/>
              <a:t>private String mbid;</a:t>
            </a:r>
            <a:endParaRPr sz="1200"/>
          </a:p>
          <a:p>
            <a:pPr algn="l"/>
            <a:r>
              <a:rPr sz="1200"/>
              <a:t> public long getId() {</a:t>
            </a:r>
            <a:endParaRPr sz="1200"/>
          </a:p>
          <a:p>
            <a:pPr algn="l"/>
            <a:r>
              <a:rPr sz="1200"/>
              <a:t> return id; }</a:t>
            </a:r>
            <a:endParaRPr sz="1200"/>
          </a:p>
          <a:p>
            <a:pPr algn="l"/>
            <a:r>
              <a:rPr sz="1200"/>
              <a:t> public void setId(long id) { this.id = id;}</a:t>
            </a:r>
            <a:endParaRPr sz="1200"/>
          </a:p>
          <a:p>
            <a:pPr algn="l"/>
            <a:r>
              <a:rPr sz="1200"/>
              <a:t>public String getName() { return name;}</a:t>
            </a:r>
            <a:endParaRPr sz="1200"/>
          </a:p>
          <a:p>
            <a:pPr algn="l"/>
            <a:r>
              <a:rPr lang="x-none" sz="1200"/>
              <a:t>p</a:t>
            </a:r>
            <a:r>
              <a:rPr sz="1200"/>
              <a:t>ublic void setName(String name) {this.name = name;}</a:t>
            </a:r>
            <a:endParaRPr sz="1200"/>
          </a:p>
          <a:p>
            <a:pPr algn="l"/>
            <a:r>
              <a:rPr sz="1200"/>
              <a:t>public void setUrl(String url) { this.url = url;}</a:t>
            </a:r>
            <a:endParaRPr sz="1200"/>
          </a:p>
          <a:p>
            <a:pPr algn="l"/>
            <a:r>
              <a:rPr sz="1200"/>
              <a:t>public String getMbid() { return mbid;}</a:t>
            </a:r>
            <a:endParaRPr sz="1200"/>
          </a:p>
          <a:p>
            <a:pPr algn="l"/>
            <a:r>
              <a:rPr sz="1200"/>
              <a:t>public void setMbid(String mbid) {</a:t>
            </a:r>
            <a:endParaRPr sz="1200"/>
          </a:p>
          <a:p>
            <a:pPr algn="l"/>
            <a:r>
              <a:rPr sz="1200"/>
              <a:t>this.mbid = mbid;}</a:t>
            </a:r>
            <a:endParaRPr sz="1200"/>
          </a:p>
          <a:p>
            <a:pPr algn="l"/>
            <a:r>
              <a:rPr sz="1200"/>
              <a:t>@Override </a:t>
            </a:r>
            <a:endParaRPr sz="1200"/>
          </a:p>
          <a:p>
            <a:pPr algn="l"/>
            <a:r>
              <a:rPr sz="1200"/>
              <a:t>public String toString() {</a:t>
            </a:r>
            <a:endParaRPr sz="1200"/>
          </a:p>
          <a:p>
            <a:pPr algn="l"/>
            <a:r>
              <a:rPr sz="1200"/>
              <a:t>return "Artist{" + "id=" + id + ", name='" + name + '\'' +</a:t>
            </a:r>
            <a:endParaRPr sz="1200"/>
          </a:p>
          <a:p>
            <a:pPr algn="l"/>
            <a:r>
              <a:rPr sz="1200"/>
              <a:t>", url='" + url + '\'' + ", mbid='" + mbid + '\'' +'}';}}</a:t>
            </a:r>
            <a:endParaRPr sz="1200"/>
          </a:p>
        </p:txBody>
      </p:sp>
      <p:sp>
        <p:nvSpPr>
          <p:cNvPr id="2" name="Subtitle 2"/>
          <p:cNvSpPr>
            <a:spLocks noGrp="1"/>
          </p:cNvSpPr>
          <p:nvPr/>
        </p:nvSpPr>
        <p:spPr>
          <a:xfrm>
            <a:off x="7952105" y="1308735"/>
            <a:ext cx="3219450" cy="480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x-none"/>
              <a:t>class Artist(</a:t>
            </a:r>
            <a:endParaRPr lang="x-none"/>
          </a:p>
          <a:p>
            <a:pPr algn="l"/>
            <a:r>
              <a:rPr lang="x-none"/>
              <a:t>var id Long,</a:t>
            </a:r>
            <a:endParaRPr lang="x-none"/>
          </a:p>
          <a:p>
            <a:pPr algn="l"/>
            <a:r>
              <a:rPr lang="x-none"/>
              <a:t>var name: String,</a:t>
            </a:r>
            <a:endParaRPr lang="x-none"/>
          </a:p>
          <a:p>
            <a:pPr algn="l"/>
            <a:r>
              <a:rPr lang="x-none"/>
              <a:t>var url: String,</a:t>
            </a:r>
            <a:endParaRPr lang="x-none"/>
          </a:p>
          <a:p>
            <a:pPr algn="l"/>
            <a:r>
              <a:rPr lang="x-none"/>
              <a:t>var mbid: String</a:t>
            </a:r>
            <a:endParaRPr lang="x-none"/>
          </a:p>
          <a:p>
            <a:pPr algn="l"/>
            <a:r>
              <a:rPr lang="x-none"/>
              <a:t>)</a:t>
            </a:r>
            <a:endParaRPr lang="x-none"/>
          </a:p>
        </p:txBody>
      </p:sp>
      <p:sp>
        <p:nvSpPr>
          <p:cNvPr id="4" name="TextBox 3"/>
          <p:cNvSpPr txBox="1"/>
          <p:nvPr/>
        </p:nvSpPr>
        <p:spPr>
          <a:xfrm>
            <a:off x="5215890" y="2927985"/>
            <a:ext cx="837565" cy="705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ar-DZ" sz="4000"/>
              <a:t>=</a:t>
            </a:r>
            <a:endParaRPr lang="x-none" altLang="ar-DZ" sz="400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01620" y="177165"/>
            <a:ext cx="5414645" cy="819785"/>
          </a:xfrm>
        </p:spPr>
        <p:txBody>
          <a:bodyPr>
            <a:normAutofit/>
          </a:bodyPr>
          <a:p>
            <a:r>
              <a:rPr lang="x-none" altLang="ar-DZ" sz="2800"/>
              <a:t>Java vs </a:t>
            </a:r>
            <a:r>
              <a:rPr lang="ar-DZ" altLang="en-US" sz="2800">
                <a:sym typeface="+mn-ea"/>
              </a:rPr>
              <a:t>Kotlin </a:t>
            </a:r>
            <a:endParaRPr lang="x-none" altLang="ar-DZ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2275205" y="2930525"/>
            <a:ext cx="7066915" cy="705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ar-DZ" sz="4000"/>
              <a:t>Thank you</a:t>
            </a:r>
            <a:endParaRPr lang="x-none" altLang="ar-DZ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2349</Words>
  <Application>Kingsoft Office WPP</Application>
  <PresentationFormat>Widescreen</PresentationFormat>
  <Paragraphs>82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Kotlin</vt:lpstr>
      <vt:lpstr>Kotlin</vt:lpstr>
      <vt:lpstr>Kotlin vs Java</vt:lpstr>
      <vt:lpstr>Pros</vt:lpstr>
      <vt:lpstr>Kotlin</vt:lpstr>
      <vt:lpstr>Pros</vt:lpstr>
      <vt:lpstr>Kotlin vs Java</vt:lpstr>
      <vt:lpstr>Java vs Kotlin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timodz</dc:creator>
  <cp:lastModifiedBy>timodz</cp:lastModifiedBy>
  <cp:revision>32</cp:revision>
  <dcterms:created xsi:type="dcterms:W3CDTF">2018-07-28T16:00:31Z</dcterms:created>
  <dcterms:modified xsi:type="dcterms:W3CDTF">2018-07-28T16:00:31Z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5121-10.1.0.5672</vt:lpwstr>
  </property>
</Properties>
</file>