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\OneDrive\Desktop\trinity\project%203\output\job_data%201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\OneDrive\Desktop\trinity\project%203\output\job_data%201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\OneDrive\Desktop\trinity\project%203\output\job_data%201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Data\MySQL\MySQL%20Server%208.0\Uploads\users%20output%201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Data\MySQL\MySQL%20Server%208.0\Uploads\users%20output%201b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Data\MySQL\MySQL%20Server%208.0\Uploads\users%20output%201c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Data\MySQL\MySQL%20Server%208.0\Uploads\users%20output%201d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\OneDrive\Desktop\trinity\project%203\output\users%20output%201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Jobs_reviewed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'job_data 1a'!$B$1</c:f>
              <c:strCache>
                <c:ptCount val="1"/>
                <c:pt idx="0">
                  <c:v>hour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'job_data 1a'!$A$2:$A$7</c:f>
              <c:numCache>
                <c:formatCode>m/d/yyyy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'job_data 1a'!$B$2:$B$7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F-4B1E-8120-FBEA2A9028DF}"/>
            </c:ext>
          </c:extLst>
        </c:ser>
        <c:ser>
          <c:idx val="1"/>
          <c:order val="1"/>
          <c:tx>
            <c:strRef>
              <c:f>'job_data 1a'!$C$1</c:f>
              <c:strCache>
                <c:ptCount val="1"/>
                <c:pt idx="0">
                  <c:v>jobs_reviewed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'job_data 1a'!$A$2:$A$7</c:f>
              <c:numCache>
                <c:formatCode>m/d/yyyy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'job_data 1a'!$C$2:$C$7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8F-4B1E-8120-FBEA2A902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590943"/>
        <c:axId val="2128889103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'job_data 1a'!$D$1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'job_data 1a'!$A$2:$A$7</c15:sqref>
                        </c15:formulaRef>
                      </c:ext>
                    </c:extLst>
                    <c:numCache>
                      <c:formatCode>m/d/yyyy</c:formatCode>
                      <c:ptCount val="6"/>
                      <c:pt idx="0">
                        <c:v>44160</c:v>
                      </c:pt>
                      <c:pt idx="1">
                        <c:v>44161</c:v>
                      </c:pt>
                      <c:pt idx="2">
                        <c:v>44162</c:v>
                      </c:pt>
                      <c:pt idx="3">
                        <c:v>44163</c:v>
                      </c:pt>
                      <c:pt idx="4">
                        <c:v>44164</c:v>
                      </c:pt>
                      <c:pt idx="5">
                        <c:v>44165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'job_data 1a'!$D$2:$D$7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18F-4B1E-8120-FBEA2A9028DF}"/>
                  </c:ext>
                </c:extLst>
              </c15:ser>
            </c15:filteredBarSeries>
          </c:ext>
        </c:extLst>
      </c:barChart>
      <c:dateAx>
        <c:axId val="21295909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89103"/>
        <c:crosses val="autoZero"/>
        <c:auto val="1"/>
        <c:lblOffset val="100"/>
        <c:baseTimeUnit val="days"/>
      </c:dateAx>
      <c:valAx>
        <c:axId val="212888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590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'job_data 1a'!$B$11</c:f>
              <c:strCache>
                <c:ptCount val="1"/>
                <c:pt idx="0">
                  <c:v>avg_time_spent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'job_data 1a'!$A$12:$A$17</c:f>
              <c:numCache>
                <c:formatCode>m/d/yyyy</c:formatCode>
                <c:ptCount val="6"/>
                <c:pt idx="0">
                  <c:v>44160</c:v>
                </c:pt>
                <c:pt idx="1">
                  <c:v>44161</c:v>
                </c:pt>
                <c:pt idx="2">
                  <c:v>44162</c:v>
                </c:pt>
                <c:pt idx="3">
                  <c:v>44163</c:v>
                </c:pt>
                <c:pt idx="4">
                  <c:v>44164</c:v>
                </c:pt>
                <c:pt idx="5">
                  <c:v>44165</c:v>
                </c:pt>
              </c:numCache>
            </c:numRef>
          </c:cat>
          <c:val>
            <c:numRef>
              <c:f>'job_data 1a'!$B$12:$B$17</c:f>
              <c:numCache>
                <c:formatCode>General</c:formatCode>
                <c:ptCount val="6"/>
                <c:pt idx="0">
                  <c:v>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1E-4</c:v>
                </c:pt>
                <c:pt idx="4">
                  <c:v>0</c:v>
                </c:pt>
                <c:pt idx="5">
                  <c:v>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E-4DFC-84AD-E4A96DBCA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6049616"/>
        <c:axId val="1421457456"/>
      </c:barChart>
      <c:dateAx>
        <c:axId val="17460496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457456"/>
        <c:crosses val="autoZero"/>
        <c:auto val="1"/>
        <c:lblOffset val="100"/>
        <c:baseTimeUnit val="days"/>
      </c:dateAx>
      <c:valAx>
        <c:axId val="14214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0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pct_share_lang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'job_data 1a'!$B$21</c:f>
              <c:strCache>
                <c:ptCount val="1"/>
                <c:pt idx="0">
                  <c:v>num_jobs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'job_data 1a'!$A$22:$A$27</c:f>
              <c:strCache>
                <c:ptCount val="6"/>
                <c:pt idx="0">
                  <c:v>Arabic</c:v>
                </c:pt>
                <c:pt idx="1">
                  <c:v>English</c:v>
                </c:pt>
                <c:pt idx="2">
                  <c:v>French</c:v>
                </c:pt>
                <c:pt idx="3">
                  <c:v>Hindi</c:v>
                </c:pt>
                <c:pt idx="4">
                  <c:v>Italian</c:v>
                </c:pt>
                <c:pt idx="5">
                  <c:v>Persian</c:v>
                </c:pt>
              </c:strCache>
            </c:strRef>
          </c:cat>
          <c:val>
            <c:numRef>
              <c:f>'job_data 1a'!$B$22:$B$27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A-4292-9D2E-32FDC7E9344E}"/>
            </c:ext>
          </c:extLst>
        </c:ser>
        <c:ser>
          <c:idx val="1"/>
          <c:order val="1"/>
          <c:tx>
            <c:strRef>
              <c:f>'job_data 1a'!$C$21</c:f>
              <c:strCache>
                <c:ptCount val="1"/>
                <c:pt idx="0">
                  <c:v>pct_share_lang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'job_data 1a'!$A$22:$A$27</c:f>
              <c:strCache>
                <c:ptCount val="6"/>
                <c:pt idx="0">
                  <c:v>Arabic</c:v>
                </c:pt>
                <c:pt idx="1">
                  <c:v>English</c:v>
                </c:pt>
                <c:pt idx="2">
                  <c:v>French</c:v>
                </c:pt>
                <c:pt idx="3">
                  <c:v>Hindi</c:v>
                </c:pt>
                <c:pt idx="4">
                  <c:v>Italian</c:v>
                </c:pt>
                <c:pt idx="5">
                  <c:v>Persian</c:v>
                </c:pt>
              </c:strCache>
            </c:strRef>
          </c:cat>
          <c:val>
            <c:numRef>
              <c:f>'job_data 1a'!$C$22:$C$27</c:f>
              <c:numCache>
                <c:formatCode>0.00</c:formatCode>
                <c:ptCount val="6"/>
                <c:pt idx="0">
                  <c:v>16.66667</c:v>
                </c:pt>
                <c:pt idx="1">
                  <c:v>16.66667</c:v>
                </c:pt>
                <c:pt idx="2">
                  <c:v>16.66667</c:v>
                </c:pt>
                <c:pt idx="3">
                  <c:v>16.66667</c:v>
                </c:pt>
                <c:pt idx="4">
                  <c:v>16.66667</c:v>
                </c:pt>
                <c:pt idx="5">
                  <c:v>16.66667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A-4292-9D2E-32FDC7E93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3922368"/>
        <c:axId val="1742271568"/>
      </c:barChart>
      <c:catAx>
        <c:axId val="17439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271568"/>
        <c:crosses val="autoZero"/>
        <c:auto val="1"/>
        <c:lblAlgn val="ctr"/>
        <c:lblOffset val="100"/>
        <c:noMultiLvlLbl val="0"/>
      </c:catAx>
      <c:valAx>
        <c:axId val="174227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92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engagement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'users output 1a'!$A$1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'users output 1a'!$A$2:$A$6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  <c:pt idx="3">
                  <c:v>2014</c:v>
                </c:pt>
                <c:pt idx="4">
                  <c:v>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4-403D-9898-953B823C1894}"/>
            </c:ext>
          </c:extLst>
        </c:ser>
        <c:ser>
          <c:idx val="1"/>
          <c:order val="1"/>
          <c:tx>
            <c:strRef>
              <c:f>'users output 1a'!$B$1</c:f>
              <c:strCache>
                <c:ptCount val="1"/>
                <c:pt idx="0">
                  <c:v>week_number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'users output 1a'!$B$2:$B$6</c:f>
              <c:numCache>
                <c:formatCode>General</c:formatCod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04-403D-9898-953B823C1894}"/>
            </c:ext>
          </c:extLst>
        </c:ser>
        <c:ser>
          <c:idx val="2"/>
          <c:order val="2"/>
          <c:tx>
            <c:strRef>
              <c:f>'users output 1a'!$C$1</c:f>
              <c:strCache>
                <c:ptCount val="1"/>
                <c:pt idx="0">
                  <c:v>engagement_count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'users output 1a'!$C$2:$C$6</c:f>
              <c:numCache>
                <c:formatCode>General</c:formatCode>
                <c:ptCount val="5"/>
                <c:pt idx="0">
                  <c:v>8091</c:v>
                </c:pt>
                <c:pt idx="1">
                  <c:v>17504</c:v>
                </c:pt>
                <c:pt idx="2">
                  <c:v>17409</c:v>
                </c:pt>
                <c:pt idx="3">
                  <c:v>18087</c:v>
                </c:pt>
                <c:pt idx="4">
                  <c:v>17334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04-403D-9898-953B823C1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948575"/>
        <c:axId val="985648319"/>
      </c:barChart>
      <c:catAx>
        <c:axId val="98694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648319"/>
        <c:crosses val="autoZero"/>
        <c:auto val="1"/>
        <c:lblAlgn val="ctr"/>
        <c:lblOffset val="100"/>
        <c:noMultiLvlLbl val="0"/>
      </c:catAx>
      <c:valAx>
        <c:axId val="98564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94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</a:t>
            </a:r>
            <a:r>
              <a:rPr lang="en-US" b="1" baseline="0" dirty="0"/>
              <a:t>  User Count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'users output 1b'!$A$1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'users output 1b'!$A$2:$A$6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2013</c:v>
                </c:pt>
                <c:pt idx="2">
                  <c:v>2013</c:v>
                </c:pt>
                <c:pt idx="3">
                  <c:v>2013</c:v>
                </c:pt>
                <c:pt idx="4">
                  <c:v>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E-4091-80F0-9EB86D758CC7}"/>
            </c:ext>
          </c:extLst>
        </c:ser>
        <c:ser>
          <c:idx val="1"/>
          <c:order val="1"/>
          <c:tx>
            <c:strRef>
              <c:f>'users output 1b'!$B$1</c:f>
              <c:strCache>
                <c:ptCount val="1"/>
                <c:pt idx="0">
                  <c:v>month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'users output 1b'!$B$2:$B$6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AE-4091-80F0-9EB86D758CC7}"/>
            </c:ext>
          </c:extLst>
        </c:ser>
        <c:ser>
          <c:idx val="2"/>
          <c:order val="2"/>
          <c:tx>
            <c:strRef>
              <c:f>'users output 1b'!$C$1</c:f>
              <c:strCache>
                <c:ptCount val="1"/>
                <c:pt idx="0">
                  <c:v>user_count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'users output 1b'!$C$2:$C$6</c:f>
              <c:numCache>
                <c:formatCode>General</c:formatCode>
                <c:ptCount val="5"/>
                <c:pt idx="0">
                  <c:v>486</c:v>
                </c:pt>
                <c:pt idx="1">
                  <c:v>399</c:v>
                </c:pt>
                <c:pt idx="2">
                  <c:v>390</c:v>
                </c:pt>
                <c:pt idx="3">
                  <c:v>330</c:v>
                </c:pt>
                <c:pt idx="4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AE-4091-80F0-9EB86D758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226831"/>
        <c:axId val="985646399"/>
      </c:barChart>
      <c:catAx>
        <c:axId val="93822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646399"/>
        <c:crosses val="autoZero"/>
        <c:auto val="1"/>
        <c:lblAlgn val="ctr"/>
        <c:lblOffset val="100"/>
        <c:noMultiLvlLbl val="0"/>
      </c:catAx>
      <c:valAx>
        <c:axId val="98564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Weekly Retention Analysis:</a:t>
            </a:r>
            <a:br>
              <a:rPr lang="en-US" sz="1400" b="0" i="0" u="none" strike="noStrike" baseline="0">
                <a:effectLst/>
              </a:rPr>
            </a:b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'users output 1c'!$A$1</c:f>
              <c:strCache>
                <c:ptCount val="1"/>
                <c:pt idx="0">
                  <c:v>signup_year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'users output 1c'!$A$2:$A$6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2013</c:v>
                </c:pt>
                <c:pt idx="2">
                  <c:v>2013</c:v>
                </c:pt>
                <c:pt idx="3">
                  <c:v>2013</c:v>
                </c:pt>
                <c:pt idx="4">
                  <c:v>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3-4378-B452-0EFD104BB3AF}"/>
            </c:ext>
          </c:extLst>
        </c:ser>
        <c:ser>
          <c:idx val="1"/>
          <c:order val="1"/>
          <c:tx>
            <c:strRef>
              <c:f>'users output 1c'!$B$1</c:f>
              <c:strCache>
                <c:ptCount val="1"/>
                <c:pt idx="0">
                  <c:v>signup_week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'users output 1c'!$B$2:$B$6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53-4378-B452-0EFD104BB3AF}"/>
            </c:ext>
          </c:extLst>
        </c:ser>
        <c:ser>
          <c:idx val="2"/>
          <c:order val="2"/>
          <c:tx>
            <c:strRef>
              <c:f>'users output 1c'!$C$1</c:f>
              <c:strCache>
                <c:ptCount val="1"/>
                <c:pt idx="0">
                  <c:v>event_year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'users output 1c'!$C$2:$C$6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53-4378-B452-0EFD104BB3AF}"/>
            </c:ext>
          </c:extLst>
        </c:ser>
        <c:ser>
          <c:idx val="3"/>
          <c:order val="3"/>
          <c:tx>
            <c:strRef>
              <c:f>'users output 1c'!$D$1</c:f>
              <c:strCache>
                <c:ptCount val="1"/>
                <c:pt idx="0">
                  <c:v>event_week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'users output 1c'!$D$2:$D$6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53-4378-B452-0EFD104BB3AF}"/>
            </c:ext>
          </c:extLst>
        </c:ser>
        <c:ser>
          <c:idx val="4"/>
          <c:order val="4"/>
          <c:tx>
            <c:strRef>
              <c:f>'users output 1c'!$E$1</c:f>
              <c:strCache>
                <c:ptCount val="1"/>
                <c:pt idx="0">
                  <c:v>retained_users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'users output 1c'!$E$2:$E$6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53-4378-B452-0EFD104BB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9042480"/>
        <c:axId val="2104063504"/>
      </c:barChart>
      <c:catAx>
        <c:axId val="20990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063504"/>
        <c:crosses val="autoZero"/>
        <c:auto val="1"/>
        <c:lblAlgn val="ctr"/>
        <c:lblOffset val="100"/>
        <c:noMultiLvlLbl val="0"/>
      </c:catAx>
      <c:valAx>
        <c:axId val="21040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0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Weekly Engagement Per Device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'users output 1d'!$A$1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'users output 1d'!$A$2:$A$6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  <c:pt idx="3">
                  <c:v>2014</c:v>
                </c:pt>
                <c:pt idx="4">
                  <c:v>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6-4F46-9A13-7690E25F4D49}"/>
            </c:ext>
          </c:extLst>
        </c:ser>
        <c:ser>
          <c:idx val="1"/>
          <c:order val="1"/>
          <c:tx>
            <c:strRef>
              <c:f>'users output 1d'!$B$1</c:f>
              <c:strCache>
                <c:ptCount val="1"/>
                <c:pt idx="0">
                  <c:v>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'users output 1d'!$B$2:$B$6</c:f>
              <c:numCache>
                <c:formatCode>General</c:formatCode>
                <c:ptCount val="5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6-4F46-9A13-7690E25F4D49}"/>
            </c:ext>
          </c:extLst>
        </c:ser>
        <c:ser>
          <c:idx val="2"/>
          <c:order val="2"/>
          <c:tx>
            <c:strRef>
              <c:f>'users output 1d'!$C$1</c:f>
              <c:strCache>
                <c:ptCount val="1"/>
                <c:pt idx="0">
                  <c:v>device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'users output 1d'!$C$2:$C$6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6-4F46-9A13-7690E25F4D49}"/>
            </c:ext>
          </c:extLst>
        </c:ser>
        <c:ser>
          <c:idx val="3"/>
          <c:order val="3"/>
          <c:tx>
            <c:strRef>
              <c:f>'users output 1d'!$D$1</c:f>
              <c:strCache>
                <c:ptCount val="1"/>
                <c:pt idx="0">
                  <c:v>engagement_count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'users output 1d'!$D$2:$D$6</c:f>
              <c:numCache>
                <c:formatCode>General</c:formatCode>
                <c:ptCount val="5"/>
                <c:pt idx="0">
                  <c:v>69</c:v>
                </c:pt>
                <c:pt idx="1">
                  <c:v>207</c:v>
                </c:pt>
                <c:pt idx="2">
                  <c:v>84</c:v>
                </c:pt>
                <c:pt idx="3">
                  <c:v>254</c:v>
                </c:pt>
                <c:pt idx="4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96-4F46-9A13-7690E25F4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5023008"/>
        <c:axId val="2104062064"/>
      </c:barChart>
      <c:catAx>
        <c:axId val="210502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4062064"/>
        <c:crosses val="autoZero"/>
        <c:auto val="1"/>
        <c:lblAlgn val="ctr"/>
        <c:lblOffset val="100"/>
        <c:noMultiLvlLbl val="0"/>
      </c:catAx>
      <c:valAx>
        <c:axId val="21040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502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Email Engagement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'users output 1e'!$B$1</c:f>
              <c:strCache>
                <c:ptCount val="1"/>
                <c:pt idx="0">
                  <c:v>total_actions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'users output 1e'!$A$2:$A$5</c:f>
              <c:strCache>
                <c:ptCount val="4"/>
                <c:pt idx="0">
                  <c:v>sent_weekly_digest</c:v>
                </c:pt>
                <c:pt idx="1">
                  <c:v>email_open</c:v>
                </c:pt>
                <c:pt idx="2">
                  <c:v>email_clickthrough</c:v>
                </c:pt>
                <c:pt idx="3">
                  <c:v>sent_reengagement_email</c:v>
                </c:pt>
              </c:strCache>
            </c:strRef>
          </c:cat>
          <c:val>
            <c:numRef>
              <c:f>'users output 1e'!$B$2:$B$5</c:f>
              <c:numCache>
                <c:formatCode>General</c:formatCode>
                <c:ptCount val="4"/>
                <c:pt idx="0">
                  <c:v>57267</c:v>
                </c:pt>
                <c:pt idx="1">
                  <c:v>20459</c:v>
                </c:pt>
                <c:pt idx="2">
                  <c:v>9010</c:v>
                </c:pt>
                <c:pt idx="3">
                  <c:v>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9-485F-ABE3-3C2AF8012B44}"/>
            </c:ext>
          </c:extLst>
        </c:ser>
        <c:ser>
          <c:idx val="1"/>
          <c:order val="1"/>
          <c:tx>
            <c:strRef>
              <c:f>'users output 1e'!$C$1</c:f>
              <c:strCache>
                <c:ptCount val="1"/>
                <c:pt idx="0">
                  <c:v>unique_users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'users output 1e'!$A$2:$A$5</c:f>
              <c:strCache>
                <c:ptCount val="4"/>
                <c:pt idx="0">
                  <c:v>sent_weekly_digest</c:v>
                </c:pt>
                <c:pt idx="1">
                  <c:v>email_open</c:v>
                </c:pt>
                <c:pt idx="2">
                  <c:v>email_clickthrough</c:v>
                </c:pt>
                <c:pt idx="3">
                  <c:v>sent_reengagement_email</c:v>
                </c:pt>
              </c:strCache>
            </c:strRef>
          </c:cat>
          <c:val>
            <c:numRef>
              <c:f>'users output 1e'!$C$2:$C$5</c:f>
              <c:numCache>
                <c:formatCode>General</c:formatCode>
                <c:ptCount val="4"/>
                <c:pt idx="0">
                  <c:v>4111</c:v>
                </c:pt>
                <c:pt idx="1">
                  <c:v>5927</c:v>
                </c:pt>
                <c:pt idx="2">
                  <c:v>5277</c:v>
                </c:pt>
                <c:pt idx="3">
                  <c:v>3653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9-485F-ABE3-3C2AF8012B44}"/>
            </c:ext>
          </c:extLst>
        </c:ser>
        <c:ser>
          <c:idx val="2"/>
          <c:order val="2"/>
          <c:tx>
            <c:strRef>
              <c:f>'users output 1e'!$D$1</c:f>
              <c:strCache>
                <c:ptCount val="1"/>
                <c:pt idx="0">
                  <c:v>avg_user_type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'users output 1e'!$A$2:$A$5</c:f>
              <c:strCache>
                <c:ptCount val="4"/>
                <c:pt idx="0">
                  <c:v>sent_weekly_digest</c:v>
                </c:pt>
                <c:pt idx="1">
                  <c:v>email_open</c:v>
                </c:pt>
                <c:pt idx="2">
                  <c:v>email_clickthrough</c:v>
                </c:pt>
                <c:pt idx="3">
                  <c:v>sent_reengagement_email</c:v>
                </c:pt>
              </c:strCache>
            </c:strRef>
          </c:cat>
          <c:val>
            <c:numRef>
              <c:f>'users output 1e'!$D$2:$D$5</c:f>
              <c:numCache>
                <c:formatCode>General</c:formatCode>
                <c:ptCount val="4"/>
                <c:pt idx="0">
                  <c:v>2.0910000000000002</c:v>
                </c:pt>
                <c:pt idx="1">
                  <c:v>2.0916000000000001</c:v>
                </c:pt>
                <c:pt idx="2">
                  <c:v>2.1080000000000001</c:v>
                </c:pt>
                <c:pt idx="3">
                  <c:v>2.2185000000000001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9-485F-ABE3-3C2AF8012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5360079"/>
        <c:axId val="732458015"/>
      </c:barChart>
      <c:catAx>
        <c:axId val="735360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458015"/>
        <c:crosses val="autoZero"/>
        <c:auto val="1"/>
        <c:lblAlgn val="ctr"/>
        <c:lblOffset val="100"/>
        <c:noMultiLvlLbl val="0"/>
      </c:catAx>
      <c:valAx>
        <c:axId val="732458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36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8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1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5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01E3C-6A91-887A-83C5-E351DDE9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4"/>
            <a:ext cx="6027556" cy="341043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000" dirty="0"/>
              <a:t>Project 3</a:t>
            </a:r>
            <a:r>
              <a:rPr lang="en-US" sz="1400" b="1" i="0" dirty="0">
                <a:solidFill>
                  <a:srgbClr val="3C4858"/>
                </a:solidFill>
                <a:effectLst/>
                <a:latin typeface="Manrope"/>
              </a:rPr>
              <a:t> </a:t>
            </a:r>
            <a:br>
              <a:rPr lang="en-US" sz="1400" b="1" i="0" dirty="0">
                <a:solidFill>
                  <a:srgbClr val="3C4858"/>
                </a:solidFill>
                <a:effectLst/>
                <a:latin typeface="Manrope"/>
              </a:rPr>
            </a:br>
            <a:r>
              <a:rPr lang="en-US" sz="6000" dirty="0"/>
              <a:t>Case</a:t>
            </a:r>
            <a:r>
              <a:rPr lang="en-US" sz="6000" b="1" i="0" dirty="0">
                <a:solidFill>
                  <a:schemeClr val="bg1"/>
                </a:solidFill>
                <a:effectLst/>
                <a:latin typeface="Manrope"/>
              </a:rPr>
              <a:t> </a:t>
            </a:r>
            <a:r>
              <a:rPr lang="en-US" sz="6000" dirty="0"/>
              <a:t>Study</a:t>
            </a:r>
            <a:r>
              <a:rPr lang="en-US" sz="6000" b="1" i="0" dirty="0">
                <a:solidFill>
                  <a:schemeClr val="bg1"/>
                </a:solidFill>
                <a:effectLst/>
                <a:latin typeface="Manrope"/>
              </a:rPr>
              <a:t> </a:t>
            </a:r>
            <a:r>
              <a:rPr lang="en-US" sz="6000" dirty="0"/>
              <a:t>1: Job Data Analysis</a:t>
            </a:r>
            <a:br>
              <a:rPr lang="en-US" sz="1400" b="1" i="0" dirty="0">
                <a:solidFill>
                  <a:srgbClr val="3C4858"/>
                </a:solidFill>
                <a:effectLst/>
                <a:latin typeface="Manrope"/>
              </a:rPr>
            </a:br>
            <a:br>
              <a:rPr lang="en-US" sz="14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0BD3-A9A8-4132-0998-EEBAEBAA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271" y="4876802"/>
            <a:ext cx="7805530" cy="1087255"/>
          </a:xfrm>
        </p:spPr>
        <p:txBody>
          <a:bodyPr anchor="t">
            <a:normAutofit fontScale="5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5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 Analytics and Investigating </a:t>
            </a:r>
            <a:r>
              <a:rPr lang="en-US" sz="45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Mertic</a:t>
            </a:r>
            <a:r>
              <a:rPr lang="en-US" sz="45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Spike             </a:t>
            </a:r>
            <a:endParaRPr lang="en-US" sz="4500" b="0" dirty="0">
              <a:solidFill>
                <a:schemeClr val="tx1"/>
              </a:solidFill>
              <a:effectLst/>
            </a:endParaRPr>
          </a:p>
          <a:p>
            <a:br>
              <a:rPr lang="en-US" dirty="0"/>
            </a:br>
            <a:r>
              <a:rPr lang="en-US" dirty="0"/>
              <a:t>                                                                                                     </a:t>
            </a:r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By</a:t>
            </a:r>
            <a:r>
              <a:rPr lang="en-US" dirty="0"/>
              <a:t> </a:t>
            </a:r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Emmanuel</a:t>
            </a:r>
            <a:r>
              <a:rPr lang="en-US" dirty="0"/>
              <a:t> </a:t>
            </a:r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Helga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F201405-E8D5-72D1-1283-C19EED311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r="28001" b="-1"/>
          <a:stretch/>
        </p:blipFill>
        <p:spPr>
          <a:xfrm>
            <a:off x="1" y="10"/>
            <a:ext cx="4691269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128811"/>
            <a:ext cx="3911523" cy="44138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Weekly Engagement Per Device: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>
              <a:lnSpc>
                <a:spcPct val="9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 Measure the activeness of users on a weekly basis per device.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86301"/>
              </p:ext>
            </p:extLst>
          </p:nvPr>
        </p:nvGraphicFramePr>
        <p:xfrm>
          <a:off x="5373858" y="156035"/>
          <a:ext cx="6231987" cy="30467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493998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1550629">
                  <a:extLst>
                    <a:ext uri="{9D8B030D-6E8A-4147-A177-3AD203B41FA5}">
                      <a16:colId xmlns:a16="http://schemas.microsoft.com/office/drawing/2014/main" val="3715054689"/>
                    </a:ext>
                  </a:extLst>
                </a:gridCol>
                <a:gridCol w="1437367">
                  <a:extLst>
                    <a:ext uri="{9D8B030D-6E8A-4147-A177-3AD203B41FA5}">
                      <a16:colId xmlns:a16="http://schemas.microsoft.com/office/drawing/2014/main" val="889900174"/>
                    </a:ext>
                  </a:extLst>
                </a:gridCol>
                <a:gridCol w="1749993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device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engagement_count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acer aspire desktop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acer aspire notebook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amazon fire 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asus chromebook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dell inspiron desktop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187F76-A039-3792-0650-30507F3B0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31599"/>
              </p:ext>
            </p:extLst>
          </p:nvPr>
        </p:nvGraphicFramePr>
        <p:xfrm>
          <a:off x="5373857" y="3655190"/>
          <a:ext cx="6231987" cy="295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326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128811"/>
            <a:ext cx="3911523" cy="49484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Email Engagement Analysis: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>
              <a:lnSpc>
                <a:spcPct val="9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 Analyze how users are engaging with the email service.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44953"/>
              </p:ext>
            </p:extLst>
          </p:nvPr>
        </p:nvGraphicFramePr>
        <p:xfrm>
          <a:off x="5215066" y="156035"/>
          <a:ext cx="6855013" cy="287296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643357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1705648">
                  <a:extLst>
                    <a:ext uri="{9D8B030D-6E8A-4147-A177-3AD203B41FA5}">
                      <a16:colId xmlns:a16="http://schemas.microsoft.com/office/drawing/2014/main" val="3715054689"/>
                    </a:ext>
                  </a:extLst>
                </a:gridCol>
                <a:gridCol w="1581064">
                  <a:extLst>
                    <a:ext uri="{9D8B030D-6E8A-4147-A177-3AD203B41FA5}">
                      <a16:colId xmlns:a16="http://schemas.microsoft.com/office/drawing/2014/main" val="889900174"/>
                    </a:ext>
                  </a:extLst>
                </a:gridCol>
                <a:gridCol w="1924944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total_actions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unique_users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avg_user_type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sent_weekly_digest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57267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email_open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2.0916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email_clickthrough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sent_reengagement_email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2.2185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C9AB4C-5057-DD01-AE49-5E9CE4411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326627"/>
              </p:ext>
            </p:extLst>
          </p:nvPr>
        </p:nvGraphicFramePr>
        <p:xfrm>
          <a:off x="5429426" y="3185037"/>
          <a:ext cx="6354584" cy="334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73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kern="1200" spc="1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Jobs Reviewed Over Time:</a:t>
            </a:r>
            <a:br>
              <a:rPr lang="en-US" sz="5400" b="0" i="1" kern="1200" spc="1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 The number of jobs reviewed per hour for each day in November 2020:</a:t>
            </a:r>
          </a:p>
          <a:p>
            <a:pPr marL="18288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8288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pPr marL="18288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9910"/>
              </p:ext>
            </p:extLst>
          </p:nvPr>
        </p:nvGraphicFramePr>
        <p:xfrm>
          <a:off x="5974019" y="156035"/>
          <a:ext cx="5459030" cy="431506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620111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1897719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1941200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182752" marR="33371" marT="140579" marB="140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182752" marR="33371" marT="140579" marB="1405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jobs_reviewed</a:t>
                      </a:r>
                    </a:p>
                  </a:txBody>
                  <a:tcPr marL="182752" marR="33371" marT="140579" marB="1405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11/25/2020</a:t>
                      </a:r>
                    </a:p>
                  </a:txBody>
                  <a:tcPr marL="182752" marR="33371" marT="140579" marB="1405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11/26/2020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11/27/2020</a:t>
                      </a:r>
                    </a:p>
                  </a:txBody>
                  <a:tcPr marL="182752" marR="33371" marT="140579" marB="1405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11/28/2020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11/29/2020</a:t>
                      </a:r>
                    </a:p>
                  </a:txBody>
                  <a:tcPr marL="182752" marR="33371" marT="140579" marB="1405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  <a:tr h="447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11/30/2020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752" marR="33371" marT="140579" marB="14057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6988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87AC19-87CB-2091-2B25-BF7316EF9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26262"/>
              </p:ext>
            </p:extLst>
          </p:nvPr>
        </p:nvGraphicFramePr>
        <p:xfrm>
          <a:off x="5974015" y="4471101"/>
          <a:ext cx="5459029" cy="2230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898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Throughput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Manrope"/>
              </a:rPr>
              <a:t> </a:t>
            </a:r>
            <a:r>
              <a:rPr lang="en-US" sz="6000" b="1" i="0" dirty="0">
                <a:solidFill>
                  <a:schemeClr val="bg1"/>
                </a:solidFill>
                <a:effectLst/>
                <a:latin typeface="Manrope"/>
              </a:rPr>
              <a:t>Analysis:</a:t>
            </a:r>
            <a:br>
              <a:rPr lang="en-US" sz="2800" b="0" i="0" dirty="0">
                <a:solidFill>
                  <a:srgbClr val="8492A6"/>
                </a:solidFill>
                <a:effectLst/>
                <a:latin typeface="Manrope"/>
              </a:rPr>
            </a:br>
            <a:br>
              <a:rPr lang="en-US" sz="8800" b="0" i="1" kern="1200" spc="10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88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182880">
              <a:lnSpc>
                <a:spcPct val="9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anrope"/>
              </a:rPr>
              <a:t>7-day rolling average of throughput (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Manrope"/>
              </a:rPr>
              <a:t>number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anrope"/>
              </a:rPr>
              <a:t> of events per second).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marL="18288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8288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pPr marL="18288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62376"/>
              </p:ext>
            </p:extLst>
          </p:nvPr>
        </p:nvGraphicFramePr>
        <p:xfrm>
          <a:off x="5974017" y="156034"/>
          <a:ext cx="5078296" cy="401254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2507677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2570619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</a:tblGrid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avg_time_spent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11/25/2020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11/26/2020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11/27/2020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11/28/2020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11/29/2020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  <a:tr h="573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11/30/2020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698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9F34B8-F978-1582-C929-888AD775A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343350"/>
              </p:ext>
            </p:extLst>
          </p:nvPr>
        </p:nvGraphicFramePr>
        <p:xfrm>
          <a:off x="5598151" y="4168576"/>
          <a:ext cx="5613188" cy="243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85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Language Share Analysis: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</a:pPr>
            <a:r>
              <a:rPr lang="en-US" sz="11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anrope"/>
              </a:rPr>
              <a:t>The percentage share of each language in the last 30 days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182880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pPr marL="18288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13688"/>
              </p:ext>
            </p:extLst>
          </p:nvPr>
        </p:nvGraphicFramePr>
        <p:xfrm>
          <a:off x="5974019" y="156035"/>
          <a:ext cx="5555372" cy="355457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648703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1931210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1975459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Language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num_jobs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pct_share_lang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Arabic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Hindi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698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3811CE-5F1E-C85F-B15F-D120B179C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99858"/>
              </p:ext>
            </p:extLst>
          </p:nvPr>
        </p:nvGraphicFramePr>
        <p:xfrm>
          <a:off x="5974017" y="4022877"/>
          <a:ext cx="55553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177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Duplicate Rows Detection: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Manrope"/>
              </a:rPr>
              <a:t> Identify duplicate rows in the data.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pPr marL="18288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79459"/>
              </p:ext>
            </p:extLst>
          </p:nvPr>
        </p:nvGraphicFramePr>
        <p:xfrm>
          <a:off x="4948454" y="250698"/>
          <a:ext cx="7116421" cy="20325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718253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682869">
                  <a:extLst>
                    <a:ext uri="{9D8B030D-6E8A-4147-A177-3AD203B41FA5}">
                      <a16:colId xmlns:a16="http://schemas.microsoft.com/office/drawing/2014/main" val="1737919104"/>
                    </a:ext>
                  </a:extLst>
                </a:gridCol>
                <a:gridCol w="682869">
                  <a:extLst>
                    <a:ext uri="{9D8B030D-6E8A-4147-A177-3AD203B41FA5}">
                      <a16:colId xmlns:a16="http://schemas.microsoft.com/office/drawing/2014/main" val="1000117813"/>
                    </a:ext>
                  </a:extLst>
                </a:gridCol>
                <a:gridCol w="682869">
                  <a:extLst>
                    <a:ext uri="{9D8B030D-6E8A-4147-A177-3AD203B41FA5}">
                      <a16:colId xmlns:a16="http://schemas.microsoft.com/office/drawing/2014/main" val="179537686"/>
                    </a:ext>
                  </a:extLst>
                </a:gridCol>
                <a:gridCol w="682869">
                  <a:extLst>
                    <a:ext uri="{9D8B030D-6E8A-4147-A177-3AD203B41FA5}">
                      <a16:colId xmlns:a16="http://schemas.microsoft.com/office/drawing/2014/main" val="2205650006"/>
                    </a:ext>
                  </a:extLst>
                </a:gridCol>
                <a:gridCol w="817471">
                  <a:extLst>
                    <a:ext uri="{9D8B030D-6E8A-4147-A177-3AD203B41FA5}">
                      <a16:colId xmlns:a16="http://schemas.microsoft.com/office/drawing/2014/main" val="1663375775"/>
                    </a:ext>
                  </a:extLst>
                </a:gridCol>
                <a:gridCol w="548267">
                  <a:extLst>
                    <a:ext uri="{9D8B030D-6E8A-4147-A177-3AD203B41FA5}">
                      <a16:colId xmlns:a16="http://schemas.microsoft.com/office/drawing/2014/main" val="3372534713"/>
                    </a:ext>
                  </a:extLst>
                </a:gridCol>
                <a:gridCol w="682869">
                  <a:extLst>
                    <a:ext uri="{9D8B030D-6E8A-4147-A177-3AD203B41FA5}">
                      <a16:colId xmlns:a16="http://schemas.microsoft.com/office/drawing/2014/main" val="2448035721"/>
                    </a:ext>
                  </a:extLst>
                </a:gridCol>
                <a:gridCol w="799879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818206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65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job_id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actor_id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time_spent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org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overall_time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avg_time_spent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rownum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690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11/28/2020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transfer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0:00:22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690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11/26/2020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Persian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0:00:56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2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01E3C-6A91-887A-83C5-E351DDE9F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4"/>
            <a:ext cx="6027556" cy="3410433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Project 3</a:t>
            </a:r>
            <a:br>
              <a:rPr lang="en-US" sz="6000" dirty="0"/>
            </a:br>
            <a:r>
              <a:rPr lang="en-US" sz="6000" dirty="0"/>
              <a:t>Case</a:t>
            </a:r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 </a:t>
            </a:r>
            <a:r>
              <a:rPr lang="en-US" sz="6000" dirty="0"/>
              <a:t>Study 2: Investigating Metric Spike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50BD3-A9A8-4132-0998-EEBAEBAA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271" y="4876802"/>
            <a:ext cx="7805530" cy="1087255"/>
          </a:xfrm>
        </p:spPr>
        <p:txBody>
          <a:bodyPr anchor="t">
            <a:normAutofit fontScale="5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5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 Analytics and Investigating </a:t>
            </a:r>
            <a:r>
              <a:rPr lang="en-US" sz="45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Mertic</a:t>
            </a:r>
            <a:r>
              <a:rPr lang="en-US" sz="45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Spike             </a:t>
            </a:r>
            <a:endParaRPr lang="en-US" sz="4500" b="0" dirty="0">
              <a:solidFill>
                <a:schemeClr val="tx1"/>
              </a:solidFill>
              <a:effectLst/>
            </a:endParaRPr>
          </a:p>
          <a:p>
            <a:br>
              <a:rPr lang="en-US" dirty="0"/>
            </a:br>
            <a:r>
              <a:rPr lang="en-US" dirty="0"/>
              <a:t>                                                                                                                   </a:t>
            </a:r>
            <a:r>
              <a:rPr lang="en-US" sz="4400" dirty="0"/>
              <a:t>By </a:t>
            </a:r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Emmanuel</a:t>
            </a:r>
            <a:r>
              <a:rPr lang="en-US" sz="4400" dirty="0"/>
              <a:t> </a:t>
            </a:r>
            <a:r>
              <a:rPr 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Helga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F201405-E8D5-72D1-1283-C19EED311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r="28001" b="-1"/>
          <a:stretch/>
        </p:blipFill>
        <p:spPr>
          <a:xfrm>
            <a:off x="1" y="10"/>
            <a:ext cx="4691269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128811"/>
            <a:ext cx="4038132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latin typeface="Manrope"/>
              </a:rPr>
              <a:t>Weekly</a:t>
            </a:r>
            <a:r>
              <a:rPr lang="en-US" sz="2400" b="1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sz="5400" b="1" i="0" dirty="0">
                <a:solidFill>
                  <a:schemeClr val="bg1"/>
                </a:solidFill>
                <a:latin typeface="Manrope"/>
              </a:rPr>
              <a:t>User</a:t>
            </a:r>
            <a:r>
              <a:rPr lang="en-US" sz="2400" b="1" i="0" dirty="0">
                <a:solidFill>
                  <a:srgbClr val="8492A6"/>
                </a:solidFill>
                <a:effectLst/>
                <a:latin typeface="Manrope"/>
              </a:rPr>
              <a:t> </a:t>
            </a:r>
            <a:r>
              <a:rPr lang="en-US" sz="5400" b="1" i="0" dirty="0">
                <a:solidFill>
                  <a:schemeClr val="bg1"/>
                </a:solidFill>
                <a:latin typeface="Manrope"/>
              </a:rPr>
              <a:t>Engagement</a:t>
            </a:r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</a:pPr>
            <a:r>
              <a:rPr lang="en-US" sz="1400" b="0" i="0" dirty="0">
                <a:solidFill>
                  <a:schemeClr val="bg1"/>
                </a:solidFill>
                <a:effectLst/>
                <a:latin typeface="Manrope"/>
              </a:rPr>
              <a:t> Measure the activeness of users on a weekly basis.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</a:p>
          <a:p>
            <a:pPr marL="18288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89161"/>
              </p:ext>
            </p:extLst>
          </p:nvPr>
        </p:nvGraphicFramePr>
        <p:xfrm>
          <a:off x="5974019" y="156035"/>
          <a:ext cx="5809991" cy="30467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724268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2019723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2066000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week_number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engagement_count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E5E416-4D20-7127-020B-9FEA7D042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047226"/>
              </p:ext>
            </p:extLst>
          </p:nvPr>
        </p:nvGraphicFramePr>
        <p:xfrm>
          <a:off x="5974017" y="3428999"/>
          <a:ext cx="5809992" cy="32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3423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128811"/>
            <a:ext cx="4038132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User Growth Analysis: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 Analyze the growth of users over time for a product.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79295"/>
              </p:ext>
            </p:extLst>
          </p:nvPr>
        </p:nvGraphicFramePr>
        <p:xfrm>
          <a:off x="5974019" y="156035"/>
          <a:ext cx="5809991" cy="30467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724268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2019723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2066000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user_count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4A3907-E77E-FE6D-5E86-CC403EBBD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470441"/>
              </p:ext>
            </p:extLst>
          </p:nvPr>
        </p:nvGraphicFramePr>
        <p:xfrm>
          <a:off x="5974018" y="3655190"/>
          <a:ext cx="5809992" cy="295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98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3F25F-3DCA-6447-1F97-7932E1A9E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1" y="1128811"/>
            <a:ext cx="4038132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Manrope"/>
              </a:rPr>
              <a:t>Weekly Retention Analysis:</a:t>
            </a:r>
            <a:br>
              <a:rPr lang="en-US" sz="5400" b="0" i="0" dirty="0">
                <a:solidFill>
                  <a:schemeClr val="bg1"/>
                </a:solidFill>
                <a:effectLst/>
                <a:latin typeface="Manrope"/>
              </a:rPr>
            </a:br>
            <a:endParaRPr lang="en-US" sz="54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2C66-D784-BC8D-2B66-CE1E8C6A8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3" y="4660288"/>
            <a:ext cx="3447287" cy="11263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2880">
              <a:lnSpc>
                <a:spcPct val="9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Manrope"/>
              </a:rPr>
              <a:t> Analyze the retention of users on a weekly basis after signing up for a product.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D2973-38C3-DDB6-3654-C460014B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77180"/>
              </p:ext>
            </p:extLst>
          </p:nvPr>
        </p:nvGraphicFramePr>
        <p:xfrm>
          <a:off x="5373858" y="156035"/>
          <a:ext cx="6597750" cy="30467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tblPr>
              <a:tblGrid>
                <a:gridCol w="1228737">
                  <a:extLst>
                    <a:ext uri="{9D8B030D-6E8A-4147-A177-3AD203B41FA5}">
                      <a16:colId xmlns:a16="http://schemas.microsoft.com/office/drawing/2014/main" val="1658855291"/>
                    </a:ext>
                  </a:extLst>
                </a:gridCol>
                <a:gridCol w="1275313">
                  <a:extLst>
                    <a:ext uri="{9D8B030D-6E8A-4147-A177-3AD203B41FA5}">
                      <a16:colId xmlns:a16="http://schemas.microsoft.com/office/drawing/2014/main" val="3715054689"/>
                    </a:ext>
                  </a:extLst>
                </a:gridCol>
                <a:gridCol w="1182161">
                  <a:extLst>
                    <a:ext uri="{9D8B030D-6E8A-4147-A177-3AD203B41FA5}">
                      <a16:colId xmlns:a16="http://schemas.microsoft.com/office/drawing/2014/main" val="889900174"/>
                    </a:ext>
                  </a:extLst>
                </a:gridCol>
                <a:gridCol w="1439280">
                  <a:extLst>
                    <a:ext uri="{9D8B030D-6E8A-4147-A177-3AD203B41FA5}">
                      <a16:colId xmlns:a16="http://schemas.microsoft.com/office/drawing/2014/main" val="633982226"/>
                    </a:ext>
                  </a:extLst>
                </a:gridCol>
                <a:gridCol w="1472259">
                  <a:extLst>
                    <a:ext uri="{9D8B030D-6E8A-4147-A177-3AD203B41FA5}">
                      <a16:colId xmlns:a16="http://schemas.microsoft.com/office/drawing/2014/main" val="1091086349"/>
                    </a:ext>
                  </a:extLst>
                </a:gridCol>
              </a:tblGrid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signup_year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signup_week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event_year</a:t>
                      </a:r>
                    </a:p>
                  </a:txBody>
                  <a:tcPr marL="9525" marR="9525" marT="9525" marB="0" anchor="b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event_week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retained_users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24343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46049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451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74168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34111"/>
                  </a:ext>
                </a:extLst>
              </a:tr>
              <a:tr h="50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18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566598-F874-56F2-4009-A2A2C88F4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343051"/>
              </p:ext>
            </p:extLst>
          </p:nvPr>
        </p:nvGraphicFramePr>
        <p:xfrm>
          <a:off x="5373858" y="3454526"/>
          <a:ext cx="6597749" cy="304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165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233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Manrope</vt:lpstr>
      <vt:lpstr>Sitka Banner</vt:lpstr>
      <vt:lpstr>HeadlinesVTI</vt:lpstr>
      <vt:lpstr>Project 3  Case Study 1: Job Data Analysis  </vt:lpstr>
      <vt:lpstr>Jobs Reviewed Over Time: </vt:lpstr>
      <vt:lpstr>Throughput Analysis:  </vt:lpstr>
      <vt:lpstr>Language Share Analysis: </vt:lpstr>
      <vt:lpstr>Duplicate Rows Detection:  </vt:lpstr>
      <vt:lpstr>Project 3 Case Study 2: Investigating Metric Spike</vt:lpstr>
      <vt:lpstr>Weekly User Engagement: </vt:lpstr>
      <vt:lpstr>User Growth Analysis: </vt:lpstr>
      <vt:lpstr>Weekly Retention Analysis: </vt:lpstr>
      <vt:lpstr>Weekly Engagement Per Device:  </vt:lpstr>
      <vt:lpstr>Email Engagement Analysis: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Case Study 1: Job Data Analysis  </dc:title>
  <dc:creator>emmanuel helga</dc:creator>
  <cp:lastModifiedBy>emmanuel helga</cp:lastModifiedBy>
  <cp:revision>1</cp:revision>
  <dcterms:created xsi:type="dcterms:W3CDTF">2023-08-26T06:36:13Z</dcterms:created>
  <dcterms:modified xsi:type="dcterms:W3CDTF">2023-08-26T17:38:25Z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2023-08-26T17:38:07Z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4fdfda9f-a1bc-4349-b021-6d6233575256</vt:lpwstr>
  </property>
  <property fmtid="{D5CDD505-2E9C-101B-9397-08002B2CF9AE}" pid="7" name="MSIP_Label_defa4170-0d19-0005-0004-bc88714345d2_ActionId">
    <vt:lpwstr>6b6f5dcc-ba9b-45c1-add0-7a55b84f4269</vt:lpwstr>
  </property>
  <property fmtid="{D5CDD505-2E9C-101B-9397-08002B2CF9AE}" pid="8" name="MSIP_Label_defa4170-0d19-0005-0004-bc88714345d2_ContentBits">
    <vt:lpwstr>0</vt:lpwstr>
  </property>
</Properties>
</file>