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143500" cx="9144000"/>
  <p:notesSz cx="6858000" cy="9144000"/>
  <p:embeddedFontLst>
    <p:embeddedFont>
      <p:font typeface="PT Sans Narrow"/>
      <p:regular r:id="rId15"/>
      <p:bold r:id="rId16"/>
    </p:embeddedFont>
    <p:embeddedFont>
      <p:font typeface="Open Sans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B1EE53A-9818-466F-ADD1-157A0A87A191}">
  <a:tblStyle styleId="{5B1EE53A-9818-466F-ADD1-157A0A87A19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PTSansNarrow-regular.fntdata"/><Relationship Id="rId14" Type="http://schemas.openxmlformats.org/officeDocument/2006/relationships/slide" Target="slides/slide8.xml"/><Relationship Id="rId17" Type="http://schemas.openxmlformats.org/officeDocument/2006/relationships/font" Target="fonts/OpenSans-regular.fntdata"/><Relationship Id="rId16" Type="http://schemas.openxmlformats.org/officeDocument/2006/relationships/font" Target="fonts/PTSansNarrow-bold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OpenSans-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OpenSans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59e154049c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59e154049c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5b39b72a2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5b39b72a2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37f5f3043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37f5f3043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37f5f3043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37f5f3043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37f5f3043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37f5f3043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37f5f30433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37f5f30433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37f5f30433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37f5f30433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med"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2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311700" y="29498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b="1" lang="en"/>
              <a:t>Instagram User Analytics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380725"/>
            <a:ext cx="8520600" cy="181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050" u="sng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Loyal User Reward</a:t>
            </a:r>
            <a:r>
              <a:rPr lang="en" sz="2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</a:t>
            </a:r>
            <a:r>
              <a:rPr b="0" lang="en" sz="2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The marketing team wants to reward the most loyal users, i.e., those who have been using the platform for the longest time.</a:t>
            </a:r>
            <a:endParaRPr sz="2350">
              <a:solidFill>
                <a:srgbClr val="000000"/>
              </a:solidFill>
            </a:endParaRPr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607350"/>
            <a:ext cx="8520600" cy="166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Here are </a:t>
            </a:r>
            <a:r>
              <a:rPr lang="en">
                <a:solidFill>
                  <a:srgbClr val="000000"/>
                </a:solidFill>
              </a:rPr>
              <a:t>top 5 loyal users who were </a:t>
            </a:r>
            <a:r>
              <a:rPr lang="en">
                <a:solidFill>
                  <a:srgbClr val="000000"/>
                </a:solidFill>
              </a:rPr>
              <a:t>using social media way long while compared to others.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74" name="Google Shape;74;p14"/>
          <p:cNvGraphicFramePr/>
          <p:nvPr/>
        </p:nvGraphicFramePr>
        <p:xfrm>
          <a:off x="952500" y="2571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{5B1EE53A-9818-466F-ADD1-157A0A87A191}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Id</a:t>
                      </a:r>
                      <a:endParaRPr b="1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Username</a:t>
                      </a:r>
                      <a:endParaRPr b="1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Created_at</a:t>
                      </a:r>
                      <a:endParaRPr b="1"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Darby_Herzog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2016-05-06 00:14:21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67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Emilio_Bernier52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2016-05-06 13:04:30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63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Elenor88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2016-05-08 01:30:41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95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Nicole71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2016-05-09 17:30:22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38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Jordyn.Jacobson2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2016-05-14 07:56:26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9" name="Google Shape;79;p15"/>
          <p:cNvGraphicFramePr/>
          <p:nvPr/>
        </p:nvGraphicFramePr>
        <p:xfrm>
          <a:off x="3382800" y="2378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{5B1EE53A-9818-466F-ADD1-157A0A87A191}</a:tableStyleId>
              </a:tblPr>
              <a:tblGrid>
                <a:gridCol w="23784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 In-Active Users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Aniya_Hackett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Kasandra_Homenick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Jaclyn81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Rocio33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Maxwell.Halvorson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80" name="Google Shape;80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050" u="sng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Inactive User Engagement</a:t>
            </a:r>
            <a:r>
              <a:rPr lang="en" sz="2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</a:t>
            </a:r>
            <a:r>
              <a:rPr b="0" lang="en" sz="2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The team wants to encourage inactive users to start posting by sending them promotional emails.</a:t>
            </a:r>
            <a:endParaRPr sz="4600">
              <a:solidFill>
                <a:srgbClr val="000000"/>
              </a:solidFill>
            </a:endParaRPr>
          </a:p>
        </p:txBody>
      </p:sp>
      <p:sp>
        <p:nvSpPr>
          <p:cNvPr id="81" name="Google Shape;81;p15"/>
          <p:cNvSpPr txBox="1"/>
          <p:nvPr>
            <p:ph idx="1" type="body"/>
          </p:nvPr>
        </p:nvSpPr>
        <p:spPr>
          <a:xfrm>
            <a:off x="311700" y="1266325"/>
            <a:ext cx="8406600" cy="99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000000"/>
                </a:solidFill>
              </a:rPr>
              <a:t>Below are the top inactive users who have never posted a single photo on Instagram. Sending them promotional emails would help us to retain the user.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050" u="sng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Contest Winner Declaration</a:t>
            </a:r>
            <a:r>
              <a:rPr lang="en" sz="2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</a:t>
            </a:r>
            <a:r>
              <a:rPr b="0" lang="en" sz="2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The team has organized a contest where the user with the most likes on a single photo wins.</a:t>
            </a:r>
            <a:endParaRPr sz="2050">
              <a:solidFill>
                <a:srgbClr val="000000"/>
              </a:solidFill>
            </a:endParaRPr>
          </a:p>
        </p:txBody>
      </p:sp>
      <p:sp>
        <p:nvSpPr>
          <p:cNvPr id="87" name="Google Shape;87;p16"/>
          <p:cNvSpPr txBox="1"/>
          <p:nvPr>
            <p:ph idx="1" type="body"/>
          </p:nvPr>
        </p:nvSpPr>
        <p:spPr>
          <a:xfrm>
            <a:off x="311700" y="1394925"/>
            <a:ext cx="8520600" cy="8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</a:t>
            </a:r>
            <a:r>
              <a:rPr lang="en"/>
              <a:t>he winner of the contest who for his photo skills and mesmerizing others with his talent is:</a:t>
            </a:r>
            <a:endParaRPr/>
          </a:p>
        </p:txBody>
      </p:sp>
      <p:graphicFrame>
        <p:nvGraphicFramePr>
          <p:cNvPr id="88" name="Google Shape;88;p16"/>
          <p:cNvGraphicFramePr/>
          <p:nvPr/>
        </p:nvGraphicFramePr>
        <p:xfrm>
          <a:off x="3157775" y="2441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{5B1EE53A-9818-466F-ADD1-157A0A87A191}</a:tableStyleId>
              </a:tblPr>
              <a:tblGrid>
                <a:gridCol w="1009450"/>
                <a:gridCol w="2063275"/>
                <a:gridCol w="726550"/>
              </a:tblGrid>
              <a:tr h="396200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 Contest Winner</a:t>
                      </a:r>
                      <a:endParaRPr b="1"/>
                    </a:p>
                  </a:txBody>
                  <a:tcPr marT="91425" marB="91425" marR="91425" marL="91425"/>
                </a:tc>
                <a:tc hMerge="1"/>
                <a:tc hMerge="1"/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Id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image_url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Total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145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https://jarret.name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48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050" u="sng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Hashtag Research</a:t>
            </a:r>
            <a:r>
              <a:rPr lang="en" sz="2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</a:t>
            </a:r>
            <a:r>
              <a:rPr b="0" lang="en" sz="2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A partner brand wants to know the most popular hashtags to use in their posts to reach the most people.</a:t>
            </a:r>
            <a:endParaRPr sz="2050">
              <a:solidFill>
                <a:srgbClr val="000000"/>
              </a:solidFill>
            </a:endParaRPr>
          </a:p>
        </p:txBody>
      </p:sp>
      <p:graphicFrame>
        <p:nvGraphicFramePr>
          <p:cNvPr id="94" name="Google Shape;94;p17"/>
          <p:cNvGraphicFramePr/>
          <p:nvPr/>
        </p:nvGraphicFramePr>
        <p:xfrm>
          <a:off x="2746300" y="257175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{5B1EE53A-9818-466F-ADD1-157A0A87A191}</a:tableStyleId>
              </a:tblPr>
              <a:tblGrid>
                <a:gridCol w="1430375"/>
                <a:gridCol w="1430375"/>
              </a:tblGrid>
              <a:tr h="2986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tag_name</a:t>
                      </a:r>
                      <a:endParaRPr b="1" sz="11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total_popular</a:t>
                      </a:r>
                      <a:endParaRPr b="1" sz="1100"/>
                    </a:p>
                  </a:txBody>
                  <a:tcPr marT="91425" marB="91425" marR="91425" marL="91425" anchor="ctr"/>
                </a:tc>
              </a:tr>
              <a:tr h="337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beach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42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37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concert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24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37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fun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38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37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party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39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37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smile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59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95" name="Google Shape;95;p17"/>
          <p:cNvSpPr txBox="1"/>
          <p:nvPr>
            <p:ph idx="1" type="body"/>
          </p:nvPr>
        </p:nvSpPr>
        <p:spPr>
          <a:xfrm>
            <a:off x="311700" y="1266325"/>
            <a:ext cx="8520600" cy="11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000000"/>
                </a:solidFill>
              </a:rPr>
              <a:t>Below are the tag </a:t>
            </a:r>
            <a:r>
              <a:rPr lang="en">
                <a:solidFill>
                  <a:srgbClr val="000000"/>
                </a:solidFill>
              </a:rPr>
              <a:t>which</a:t>
            </a:r>
            <a:r>
              <a:rPr lang="en">
                <a:solidFill>
                  <a:srgbClr val="000000"/>
                </a:solidFill>
              </a:rPr>
              <a:t> was were used by many users </a:t>
            </a:r>
            <a:r>
              <a:rPr lang="en">
                <a:solidFill>
                  <a:srgbClr val="000000"/>
                </a:solidFill>
              </a:rPr>
              <a:t>which</a:t>
            </a:r>
            <a:r>
              <a:rPr lang="en">
                <a:solidFill>
                  <a:srgbClr val="000000"/>
                </a:solidFill>
              </a:rPr>
              <a:t> leaded those tags to become </a:t>
            </a:r>
            <a:r>
              <a:rPr lang="en">
                <a:solidFill>
                  <a:srgbClr val="000000"/>
                </a:solidFill>
              </a:rPr>
              <a:t>popular</a:t>
            </a:r>
            <a:r>
              <a:rPr lang="en">
                <a:solidFill>
                  <a:srgbClr val="000000"/>
                </a:solidFill>
              </a:rPr>
              <a:t> among the users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Ad Campaign Launch</a:t>
            </a:r>
            <a:r>
              <a:rPr lang="en" sz="2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</a:t>
            </a:r>
            <a:r>
              <a:rPr b="0" lang="en" sz="2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The team wants to know the best day of the week to launch ads.</a:t>
            </a:r>
            <a:endParaRPr sz="2050">
              <a:solidFill>
                <a:srgbClr val="000000"/>
              </a:solidFill>
            </a:endParaRPr>
          </a:p>
        </p:txBody>
      </p:sp>
      <p:sp>
        <p:nvSpPr>
          <p:cNvPr id="101" name="Google Shape;101;p18"/>
          <p:cNvSpPr txBox="1"/>
          <p:nvPr>
            <p:ph idx="1" type="body"/>
          </p:nvPr>
        </p:nvSpPr>
        <p:spPr>
          <a:xfrm>
            <a:off x="311700" y="1266325"/>
            <a:ext cx="8329500" cy="93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So below are the busy or top weeks when most users register on Instagram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000000"/>
                </a:solidFill>
              </a:rPr>
              <a:t>If we utilize these two days in the week we can grab more users.</a:t>
            </a:r>
            <a:endParaRPr>
              <a:solidFill>
                <a:srgbClr val="000000"/>
              </a:solidFill>
            </a:endParaRPr>
          </a:p>
        </p:txBody>
      </p:sp>
      <p:graphicFrame>
        <p:nvGraphicFramePr>
          <p:cNvPr id="102" name="Google Shape;102;p18"/>
          <p:cNvGraphicFramePr/>
          <p:nvPr/>
        </p:nvGraphicFramePr>
        <p:xfrm>
          <a:off x="2759150" y="3013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{5B1EE53A-9818-466F-ADD1-157A0A87A191}</a:tableStyleId>
              </a:tblPr>
              <a:tblGrid>
                <a:gridCol w="1581375"/>
                <a:gridCol w="1581375"/>
              </a:tblGrid>
              <a:tr h="183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Days 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Total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183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Thursday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83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Sunday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16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311700" y="245425"/>
            <a:ext cx="8520600" cy="134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                                                                         </a:t>
            </a:r>
            <a:r>
              <a:rPr lang="en" sz="22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Investor Metrics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</a:t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2250" u="sng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User Engagement</a:t>
            </a:r>
            <a:r>
              <a:rPr lang="en" sz="22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</a:t>
            </a:r>
            <a:r>
              <a:rPr b="0" lang="en" sz="22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Investors want to know if users are still active and posting on Instagram or if they are making fewer posts.</a:t>
            </a:r>
            <a:endParaRPr sz="22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0" lang="en" sz="22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Here is the average number of posts per user on Instagram and total number of photos on instagram.</a:t>
            </a:r>
            <a:endParaRPr b="0" sz="22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2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050">
              <a:solidFill>
                <a:srgbClr val="8492A6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08" name="Google Shape;108;p19"/>
          <p:cNvGraphicFramePr/>
          <p:nvPr/>
        </p:nvGraphicFramePr>
        <p:xfrm>
          <a:off x="2746300" y="2949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{5B1EE53A-9818-466F-ADD1-157A0A87A191}</a:tableStyleId>
              </a:tblPr>
              <a:tblGrid>
                <a:gridCol w="2738425"/>
              </a:tblGrid>
              <a:tr h="1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Avg number of posts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2.5700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idx="1" type="body"/>
          </p:nvPr>
        </p:nvSpPr>
        <p:spPr>
          <a:xfrm>
            <a:off x="331000" y="1010975"/>
            <a:ext cx="8520600" cy="122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000000"/>
                </a:solidFill>
              </a:rPr>
              <a:t>Here we found that few users did not even a liked a single photo on the sight so we can consider those type of account as fake or bots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14" name="Google Shape;114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050" u="sng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Bots &amp; Fake Accounts</a:t>
            </a:r>
            <a:r>
              <a:rPr lang="en" sz="2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</a:t>
            </a:r>
            <a:r>
              <a:rPr b="0" lang="en" sz="2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Investors want to know if the platform is crowded with fake and dummy accounts.</a:t>
            </a:r>
            <a:endParaRPr sz="2050">
              <a:solidFill>
                <a:srgbClr val="000000"/>
              </a:solidFill>
            </a:endParaRPr>
          </a:p>
        </p:txBody>
      </p:sp>
      <p:graphicFrame>
        <p:nvGraphicFramePr>
          <p:cNvPr id="115" name="Google Shape;115;p20"/>
          <p:cNvGraphicFramePr/>
          <p:nvPr/>
        </p:nvGraphicFramePr>
        <p:xfrm>
          <a:off x="2643425" y="2185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{5B1EE53A-9818-466F-ADD1-157A0A87A191}</a:tableStyleId>
              </a:tblPr>
              <a:tblGrid>
                <a:gridCol w="1819300"/>
                <a:gridCol w="1819300"/>
              </a:tblGrid>
              <a:tr h="418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id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username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52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Aniya_Hackett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52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Jaclyn81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52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Rocio33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52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Maxwell.Halvorson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52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Ollie_Ledner37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