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noProof="0" dirty="0">
                <a:solidFill>
                  <a:schemeClr val="tx1"/>
                </a:solidFill>
              </a:rPr>
              <a:t>Inferences time</a:t>
            </a:r>
            <a:endParaRPr lang="en-US" baseline="0" noProof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Expected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Facenet v1</c:v>
                </c:pt>
                <c:pt idx="1">
                  <c:v>Facenet v2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1692</c:v>
                </c:pt>
                <c:pt idx="1">
                  <c:v>3081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5B-4746-8E4E-6AFFF0E549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Facenet v1</c:v>
                </c:pt>
                <c:pt idx="1">
                  <c:v>Facenet v2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1797</c:v>
                </c:pt>
                <c:pt idx="1">
                  <c:v>2979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5B-4746-8E4E-6AFFF0E54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7335647"/>
        <c:axId val="427333247"/>
      </c:barChart>
      <c:catAx>
        <c:axId val="427335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333247"/>
        <c:crosses val="autoZero"/>
        <c:auto val="1"/>
        <c:lblAlgn val="ctr"/>
        <c:lblOffset val="100"/>
        <c:noMultiLvlLbl val="0"/>
      </c:catAx>
      <c:valAx>
        <c:axId val="427333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335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noProof="0" dirty="0">
                <a:solidFill>
                  <a:schemeClr val="tx1"/>
                </a:solidFill>
              </a:rPr>
              <a:t>Key metrics for </a:t>
            </a:r>
            <a:r>
              <a:rPr lang="en-US" sz="1600" noProof="0" dirty="0" err="1">
                <a:solidFill>
                  <a:schemeClr val="tx1"/>
                </a:solidFill>
              </a:rPr>
              <a:t>Facenet</a:t>
            </a:r>
            <a:r>
              <a:rPr lang="en-US" sz="1600" baseline="0" noProof="0" dirty="0">
                <a:solidFill>
                  <a:schemeClr val="tx1"/>
                </a:solidFill>
              </a:rPr>
              <a:t> v2 and v3</a:t>
            </a:r>
            <a:endParaRPr lang="en-US" sz="1600" noProof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Facenet v2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Accuracy (%)</c:v>
                </c:pt>
                <c:pt idx="1">
                  <c:v>Memory usage (%)</c:v>
                </c:pt>
                <c:pt idx="2">
                  <c:v>Inference time (e-4 s)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85.7</c:v>
                </c:pt>
                <c:pt idx="1">
                  <c:v>22.3</c:v>
                </c:pt>
                <c:pt idx="2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17-4A55-9654-2BC1B81D41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Facenet v3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Accuracy (%)</c:v>
                </c:pt>
                <c:pt idx="1">
                  <c:v>Memory usage (%)</c:v>
                </c:pt>
                <c:pt idx="2">
                  <c:v>Inference time (e-4 s)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85.1</c:v>
                </c:pt>
                <c:pt idx="1">
                  <c:v>11.1</c:v>
                </c:pt>
                <c:pt idx="2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17-4A55-9654-2BC1B81D41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4100303"/>
        <c:axId val="484100783"/>
      </c:barChart>
      <c:catAx>
        <c:axId val="484100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100783"/>
        <c:crosses val="autoZero"/>
        <c:auto val="1"/>
        <c:lblAlgn val="ctr"/>
        <c:lblOffset val="100"/>
        <c:noMultiLvlLbl val="0"/>
      </c:catAx>
      <c:valAx>
        <c:axId val="48410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100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noProof="0" dirty="0">
                <a:solidFill>
                  <a:schemeClr val="tx1"/>
                </a:solidFill>
              </a:rPr>
              <a:t>Inferences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Expected time (μs)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Facenet v2</c:v>
                </c:pt>
                <c:pt idx="1">
                  <c:v>Facenet v6</c:v>
                </c:pt>
                <c:pt idx="2">
                  <c:v>Facenet v7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3081.31</c:v>
                </c:pt>
                <c:pt idx="1">
                  <c:v>1307.51</c:v>
                </c:pt>
                <c:pt idx="2">
                  <c:v>658.95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E0-446E-98FF-90977282D1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Real time (μs)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Facenet v2</c:v>
                </c:pt>
                <c:pt idx="1">
                  <c:v>Facenet v6</c:v>
                </c:pt>
                <c:pt idx="2">
                  <c:v>Facenet v7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2979</c:v>
                </c:pt>
                <c:pt idx="1">
                  <c:v>1459</c:v>
                </c:pt>
                <c:pt idx="2">
                  <c:v>1382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E0-446E-98FF-90977282D1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4100255"/>
        <c:axId val="1114111295"/>
      </c:barChart>
      <c:catAx>
        <c:axId val="1114100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111295"/>
        <c:crosses val="autoZero"/>
        <c:auto val="1"/>
        <c:lblAlgn val="ctr"/>
        <c:lblOffset val="100"/>
        <c:noMultiLvlLbl val="0"/>
      </c:catAx>
      <c:valAx>
        <c:axId val="1114111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100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wrap="square" anchor="t" anchorCtr="0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tx1"/>
                </a:solidFill>
              </a:rPr>
              <a:t>Inference time (</a:t>
            </a:r>
            <a:r>
              <a:rPr lang="el-GR" sz="1200" dirty="0">
                <a:solidFill>
                  <a:schemeClr val="tx1"/>
                </a:solidFill>
              </a:rPr>
              <a:t>μ</a:t>
            </a:r>
            <a:r>
              <a:rPr lang="en-US" sz="1200" dirty="0">
                <a:solidFill>
                  <a:schemeClr val="tx1"/>
                </a:solidFill>
              </a:rPr>
              <a:t>s)</a:t>
            </a:r>
          </a:p>
        </c:rich>
      </c:tx>
      <c:layout>
        <c:manualLayout>
          <c:xMode val="edge"/>
          <c:yMode val="edge"/>
          <c:x val="0.1385699233716475"/>
          <c:y val="2.5891507109970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wrap="square" anchor="t" anchorCtr="0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 time (μs)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v6</c:v>
                </c:pt>
                <c:pt idx="1">
                  <c:v>v5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1459</c:v>
                </c:pt>
                <c:pt idx="1">
                  <c:v>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86-4B81-86D1-5B0B3589D6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385168"/>
        <c:axId val="1100389488"/>
      </c:barChart>
      <c:catAx>
        <c:axId val="110038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389488"/>
        <c:crosses val="autoZero"/>
        <c:auto val="1"/>
        <c:lblAlgn val="ctr"/>
        <c:lblOffset val="100"/>
        <c:noMultiLvlLbl val="0"/>
      </c:catAx>
      <c:valAx>
        <c:axId val="110038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385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u="none" strike="noStrike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 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 dirty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v6</c:v>
                </c:pt>
                <c:pt idx="1">
                  <c:v>v5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81.724000000000004</c:v>
                </c:pt>
                <c:pt idx="1">
                  <c:v>82.989000000000004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E0-497E-AEB6-2FF447561E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6758768"/>
        <c:axId val="1106729968"/>
      </c:barChart>
      <c:catAx>
        <c:axId val="110675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729968"/>
        <c:crosses val="autoZero"/>
        <c:auto val="1"/>
        <c:lblAlgn val="ctr"/>
        <c:lblOffset val="100"/>
        <c:noMultiLvlLbl val="0"/>
      </c:catAx>
      <c:valAx>
        <c:axId val="1106729968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75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B5BF2A-0E81-4B8F-8EB3-17DAF6F5CB5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16EDA61-023C-44FD-9510-5632A23C09ED}">
      <dgm:prSet phldrT="[Text]" custT="1"/>
      <dgm:spPr>
        <a:solidFill>
          <a:schemeClr val="accent2">
            <a:lumMod val="5000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/>
            <a:t>Training </a:t>
          </a:r>
          <a:r>
            <a:rPr lang="en-US" sz="2400" noProof="0" dirty="0"/>
            <a:t>with</a:t>
          </a:r>
          <a:r>
            <a:rPr lang="en-US" sz="2400" dirty="0"/>
            <a:t> early stopping</a:t>
          </a:r>
        </a:p>
      </dgm:t>
    </dgm:pt>
    <dgm:pt modelId="{DF7E81E8-7746-4B01-AC06-252108AF2FCB}" type="parTrans" cxnId="{9C34E3D5-A811-4BD8-BDB1-252F7ACA3F30}">
      <dgm:prSet/>
      <dgm:spPr/>
      <dgm:t>
        <a:bodyPr/>
        <a:lstStyle/>
        <a:p>
          <a:endParaRPr lang="fr-FR"/>
        </a:p>
      </dgm:t>
    </dgm:pt>
    <dgm:pt modelId="{B9B63C6F-6DD9-4B64-8AAE-E16ACA264BBA}" type="sibTrans" cxnId="{9C34E3D5-A811-4BD8-BDB1-252F7ACA3F30}">
      <dgm:prSet/>
      <dgm:spPr/>
      <dgm:t>
        <a:bodyPr/>
        <a:lstStyle/>
        <a:p>
          <a:endParaRPr lang="fr-FR"/>
        </a:p>
      </dgm:t>
    </dgm:pt>
    <dgm:pt modelId="{C74BB0B7-4ED8-4082-AACC-BE09B6689A20}">
      <dgm:prSet phldrT="[Text]" custT="1"/>
      <dgm:spPr>
        <a:solidFill>
          <a:schemeClr val="accent2">
            <a:lumMod val="7500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kern="1200" noProof="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QAT with reduced LR</a:t>
          </a:r>
        </a:p>
      </dgm:t>
    </dgm:pt>
    <dgm:pt modelId="{8BF0F650-69BA-4DCE-8738-F9957965CB71}" type="parTrans" cxnId="{7B48E4FF-D88E-4D15-BA7B-D29FA050EAE5}">
      <dgm:prSet/>
      <dgm:spPr/>
      <dgm:t>
        <a:bodyPr/>
        <a:lstStyle/>
        <a:p>
          <a:endParaRPr lang="fr-FR"/>
        </a:p>
      </dgm:t>
    </dgm:pt>
    <dgm:pt modelId="{C38BA481-5DF8-42C7-882C-A207B9C39FCD}" type="sibTrans" cxnId="{7B48E4FF-D88E-4D15-BA7B-D29FA050EAE5}">
      <dgm:prSet/>
      <dgm:spPr/>
      <dgm:t>
        <a:bodyPr/>
        <a:lstStyle/>
        <a:p>
          <a:endParaRPr lang="fr-FR"/>
        </a:p>
      </dgm:t>
    </dgm:pt>
    <dgm:pt modelId="{850F87B5-5B5A-4EA1-94B8-517FE5DE317D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kern="1200" noProof="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Post-QAT consistency check</a:t>
          </a:r>
        </a:p>
      </dgm:t>
    </dgm:pt>
    <dgm:pt modelId="{A91AC587-5516-465C-B762-6352DD135D2F}" type="parTrans" cxnId="{8FFFEB7E-681E-402A-92A1-5023F58C2D12}">
      <dgm:prSet/>
      <dgm:spPr/>
      <dgm:t>
        <a:bodyPr/>
        <a:lstStyle/>
        <a:p>
          <a:endParaRPr lang="fr-FR"/>
        </a:p>
      </dgm:t>
    </dgm:pt>
    <dgm:pt modelId="{04C788BC-51F9-46D1-BEF4-68A3F8191D81}" type="sibTrans" cxnId="{8FFFEB7E-681E-402A-92A1-5023F58C2D12}">
      <dgm:prSet/>
      <dgm:spPr/>
      <dgm:t>
        <a:bodyPr/>
        <a:lstStyle/>
        <a:p>
          <a:endParaRPr lang="fr-FR"/>
        </a:p>
      </dgm:t>
    </dgm:pt>
    <dgm:pt modelId="{FCFCEB58-7DDF-4868-8152-F22E65E8A067}" type="pres">
      <dgm:prSet presAssocID="{FBB5BF2A-0E81-4B8F-8EB3-17DAF6F5CB5E}" presName="Name0" presStyleCnt="0">
        <dgm:presLayoutVars>
          <dgm:dir/>
          <dgm:animLvl val="lvl"/>
          <dgm:resizeHandles val="exact"/>
        </dgm:presLayoutVars>
      </dgm:prSet>
      <dgm:spPr/>
    </dgm:pt>
    <dgm:pt modelId="{3A4AF9B9-7582-4609-B7DF-1D657549162B}" type="pres">
      <dgm:prSet presAssocID="{416EDA61-023C-44FD-9510-5632A23C09ED}" presName="parTxOnly" presStyleLbl="node1" presStyleIdx="0" presStyleCnt="3" custScaleY="67976">
        <dgm:presLayoutVars>
          <dgm:chMax val="0"/>
          <dgm:chPref val="0"/>
          <dgm:bulletEnabled val="1"/>
        </dgm:presLayoutVars>
      </dgm:prSet>
      <dgm:spPr/>
    </dgm:pt>
    <dgm:pt modelId="{02E3A99F-DBF0-4323-869E-164603468970}" type="pres">
      <dgm:prSet presAssocID="{B9B63C6F-6DD9-4B64-8AAE-E16ACA264BBA}" presName="parTxOnlySpace" presStyleCnt="0"/>
      <dgm:spPr/>
    </dgm:pt>
    <dgm:pt modelId="{DDD719EA-F942-4422-9239-5A852FC4C835}" type="pres">
      <dgm:prSet presAssocID="{C74BB0B7-4ED8-4082-AACC-BE09B6689A20}" presName="parTxOnly" presStyleLbl="node1" presStyleIdx="1" presStyleCnt="3" custScaleY="67976">
        <dgm:presLayoutVars>
          <dgm:chMax val="0"/>
          <dgm:chPref val="0"/>
          <dgm:bulletEnabled val="1"/>
        </dgm:presLayoutVars>
      </dgm:prSet>
      <dgm:spPr/>
    </dgm:pt>
    <dgm:pt modelId="{D5FE0E73-D2EB-48DE-81F9-FE898F99ECAE}" type="pres">
      <dgm:prSet presAssocID="{C38BA481-5DF8-42C7-882C-A207B9C39FCD}" presName="parTxOnlySpace" presStyleCnt="0"/>
      <dgm:spPr/>
    </dgm:pt>
    <dgm:pt modelId="{3407C0EA-67BB-41F9-AB1C-4715B9053C77}" type="pres">
      <dgm:prSet presAssocID="{850F87B5-5B5A-4EA1-94B8-517FE5DE317D}" presName="parTxOnly" presStyleLbl="node1" presStyleIdx="2" presStyleCnt="3" custScaleY="67976">
        <dgm:presLayoutVars>
          <dgm:chMax val="0"/>
          <dgm:chPref val="0"/>
          <dgm:bulletEnabled val="1"/>
        </dgm:presLayoutVars>
      </dgm:prSet>
      <dgm:spPr/>
    </dgm:pt>
  </dgm:ptLst>
  <dgm:cxnLst>
    <dgm:cxn modelId="{A30DED2C-19D7-41E3-B8C4-789C868EC69A}" type="presOf" srcId="{416EDA61-023C-44FD-9510-5632A23C09ED}" destId="{3A4AF9B9-7582-4609-B7DF-1D657549162B}" srcOrd="0" destOrd="0" presId="urn:microsoft.com/office/officeart/2005/8/layout/chevron1"/>
    <dgm:cxn modelId="{18E34240-3900-4748-9603-C0B1C213EEF7}" type="presOf" srcId="{850F87B5-5B5A-4EA1-94B8-517FE5DE317D}" destId="{3407C0EA-67BB-41F9-AB1C-4715B9053C77}" srcOrd="0" destOrd="0" presId="urn:microsoft.com/office/officeart/2005/8/layout/chevron1"/>
    <dgm:cxn modelId="{DA39576A-E7D7-43EB-AC2A-C9BE85696025}" type="presOf" srcId="{C74BB0B7-4ED8-4082-AACC-BE09B6689A20}" destId="{DDD719EA-F942-4422-9239-5A852FC4C835}" srcOrd="0" destOrd="0" presId="urn:microsoft.com/office/officeart/2005/8/layout/chevron1"/>
    <dgm:cxn modelId="{C5FBE34A-E543-4090-A9C3-AEBB060C5B8A}" type="presOf" srcId="{FBB5BF2A-0E81-4B8F-8EB3-17DAF6F5CB5E}" destId="{FCFCEB58-7DDF-4868-8152-F22E65E8A067}" srcOrd="0" destOrd="0" presId="urn:microsoft.com/office/officeart/2005/8/layout/chevron1"/>
    <dgm:cxn modelId="{8FFFEB7E-681E-402A-92A1-5023F58C2D12}" srcId="{FBB5BF2A-0E81-4B8F-8EB3-17DAF6F5CB5E}" destId="{850F87B5-5B5A-4EA1-94B8-517FE5DE317D}" srcOrd="2" destOrd="0" parTransId="{A91AC587-5516-465C-B762-6352DD135D2F}" sibTransId="{04C788BC-51F9-46D1-BEF4-68A3F8191D81}"/>
    <dgm:cxn modelId="{9C34E3D5-A811-4BD8-BDB1-252F7ACA3F30}" srcId="{FBB5BF2A-0E81-4B8F-8EB3-17DAF6F5CB5E}" destId="{416EDA61-023C-44FD-9510-5632A23C09ED}" srcOrd="0" destOrd="0" parTransId="{DF7E81E8-7746-4B01-AC06-252108AF2FCB}" sibTransId="{B9B63C6F-6DD9-4B64-8AAE-E16ACA264BBA}"/>
    <dgm:cxn modelId="{7B48E4FF-D88E-4D15-BA7B-D29FA050EAE5}" srcId="{FBB5BF2A-0E81-4B8F-8EB3-17DAF6F5CB5E}" destId="{C74BB0B7-4ED8-4082-AACC-BE09B6689A20}" srcOrd="1" destOrd="0" parTransId="{8BF0F650-69BA-4DCE-8738-F9957965CB71}" sibTransId="{C38BA481-5DF8-42C7-882C-A207B9C39FCD}"/>
    <dgm:cxn modelId="{4261D81A-071C-46D1-BF2B-F45DB24FC2DA}" type="presParOf" srcId="{FCFCEB58-7DDF-4868-8152-F22E65E8A067}" destId="{3A4AF9B9-7582-4609-B7DF-1D657549162B}" srcOrd="0" destOrd="0" presId="urn:microsoft.com/office/officeart/2005/8/layout/chevron1"/>
    <dgm:cxn modelId="{DA4460A9-E1B6-487E-BA50-1223AAC34EDE}" type="presParOf" srcId="{FCFCEB58-7DDF-4868-8152-F22E65E8A067}" destId="{02E3A99F-DBF0-4323-869E-164603468970}" srcOrd="1" destOrd="0" presId="urn:microsoft.com/office/officeart/2005/8/layout/chevron1"/>
    <dgm:cxn modelId="{94049A92-56EE-4D1C-B265-E49E529105D5}" type="presParOf" srcId="{FCFCEB58-7DDF-4868-8152-F22E65E8A067}" destId="{DDD719EA-F942-4422-9239-5A852FC4C835}" srcOrd="2" destOrd="0" presId="urn:microsoft.com/office/officeart/2005/8/layout/chevron1"/>
    <dgm:cxn modelId="{516EF0CE-FD0B-4A87-9723-2B089B368DF9}" type="presParOf" srcId="{FCFCEB58-7DDF-4868-8152-F22E65E8A067}" destId="{D5FE0E73-D2EB-48DE-81F9-FE898F99ECAE}" srcOrd="3" destOrd="0" presId="urn:microsoft.com/office/officeart/2005/8/layout/chevron1"/>
    <dgm:cxn modelId="{5A538B61-FB13-417D-8D01-55D82CD0DA36}" type="presParOf" srcId="{FCFCEB58-7DDF-4868-8152-F22E65E8A067}" destId="{3407C0EA-67BB-41F9-AB1C-4715B9053C7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B5BF2A-0E81-4B8F-8EB3-17DAF6F5CB5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16EDA61-023C-44FD-9510-5632A23C09ED}">
      <dgm:prSet phldrT="[Text]" custT="1"/>
      <dgm:spPr>
        <a:solidFill>
          <a:schemeClr val="accent2">
            <a:lumMod val="5000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/>
            <a:t>Training </a:t>
          </a:r>
          <a:r>
            <a:rPr lang="en-US" sz="2400" noProof="0" dirty="0"/>
            <a:t>with</a:t>
          </a:r>
          <a:r>
            <a:rPr lang="en-US" sz="2400" dirty="0"/>
            <a:t> early stopping</a:t>
          </a:r>
        </a:p>
      </dgm:t>
    </dgm:pt>
    <dgm:pt modelId="{DF7E81E8-7746-4B01-AC06-252108AF2FCB}" type="parTrans" cxnId="{9C34E3D5-A811-4BD8-BDB1-252F7ACA3F30}">
      <dgm:prSet/>
      <dgm:spPr/>
      <dgm:t>
        <a:bodyPr/>
        <a:lstStyle/>
        <a:p>
          <a:endParaRPr lang="fr-FR"/>
        </a:p>
      </dgm:t>
    </dgm:pt>
    <dgm:pt modelId="{B9B63C6F-6DD9-4B64-8AAE-E16ACA264BBA}" type="sibTrans" cxnId="{9C34E3D5-A811-4BD8-BDB1-252F7ACA3F30}">
      <dgm:prSet/>
      <dgm:spPr/>
      <dgm:t>
        <a:bodyPr/>
        <a:lstStyle/>
        <a:p>
          <a:endParaRPr lang="fr-FR"/>
        </a:p>
      </dgm:t>
    </dgm:pt>
    <dgm:pt modelId="{C74BB0B7-4ED8-4082-AACC-BE09B6689A20}">
      <dgm:prSet phldrT="[Text]" custT="1"/>
      <dgm:spPr>
        <a:solidFill>
          <a:schemeClr val="accent2">
            <a:lumMod val="7500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kern="1200" noProof="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QAT with reduced LR</a:t>
          </a:r>
        </a:p>
      </dgm:t>
    </dgm:pt>
    <dgm:pt modelId="{8BF0F650-69BA-4DCE-8738-F9957965CB71}" type="parTrans" cxnId="{7B48E4FF-D88E-4D15-BA7B-D29FA050EAE5}">
      <dgm:prSet/>
      <dgm:spPr/>
      <dgm:t>
        <a:bodyPr/>
        <a:lstStyle/>
        <a:p>
          <a:endParaRPr lang="fr-FR"/>
        </a:p>
      </dgm:t>
    </dgm:pt>
    <dgm:pt modelId="{C38BA481-5DF8-42C7-882C-A207B9C39FCD}" type="sibTrans" cxnId="{7B48E4FF-D88E-4D15-BA7B-D29FA050EAE5}">
      <dgm:prSet/>
      <dgm:spPr/>
      <dgm:t>
        <a:bodyPr/>
        <a:lstStyle/>
        <a:p>
          <a:endParaRPr lang="fr-FR"/>
        </a:p>
      </dgm:t>
    </dgm:pt>
    <dgm:pt modelId="{850F87B5-5B5A-4EA1-94B8-517FE5DE317D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kern="1200" noProof="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Post-QAT consistency check</a:t>
          </a:r>
        </a:p>
      </dgm:t>
    </dgm:pt>
    <dgm:pt modelId="{A91AC587-5516-465C-B762-6352DD135D2F}" type="parTrans" cxnId="{8FFFEB7E-681E-402A-92A1-5023F58C2D12}">
      <dgm:prSet/>
      <dgm:spPr/>
      <dgm:t>
        <a:bodyPr/>
        <a:lstStyle/>
        <a:p>
          <a:endParaRPr lang="fr-FR"/>
        </a:p>
      </dgm:t>
    </dgm:pt>
    <dgm:pt modelId="{04C788BC-51F9-46D1-BEF4-68A3F8191D81}" type="sibTrans" cxnId="{8FFFEB7E-681E-402A-92A1-5023F58C2D12}">
      <dgm:prSet/>
      <dgm:spPr/>
      <dgm:t>
        <a:bodyPr/>
        <a:lstStyle/>
        <a:p>
          <a:endParaRPr lang="fr-FR"/>
        </a:p>
      </dgm:t>
    </dgm:pt>
    <dgm:pt modelId="{FCFCEB58-7DDF-4868-8152-F22E65E8A067}" type="pres">
      <dgm:prSet presAssocID="{FBB5BF2A-0E81-4B8F-8EB3-17DAF6F5CB5E}" presName="Name0" presStyleCnt="0">
        <dgm:presLayoutVars>
          <dgm:dir/>
          <dgm:animLvl val="lvl"/>
          <dgm:resizeHandles val="exact"/>
        </dgm:presLayoutVars>
      </dgm:prSet>
      <dgm:spPr/>
    </dgm:pt>
    <dgm:pt modelId="{3A4AF9B9-7582-4609-B7DF-1D657549162B}" type="pres">
      <dgm:prSet presAssocID="{416EDA61-023C-44FD-9510-5632A23C09ED}" presName="parTxOnly" presStyleLbl="node1" presStyleIdx="0" presStyleCnt="3" custScaleY="67976">
        <dgm:presLayoutVars>
          <dgm:chMax val="0"/>
          <dgm:chPref val="0"/>
          <dgm:bulletEnabled val="1"/>
        </dgm:presLayoutVars>
      </dgm:prSet>
      <dgm:spPr/>
    </dgm:pt>
    <dgm:pt modelId="{02E3A99F-DBF0-4323-869E-164603468970}" type="pres">
      <dgm:prSet presAssocID="{B9B63C6F-6DD9-4B64-8AAE-E16ACA264BBA}" presName="parTxOnlySpace" presStyleCnt="0"/>
      <dgm:spPr/>
    </dgm:pt>
    <dgm:pt modelId="{DDD719EA-F942-4422-9239-5A852FC4C835}" type="pres">
      <dgm:prSet presAssocID="{C74BB0B7-4ED8-4082-AACC-BE09B6689A20}" presName="parTxOnly" presStyleLbl="node1" presStyleIdx="1" presStyleCnt="3" custScaleY="67976">
        <dgm:presLayoutVars>
          <dgm:chMax val="0"/>
          <dgm:chPref val="0"/>
          <dgm:bulletEnabled val="1"/>
        </dgm:presLayoutVars>
      </dgm:prSet>
      <dgm:spPr/>
    </dgm:pt>
    <dgm:pt modelId="{D5FE0E73-D2EB-48DE-81F9-FE898F99ECAE}" type="pres">
      <dgm:prSet presAssocID="{C38BA481-5DF8-42C7-882C-A207B9C39FCD}" presName="parTxOnlySpace" presStyleCnt="0"/>
      <dgm:spPr/>
    </dgm:pt>
    <dgm:pt modelId="{3407C0EA-67BB-41F9-AB1C-4715B9053C77}" type="pres">
      <dgm:prSet presAssocID="{850F87B5-5B5A-4EA1-94B8-517FE5DE317D}" presName="parTxOnly" presStyleLbl="node1" presStyleIdx="2" presStyleCnt="3" custScaleY="67976">
        <dgm:presLayoutVars>
          <dgm:chMax val="0"/>
          <dgm:chPref val="0"/>
          <dgm:bulletEnabled val="1"/>
        </dgm:presLayoutVars>
      </dgm:prSet>
      <dgm:spPr/>
    </dgm:pt>
  </dgm:ptLst>
  <dgm:cxnLst>
    <dgm:cxn modelId="{A30DED2C-19D7-41E3-B8C4-789C868EC69A}" type="presOf" srcId="{416EDA61-023C-44FD-9510-5632A23C09ED}" destId="{3A4AF9B9-7582-4609-B7DF-1D657549162B}" srcOrd="0" destOrd="0" presId="urn:microsoft.com/office/officeart/2005/8/layout/chevron1"/>
    <dgm:cxn modelId="{18E34240-3900-4748-9603-C0B1C213EEF7}" type="presOf" srcId="{850F87B5-5B5A-4EA1-94B8-517FE5DE317D}" destId="{3407C0EA-67BB-41F9-AB1C-4715B9053C77}" srcOrd="0" destOrd="0" presId="urn:microsoft.com/office/officeart/2005/8/layout/chevron1"/>
    <dgm:cxn modelId="{DA39576A-E7D7-43EB-AC2A-C9BE85696025}" type="presOf" srcId="{C74BB0B7-4ED8-4082-AACC-BE09B6689A20}" destId="{DDD719EA-F942-4422-9239-5A852FC4C835}" srcOrd="0" destOrd="0" presId="urn:microsoft.com/office/officeart/2005/8/layout/chevron1"/>
    <dgm:cxn modelId="{C5FBE34A-E543-4090-A9C3-AEBB060C5B8A}" type="presOf" srcId="{FBB5BF2A-0E81-4B8F-8EB3-17DAF6F5CB5E}" destId="{FCFCEB58-7DDF-4868-8152-F22E65E8A067}" srcOrd="0" destOrd="0" presId="urn:microsoft.com/office/officeart/2005/8/layout/chevron1"/>
    <dgm:cxn modelId="{8FFFEB7E-681E-402A-92A1-5023F58C2D12}" srcId="{FBB5BF2A-0E81-4B8F-8EB3-17DAF6F5CB5E}" destId="{850F87B5-5B5A-4EA1-94B8-517FE5DE317D}" srcOrd="2" destOrd="0" parTransId="{A91AC587-5516-465C-B762-6352DD135D2F}" sibTransId="{04C788BC-51F9-46D1-BEF4-68A3F8191D81}"/>
    <dgm:cxn modelId="{9C34E3D5-A811-4BD8-BDB1-252F7ACA3F30}" srcId="{FBB5BF2A-0E81-4B8F-8EB3-17DAF6F5CB5E}" destId="{416EDA61-023C-44FD-9510-5632A23C09ED}" srcOrd="0" destOrd="0" parTransId="{DF7E81E8-7746-4B01-AC06-252108AF2FCB}" sibTransId="{B9B63C6F-6DD9-4B64-8AAE-E16ACA264BBA}"/>
    <dgm:cxn modelId="{7B48E4FF-D88E-4D15-BA7B-D29FA050EAE5}" srcId="{FBB5BF2A-0E81-4B8F-8EB3-17DAF6F5CB5E}" destId="{C74BB0B7-4ED8-4082-AACC-BE09B6689A20}" srcOrd="1" destOrd="0" parTransId="{8BF0F650-69BA-4DCE-8738-F9957965CB71}" sibTransId="{C38BA481-5DF8-42C7-882C-A207B9C39FCD}"/>
    <dgm:cxn modelId="{4261D81A-071C-46D1-BF2B-F45DB24FC2DA}" type="presParOf" srcId="{FCFCEB58-7DDF-4868-8152-F22E65E8A067}" destId="{3A4AF9B9-7582-4609-B7DF-1D657549162B}" srcOrd="0" destOrd="0" presId="urn:microsoft.com/office/officeart/2005/8/layout/chevron1"/>
    <dgm:cxn modelId="{DA4460A9-E1B6-487E-BA50-1223AAC34EDE}" type="presParOf" srcId="{FCFCEB58-7DDF-4868-8152-F22E65E8A067}" destId="{02E3A99F-DBF0-4323-869E-164603468970}" srcOrd="1" destOrd="0" presId="urn:microsoft.com/office/officeart/2005/8/layout/chevron1"/>
    <dgm:cxn modelId="{94049A92-56EE-4D1C-B265-E49E529105D5}" type="presParOf" srcId="{FCFCEB58-7DDF-4868-8152-F22E65E8A067}" destId="{DDD719EA-F942-4422-9239-5A852FC4C835}" srcOrd="2" destOrd="0" presId="urn:microsoft.com/office/officeart/2005/8/layout/chevron1"/>
    <dgm:cxn modelId="{516EF0CE-FD0B-4A87-9723-2B089B368DF9}" type="presParOf" srcId="{FCFCEB58-7DDF-4868-8152-F22E65E8A067}" destId="{D5FE0E73-D2EB-48DE-81F9-FE898F99ECAE}" srcOrd="3" destOrd="0" presId="urn:microsoft.com/office/officeart/2005/8/layout/chevron1"/>
    <dgm:cxn modelId="{5A538B61-FB13-417D-8D01-55D82CD0DA36}" type="presParOf" srcId="{FCFCEB58-7DDF-4868-8152-F22E65E8A067}" destId="{3407C0EA-67BB-41F9-AB1C-4715B9053C7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AF9B9-7582-4609-B7DF-1D657549162B}">
      <dsp:nvSpPr>
        <dsp:cNvPr id="0" name=""/>
        <dsp:cNvSpPr/>
      </dsp:nvSpPr>
      <dsp:spPr>
        <a:xfrm>
          <a:off x="3434" y="335043"/>
          <a:ext cx="4184774" cy="1137856"/>
        </a:xfrm>
        <a:prstGeom prst="chevron">
          <a:avLst/>
        </a:prstGeom>
        <a:solidFill>
          <a:schemeClr val="accent2">
            <a:lumMod val="50000"/>
          </a:schemeClr>
        </a:solidFill>
        <a:ln w="1905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Training </a:t>
          </a:r>
          <a:r>
            <a:rPr lang="en-US" sz="2400" kern="1200" noProof="0" dirty="0"/>
            <a:t>with</a:t>
          </a:r>
          <a:r>
            <a:rPr lang="en-US" sz="2400" kern="1200" dirty="0"/>
            <a:t> early stopping</a:t>
          </a:r>
        </a:p>
      </dsp:txBody>
      <dsp:txXfrm>
        <a:off x="572362" y="335043"/>
        <a:ext cx="3046918" cy="1137856"/>
      </dsp:txXfrm>
    </dsp:sp>
    <dsp:sp modelId="{DDD719EA-F942-4422-9239-5A852FC4C835}">
      <dsp:nvSpPr>
        <dsp:cNvPr id="0" name=""/>
        <dsp:cNvSpPr/>
      </dsp:nvSpPr>
      <dsp:spPr>
        <a:xfrm>
          <a:off x="3769731" y="335043"/>
          <a:ext cx="4184774" cy="1137856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QAT with reduced LR</a:t>
          </a:r>
        </a:p>
      </dsp:txBody>
      <dsp:txXfrm>
        <a:off x="4338659" y="335043"/>
        <a:ext cx="3046918" cy="1137856"/>
      </dsp:txXfrm>
    </dsp:sp>
    <dsp:sp modelId="{3407C0EA-67BB-41F9-AB1C-4715B9053C77}">
      <dsp:nvSpPr>
        <dsp:cNvPr id="0" name=""/>
        <dsp:cNvSpPr/>
      </dsp:nvSpPr>
      <dsp:spPr>
        <a:xfrm>
          <a:off x="7536028" y="335043"/>
          <a:ext cx="4184774" cy="1137856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Post-QAT consistency check</a:t>
          </a:r>
        </a:p>
      </dsp:txBody>
      <dsp:txXfrm>
        <a:off x="8104956" y="335043"/>
        <a:ext cx="3046918" cy="1137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97B9A-6875-4573-B888-DE575BB6D5C7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C032D-477B-4697-9C97-3902906271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57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C032D-477B-4697-9C97-3902906271B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63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C032D-477B-4697-9C97-3902906271B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26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C55F-D959-6A5F-F8C3-1451A6AEF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81756-5120-2A96-54E5-FD8C3700B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4A12-4EAF-6CA9-9A38-75D940A9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AB73-48B2-40D9-84CF-FB16A2B18283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A56E5-C071-0DA9-18BD-CD799815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93B17-F8CF-4C63-DE9C-6CCF400A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757-A567-45D9-9D84-9BDB93135C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28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7182-6D1E-39B7-CA97-272036B2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17508-2E3B-9E80-F70D-63CB1E08D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9ED39-ED68-F6AB-5CBF-F4F8C631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AB73-48B2-40D9-84CF-FB16A2B18283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85788-F9DE-0087-859C-D7A977D2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8E7A2-0A50-5C13-B91A-125860FD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757-A567-45D9-9D84-9BDB93135C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5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FA0E0-85E5-1412-0188-955827421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94221-9586-F866-A5A9-C0006D304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D860-E145-4F04-F4A6-3740463B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AB73-48B2-40D9-84CF-FB16A2B18283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A729B-75DE-6334-AFE4-EBABE007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5AEE5-C70F-D400-89BF-8AF6DB5F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757-A567-45D9-9D84-9BDB93135C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49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775A-D86C-2C08-0645-6E5BADE0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E839B-1CB5-DDEC-08BA-8690F9779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4CA2A-8413-E049-8620-8422B1D7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AB73-48B2-40D9-84CF-FB16A2B18283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3C080-07D1-1342-D03A-8FC327FE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D20FB-D861-1DFD-38FE-90D65595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757-A567-45D9-9D84-9BDB93135C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44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B941-2046-8AC5-F2E4-9610E9EB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5E725-A458-C101-894D-BE9E16047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01586-F150-24B3-59E5-4C3EDE84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AB73-48B2-40D9-84CF-FB16A2B18283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EFA1-1128-BD3B-5939-A4C13511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28081-CD5E-A719-2986-11860FBF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757-A567-45D9-9D84-9BDB93135C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89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385C-28BC-021B-C1F1-1DE2216A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FE51C-8A3E-7CBB-2243-2E5E99C8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E693C-F5C5-AFC3-DC5B-0B62E1574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CFCD8-BB8D-2A8A-6F33-2DEE5449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AB73-48B2-40D9-84CF-FB16A2B18283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D4C82-D40E-8120-F326-0E5EC2ED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2FDE4-ADD6-C922-47E1-3F5A28F2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757-A567-45D9-9D84-9BDB93135C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78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DEB0-9338-EB9F-E4CA-4509D069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CFE90-323D-87C7-E338-2E71CB593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53B71-D8D4-60F4-72A6-BAE82F81E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E4EB3-43E5-96ED-EA7D-B92E10FF7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7B243-E041-7C4B-D3D6-0C860586F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E33F9-FEAD-538B-9AD0-5005403A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AB73-48B2-40D9-84CF-FB16A2B18283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194DA-94E7-84F1-4233-048107BE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D7C53-B812-D45B-48E2-65B995AD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757-A567-45D9-9D84-9BDB93135C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81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9F1C-93ED-7842-6DFD-6990ACDC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528A4-5C70-3AD8-4615-22FC8A4A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AB73-48B2-40D9-84CF-FB16A2B18283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6E577-B9E4-750F-E28A-785E0ED6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3C1FB-7D04-5DB5-9003-9E502316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757-A567-45D9-9D84-9BDB93135C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24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B157B-456C-DED6-898D-E21BEC99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AB73-48B2-40D9-84CF-FB16A2B18283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85F71-F961-160D-10E1-9B9093E6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47FD7-E815-7C0B-E5E3-8ECB9A34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757-A567-45D9-9D84-9BDB93135C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25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3863-4ADA-4528-5C7F-9BA0AA9C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0BE3-FF85-8523-35D9-F4D3BE289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1904C-96F3-1489-32BF-A2BF3C2DB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6D2DC-5196-D8EE-430B-CD4F79C5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AB73-48B2-40D9-84CF-FB16A2B18283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68A39-B3C9-4AFE-9FFB-4D528E52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BCFE3-D9DC-D654-EA59-7ECE9F60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757-A567-45D9-9D84-9BDB93135C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63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A48A-ADEF-E2C4-D388-4BA0E426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E9D66-A7C8-8C58-B364-5C275D57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0DFFA-66A1-C748-E9F0-27514F32A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06E9E-C1AF-992C-11BD-A9777AB94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AB73-48B2-40D9-84CF-FB16A2B18283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3D735-C3C3-EB3D-8F71-8DE31BB1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A9753-D5E6-3F5D-A97A-E040F6F5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757-A567-45D9-9D84-9BDB93135C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61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08740-2734-BD1A-9A18-81C3CBB9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D10C3-6CDE-F512-FA1C-AE8D829D8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18A33-118E-39AD-CFA7-F4561015A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11AB73-48B2-40D9-84CF-FB16A2B18283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D998F-BCB4-877A-DE90-6E3CCBAC6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C0606-BA03-CA5A-8A55-1F9787135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2F2757-A567-45D9-9D84-9BDB93135C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23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chart" Target="../charts/chart3.xml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svg"/><Relationship Id="rId11" Type="http://schemas.openxmlformats.org/officeDocument/2006/relationships/image" Target="../media/image30.png"/><Relationship Id="rId5" Type="http://schemas.openxmlformats.org/officeDocument/2006/relationships/image" Target="../media/image20.png"/><Relationship Id="rId10" Type="http://schemas.openxmlformats.org/officeDocument/2006/relationships/chart" Target="../charts/chart5.xml"/><Relationship Id="rId4" Type="http://schemas.openxmlformats.org/officeDocument/2006/relationships/image" Target="../media/image27.svg"/><Relationship Id="rId9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2203.16528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FCEF75-127B-5C33-7B34-65AF58DB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4" y="44013"/>
            <a:ext cx="10515600" cy="1325563"/>
          </a:xfrm>
          <a:effectLst/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Face detection using MAX78000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F33F1-C866-A755-A5D3-F1B6FF6DF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64" y="1369576"/>
            <a:ext cx="7738463" cy="525605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ADI MAXIM MAX78000 AI Microcontroller - Excelpoint">
            <a:extLst>
              <a:ext uri="{FF2B5EF4-FFF2-40B4-BE49-F238E27FC236}">
                <a16:creationId xmlns:a16="http://schemas.microsoft.com/office/drawing/2014/main" id="{9D053286-02CE-6D75-14EE-CFC88C09F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6317" y="232371"/>
            <a:ext cx="4197417" cy="4197417"/>
          </a:xfrm>
          <a:prstGeom prst="rect">
            <a:avLst/>
          </a:prstGeom>
          <a:noFill/>
          <a:effectLst>
            <a:outerShdw blurRad="368300" dist="50800" sx="106000" sy="106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94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25D8149-4374-09E3-CFFE-B925A82AFAEB}"/>
              </a:ext>
            </a:extLst>
          </p:cNvPr>
          <p:cNvGrpSpPr/>
          <p:nvPr/>
        </p:nvGrpSpPr>
        <p:grpSpPr>
          <a:xfrm>
            <a:off x="152645" y="1317706"/>
            <a:ext cx="11732409" cy="5493239"/>
            <a:chOff x="152645" y="1130410"/>
            <a:chExt cx="11732409" cy="549323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6C85D9-9E72-710D-B0E3-D9EBDD8D5DC5}"/>
                </a:ext>
              </a:extLst>
            </p:cNvPr>
            <p:cNvSpPr txBox="1"/>
            <p:nvPr/>
          </p:nvSpPr>
          <p:spPr>
            <a:xfrm>
              <a:off x="152645" y="4884290"/>
              <a:ext cx="1365438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accent2">
                      <a:lumMod val="75000"/>
                    </a:schemeClr>
                  </a:solidFill>
                </a:rPr>
                <a:t>WIDERface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F516A4C-071D-8AC4-0541-AC62037D5A38}"/>
                </a:ext>
              </a:extLst>
            </p:cNvPr>
            <p:cNvGrpSpPr/>
            <p:nvPr/>
          </p:nvGrpSpPr>
          <p:grpSpPr>
            <a:xfrm>
              <a:off x="306945" y="1130410"/>
              <a:ext cx="11578109" cy="5493239"/>
              <a:chOff x="102231" y="375808"/>
              <a:chExt cx="11578109" cy="5493239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FC0CAEE-0987-5286-B3B9-70933D4E3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1192" y="2877312"/>
                <a:ext cx="6469148" cy="2649466"/>
              </a:xfrm>
              <a:prstGeom prst="rect">
                <a:avLst/>
              </a:prstGeom>
            </p:spPr>
          </p:pic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EDD58A3-B459-80C9-66AE-BD18377E56F4}"/>
                  </a:ext>
                </a:extLst>
              </p:cNvPr>
              <p:cNvGrpSpPr/>
              <p:nvPr/>
            </p:nvGrpSpPr>
            <p:grpSpPr>
              <a:xfrm>
                <a:off x="102231" y="375808"/>
                <a:ext cx="3932074" cy="5484308"/>
                <a:chOff x="0" y="730916"/>
                <a:chExt cx="3932074" cy="5484308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6CA0102B-2B3B-7F00-CDC7-8CAEDDBB10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0" y="2336357"/>
                  <a:ext cx="1835013" cy="2185286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C13D71AE-47C0-C129-C80A-6246CD26FF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93750" y="2772512"/>
                  <a:ext cx="1431991" cy="1405036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753AF48B-F98D-5789-40C1-5716BDBE6F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00082" y="4810188"/>
                  <a:ext cx="1431992" cy="1405036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97C2DBE4-6C9E-533E-A04E-F24CC4A502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3749" y="730916"/>
                  <a:ext cx="1431991" cy="1405036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2" name="Arrow: Bent 21">
                  <a:extLst>
                    <a:ext uri="{FF2B5EF4-FFF2-40B4-BE49-F238E27FC236}">
                      <a16:creationId xmlns:a16="http://schemas.microsoft.com/office/drawing/2014/main" id="{937CDC7B-B16D-E20A-2C72-CFF17AF988CE}"/>
                    </a:ext>
                  </a:extLst>
                </p:cNvPr>
                <p:cNvSpPr/>
                <p:nvPr/>
              </p:nvSpPr>
              <p:spPr>
                <a:xfrm>
                  <a:off x="1358283" y="1171963"/>
                  <a:ext cx="1009390" cy="1087084"/>
                </a:xfrm>
                <a:prstGeom prst="bentArrow">
                  <a:avLst>
                    <a:gd name="adj1" fmla="val 21209"/>
                    <a:gd name="adj2" fmla="val 19313"/>
                    <a:gd name="adj3" fmla="val 34478"/>
                    <a:gd name="adj4" fmla="val 27954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" name="Arrow: Bent 22">
                  <a:extLst>
                    <a:ext uri="{FF2B5EF4-FFF2-40B4-BE49-F238E27FC236}">
                      <a16:creationId xmlns:a16="http://schemas.microsoft.com/office/drawing/2014/main" id="{25C8A30A-1DB3-686C-B55F-D371FA8D1E5D}"/>
                    </a:ext>
                  </a:extLst>
                </p:cNvPr>
                <p:cNvSpPr/>
                <p:nvPr/>
              </p:nvSpPr>
              <p:spPr>
                <a:xfrm flipV="1">
                  <a:off x="1358283" y="4598950"/>
                  <a:ext cx="1009390" cy="1087083"/>
                </a:xfrm>
                <a:prstGeom prst="bentArrow">
                  <a:avLst>
                    <a:gd name="adj1" fmla="val 21209"/>
                    <a:gd name="adj2" fmla="val 19313"/>
                    <a:gd name="adj3" fmla="val 34478"/>
                    <a:gd name="adj4" fmla="val 27954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Arrow: Up 23">
                  <a:extLst>
                    <a:ext uri="{FF2B5EF4-FFF2-40B4-BE49-F238E27FC236}">
                      <a16:creationId xmlns:a16="http://schemas.microsoft.com/office/drawing/2014/main" id="{2F1B56D9-DAA2-988E-D67B-B27E4CC1DD3F}"/>
                    </a:ext>
                  </a:extLst>
                </p:cNvPr>
                <p:cNvSpPr/>
                <p:nvPr/>
              </p:nvSpPr>
              <p:spPr>
                <a:xfrm rot="5400000">
                  <a:off x="1983509" y="3157354"/>
                  <a:ext cx="385092" cy="543291"/>
                </a:xfrm>
                <a:prstGeom prst="upArrow">
                  <a:avLst>
                    <a:gd name="adj1" fmla="val 50000"/>
                    <a:gd name="adj2" fmla="val 89575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6" name="Arrow: Up 25">
                <a:extLst>
                  <a:ext uri="{FF2B5EF4-FFF2-40B4-BE49-F238E27FC236}">
                    <a16:creationId xmlns:a16="http://schemas.microsoft.com/office/drawing/2014/main" id="{6E5C3C4B-A8AE-1E3A-35FF-17769D3517B1}"/>
                  </a:ext>
                </a:extLst>
              </p:cNvPr>
              <p:cNvSpPr/>
              <p:nvPr/>
            </p:nvSpPr>
            <p:spPr>
              <a:xfrm rot="5400000">
                <a:off x="4401056" y="657247"/>
                <a:ext cx="385092" cy="809051"/>
              </a:xfrm>
              <a:prstGeom prst="upArrow">
                <a:avLst>
                  <a:gd name="adj1" fmla="val 50000"/>
                  <a:gd name="adj2" fmla="val 89575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8" name="Graphic 27" descr="Garbage outline">
                <a:extLst>
                  <a:ext uri="{FF2B5EF4-FFF2-40B4-BE49-F238E27FC236}">
                    <a16:creationId xmlns:a16="http://schemas.microsoft.com/office/drawing/2014/main" id="{9201B25A-87CA-CE42-504D-E513394C9E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98128" y="6006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0" name="Callout: Left Arrow 39">
                <a:extLst>
                  <a:ext uri="{FF2B5EF4-FFF2-40B4-BE49-F238E27FC236}">
                    <a16:creationId xmlns:a16="http://schemas.microsoft.com/office/drawing/2014/main" id="{502F6FEE-4C84-F544-BBD7-3FA4971BBEC6}"/>
                  </a:ext>
                </a:extLst>
              </p:cNvPr>
              <p:cNvSpPr/>
              <p:nvPr/>
            </p:nvSpPr>
            <p:spPr>
              <a:xfrm rot="10800000">
                <a:off x="4438832" y="3027284"/>
                <a:ext cx="665579" cy="2499493"/>
              </a:xfrm>
              <a:prstGeom prst="leftArrowCallout">
                <a:avLst>
                  <a:gd name="adj1" fmla="val 25000"/>
                  <a:gd name="adj2" fmla="val 25000"/>
                  <a:gd name="adj3" fmla="val 25000"/>
                  <a:gd name="adj4" fmla="val 20865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A4F921E-EA6A-4921-B13B-83A387FB31E3}"/>
                  </a:ext>
                </a:extLst>
              </p:cNvPr>
              <p:cNvSpPr txBox="1"/>
              <p:nvPr/>
            </p:nvSpPr>
            <p:spPr>
              <a:xfrm>
                <a:off x="7624162" y="5499715"/>
                <a:ext cx="1643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Classification</a:t>
                </a: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234B10D-028C-BD11-E032-4DDFB25D5916}"/>
              </a:ext>
            </a:extLst>
          </p:cNvPr>
          <p:cNvSpPr txBox="1"/>
          <p:nvPr/>
        </p:nvSpPr>
        <p:spPr>
          <a:xfrm>
            <a:off x="2032986" y="135017"/>
            <a:ext cx="7590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Dataset preprocessing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0F917A-5D48-732E-3B4A-3977E4073697}"/>
                  </a:ext>
                </a:extLst>
              </p:cNvPr>
              <p:cNvSpPr txBox="1"/>
              <p:nvPr/>
            </p:nvSpPr>
            <p:spPr>
              <a:xfrm>
                <a:off x="2282056" y="932224"/>
                <a:ext cx="2575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2">
                        <a:lumMod val="75000"/>
                      </a:schemeClr>
                    </a:solidFill>
                  </a:rPr>
                  <a:t>Random </a:t>
                </a:r>
                <a14:m>
                  <m:oMath xmlns:m="http://schemas.openxmlformats.org/officeDocument/2006/math">
                    <m:r>
                      <a:rPr lang="fr-FR" sz="1400" b="1" i="0" smtClean="0">
                        <a:solidFill>
                          <a:schemeClr val="bg2">
                            <a:lumMod val="75000"/>
                          </a:schemeClr>
                        </a:solidFill>
                        <a:ea typeface="Cambria Math" panose="02040503050406030204" pitchFamily="18" charset="0"/>
                      </a:rPr>
                      <m:t>𝟐𝟎𝟎</m:t>
                    </m:r>
                    <m:r>
                      <a:rPr lang="en-US" sz="1400" b="1" i="1" smtClean="0">
                        <a:solidFill>
                          <a:schemeClr val="bg2">
                            <a:lumMod val="75000"/>
                          </a:schemeClr>
                        </a:solidFill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400" b="1" i="1" smtClean="0">
                        <a:solidFill>
                          <a:schemeClr val="bg2">
                            <a:lumMod val="75000"/>
                          </a:schemeClr>
                        </a:solidFill>
                        <a:ea typeface="Cambria Math" panose="02040503050406030204" pitchFamily="18" charset="0"/>
                      </a:rPr>
                      <m:t>𝟐𝟎𝟎</m:t>
                    </m:r>
                  </m:oMath>
                </a14:m>
                <a:r>
                  <a:rPr lang="en-US" sz="1400" b="1" dirty="0">
                    <a:solidFill>
                      <a:schemeClr val="bg2">
                        <a:lumMod val="75000"/>
                      </a:schemeClr>
                    </a:solidFill>
                  </a:rPr>
                  <a:t> cropping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0F917A-5D48-732E-3B4A-3977E4073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056" y="932224"/>
                <a:ext cx="2575249" cy="307777"/>
              </a:xfrm>
              <a:prstGeom prst="rect">
                <a:avLst/>
              </a:prstGeom>
              <a:blipFill>
                <a:blip r:embed="rId1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767B69-1600-35BB-E78B-BA1B56B80D3F}"/>
                  </a:ext>
                </a:extLst>
              </p:cNvPr>
              <p:cNvSpPr txBox="1"/>
              <p:nvPr/>
            </p:nvSpPr>
            <p:spPr>
              <a:xfrm>
                <a:off x="4038647" y="3665321"/>
                <a:ext cx="16587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14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𝟖𝟖</m:t>
                    </m:r>
                    <m:r>
                      <a:rPr lang="en-US" sz="1400" b="1" i="1" smtClean="0">
                        <a:solidFill>
                          <a:schemeClr val="bg2">
                            <a:lumMod val="75000"/>
                          </a:schemeClr>
                        </a:solidFill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4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𝟖𝟖</m:t>
                    </m:r>
                  </m:oMath>
                </a14:m>
                <a:r>
                  <a:rPr lang="en-US" sz="1400" b="1" dirty="0">
                    <a:solidFill>
                      <a:schemeClr val="bg2">
                        <a:lumMod val="75000"/>
                      </a:schemeClr>
                    </a:solidFill>
                  </a:rPr>
                  <a:t> resize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767B69-1600-35BB-E78B-BA1B56B80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47" y="3665321"/>
                <a:ext cx="1658734" cy="307777"/>
              </a:xfrm>
              <a:prstGeom prst="rect">
                <a:avLst/>
              </a:prstGeom>
              <a:blipFill>
                <a:blip r:embed="rId11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A4F34AD-4D0A-874C-295F-464C69D7E209}"/>
              </a:ext>
            </a:extLst>
          </p:cNvPr>
          <p:cNvSpPr txBox="1"/>
          <p:nvPr/>
        </p:nvSpPr>
        <p:spPr>
          <a:xfrm>
            <a:off x="5987143" y="1853736"/>
            <a:ext cx="376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Removing ambiguous images </a:t>
            </a:r>
          </a:p>
        </p:txBody>
      </p:sp>
    </p:spTree>
    <p:extLst>
      <p:ext uri="{BB962C8B-B14F-4D97-AF65-F5344CB8AC3E}">
        <p14:creationId xmlns:p14="http://schemas.microsoft.com/office/powerpoint/2010/main" val="257885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785863-B64B-66F5-5C6F-D41BEA9D7D91}"/>
              </a:ext>
            </a:extLst>
          </p:cNvPr>
          <p:cNvSpPr txBox="1"/>
          <p:nvPr/>
        </p:nvSpPr>
        <p:spPr>
          <a:xfrm>
            <a:off x="2032986" y="135017"/>
            <a:ext cx="7590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Training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D7CE44-4448-F1C0-65C6-4BF4B4B8A917}"/>
              </a:ext>
            </a:extLst>
          </p:cNvPr>
          <p:cNvGrpSpPr/>
          <p:nvPr/>
        </p:nvGrpSpPr>
        <p:grpSpPr>
          <a:xfrm>
            <a:off x="233142" y="781348"/>
            <a:ext cx="11725715" cy="3328311"/>
            <a:chOff x="232404" y="781348"/>
            <a:chExt cx="11725715" cy="3328311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" name="Diagram 1">
                  <a:extLst>
                    <a:ext uri="{FF2B5EF4-FFF2-40B4-BE49-F238E27FC236}">
                      <a16:creationId xmlns:a16="http://schemas.microsoft.com/office/drawing/2014/main" id="{E7663385-28AD-7D20-4534-3A3888A00424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500128681"/>
                    </p:ext>
                  </p:extLst>
                </p:nvPr>
              </p:nvGraphicFramePr>
              <p:xfrm>
                <a:off x="233881" y="781348"/>
                <a:ext cx="11724238" cy="1807943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</mc:Choice>
          <mc:Fallback>
            <p:graphicFrame>
              <p:nvGraphicFramePr>
                <p:cNvPr id="2" name="Diagram 1">
                  <a:extLst>
                    <a:ext uri="{FF2B5EF4-FFF2-40B4-BE49-F238E27FC236}">
                      <a16:creationId xmlns:a16="http://schemas.microsoft.com/office/drawing/2014/main" id="{E7663385-28AD-7D20-4534-3A3888A00424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500128681"/>
                    </p:ext>
                  </p:extLst>
                </p:nvPr>
              </p:nvGraphicFramePr>
              <p:xfrm>
                <a:off x="233881" y="781348"/>
                <a:ext cx="11724238" cy="1807943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3" r:qs="rId4" r:cs="rId5"/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F11AEB1-118A-609D-4D6C-804FF6CDE9CE}"/>
                    </a:ext>
                  </a:extLst>
                </p:cNvPr>
                <p:cNvSpPr/>
                <p:nvPr/>
              </p:nvSpPr>
              <p:spPr>
                <a:xfrm>
                  <a:off x="232404" y="2301715"/>
                  <a:ext cx="3576269" cy="1807943"/>
                </a:xfrm>
                <a:prstGeom prst="rect">
                  <a:avLst/>
                </a:prstGeom>
                <a:solidFill>
                  <a:srgbClr val="80350E"/>
                </a:solidFill>
                <a:ln w="635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t"/>
                <a:lstStyle/>
                <a:p>
                  <a:r>
                    <a:rPr lang="en-US" sz="1600" b="1" dirty="0"/>
                    <a:t>Initial Training with Early Stopping 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Trained the network until the validation loss stopped improving.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Determined the best epoch (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).</a:t>
                  </a:r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F11AEB1-118A-609D-4D6C-804FF6CDE9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04" y="2301715"/>
                  <a:ext cx="3576269" cy="18079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E615E4D-D0C3-0C83-66C4-1350CAB5D3B5}"/>
                    </a:ext>
                  </a:extLst>
                </p:cNvPr>
                <p:cNvSpPr/>
                <p:nvPr/>
              </p:nvSpPr>
              <p:spPr>
                <a:xfrm>
                  <a:off x="3999597" y="2301715"/>
                  <a:ext cx="3576269" cy="180794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t" anchorCtr="0"/>
                <a:lstStyle/>
                <a:p>
                  <a:r>
                    <a:rPr lang="en-US" sz="1600" b="1" dirty="0"/>
                    <a:t>Quantization-Aware Training</a:t>
                  </a:r>
                  <a:r>
                    <a:rPr lang="en-US" dirty="0"/>
                    <a:t> 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Activated QAT at epoch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.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Divided the learning rate by 10 starting from epoch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.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Continued training with early stopping to determine the best QAT network (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E615E4D-D0C3-0C83-66C4-1350CAB5D3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597" y="2301715"/>
                  <a:ext cx="3576269" cy="18079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62FE35-9652-95FC-0423-B6E88528A4BE}"/>
                    </a:ext>
                  </a:extLst>
                </p:cNvPr>
                <p:cNvSpPr/>
                <p:nvPr/>
              </p:nvSpPr>
              <p:spPr>
                <a:xfrm>
                  <a:off x="7766790" y="2301715"/>
                  <a:ext cx="3576269" cy="180794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t" anchorCtr="0"/>
                <a:lstStyle/>
                <a:p>
                  <a:r>
                    <a:rPr lang="en-US" sz="1600" b="1" dirty="0"/>
                    <a:t>Quantization Verification 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Quantized network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and verified that it achieved results consistent with those during training.</a:t>
                  </a: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62FE35-9652-95FC-0423-B6E88528A4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6790" y="2301715"/>
                  <a:ext cx="3576269" cy="18079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D95D9AC-73E8-ACA0-638A-FED76EB88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24224"/>
              </p:ext>
            </p:extLst>
          </p:nvPr>
        </p:nvGraphicFramePr>
        <p:xfrm>
          <a:off x="4558190" y="4506001"/>
          <a:ext cx="2540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203200" sx="112000" sy="112000" algn="ctr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1616363">
                  <a:extLst>
                    <a:ext uri="{9D8B030D-6E8A-4147-A177-3AD203B41FA5}">
                      <a16:colId xmlns:a16="http://schemas.microsoft.com/office/drawing/2014/main" val="350614674"/>
                    </a:ext>
                  </a:extLst>
                </a:gridCol>
                <a:gridCol w="923637">
                  <a:extLst>
                    <a:ext uri="{9D8B030D-6E8A-4147-A177-3AD203B41FA5}">
                      <a16:colId xmlns:a16="http://schemas.microsoft.com/office/drawing/2014/main" val="4164366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8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Learning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0,001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54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Weight 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0,0001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1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71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Dampening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7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BE28F3-4AB1-D475-7D77-7A0F04E1C2D8}"/>
              </a:ext>
            </a:extLst>
          </p:cNvPr>
          <p:cNvSpPr txBox="1"/>
          <p:nvPr/>
        </p:nvSpPr>
        <p:spPr>
          <a:xfrm>
            <a:off x="2032986" y="135017"/>
            <a:ext cx="7590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Predicting inference time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1FC772C-9520-C8F6-7A52-17F6B67628DF}"/>
              </a:ext>
            </a:extLst>
          </p:cNvPr>
          <p:cNvGrpSpPr/>
          <p:nvPr/>
        </p:nvGrpSpPr>
        <p:grpSpPr>
          <a:xfrm>
            <a:off x="318965" y="878171"/>
            <a:ext cx="3776163" cy="3261365"/>
            <a:chOff x="299186" y="981332"/>
            <a:chExt cx="3385317" cy="2904379"/>
          </a:xfrm>
        </p:grpSpPr>
        <p:pic>
          <p:nvPicPr>
            <p:cNvPr id="2" name="Picture 4" descr="ADI MAXIM MAX78000 AI Microcontroller - Excelpoint">
              <a:extLst>
                <a:ext uri="{FF2B5EF4-FFF2-40B4-BE49-F238E27FC236}">
                  <a16:creationId xmlns:a16="http://schemas.microsoft.com/office/drawing/2014/main" id="{87ADB451-2493-1EDD-1683-298897682C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123" y="981332"/>
              <a:ext cx="2904380" cy="2904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4202449-260D-B316-CAB4-BD868BC70CBE}"/>
                </a:ext>
              </a:extLst>
            </p:cNvPr>
            <p:cNvSpPr txBox="1"/>
            <p:nvPr/>
          </p:nvSpPr>
          <p:spPr>
            <a:xfrm>
              <a:off x="299186" y="1510191"/>
              <a:ext cx="2438400" cy="82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MAX78000 has</a:t>
              </a:r>
            </a:p>
            <a:p>
              <a:r>
                <a:rPr lang="en-US" dirty="0"/>
                <a:t>a CNN hardware accelerator 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8A3DFD7-1EAE-03D2-9239-E1B4E06072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1720061"/>
                  </p:ext>
                </p:extLst>
              </p:nvPr>
            </p:nvGraphicFramePr>
            <p:xfrm>
              <a:off x="226737" y="4278153"/>
              <a:ext cx="2904379" cy="1483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904379">
                      <a:extLst>
                        <a:ext uri="{9D8B030D-6E8A-4147-A177-3AD203B41FA5}">
                          <a16:colId xmlns:a16="http://schemas.microsoft.com/office/drawing/2014/main" val="36644338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Hardware accelerator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2900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64 processors in parallel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4814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Running at 50MZ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853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Dealing with 3</a:t>
                          </a:r>
                          <a14:m>
                            <m:oMath xmlns:m="http://schemas.openxmlformats.org/officeDocument/2006/math">
                              <m:r>
                                <a:rPr lang="en-US" noProof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noProof="0" dirty="0"/>
                            <a:t>3 kernels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1588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8A3DFD7-1EAE-03D2-9239-E1B4E06072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1720061"/>
                  </p:ext>
                </p:extLst>
              </p:nvPr>
            </p:nvGraphicFramePr>
            <p:xfrm>
              <a:off x="226737" y="4278153"/>
              <a:ext cx="2904379" cy="1483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904379">
                      <a:extLst>
                        <a:ext uri="{9D8B030D-6E8A-4147-A177-3AD203B41FA5}">
                          <a16:colId xmlns:a16="http://schemas.microsoft.com/office/drawing/2014/main" val="36644338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Hardware accelerator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2900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64 processors in parallel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4814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Running at 50MZ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853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0" t="-308197" r="-83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61588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90CE5B8-4F46-25BD-A248-4FC5BE6B81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8176150"/>
              </p:ext>
            </p:extLst>
          </p:nvPr>
        </p:nvGraphicFramePr>
        <p:xfrm>
          <a:off x="8640147" y="1138334"/>
          <a:ext cx="3423981" cy="3435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FF32650F-800A-3002-D4FE-DA9F88AF66B9}"/>
              </a:ext>
            </a:extLst>
          </p:cNvPr>
          <p:cNvGrpSpPr/>
          <p:nvPr/>
        </p:nvGrpSpPr>
        <p:grpSpPr>
          <a:xfrm>
            <a:off x="7850620" y="4771762"/>
            <a:ext cx="4111778" cy="1761407"/>
            <a:chOff x="7850620" y="4725413"/>
            <a:chExt cx="4111778" cy="176140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5DD6A46-47D0-5720-9B55-FD523C6C2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50620" y="4725413"/>
              <a:ext cx="4111778" cy="149979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CDADA4-A133-BDB7-29B7-894BBE452A27}"/>
                </a:ext>
              </a:extLst>
            </p:cNvPr>
            <p:cNvSpPr txBox="1"/>
            <p:nvPr/>
          </p:nvSpPr>
          <p:spPr>
            <a:xfrm>
              <a:off x="7850620" y="6225210"/>
              <a:ext cx="4111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Facenet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v2, accuracy 86%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654428-1FC9-5DCB-DEEF-1CDAD6F12D6E}"/>
              </a:ext>
            </a:extLst>
          </p:cNvPr>
          <p:cNvGrpSpPr/>
          <p:nvPr/>
        </p:nvGrpSpPr>
        <p:grpSpPr>
          <a:xfrm>
            <a:off x="3883828" y="4490989"/>
            <a:ext cx="3568139" cy="2119419"/>
            <a:chOff x="3827261" y="4555627"/>
            <a:chExt cx="3568139" cy="211941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D05F18B-3E19-A7AE-5319-0E59F9E55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27261" y="4555627"/>
              <a:ext cx="3568139" cy="185780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423416-23D3-A850-6FEE-E368298CC95E}"/>
                </a:ext>
              </a:extLst>
            </p:cNvPr>
            <p:cNvSpPr txBox="1"/>
            <p:nvPr/>
          </p:nvSpPr>
          <p:spPr>
            <a:xfrm>
              <a:off x="3910689" y="6413436"/>
              <a:ext cx="34847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Facenet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v1, accuracy 85%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B2F6FC-5698-8564-2301-589D0C573184}"/>
              </a:ext>
            </a:extLst>
          </p:cNvPr>
          <p:cNvSpPr txBox="1"/>
          <p:nvPr/>
        </p:nvSpPr>
        <p:spPr>
          <a:xfrm>
            <a:off x="3126211" y="1664425"/>
            <a:ext cx="5166799" cy="2123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100" b="1" dirty="0"/>
              <a:t>SUMMARY OF OPS</a:t>
            </a:r>
          </a:p>
          <a:p>
            <a:r>
              <a:rPr lang="en-US" sz="1100" dirty="0"/>
              <a:t>Hardware: 2,857,344 ops (2,741,056 </a:t>
            </a:r>
            <a:r>
              <a:rPr lang="en-US" sz="1100" dirty="0" err="1"/>
              <a:t>macc</a:t>
            </a:r>
            <a:r>
              <a:rPr lang="en-US" sz="1100" dirty="0"/>
              <a:t>; 116,288 comp; 0 add; 0 </a:t>
            </a:r>
            <a:r>
              <a:rPr lang="en-US" sz="1100" dirty="0" err="1"/>
              <a:t>mul</a:t>
            </a:r>
            <a:r>
              <a:rPr lang="en-US" sz="1100" dirty="0"/>
              <a:t>; 0 bitwise)</a:t>
            </a:r>
          </a:p>
          <a:p>
            <a:r>
              <a:rPr lang="en-US" sz="1100" dirty="0"/>
              <a:t>  Layer 0: 867,328 ops (836,352 </a:t>
            </a:r>
            <a:r>
              <a:rPr lang="en-US" sz="1100" dirty="0" err="1"/>
              <a:t>macc</a:t>
            </a:r>
            <a:r>
              <a:rPr lang="en-US" sz="1100" dirty="0"/>
              <a:t>; 30,976 comp; 0 add; 0 </a:t>
            </a:r>
            <a:r>
              <a:rPr lang="en-US" sz="1100" dirty="0" err="1"/>
              <a:t>mul</a:t>
            </a:r>
            <a:r>
              <a:rPr lang="en-US" sz="1100" dirty="0"/>
              <a:t>; 0 bitwise)</a:t>
            </a:r>
          </a:p>
          <a:p>
            <a:r>
              <a:rPr lang="en-US" sz="1100" dirty="0"/>
              <a:t>  Layer 1: 604,032 ops (557,568 </a:t>
            </a:r>
            <a:r>
              <a:rPr lang="en-US" sz="1100" dirty="0" err="1"/>
              <a:t>macc</a:t>
            </a:r>
            <a:r>
              <a:rPr lang="en-US" sz="1100" dirty="0"/>
              <a:t>; 46,464 comp; 0 add; 0 </a:t>
            </a:r>
            <a:r>
              <a:rPr lang="en-US" sz="1100" dirty="0" err="1"/>
              <a:t>mul</a:t>
            </a:r>
            <a:r>
              <a:rPr lang="en-US" sz="1100" dirty="0"/>
              <a:t>; 0 bitwise)</a:t>
            </a:r>
          </a:p>
          <a:p>
            <a:r>
              <a:rPr lang="en-US" sz="1100" dirty="0"/>
              <a:t>  Layer 2: 580,800 ops (557,568 </a:t>
            </a:r>
            <a:r>
              <a:rPr lang="en-US" sz="1100" dirty="0" err="1"/>
              <a:t>macc</a:t>
            </a:r>
            <a:r>
              <a:rPr lang="en-US" sz="1100" dirty="0"/>
              <a:t>; 23,232 comp; 0 add; 0 </a:t>
            </a:r>
            <a:r>
              <a:rPr lang="en-US" sz="1100" dirty="0" err="1"/>
              <a:t>mul</a:t>
            </a:r>
            <a:r>
              <a:rPr lang="en-US" sz="1100" dirty="0"/>
              <a:t>; 0 bitwise)</a:t>
            </a:r>
          </a:p>
          <a:p>
            <a:r>
              <a:rPr lang="en-US" sz="1100" dirty="0"/>
              <a:t>  Layer 3: 569,184 ops (557,568 </a:t>
            </a:r>
            <a:r>
              <a:rPr lang="en-US" sz="1100" dirty="0" err="1"/>
              <a:t>macc</a:t>
            </a:r>
            <a:r>
              <a:rPr lang="en-US" sz="1100" dirty="0"/>
              <a:t>; 11,616 comp; 0 add; 0 </a:t>
            </a:r>
            <a:r>
              <a:rPr lang="en-US" sz="1100" dirty="0" err="1"/>
              <a:t>mul</a:t>
            </a:r>
            <a:r>
              <a:rPr lang="en-US" sz="1100" dirty="0"/>
              <a:t>; 0 bitwise)</a:t>
            </a:r>
          </a:p>
          <a:p>
            <a:r>
              <a:rPr lang="en-US" sz="1100" dirty="0"/>
              <a:t>  Layer 4: 234,400 ops (230,400 </a:t>
            </a:r>
            <a:r>
              <a:rPr lang="en-US" sz="1100" dirty="0" err="1"/>
              <a:t>macc</a:t>
            </a:r>
            <a:r>
              <a:rPr lang="en-US" sz="1100" dirty="0"/>
              <a:t>; 4,000 comp; 0 add; 0 </a:t>
            </a:r>
            <a:r>
              <a:rPr lang="en-US" sz="1100" dirty="0" err="1"/>
              <a:t>mul</a:t>
            </a:r>
            <a:r>
              <a:rPr lang="en-US" sz="1100" dirty="0"/>
              <a:t>; 0 bitwise)</a:t>
            </a:r>
          </a:p>
          <a:p>
            <a:r>
              <a:rPr lang="en-US" sz="1100" dirty="0"/>
              <a:t>  Layer 5: 1,600 ops (1,600 </a:t>
            </a:r>
            <a:r>
              <a:rPr lang="en-US" sz="1100" dirty="0" err="1"/>
              <a:t>macc</a:t>
            </a:r>
            <a:r>
              <a:rPr lang="en-US" sz="1100" dirty="0"/>
              <a:t>; 0 comp; 0 add; 0 </a:t>
            </a:r>
            <a:r>
              <a:rPr lang="en-US" sz="1100" dirty="0" err="1"/>
              <a:t>mul</a:t>
            </a:r>
            <a:r>
              <a:rPr lang="en-US" sz="1100" dirty="0"/>
              <a:t>; 0 bitwise)</a:t>
            </a:r>
          </a:p>
          <a:p>
            <a:endParaRPr lang="en-US" sz="1100" dirty="0"/>
          </a:p>
          <a:p>
            <a:r>
              <a:rPr lang="en-US" sz="1100" b="1" dirty="0"/>
              <a:t>RESOURCE USAGE</a:t>
            </a:r>
          </a:p>
          <a:p>
            <a:r>
              <a:rPr lang="en-US" sz="1100" dirty="0"/>
              <a:t>Weight memory: 16,972 bytes out of 442,368 bytes total (3.8%)</a:t>
            </a:r>
          </a:p>
          <a:p>
            <a:r>
              <a:rPr lang="en-US" sz="1100" dirty="0"/>
              <a:t>Bias memory:   2 bytes out of 2,048 bytes total (0.1%)</a:t>
            </a:r>
          </a:p>
        </p:txBody>
      </p:sp>
    </p:spTree>
    <p:extLst>
      <p:ext uri="{BB962C8B-B14F-4D97-AF65-F5344CB8AC3E}">
        <p14:creationId xmlns:p14="http://schemas.microsoft.com/office/powerpoint/2010/main" val="32840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103B9-03FF-916C-41A3-FE52C5359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E12DC1-6225-5DFF-6DC8-AD8391F58622}"/>
              </a:ext>
            </a:extLst>
          </p:cNvPr>
          <p:cNvSpPr txBox="1"/>
          <p:nvPr/>
        </p:nvSpPr>
        <p:spPr>
          <a:xfrm>
            <a:off x="2032986" y="135017"/>
            <a:ext cx="7590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/>
              <a:t>Further</a:t>
            </a:r>
            <a:r>
              <a:rPr lang="fr-FR" sz="3600" dirty="0"/>
              <a:t> </a:t>
            </a:r>
            <a:r>
              <a:rPr lang="fr-FR" sz="3600" dirty="0" err="1"/>
              <a:t>quantization</a:t>
            </a:r>
            <a:endParaRPr lang="fr-F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BE99E-7EB6-52FD-A948-0129A3280C91}"/>
              </a:ext>
            </a:extLst>
          </p:cNvPr>
          <p:cNvSpPr txBox="1"/>
          <p:nvPr/>
        </p:nvSpPr>
        <p:spPr>
          <a:xfrm>
            <a:off x="292477" y="1013398"/>
            <a:ext cx="5166799" cy="2292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100" b="1" dirty="0"/>
              <a:t>SUMMARY OF OPS</a:t>
            </a:r>
          </a:p>
          <a:p>
            <a:r>
              <a:rPr lang="fr-FR" sz="1100" dirty="0"/>
              <a:t>Hardware: 9,666,944 </a:t>
            </a:r>
            <a:r>
              <a:rPr lang="fr-FR" sz="1100" dirty="0" err="1"/>
              <a:t>ops</a:t>
            </a:r>
            <a:r>
              <a:rPr lang="fr-FR" sz="1100" dirty="0"/>
              <a:t> (9,433,088 </a:t>
            </a:r>
            <a:r>
              <a:rPr lang="fr-FR" sz="1100" dirty="0" err="1"/>
              <a:t>macc</a:t>
            </a:r>
            <a:r>
              <a:rPr lang="fr-FR" sz="1100" dirty="0"/>
              <a:t>; 233,856 </a:t>
            </a:r>
            <a:r>
              <a:rPr lang="fr-FR" sz="1100" dirty="0" err="1"/>
              <a:t>comp</a:t>
            </a:r>
            <a:r>
              <a:rPr lang="fr-FR" sz="1100" dirty="0"/>
              <a:t>; 0 </a:t>
            </a:r>
            <a:r>
              <a:rPr lang="fr-FR" sz="1100" dirty="0" err="1"/>
              <a:t>add</a:t>
            </a:r>
            <a:r>
              <a:rPr lang="fr-FR" sz="1100" dirty="0"/>
              <a:t>; 0 </a:t>
            </a:r>
            <a:r>
              <a:rPr lang="fr-FR" sz="1100" dirty="0" err="1"/>
              <a:t>mul</a:t>
            </a:r>
            <a:r>
              <a:rPr lang="fr-FR" sz="1100" dirty="0"/>
              <a:t>; 0 </a:t>
            </a:r>
            <a:r>
              <a:rPr lang="fr-FR" sz="1100" dirty="0" err="1"/>
              <a:t>bitwise</a:t>
            </a:r>
            <a:r>
              <a:rPr lang="fr-FR" sz="1100" dirty="0"/>
              <a:t>)</a:t>
            </a:r>
          </a:p>
          <a:p>
            <a:r>
              <a:rPr lang="fr-FR" sz="1100" dirty="0"/>
              <a:t>  Layer 0: 1,734,656 </a:t>
            </a:r>
            <a:r>
              <a:rPr lang="fr-FR" sz="1100" dirty="0" err="1"/>
              <a:t>ops</a:t>
            </a:r>
            <a:r>
              <a:rPr lang="fr-FR" sz="1100" dirty="0"/>
              <a:t> (1,672,704 </a:t>
            </a:r>
            <a:r>
              <a:rPr lang="fr-FR" sz="1100" dirty="0" err="1"/>
              <a:t>macc</a:t>
            </a:r>
            <a:r>
              <a:rPr lang="fr-FR" sz="1100" dirty="0"/>
              <a:t>; 61,952 </a:t>
            </a:r>
            <a:r>
              <a:rPr lang="fr-FR" sz="1100" dirty="0" err="1"/>
              <a:t>comp</a:t>
            </a:r>
            <a:r>
              <a:rPr lang="fr-FR" sz="1100" dirty="0"/>
              <a:t>; 0 </a:t>
            </a:r>
            <a:r>
              <a:rPr lang="fr-FR" sz="1100" dirty="0" err="1"/>
              <a:t>add</a:t>
            </a:r>
            <a:r>
              <a:rPr lang="fr-FR" sz="1100" dirty="0"/>
              <a:t>; 0 </a:t>
            </a:r>
            <a:r>
              <a:rPr lang="fr-FR" sz="1100" dirty="0" err="1"/>
              <a:t>mul</a:t>
            </a:r>
            <a:r>
              <a:rPr lang="fr-FR" sz="1100" dirty="0"/>
              <a:t>; 0 </a:t>
            </a:r>
            <a:r>
              <a:rPr lang="fr-FR" sz="1100" dirty="0" err="1"/>
              <a:t>bitwise</a:t>
            </a:r>
            <a:r>
              <a:rPr lang="fr-FR" sz="1100" dirty="0"/>
              <a:t>)</a:t>
            </a:r>
          </a:p>
          <a:p>
            <a:r>
              <a:rPr lang="fr-FR" sz="1100" dirty="0"/>
              <a:t>  Layer 1: 2,323,200 </a:t>
            </a:r>
            <a:r>
              <a:rPr lang="fr-FR" sz="1100" dirty="0" err="1"/>
              <a:t>ops</a:t>
            </a:r>
            <a:r>
              <a:rPr lang="fr-FR" sz="1100" dirty="0"/>
              <a:t> (2,230,272 </a:t>
            </a:r>
            <a:r>
              <a:rPr lang="fr-FR" sz="1100" dirty="0" err="1"/>
              <a:t>macc</a:t>
            </a:r>
            <a:r>
              <a:rPr lang="fr-FR" sz="1100" dirty="0"/>
              <a:t>; 92,928 </a:t>
            </a:r>
            <a:r>
              <a:rPr lang="fr-FR" sz="1100" dirty="0" err="1"/>
              <a:t>comp</a:t>
            </a:r>
            <a:r>
              <a:rPr lang="fr-FR" sz="1100" dirty="0"/>
              <a:t>; 0 </a:t>
            </a:r>
            <a:r>
              <a:rPr lang="fr-FR" sz="1100" dirty="0" err="1"/>
              <a:t>add</a:t>
            </a:r>
            <a:r>
              <a:rPr lang="fr-FR" sz="1100" dirty="0"/>
              <a:t>; 0 </a:t>
            </a:r>
            <a:r>
              <a:rPr lang="fr-FR" sz="1100" dirty="0" err="1"/>
              <a:t>mul</a:t>
            </a:r>
            <a:r>
              <a:rPr lang="fr-FR" sz="1100" dirty="0"/>
              <a:t>; 0 </a:t>
            </a:r>
            <a:r>
              <a:rPr lang="fr-FR" sz="1100" dirty="0" err="1"/>
              <a:t>bitwise</a:t>
            </a:r>
            <a:r>
              <a:rPr lang="fr-FR" sz="1100" dirty="0"/>
              <a:t>)</a:t>
            </a:r>
          </a:p>
          <a:p>
            <a:r>
              <a:rPr lang="fr-FR" sz="1100" dirty="0"/>
              <a:t>  Layer 2: 2,276,736 </a:t>
            </a:r>
            <a:r>
              <a:rPr lang="fr-FR" sz="1100" dirty="0" err="1"/>
              <a:t>ops</a:t>
            </a:r>
            <a:r>
              <a:rPr lang="fr-FR" sz="1100" dirty="0"/>
              <a:t> (2,230,272 </a:t>
            </a:r>
            <a:r>
              <a:rPr lang="fr-FR" sz="1100" dirty="0" err="1"/>
              <a:t>macc</a:t>
            </a:r>
            <a:r>
              <a:rPr lang="fr-FR" sz="1100" dirty="0"/>
              <a:t>; 46,464 </a:t>
            </a:r>
            <a:r>
              <a:rPr lang="fr-FR" sz="1100" dirty="0" err="1"/>
              <a:t>comp</a:t>
            </a:r>
            <a:r>
              <a:rPr lang="fr-FR" sz="1100" dirty="0"/>
              <a:t>; 0 </a:t>
            </a:r>
            <a:r>
              <a:rPr lang="fr-FR" sz="1100" dirty="0" err="1"/>
              <a:t>add</a:t>
            </a:r>
            <a:r>
              <a:rPr lang="fr-FR" sz="1100" dirty="0"/>
              <a:t>; 0 </a:t>
            </a:r>
            <a:r>
              <a:rPr lang="fr-FR" sz="1100" dirty="0" err="1"/>
              <a:t>mul</a:t>
            </a:r>
            <a:r>
              <a:rPr lang="fr-FR" sz="1100" dirty="0"/>
              <a:t>; 0 </a:t>
            </a:r>
            <a:r>
              <a:rPr lang="fr-FR" sz="1100" dirty="0" err="1"/>
              <a:t>bitwise</a:t>
            </a:r>
            <a:r>
              <a:rPr lang="fr-FR" sz="1100" dirty="0"/>
              <a:t>)</a:t>
            </a:r>
          </a:p>
          <a:p>
            <a:r>
              <a:rPr lang="fr-FR" sz="1100" dirty="0"/>
              <a:t>  Layer 3: 2,253,504 </a:t>
            </a:r>
            <a:r>
              <a:rPr lang="fr-FR" sz="1100" dirty="0" err="1"/>
              <a:t>ops</a:t>
            </a:r>
            <a:r>
              <a:rPr lang="fr-FR" sz="1100" dirty="0"/>
              <a:t> (2,230,272 </a:t>
            </a:r>
            <a:r>
              <a:rPr lang="fr-FR" sz="1100" dirty="0" err="1"/>
              <a:t>macc</a:t>
            </a:r>
            <a:r>
              <a:rPr lang="fr-FR" sz="1100" dirty="0"/>
              <a:t>; 23,232 </a:t>
            </a:r>
            <a:r>
              <a:rPr lang="fr-FR" sz="1100" dirty="0" err="1"/>
              <a:t>comp</a:t>
            </a:r>
            <a:r>
              <a:rPr lang="fr-FR" sz="1100" dirty="0"/>
              <a:t>; 0 </a:t>
            </a:r>
            <a:r>
              <a:rPr lang="fr-FR" sz="1100" dirty="0" err="1"/>
              <a:t>add</a:t>
            </a:r>
            <a:r>
              <a:rPr lang="fr-FR" sz="1100" dirty="0"/>
              <a:t>; 0 </a:t>
            </a:r>
            <a:r>
              <a:rPr lang="fr-FR" sz="1100" dirty="0" err="1"/>
              <a:t>mul</a:t>
            </a:r>
            <a:r>
              <a:rPr lang="fr-FR" sz="1100" dirty="0"/>
              <a:t>; 0 </a:t>
            </a:r>
            <a:r>
              <a:rPr lang="fr-FR" sz="1100" dirty="0" err="1"/>
              <a:t>bitwise</a:t>
            </a:r>
            <a:r>
              <a:rPr lang="fr-FR" sz="1100" dirty="0"/>
              <a:t>)</a:t>
            </a:r>
          </a:p>
          <a:p>
            <a:r>
              <a:rPr lang="fr-FR" sz="1100" dirty="0"/>
              <a:t>  Layer 4: 929,600 </a:t>
            </a:r>
            <a:r>
              <a:rPr lang="fr-FR" sz="1100" dirty="0" err="1"/>
              <a:t>ops</a:t>
            </a:r>
            <a:r>
              <a:rPr lang="fr-FR" sz="1100" dirty="0"/>
              <a:t> (921,600 </a:t>
            </a:r>
            <a:r>
              <a:rPr lang="fr-FR" sz="1100" dirty="0" err="1"/>
              <a:t>macc</a:t>
            </a:r>
            <a:r>
              <a:rPr lang="fr-FR" sz="1100" dirty="0"/>
              <a:t>; 8,000 </a:t>
            </a:r>
            <a:r>
              <a:rPr lang="fr-FR" sz="1100" dirty="0" err="1"/>
              <a:t>comp</a:t>
            </a:r>
            <a:r>
              <a:rPr lang="fr-FR" sz="1100" dirty="0"/>
              <a:t>; 0 </a:t>
            </a:r>
            <a:r>
              <a:rPr lang="fr-FR" sz="1100" dirty="0" err="1"/>
              <a:t>add</a:t>
            </a:r>
            <a:r>
              <a:rPr lang="fr-FR" sz="1100" dirty="0"/>
              <a:t>; 0 </a:t>
            </a:r>
            <a:r>
              <a:rPr lang="fr-FR" sz="1100" dirty="0" err="1"/>
              <a:t>mul</a:t>
            </a:r>
            <a:r>
              <a:rPr lang="fr-FR" sz="1100" dirty="0"/>
              <a:t>; 0 </a:t>
            </a:r>
            <a:r>
              <a:rPr lang="fr-FR" sz="1100" dirty="0" err="1"/>
              <a:t>bitwise</a:t>
            </a:r>
            <a:r>
              <a:rPr lang="fr-FR" sz="1100" dirty="0"/>
              <a:t>)</a:t>
            </a:r>
          </a:p>
          <a:p>
            <a:r>
              <a:rPr lang="fr-FR" sz="1100" dirty="0"/>
              <a:t>  Layer 5: 148,736 </a:t>
            </a:r>
            <a:r>
              <a:rPr lang="fr-FR" sz="1100" dirty="0" err="1"/>
              <a:t>ops</a:t>
            </a:r>
            <a:r>
              <a:rPr lang="fr-FR" sz="1100" dirty="0"/>
              <a:t> (147,456 </a:t>
            </a:r>
            <a:r>
              <a:rPr lang="fr-FR" sz="1100" dirty="0" err="1"/>
              <a:t>macc</a:t>
            </a:r>
            <a:r>
              <a:rPr lang="fr-FR" sz="1100" dirty="0"/>
              <a:t>; 1,280 </a:t>
            </a:r>
            <a:r>
              <a:rPr lang="fr-FR" sz="1100" dirty="0" err="1"/>
              <a:t>comp</a:t>
            </a:r>
            <a:r>
              <a:rPr lang="fr-FR" sz="1100" dirty="0"/>
              <a:t>; 0 </a:t>
            </a:r>
            <a:r>
              <a:rPr lang="fr-FR" sz="1100" dirty="0" err="1"/>
              <a:t>add</a:t>
            </a:r>
            <a:r>
              <a:rPr lang="fr-FR" sz="1100" dirty="0"/>
              <a:t>; 0 </a:t>
            </a:r>
            <a:r>
              <a:rPr lang="fr-FR" sz="1100" dirty="0" err="1"/>
              <a:t>mul</a:t>
            </a:r>
            <a:r>
              <a:rPr lang="fr-FR" sz="1100" dirty="0"/>
              <a:t>; 0 </a:t>
            </a:r>
            <a:r>
              <a:rPr lang="fr-FR" sz="1100" dirty="0" err="1"/>
              <a:t>bitwise</a:t>
            </a:r>
            <a:r>
              <a:rPr lang="fr-FR" sz="1100" dirty="0"/>
              <a:t>)</a:t>
            </a:r>
          </a:p>
          <a:p>
            <a:r>
              <a:rPr lang="fr-FR" sz="1100" dirty="0"/>
              <a:t>  Layer 6: 512 </a:t>
            </a:r>
            <a:r>
              <a:rPr lang="fr-FR" sz="1100" dirty="0" err="1"/>
              <a:t>ops</a:t>
            </a:r>
            <a:r>
              <a:rPr lang="fr-FR" sz="1100" dirty="0"/>
              <a:t> (512 </a:t>
            </a:r>
            <a:r>
              <a:rPr lang="fr-FR" sz="1100" dirty="0" err="1"/>
              <a:t>macc</a:t>
            </a:r>
            <a:r>
              <a:rPr lang="fr-FR" sz="1100" dirty="0"/>
              <a:t>; 0 </a:t>
            </a:r>
            <a:r>
              <a:rPr lang="fr-FR" sz="1100" dirty="0" err="1"/>
              <a:t>comp</a:t>
            </a:r>
            <a:r>
              <a:rPr lang="fr-FR" sz="1100" dirty="0"/>
              <a:t>; 0 </a:t>
            </a:r>
            <a:r>
              <a:rPr lang="fr-FR" sz="1100" dirty="0" err="1"/>
              <a:t>add</a:t>
            </a:r>
            <a:r>
              <a:rPr lang="fr-FR" sz="1100" dirty="0"/>
              <a:t>; 0 </a:t>
            </a:r>
            <a:r>
              <a:rPr lang="fr-FR" sz="1100" dirty="0" err="1"/>
              <a:t>mul</a:t>
            </a:r>
            <a:r>
              <a:rPr lang="fr-FR" sz="1100" dirty="0"/>
              <a:t>; 0 </a:t>
            </a:r>
            <a:r>
              <a:rPr lang="fr-FR" sz="1100" dirty="0" err="1"/>
              <a:t>bitwise</a:t>
            </a:r>
            <a:r>
              <a:rPr lang="fr-FR" sz="1100" dirty="0"/>
              <a:t>)</a:t>
            </a:r>
          </a:p>
          <a:p>
            <a:endParaRPr lang="fr-FR" sz="1100" b="1" dirty="0"/>
          </a:p>
          <a:p>
            <a:r>
              <a:rPr lang="fr-FR" sz="1100" b="1" dirty="0"/>
              <a:t>RESOURCE USAGE</a:t>
            </a:r>
          </a:p>
          <a:p>
            <a:r>
              <a:rPr lang="fr-FR" sz="1100" dirty="0" err="1"/>
              <a:t>Weight</a:t>
            </a:r>
            <a:r>
              <a:rPr lang="fr-FR" sz="1100" dirty="0"/>
              <a:t> memory: 49,324 bytes out of 442,368 bytes total (11.1%)</a:t>
            </a:r>
          </a:p>
          <a:p>
            <a:r>
              <a:rPr lang="fr-FR" sz="1100" dirty="0" err="1"/>
              <a:t>Bias</a:t>
            </a:r>
            <a:r>
              <a:rPr lang="fr-FR" sz="1100" dirty="0"/>
              <a:t> memory:   2 bytes out of 2,048 bytes total (0.1%)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B424AB-6048-0101-94CB-F0C9B844D820}"/>
              </a:ext>
            </a:extLst>
          </p:cNvPr>
          <p:cNvSpPr txBox="1"/>
          <p:nvPr/>
        </p:nvSpPr>
        <p:spPr>
          <a:xfrm>
            <a:off x="292477" y="4018326"/>
            <a:ext cx="5166799" cy="2292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100" b="1" dirty="0"/>
              <a:t>SUMMARY OF OPS</a:t>
            </a:r>
          </a:p>
          <a:p>
            <a:r>
              <a:rPr lang="fr-FR" sz="1100" dirty="0"/>
              <a:t>Hardware: 9,666,944 </a:t>
            </a:r>
            <a:r>
              <a:rPr lang="fr-FR" sz="1100" dirty="0" err="1"/>
              <a:t>ops</a:t>
            </a:r>
            <a:r>
              <a:rPr lang="fr-FR" sz="1100" dirty="0"/>
              <a:t> (9,433,088 </a:t>
            </a:r>
            <a:r>
              <a:rPr lang="fr-FR" sz="1100" dirty="0" err="1"/>
              <a:t>macc</a:t>
            </a:r>
            <a:r>
              <a:rPr lang="fr-FR" sz="1100" dirty="0"/>
              <a:t>; 233,856 </a:t>
            </a:r>
            <a:r>
              <a:rPr lang="fr-FR" sz="1100" dirty="0" err="1"/>
              <a:t>comp</a:t>
            </a:r>
            <a:r>
              <a:rPr lang="fr-FR" sz="1100" dirty="0"/>
              <a:t>; 0 </a:t>
            </a:r>
            <a:r>
              <a:rPr lang="fr-FR" sz="1100" dirty="0" err="1"/>
              <a:t>add</a:t>
            </a:r>
            <a:r>
              <a:rPr lang="fr-FR" sz="1100" dirty="0"/>
              <a:t>; 0 </a:t>
            </a:r>
            <a:r>
              <a:rPr lang="fr-FR" sz="1100" dirty="0" err="1"/>
              <a:t>mul</a:t>
            </a:r>
            <a:r>
              <a:rPr lang="fr-FR" sz="1100" dirty="0"/>
              <a:t>; 0 </a:t>
            </a:r>
            <a:r>
              <a:rPr lang="fr-FR" sz="1100" dirty="0" err="1"/>
              <a:t>bitwise</a:t>
            </a:r>
            <a:r>
              <a:rPr lang="fr-FR" sz="1100" dirty="0"/>
              <a:t>)</a:t>
            </a:r>
          </a:p>
          <a:p>
            <a:r>
              <a:rPr lang="fr-FR" sz="1100" dirty="0"/>
              <a:t>  Layer 0: 1,734,656 </a:t>
            </a:r>
            <a:r>
              <a:rPr lang="fr-FR" sz="1100" dirty="0" err="1"/>
              <a:t>ops</a:t>
            </a:r>
            <a:r>
              <a:rPr lang="fr-FR" sz="1100" dirty="0"/>
              <a:t> (1,672,704 </a:t>
            </a:r>
            <a:r>
              <a:rPr lang="fr-FR" sz="1100" dirty="0" err="1"/>
              <a:t>macc</a:t>
            </a:r>
            <a:r>
              <a:rPr lang="fr-FR" sz="1100" dirty="0"/>
              <a:t>; 61,952 </a:t>
            </a:r>
            <a:r>
              <a:rPr lang="fr-FR" sz="1100" dirty="0" err="1"/>
              <a:t>comp</a:t>
            </a:r>
            <a:r>
              <a:rPr lang="fr-FR" sz="1100" dirty="0"/>
              <a:t>; 0 </a:t>
            </a:r>
            <a:r>
              <a:rPr lang="fr-FR" sz="1100" dirty="0" err="1"/>
              <a:t>add</a:t>
            </a:r>
            <a:r>
              <a:rPr lang="fr-FR" sz="1100" dirty="0"/>
              <a:t>; 0 </a:t>
            </a:r>
            <a:r>
              <a:rPr lang="fr-FR" sz="1100" dirty="0" err="1"/>
              <a:t>mul</a:t>
            </a:r>
            <a:r>
              <a:rPr lang="fr-FR" sz="1100" dirty="0"/>
              <a:t>; 0 </a:t>
            </a:r>
            <a:r>
              <a:rPr lang="fr-FR" sz="1100" dirty="0" err="1"/>
              <a:t>bitwise</a:t>
            </a:r>
            <a:r>
              <a:rPr lang="fr-FR" sz="1100" dirty="0"/>
              <a:t>)</a:t>
            </a:r>
          </a:p>
          <a:p>
            <a:r>
              <a:rPr lang="fr-FR" sz="1100" dirty="0"/>
              <a:t>  Layer 1: 2,323,200 </a:t>
            </a:r>
            <a:r>
              <a:rPr lang="fr-FR" sz="1100" dirty="0" err="1"/>
              <a:t>ops</a:t>
            </a:r>
            <a:r>
              <a:rPr lang="fr-FR" sz="1100" dirty="0"/>
              <a:t> (2,230,272 </a:t>
            </a:r>
            <a:r>
              <a:rPr lang="fr-FR" sz="1100" dirty="0" err="1"/>
              <a:t>macc</a:t>
            </a:r>
            <a:r>
              <a:rPr lang="fr-FR" sz="1100" dirty="0"/>
              <a:t>; 92,928 </a:t>
            </a:r>
            <a:r>
              <a:rPr lang="fr-FR" sz="1100" dirty="0" err="1"/>
              <a:t>comp</a:t>
            </a:r>
            <a:r>
              <a:rPr lang="fr-FR" sz="1100" dirty="0"/>
              <a:t>; 0 </a:t>
            </a:r>
            <a:r>
              <a:rPr lang="fr-FR" sz="1100" dirty="0" err="1"/>
              <a:t>add</a:t>
            </a:r>
            <a:r>
              <a:rPr lang="fr-FR" sz="1100" dirty="0"/>
              <a:t>; 0 </a:t>
            </a:r>
            <a:r>
              <a:rPr lang="fr-FR" sz="1100" dirty="0" err="1"/>
              <a:t>mul</a:t>
            </a:r>
            <a:r>
              <a:rPr lang="fr-FR" sz="1100" dirty="0"/>
              <a:t>; 0 </a:t>
            </a:r>
            <a:r>
              <a:rPr lang="fr-FR" sz="1100" dirty="0" err="1"/>
              <a:t>bitwise</a:t>
            </a:r>
            <a:r>
              <a:rPr lang="fr-FR" sz="1100" dirty="0"/>
              <a:t>)</a:t>
            </a:r>
          </a:p>
          <a:p>
            <a:r>
              <a:rPr lang="fr-FR" sz="1100" dirty="0"/>
              <a:t>  Layer 2: 2,276,736 </a:t>
            </a:r>
            <a:r>
              <a:rPr lang="fr-FR" sz="1100" dirty="0" err="1"/>
              <a:t>ops</a:t>
            </a:r>
            <a:r>
              <a:rPr lang="fr-FR" sz="1100" dirty="0"/>
              <a:t> (2,230,272 </a:t>
            </a:r>
            <a:r>
              <a:rPr lang="fr-FR" sz="1100" dirty="0" err="1"/>
              <a:t>macc</a:t>
            </a:r>
            <a:r>
              <a:rPr lang="fr-FR" sz="1100" dirty="0"/>
              <a:t>; 46,464 </a:t>
            </a:r>
            <a:r>
              <a:rPr lang="fr-FR" sz="1100" dirty="0" err="1"/>
              <a:t>comp</a:t>
            </a:r>
            <a:r>
              <a:rPr lang="fr-FR" sz="1100" dirty="0"/>
              <a:t>; 0 </a:t>
            </a:r>
            <a:r>
              <a:rPr lang="fr-FR" sz="1100" dirty="0" err="1"/>
              <a:t>add</a:t>
            </a:r>
            <a:r>
              <a:rPr lang="fr-FR" sz="1100" dirty="0"/>
              <a:t>; 0 </a:t>
            </a:r>
            <a:r>
              <a:rPr lang="fr-FR" sz="1100" dirty="0" err="1"/>
              <a:t>mul</a:t>
            </a:r>
            <a:r>
              <a:rPr lang="fr-FR" sz="1100" dirty="0"/>
              <a:t>; 0 </a:t>
            </a:r>
            <a:r>
              <a:rPr lang="fr-FR" sz="1100" dirty="0" err="1"/>
              <a:t>bitwise</a:t>
            </a:r>
            <a:r>
              <a:rPr lang="fr-FR" sz="1100" dirty="0"/>
              <a:t>)</a:t>
            </a:r>
          </a:p>
          <a:p>
            <a:r>
              <a:rPr lang="fr-FR" sz="1100" dirty="0"/>
              <a:t>  Layer 3: 2,253,504 </a:t>
            </a:r>
            <a:r>
              <a:rPr lang="fr-FR" sz="1100" dirty="0" err="1"/>
              <a:t>ops</a:t>
            </a:r>
            <a:r>
              <a:rPr lang="fr-FR" sz="1100" dirty="0"/>
              <a:t> (2,230,272 </a:t>
            </a:r>
            <a:r>
              <a:rPr lang="fr-FR" sz="1100" dirty="0" err="1"/>
              <a:t>macc</a:t>
            </a:r>
            <a:r>
              <a:rPr lang="fr-FR" sz="1100" dirty="0"/>
              <a:t>; 23,232 </a:t>
            </a:r>
            <a:r>
              <a:rPr lang="fr-FR" sz="1100" dirty="0" err="1"/>
              <a:t>comp</a:t>
            </a:r>
            <a:r>
              <a:rPr lang="fr-FR" sz="1100" dirty="0"/>
              <a:t>; 0 </a:t>
            </a:r>
            <a:r>
              <a:rPr lang="fr-FR" sz="1100" dirty="0" err="1"/>
              <a:t>add</a:t>
            </a:r>
            <a:r>
              <a:rPr lang="fr-FR" sz="1100" dirty="0"/>
              <a:t>; 0 </a:t>
            </a:r>
            <a:r>
              <a:rPr lang="fr-FR" sz="1100" dirty="0" err="1"/>
              <a:t>mul</a:t>
            </a:r>
            <a:r>
              <a:rPr lang="fr-FR" sz="1100" dirty="0"/>
              <a:t>; 0 </a:t>
            </a:r>
            <a:r>
              <a:rPr lang="fr-FR" sz="1100" dirty="0" err="1"/>
              <a:t>bitwise</a:t>
            </a:r>
            <a:r>
              <a:rPr lang="fr-FR" sz="1100" dirty="0"/>
              <a:t>)</a:t>
            </a:r>
          </a:p>
          <a:p>
            <a:r>
              <a:rPr lang="fr-FR" sz="1100" dirty="0"/>
              <a:t>  Layer 4: 929,600 </a:t>
            </a:r>
            <a:r>
              <a:rPr lang="fr-FR" sz="1100" dirty="0" err="1"/>
              <a:t>ops</a:t>
            </a:r>
            <a:r>
              <a:rPr lang="fr-FR" sz="1100" dirty="0"/>
              <a:t> (921,600 </a:t>
            </a:r>
            <a:r>
              <a:rPr lang="fr-FR" sz="1100" dirty="0" err="1"/>
              <a:t>macc</a:t>
            </a:r>
            <a:r>
              <a:rPr lang="fr-FR" sz="1100" dirty="0"/>
              <a:t>; 8,000 </a:t>
            </a:r>
            <a:r>
              <a:rPr lang="fr-FR" sz="1100" dirty="0" err="1"/>
              <a:t>comp</a:t>
            </a:r>
            <a:r>
              <a:rPr lang="fr-FR" sz="1100" dirty="0"/>
              <a:t>; 0 </a:t>
            </a:r>
            <a:r>
              <a:rPr lang="fr-FR" sz="1100" dirty="0" err="1"/>
              <a:t>add</a:t>
            </a:r>
            <a:r>
              <a:rPr lang="fr-FR" sz="1100" dirty="0"/>
              <a:t>; 0 </a:t>
            </a:r>
            <a:r>
              <a:rPr lang="fr-FR" sz="1100" dirty="0" err="1"/>
              <a:t>mul</a:t>
            </a:r>
            <a:r>
              <a:rPr lang="fr-FR" sz="1100" dirty="0"/>
              <a:t>; 0 </a:t>
            </a:r>
            <a:r>
              <a:rPr lang="fr-FR" sz="1100" dirty="0" err="1"/>
              <a:t>bitwise</a:t>
            </a:r>
            <a:r>
              <a:rPr lang="fr-FR" sz="1100" dirty="0"/>
              <a:t>)</a:t>
            </a:r>
          </a:p>
          <a:p>
            <a:r>
              <a:rPr lang="fr-FR" sz="1100" dirty="0"/>
              <a:t>  Layer 5: 148,736 </a:t>
            </a:r>
            <a:r>
              <a:rPr lang="fr-FR" sz="1100" dirty="0" err="1"/>
              <a:t>ops</a:t>
            </a:r>
            <a:r>
              <a:rPr lang="fr-FR" sz="1100" dirty="0"/>
              <a:t> (147,456 </a:t>
            </a:r>
            <a:r>
              <a:rPr lang="fr-FR" sz="1100" dirty="0" err="1"/>
              <a:t>macc</a:t>
            </a:r>
            <a:r>
              <a:rPr lang="fr-FR" sz="1100" dirty="0"/>
              <a:t>; 1,280 </a:t>
            </a:r>
            <a:r>
              <a:rPr lang="fr-FR" sz="1100" dirty="0" err="1"/>
              <a:t>comp</a:t>
            </a:r>
            <a:r>
              <a:rPr lang="fr-FR" sz="1100" dirty="0"/>
              <a:t>; 0 </a:t>
            </a:r>
            <a:r>
              <a:rPr lang="fr-FR" sz="1100" dirty="0" err="1"/>
              <a:t>add</a:t>
            </a:r>
            <a:r>
              <a:rPr lang="fr-FR" sz="1100" dirty="0"/>
              <a:t>; 0 </a:t>
            </a:r>
            <a:r>
              <a:rPr lang="fr-FR" sz="1100" dirty="0" err="1"/>
              <a:t>mul</a:t>
            </a:r>
            <a:r>
              <a:rPr lang="fr-FR" sz="1100" dirty="0"/>
              <a:t>; 0 </a:t>
            </a:r>
            <a:r>
              <a:rPr lang="fr-FR" sz="1100" dirty="0" err="1"/>
              <a:t>bitwise</a:t>
            </a:r>
            <a:r>
              <a:rPr lang="fr-FR" sz="1100" dirty="0"/>
              <a:t>)</a:t>
            </a:r>
          </a:p>
          <a:p>
            <a:r>
              <a:rPr lang="fr-FR" sz="1100" dirty="0"/>
              <a:t>  Layer 6: 512 </a:t>
            </a:r>
            <a:r>
              <a:rPr lang="fr-FR" sz="1100" dirty="0" err="1"/>
              <a:t>ops</a:t>
            </a:r>
            <a:r>
              <a:rPr lang="fr-FR" sz="1100" dirty="0"/>
              <a:t> (512 </a:t>
            </a:r>
            <a:r>
              <a:rPr lang="fr-FR" sz="1100" dirty="0" err="1"/>
              <a:t>macc</a:t>
            </a:r>
            <a:r>
              <a:rPr lang="fr-FR" sz="1100" dirty="0"/>
              <a:t>; 0 </a:t>
            </a:r>
            <a:r>
              <a:rPr lang="fr-FR" sz="1100" dirty="0" err="1"/>
              <a:t>comp</a:t>
            </a:r>
            <a:r>
              <a:rPr lang="fr-FR" sz="1100" dirty="0"/>
              <a:t>; 0 </a:t>
            </a:r>
            <a:r>
              <a:rPr lang="fr-FR" sz="1100" dirty="0" err="1"/>
              <a:t>add</a:t>
            </a:r>
            <a:r>
              <a:rPr lang="fr-FR" sz="1100" dirty="0"/>
              <a:t>; 0 </a:t>
            </a:r>
            <a:r>
              <a:rPr lang="fr-FR" sz="1100" dirty="0" err="1"/>
              <a:t>mul</a:t>
            </a:r>
            <a:r>
              <a:rPr lang="fr-FR" sz="1100" dirty="0"/>
              <a:t>; 0 </a:t>
            </a:r>
            <a:r>
              <a:rPr lang="fr-FR" sz="1100" dirty="0" err="1"/>
              <a:t>bitwise</a:t>
            </a:r>
            <a:r>
              <a:rPr lang="fr-FR" sz="1100" dirty="0"/>
              <a:t>)</a:t>
            </a:r>
          </a:p>
          <a:p>
            <a:endParaRPr lang="fr-FR" sz="1100" dirty="0"/>
          </a:p>
          <a:p>
            <a:r>
              <a:rPr lang="fr-FR" sz="1100" b="1" dirty="0"/>
              <a:t>RESOURCE USAGE</a:t>
            </a:r>
          </a:p>
          <a:p>
            <a:r>
              <a:rPr lang="fr-FR" sz="1100" dirty="0" err="1"/>
              <a:t>Weight</a:t>
            </a:r>
            <a:r>
              <a:rPr lang="fr-FR" sz="1100" dirty="0"/>
              <a:t> memory: 98,648 bytes out of 442,368 bytes total (22.3%)</a:t>
            </a:r>
          </a:p>
          <a:p>
            <a:r>
              <a:rPr lang="fr-FR" sz="1100" dirty="0" err="1"/>
              <a:t>Bias</a:t>
            </a:r>
            <a:r>
              <a:rPr lang="fr-FR" sz="1100" dirty="0"/>
              <a:t> memory:   2 bytes out of 2,048 bytes total (0.1%)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D61F62-F844-E5C6-F70C-FC6316A27589}"/>
              </a:ext>
            </a:extLst>
          </p:cNvPr>
          <p:cNvGrpSpPr/>
          <p:nvPr/>
        </p:nvGrpSpPr>
        <p:grpSpPr>
          <a:xfrm>
            <a:off x="6198858" y="4210447"/>
            <a:ext cx="5700665" cy="2512536"/>
            <a:chOff x="7850620" y="4725413"/>
            <a:chExt cx="4111778" cy="17614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D12F51-DECE-E431-C061-B59196148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620" y="4725413"/>
              <a:ext cx="4111778" cy="14997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D5E109-D2B1-ADE9-3A1B-DB5A392098B3}"/>
                </a:ext>
              </a:extLst>
            </p:cNvPr>
            <p:cNvSpPr txBox="1"/>
            <p:nvPr/>
          </p:nvSpPr>
          <p:spPr>
            <a:xfrm>
              <a:off x="7850620" y="6225210"/>
              <a:ext cx="4111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Facenet</a:t>
              </a:r>
              <a:r>
                <a:rPr lang="fr-F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v2 and v3 architecture</a:t>
              </a:r>
            </a:p>
          </p:txBody>
        </p:sp>
      </p:grp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4293D60B-E467-9143-CDB3-6F69636BD3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2360917"/>
              </p:ext>
            </p:extLst>
          </p:nvPr>
        </p:nvGraphicFramePr>
        <p:xfrm>
          <a:off x="6465790" y="1065666"/>
          <a:ext cx="5166799" cy="3163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509E8C4-8A76-517F-53ED-489B258421F9}"/>
              </a:ext>
            </a:extLst>
          </p:cNvPr>
          <p:cNvSpPr txBox="1"/>
          <p:nvPr/>
        </p:nvSpPr>
        <p:spPr>
          <a:xfrm>
            <a:off x="292475" y="3306333"/>
            <a:ext cx="1037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Facenet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v3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4C3FB3-770F-0E05-CF75-1634290DBF26}"/>
              </a:ext>
            </a:extLst>
          </p:cNvPr>
          <p:cNvSpPr txBox="1"/>
          <p:nvPr/>
        </p:nvSpPr>
        <p:spPr>
          <a:xfrm>
            <a:off x="292475" y="6311261"/>
            <a:ext cx="1037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Facenet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v2</a:t>
            </a:r>
          </a:p>
        </p:txBody>
      </p:sp>
    </p:spTree>
    <p:extLst>
      <p:ext uri="{BB962C8B-B14F-4D97-AF65-F5344CB8AC3E}">
        <p14:creationId xmlns:p14="http://schemas.microsoft.com/office/powerpoint/2010/main" val="146384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8B20A-57FB-BFBF-21EB-DB54AED46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7F30C0-7049-A32D-5350-E4B395298552}"/>
              </a:ext>
            </a:extLst>
          </p:cNvPr>
          <p:cNvSpPr/>
          <p:nvPr/>
        </p:nvSpPr>
        <p:spPr>
          <a:xfrm>
            <a:off x="264064" y="923636"/>
            <a:ext cx="6543135" cy="3158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26831-2AFE-AD84-4935-6D472B629EAD}"/>
              </a:ext>
            </a:extLst>
          </p:cNvPr>
          <p:cNvSpPr txBox="1"/>
          <p:nvPr/>
        </p:nvSpPr>
        <p:spPr>
          <a:xfrm>
            <a:off x="2032986" y="135017"/>
            <a:ext cx="7590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Optimizing inference time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B8CBA13-99B3-31C7-0A27-961EBFDA6B1D}"/>
              </a:ext>
            </a:extLst>
          </p:cNvPr>
          <p:cNvSpPr/>
          <p:nvPr/>
        </p:nvSpPr>
        <p:spPr>
          <a:xfrm>
            <a:off x="5679422" y="5437378"/>
            <a:ext cx="760396" cy="38501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7978952-63AC-E050-E879-BF4A0FD39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94579"/>
                  </p:ext>
                </p:extLst>
              </p:nvPr>
            </p:nvGraphicFramePr>
            <p:xfrm>
              <a:off x="588766" y="1092744"/>
              <a:ext cx="1836000" cy="28041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56000">
                      <a:extLst>
                        <a:ext uri="{9D8B030D-6E8A-4147-A177-3AD203B41FA5}">
                          <a16:colId xmlns:a16="http://schemas.microsoft.com/office/drawing/2014/main" val="3272672087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3437374121"/>
                        </a:ext>
                      </a:extLst>
                    </a:gridCol>
                  </a:tblGrid>
                  <a:tr h="35525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err="1"/>
                            <a:t>Facenet</a:t>
                          </a:r>
                          <a:r>
                            <a:rPr lang="fr-FR" sz="1800" dirty="0"/>
                            <a:t> v2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7128393"/>
                      </a:ext>
                    </a:extLst>
                  </a:tr>
                  <a:tr h="296435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400" dirty="0"/>
                            <a:t>1652.05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40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40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2941197"/>
                      </a:ext>
                    </a:extLst>
                  </a:tr>
                  <a:tr h="296435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400" dirty="0"/>
                            <a:t>851.84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40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40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97167"/>
                      </a:ext>
                    </a:extLst>
                  </a:tr>
                  <a:tr h="296435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400" dirty="0"/>
                            <a:t>367.84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40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40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5236261"/>
                      </a:ext>
                    </a:extLst>
                  </a:tr>
                  <a:tr h="296435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400" dirty="0"/>
                            <a:t>169.40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40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40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035028"/>
                      </a:ext>
                    </a:extLst>
                  </a:tr>
                  <a:tr h="296435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400" dirty="0"/>
                            <a:t>34.50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40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40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9752494"/>
                      </a:ext>
                    </a:extLst>
                  </a:tr>
                  <a:tr h="296435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400" dirty="0"/>
                            <a:t>5.52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40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40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1216387"/>
                      </a:ext>
                    </a:extLst>
                  </a:tr>
                  <a:tr h="29643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/>
                            <a:t>Layer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/>
                            <a:t>0.16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40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40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2563568"/>
                      </a:ext>
                    </a:extLst>
                  </a:tr>
                  <a:tr h="29643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b="1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b="1" i="0" dirty="0"/>
                            <a:t>3081.31 </a:t>
                          </a:r>
                          <a14:m>
                            <m:oMath xmlns:m="http://schemas.openxmlformats.org/officeDocument/2006/math"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𝛍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oMath>
                          </a14:m>
                          <a:endParaRPr lang="fr-FR" sz="1400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0371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7978952-63AC-E050-E879-BF4A0FD39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94579"/>
                  </p:ext>
                </p:extLst>
              </p:nvPr>
            </p:nvGraphicFramePr>
            <p:xfrm>
              <a:off x="588766" y="1092744"/>
              <a:ext cx="1836000" cy="28041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56000">
                      <a:extLst>
                        <a:ext uri="{9D8B030D-6E8A-4147-A177-3AD203B41FA5}">
                          <a16:colId xmlns:a16="http://schemas.microsoft.com/office/drawing/2014/main" val="3272672087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343737412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err="1"/>
                            <a:t>Facenet</a:t>
                          </a:r>
                          <a:r>
                            <a:rPr lang="fr-FR" sz="1800" dirty="0"/>
                            <a:t> v2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712839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25" t="-128000" r="-2247" b="-7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94119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25" t="-228000" r="-2247" b="-6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529716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25" t="-328000" r="-2247" b="-5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236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25" t="-419608" r="-2247" b="-4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403502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25" t="-530000" r="-2247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7524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25" t="-630000" r="-2247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2163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/>
                            <a:t>Layer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25" t="-730000" r="-2247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256356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b="1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25" t="-830000" r="-2247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0371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31ED0F95-36AB-B987-9CCA-A893097ED1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9814734"/>
                  </p:ext>
                </p:extLst>
              </p:nvPr>
            </p:nvGraphicFramePr>
            <p:xfrm>
              <a:off x="2631522" y="1311518"/>
              <a:ext cx="1836000" cy="2499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56000">
                      <a:extLst>
                        <a:ext uri="{9D8B030D-6E8A-4147-A177-3AD203B41FA5}">
                          <a16:colId xmlns:a16="http://schemas.microsoft.com/office/drawing/2014/main" val="3272672087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3437374121"/>
                        </a:ext>
                      </a:extLst>
                    </a:gridCol>
                  </a:tblGrid>
                  <a:tr h="33412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err="1"/>
                            <a:t>Facenet</a:t>
                          </a:r>
                          <a:r>
                            <a:rPr lang="fr-FR" sz="1800" dirty="0"/>
                            <a:t> v6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7128393"/>
                      </a:ext>
                    </a:extLst>
                  </a:tr>
                  <a:tr h="296435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400" dirty="0"/>
                            <a:t>826.03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40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40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2941197"/>
                      </a:ext>
                    </a:extLst>
                  </a:tr>
                  <a:tr h="296435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400" dirty="0"/>
                            <a:t>348.48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40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40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97167"/>
                      </a:ext>
                    </a:extLst>
                  </a:tr>
                  <a:tr h="296435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400" dirty="0"/>
                            <a:t>87.12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40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40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5236261"/>
                      </a:ext>
                    </a:extLst>
                  </a:tr>
                  <a:tr h="296435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400" dirty="0"/>
                            <a:t>33.88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40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40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035028"/>
                      </a:ext>
                    </a:extLst>
                  </a:tr>
                  <a:tr h="296435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400" dirty="0"/>
                            <a:t>11.00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40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40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9752494"/>
                      </a:ext>
                    </a:extLst>
                  </a:tr>
                  <a:tr h="296435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400" dirty="0"/>
                            <a:t>1.00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40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40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1216387"/>
                      </a:ext>
                    </a:extLst>
                  </a:tr>
                  <a:tr h="296435">
                    <a:tc>
                      <a:txBody>
                        <a:bodyPr/>
                        <a:lstStyle/>
                        <a:p>
                          <a:r>
                            <a:rPr lang="fr-FR" sz="1400" b="1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400" b="1" i="0" dirty="0"/>
                            <a:t>1307.51 </a:t>
                          </a:r>
                          <a14:m>
                            <m:oMath xmlns:m="http://schemas.openxmlformats.org/officeDocument/2006/math"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𝛍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oMath>
                          </a14:m>
                          <a:endParaRPr lang="fr-FR" sz="1400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23570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31ED0F95-36AB-B987-9CCA-A893097ED1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9814734"/>
                  </p:ext>
                </p:extLst>
              </p:nvPr>
            </p:nvGraphicFramePr>
            <p:xfrm>
              <a:off x="2631522" y="1311518"/>
              <a:ext cx="1836000" cy="2499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56000">
                      <a:extLst>
                        <a:ext uri="{9D8B030D-6E8A-4147-A177-3AD203B41FA5}">
                          <a16:colId xmlns:a16="http://schemas.microsoft.com/office/drawing/2014/main" val="3272672087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343737412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err="1"/>
                            <a:t>Facenet</a:t>
                          </a:r>
                          <a:r>
                            <a:rPr lang="fr-FR" sz="1800" dirty="0"/>
                            <a:t> v6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712839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225" t="-128000" r="-2809" b="-6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94119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225" t="-228000" r="-2809" b="-5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529716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225" t="-321569" r="-2809" b="-4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236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225" t="-430000" r="-2809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403502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225" t="-530000" r="-2809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7524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225" t="-630000" r="-2809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2163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fr-FR" sz="1400" b="1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225" t="-730000" r="-2809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235703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BF9CC79-63E2-43D2-6433-8DDA4CEC25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4785706"/>
              </p:ext>
            </p:extLst>
          </p:nvPr>
        </p:nvGraphicFramePr>
        <p:xfrm>
          <a:off x="8084836" y="1185546"/>
          <a:ext cx="3077116" cy="2984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389B33B1-E4FF-23A0-95F5-9EB2F7D945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9053" t="22429" r="3447" b="22347"/>
          <a:stretch/>
        </p:blipFill>
        <p:spPr>
          <a:xfrm>
            <a:off x="174687" y="4425528"/>
            <a:ext cx="5213745" cy="20550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B84F44-D77A-2ED5-7FB5-3C56CF4A87E1}"/>
              </a:ext>
            </a:extLst>
          </p:cNvPr>
          <p:cNvSpPr txBox="1"/>
          <p:nvPr/>
        </p:nvSpPr>
        <p:spPr>
          <a:xfrm>
            <a:off x="174687" y="6349731"/>
            <a:ext cx="34847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Facenet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v6, accuracy 82%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BD5475C-D2DA-FD21-2F9D-ECF9E1375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9132" t="21446" r="4237" b="18414"/>
          <a:stretch/>
        </p:blipFill>
        <p:spPr>
          <a:xfrm>
            <a:off x="6641432" y="4425528"/>
            <a:ext cx="5283517" cy="22974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9BEB61-995C-C5CD-84F8-C1A6093EE536}"/>
              </a:ext>
            </a:extLst>
          </p:cNvPr>
          <p:cNvSpPr txBox="1"/>
          <p:nvPr/>
        </p:nvSpPr>
        <p:spPr>
          <a:xfrm>
            <a:off x="6641432" y="6334077"/>
            <a:ext cx="3484711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Facenet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v7, accuracy 82%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E1D622F1-388B-0A26-DFC0-805807046C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770742"/>
                  </p:ext>
                </p:extLst>
              </p:nvPr>
            </p:nvGraphicFramePr>
            <p:xfrm>
              <a:off x="4674278" y="1306835"/>
              <a:ext cx="1836000" cy="2499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56000">
                      <a:extLst>
                        <a:ext uri="{9D8B030D-6E8A-4147-A177-3AD203B41FA5}">
                          <a16:colId xmlns:a16="http://schemas.microsoft.com/office/drawing/2014/main" val="3272672087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3437374121"/>
                        </a:ext>
                      </a:extLst>
                    </a:gridCol>
                  </a:tblGrid>
                  <a:tr h="35525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err="1"/>
                            <a:t>Facenet</a:t>
                          </a:r>
                          <a:r>
                            <a:rPr lang="fr-FR" sz="1800" dirty="0"/>
                            <a:t> v7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7128393"/>
                      </a:ext>
                    </a:extLst>
                  </a:tr>
                  <a:tr h="296435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400" dirty="0"/>
                            <a:t>206.51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40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40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2941197"/>
                      </a:ext>
                    </a:extLst>
                  </a:tr>
                  <a:tr h="296435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400" dirty="0"/>
                            <a:t>309.76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40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40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97167"/>
                      </a:ext>
                    </a:extLst>
                  </a:tr>
                  <a:tr h="296435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400" dirty="0"/>
                            <a:t>96.80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40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40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5236261"/>
                      </a:ext>
                    </a:extLst>
                  </a:tr>
                  <a:tr h="296435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400" dirty="0"/>
                            <a:t>33.88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40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40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035028"/>
                      </a:ext>
                    </a:extLst>
                  </a:tr>
                  <a:tr h="296435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400" dirty="0"/>
                            <a:t>11.00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40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40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9752494"/>
                      </a:ext>
                    </a:extLst>
                  </a:tr>
                  <a:tr h="296435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400" dirty="0"/>
                            <a:t>1.00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40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40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1216387"/>
                      </a:ext>
                    </a:extLst>
                  </a:tr>
                  <a:tr h="296435">
                    <a:tc>
                      <a:txBody>
                        <a:bodyPr/>
                        <a:lstStyle/>
                        <a:p>
                          <a:r>
                            <a:rPr lang="fr-FR" sz="1400" b="1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400" b="1" i="0" dirty="0"/>
                            <a:t>658.95 </a:t>
                          </a:r>
                          <a14:m>
                            <m:oMath xmlns:m="http://schemas.openxmlformats.org/officeDocument/2006/math"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𝛍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oMath>
                          </a14:m>
                          <a:endParaRPr lang="fr-FR" sz="1400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5520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E1D622F1-388B-0A26-DFC0-805807046C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770742"/>
                  </p:ext>
                </p:extLst>
              </p:nvPr>
            </p:nvGraphicFramePr>
            <p:xfrm>
              <a:off x="4674278" y="1306835"/>
              <a:ext cx="1836000" cy="2499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56000">
                      <a:extLst>
                        <a:ext uri="{9D8B030D-6E8A-4147-A177-3AD203B41FA5}">
                          <a16:colId xmlns:a16="http://schemas.microsoft.com/office/drawing/2014/main" val="3272672087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343737412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err="1"/>
                            <a:t>Facenet</a:t>
                          </a:r>
                          <a:r>
                            <a:rPr lang="fr-FR" sz="1800" dirty="0"/>
                            <a:t> v7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712839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70225" t="-128000" r="-2809" b="-6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94119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70225" t="-228000" r="-2809" b="-5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529716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70225" t="-321569" r="-2809" b="-4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236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70225" t="-430000" r="-2809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403502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70225" t="-530000" r="-2809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7524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Layer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70225" t="-630000" r="-2809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2163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fr-FR" sz="1400" b="1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70225" t="-730000" r="-2809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15520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DA0EDA4-4D0F-AD84-0E89-9EFCCB41B174}"/>
              </a:ext>
            </a:extLst>
          </p:cNvPr>
          <p:cNvSpPr txBox="1"/>
          <p:nvPr/>
        </p:nvSpPr>
        <p:spPr>
          <a:xfrm>
            <a:off x="264063" y="4082473"/>
            <a:ext cx="3559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Expected inference time per layer </a:t>
            </a:r>
          </a:p>
        </p:txBody>
      </p:sp>
    </p:spTree>
    <p:extLst>
      <p:ext uri="{BB962C8B-B14F-4D97-AF65-F5344CB8AC3E}">
        <p14:creationId xmlns:p14="http://schemas.microsoft.com/office/powerpoint/2010/main" val="241303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C7B0F-2250-A788-603B-2C3BE949A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51D9BA9-4099-B3CD-8200-2B95380E92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1"/>
          <a:stretch/>
        </p:blipFill>
        <p:spPr>
          <a:xfrm>
            <a:off x="-1" y="424887"/>
            <a:ext cx="6328981" cy="40503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889D60-B073-9A6D-F800-1A2DF0E5E4CA}"/>
              </a:ext>
            </a:extLst>
          </p:cNvPr>
          <p:cNvSpPr txBox="1"/>
          <p:nvPr/>
        </p:nvSpPr>
        <p:spPr>
          <a:xfrm>
            <a:off x="2032986" y="135017"/>
            <a:ext cx="7590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Data folding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5F3719A-7C90-6112-7512-1BB479E36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092" t="31405" r="12652" b="21892"/>
          <a:stretch/>
        </p:blipFill>
        <p:spPr>
          <a:xfrm>
            <a:off x="6602262" y="4891745"/>
            <a:ext cx="5415051" cy="19570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7ABF348-8255-91BB-FD19-167AE5196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053" t="22429" r="3447" b="22347"/>
          <a:stretch/>
        </p:blipFill>
        <p:spPr>
          <a:xfrm>
            <a:off x="174687" y="4537063"/>
            <a:ext cx="5213745" cy="20550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4A662B-CE51-BA0A-7EE9-4B37C0F91CF8}"/>
              </a:ext>
            </a:extLst>
          </p:cNvPr>
          <p:cNvSpPr txBox="1"/>
          <p:nvPr/>
        </p:nvSpPr>
        <p:spPr>
          <a:xfrm>
            <a:off x="174687" y="6461266"/>
            <a:ext cx="34847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Facenet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v6 architecture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4FA436-B125-932E-0876-2FBE6491A33F}"/>
              </a:ext>
            </a:extLst>
          </p:cNvPr>
          <p:cNvSpPr/>
          <p:nvPr/>
        </p:nvSpPr>
        <p:spPr>
          <a:xfrm>
            <a:off x="5679422" y="5437378"/>
            <a:ext cx="760396" cy="38501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5C9EB-F63C-3415-E850-C3583A0DB639}"/>
              </a:ext>
            </a:extLst>
          </p:cNvPr>
          <p:cNvSpPr txBox="1"/>
          <p:nvPr/>
        </p:nvSpPr>
        <p:spPr>
          <a:xfrm>
            <a:off x="6700178" y="6344707"/>
            <a:ext cx="34847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Facenet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v5 architecture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2FE680-8ACF-3227-005E-397D76AA3F23}"/>
              </a:ext>
            </a:extLst>
          </p:cNvPr>
          <p:cNvSpPr/>
          <p:nvPr/>
        </p:nvSpPr>
        <p:spPr>
          <a:xfrm>
            <a:off x="6226224" y="873109"/>
            <a:ext cx="1419342" cy="3892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800F264-ACCA-E93D-89AF-03A545594C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3526848"/>
                  </p:ext>
                </p:extLst>
              </p:nvPr>
            </p:nvGraphicFramePr>
            <p:xfrm>
              <a:off x="6306790" y="949385"/>
              <a:ext cx="1260000" cy="18790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27267208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437374121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err="1"/>
                            <a:t>Facenet</a:t>
                          </a:r>
                          <a:r>
                            <a:rPr lang="fr-FR" sz="1200" dirty="0"/>
                            <a:t> v6</a:t>
                          </a:r>
                        </a:p>
                      </a:txBody>
                      <a:tcPr marL="45720" marR="45720" marT="36000" marB="36000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71283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sz="1050" dirty="0"/>
                            <a:t>Layer 1</a:t>
                          </a:r>
                        </a:p>
                      </a:txBody>
                      <a:tcPr marL="45720" marR="45720" marT="36000" marB="36000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050" dirty="0"/>
                            <a:t>826.03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05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05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050" i="0" dirty="0"/>
                        </a:p>
                      </a:txBody>
                      <a:tcPr marL="45720" marR="45720" marT="36000" marB="36000"/>
                    </a:tc>
                    <a:extLst>
                      <a:ext uri="{0D108BD9-81ED-4DB2-BD59-A6C34878D82A}">
                        <a16:rowId xmlns:a16="http://schemas.microsoft.com/office/drawing/2014/main" val="3732941197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r>
                            <a:rPr lang="fr-FR" sz="1050" dirty="0"/>
                            <a:t>Layer 2</a:t>
                          </a:r>
                        </a:p>
                      </a:txBody>
                      <a:tcPr marL="45720" marR="45720" marT="36000" marB="36000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050" dirty="0"/>
                            <a:t>348.48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05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05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050" i="0" dirty="0"/>
                        </a:p>
                      </a:txBody>
                      <a:tcPr marL="45720" marR="45720" marT="36000" marB="36000"/>
                    </a:tc>
                    <a:extLst>
                      <a:ext uri="{0D108BD9-81ED-4DB2-BD59-A6C34878D82A}">
                        <a16:rowId xmlns:a16="http://schemas.microsoft.com/office/drawing/2014/main" val="35152971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sz="1050" dirty="0"/>
                            <a:t>Layer 3</a:t>
                          </a:r>
                        </a:p>
                      </a:txBody>
                      <a:tcPr marL="45720" marR="45720" marT="36000" marB="36000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050" dirty="0"/>
                            <a:t>87.12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05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05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050" i="0" dirty="0"/>
                        </a:p>
                      </a:txBody>
                      <a:tcPr marL="45720" marR="45720" marT="36000" marB="36000"/>
                    </a:tc>
                    <a:extLst>
                      <a:ext uri="{0D108BD9-81ED-4DB2-BD59-A6C34878D82A}">
                        <a16:rowId xmlns:a16="http://schemas.microsoft.com/office/drawing/2014/main" val="1695236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sz="1050" dirty="0"/>
                            <a:t>Layer 4</a:t>
                          </a:r>
                        </a:p>
                      </a:txBody>
                      <a:tcPr marL="45720" marR="45720" marT="36000" marB="36000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050" dirty="0"/>
                            <a:t>33.88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05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05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050" i="0" dirty="0"/>
                        </a:p>
                      </a:txBody>
                      <a:tcPr marL="45720" marR="45720" marT="36000" marB="36000"/>
                    </a:tc>
                    <a:extLst>
                      <a:ext uri="{0D108BD9-81ED-4DB2-BD59-A6C34878D82A}">
                        <a16:rowId xmlns:a16="http://schemas.microsoft.com/office/drawing/2014/main" val="41840350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sz="1050" dirty="0"/>
                            <a:t>Layer 5</a:t>
                          </a:r>
                        </a:p>
                      </a:txBody>
                      <a:tcPr marL="45720" marR="45720" marT="36000" marB="36000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050" dirty="0"/>
                            <a:t>11.00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05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05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050" i="0" dirty="0"/>
                        </a:p>
                      </a:txBody>
                      <a:tcPr marL="45720" marR="45720" marT="36000" marB="36000"/>
                    </a:tc>
                    <a:extLst>
                      <a:ext uri="{0D108BD9-81ED-4DB2-BD59-A6C34878D82A}">
                        <a16:rowId xmlns:a16="http://schemas.microsoft.com/office/drawing/2014/main" val="101975249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sz="1050" dirty="0"/>
                            <a:t>Layer 6</a:t>
                          </a:r>
                        </a:p>
                      </a:txBody>
                      <a:tcPr marL="45720" marR="45720" marT="36000" marB="36000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050" dirty="0"/>
                            <a:t>1.00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05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05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050" i="0" dirty="0"/>
                        </a:p>
                      </a:txBody>
                      <a:tcPr marL="45720" marR="45720" marT="36000" marB="36000"/>
                    </a:tc>
                    <a:extLst>
                      <a:ext uri="{0D108BD9-81ED-4DB2-BD59-A6C34878D82A}">
                        <a16:rowId xmlns:a16="http://schemas.microsoft.com/office/drawing/2014/main" val="16912163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sz="1050" b="1" dirty="0"/>
                            <a:t>TOTAL</a:t>
                          </a:r>
                        </a:p>
                      </a:txBody>
                      <a:tcPr marL="45720" marR="45720" marT="36000" marB="36000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050" b="1" i="0" dirty="0"/>
                            <a:t>1307.5 </a:t>
                          </a:r>
                          <a14:m>
                            <m:oMath xmlns:m="http://schemas.openxmlformats.org/officeDocument/2006/math"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𝛍</m:t>
                              </m:r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oMath>
                          </a14:m>
                          <a:endParaRPr lang="fr-FR" sz="1050" b="1" i="0" dirty="0"/>
                        </a:p>
                      </a:txBody>
                      <a:tcPr marL="45720" marR="45720" marT="36000" marB="36000"/>
                    </a:tc>
                    <a:extLst>
                      <a:ext uri="{0D108BD9-81ED-4DB2-BD59-A6C34878D82A}">
                        <a16:rowId xmlns:a16="http://schemas.microsoft.com/office/drawing/2014/main" val="29823570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800F264-ACCA-E93D-89AF-03A545594C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3526848"/>
                  </p:ext>
                </p:extLst>
              </p:nvPr>
            </p:nvGraphicFramePr>
            <p:xfrm>
              <a:off x="6306790" y="949385"/>
              <a:ext cx="1260000" cy="18790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27267208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437374121"/>
                        </a:ext>
                      </a:extLst>
                    </a:gridCol>
                  </a:tblGrid>
                  <a:tr h="25488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err="1"/>
                            <a:t>Facenet</a:t>
                          </a:r>
                          <a:r>
                            <a:rPr lang="fr-FR" sz="1200" dirty="0"/>
                            <a:t> v6</a:t>
                          </a:r>
                        </a:p>
                      </a:txBody>
                      <a:tcPr marL="45720" marR="45720" marT="36000" marB="36000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7128393"/>
                      </a:ext>
                    </a:extLst>
                  </a:tr>
                  <a:tr h="232020">
                    <a:tc>
                      <a:txBody>
                        <a:bodyPr/>
                        <a:lstStyle/>
                        <a:p>
                          <a:r>
                            <a:rPr lang="fr-FR" sz="1050" dirty="0"/>
                            <a:t>Layer 1</a:t>
                          </a:r>
                        </a:p>
                      </a:txBody>
                      <a:tcPr marL="45720" marR="45720" marT="36000" marB="3600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36000" marB="36000">
                        <a:blipFill>
                          <a:blip r:embed="rId7"/>
                          <a:stretch>
                            <a:fillRect l="-75630" t="-113158" r="-3361" b="-6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941197"/>
                      </a:ext>
                    </a:extLst>
                  </a:tr>
                  <a:tr h="232020">
                    <a:tc>
                      <a:txBody>
                        <a:bodyPr/>
                        <a:lstStyle/>
                        <a:p>
                          <a:r>
                            <a:rPr lang="fr-FR" sz="1050" dirty="0"/>
                            <a:t>Layer 2</a:t>
                          </a:r>
                        </a:p>
                      </a:txBody>
                      <a:tcPr marL="45720" marR="45720" marT="36000" marB="3600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36000" marB="36000">
                        <a:blipFill>
                          <a:blip r:embed="rId7"/>
                          <a:stretch>
                            <a:fillRect l="-75630" t="-213158" r="-3361" b="-5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5297167"/>
                      </a:ext>
                    </a:extLst>
                  </a:tr>
                  <a:tr h="232020">
                    <a:tc>
                      <a:txBody>
                        <a:bodyPr/>
                        <a:lstStyle/>
                        <a:p>
                          <a:r>
                            <a:rPr lang="fr-FR" sz="1050" dirty="0"/>
                            <a:t>Layer 3</a:t>
                          </a:r>
                        </a:p>
                      </a:txBody>
                      <a:tcPr marL="45720" marR="45720" marT="36000" marB="3600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36000" marB="36000">
                        <a:blipFill>
                          <a:blip r:embed="rId7"/>
                          <a:stretch>
                            <a:fillRect l="-75630" t="-313158" r="-3361" b="-4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236261"/>
                      </a:ext>
                    </a:extLst>
                  </a:tr>
                  <a:tr h="232020">
                    <a:tc>
                      <a:txBody>
                        <a:bodyPr/>
                        <a:lstStyle/>
                        <a:p>
                          <a:r>
                            <a:rPr lang="fr-FR" sz="1050" dirty="0"/>
                            <a:t>Layer 4</a:t>
                          </a:r>
                        </a:p>
                      </a:txBody>
                      <a:tcPr marL="45720" marR="45720" marT="36000" marB="3600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36000" marB="36000">
                        <a:blipFill>
                          <a:blip r:embed="rId7"/>
                          <a:stretch>
                            <a:fillRect l="-75630" t="-402564" r="-3361" b="-310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4035028"/>
                      </a:ext>
                    </a:extLst>
                  </a:tr>
                  <a:tr h="232020">
                    <a:tc>
                      <a:txBody>
                        <a:bodyPr/>
                        <a:lstStyle/>
                        <a:p>
                          <a:r>
                            <a:rPr lang="fr-FR" sz="1050" dirty="0"/>
                            <a:t>Layer 5</a:t>
                          </a:r>
                        </a:p>
                      </a:txBody>
                      <a:tcPr marL="45720" marR="45720" marT="36000" marB="3600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36000" marB="36000">
                        <a:blipFill>
                          <a:blip r:embed="rId7"/>
                          <a:stretch>
                            <a:fillRect l="-75630" t="-515789" r="-3361" b="-21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752494"/>
                      </a:ext>
                    </a:extLst>
                  </a:tr>
                  <a:tr h="232020">
                    <a:tc>
                      <a:txBody>
                        <a:bodyPr/>
                        <a:lstStyle/>
                        <a:p>
                          <a:r>
                            <a:rPr lang="fr-FR" sz="1050" dirty="0"/>
                            <a:t>Layer 6</a:t>
                          </a:r>
                        </a:p>
                      </a:txBody>
                      <a:tcPr marL="45720" marR="45720" marT="36000" marB="3600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36000" marB="36000">
                        <a:blipFill>
                          <a:blip r:embed="rId7"/>
                          <a:stretch>
                            <a:fillRect l="-75630" t="-615789" r="-3361" b="-11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216387"/>
                      </a:ext>
                    </a:extLst>
                  </a:tr>
                  <a:tr h="232020">
                    <a:tc>
                      <a:txBody>
                        <a:bodyPr/>
                        <a:lstStyle/>
                        <a:p>
                          <a:r>
                            <a:rPr lang="fr-FR" sz="1050" b="1" dirty="0"/>
                            <a:t>TOTAL</a:t>
                          </a:r>
                        </a:p>
                      </a:txBody>
                      <a:tcPr marL="45720" marR="45720" marT="36000" marB="3600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36000" marB="36000">
                        <a:blipFill>
                          <a:blip r:embed="rId7"/>
                          <a:stretch>
                            <a:fillRect l="-75630" t="-715789" r="-3361" b="-1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23570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F772595F-643B-418C-B577-94DE1533EA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264004"/>
                  </p:ext>
                </p:extLst>
              </p:nvPr>
            </p:nvGraphicFramePr>
            <p:xfrm>
              <a:off x="6306790" y="3023955"/>
              <a:ext cx="1260000" cy="16470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27267208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437374121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err="1"/>
                            <a:t>Facenet</a:t>
                          </a:r>
                          <a:r>
                            <a:rPr lang="fr-FR" sz="1200" dirty="0"/>
                            <a:t> v5</a:t>
                          </a:r>
                        </a:p>
                      </a:txBody>
                      <a:tcPr marL="45720" marR="45720" marT="36000" marB="36000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71283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sz="1050" dirty="0"/>
                            <a:t>Layer 1</a:t>
                          </a:r>
                        </a:p>
                      </a:txBody>
                      <a:tcPr marL="45720" marR="45720" marT="36000" marB="36000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050" dirty="0"/>
                            <a:t>79.05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05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05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050" i="0" dirty="0"/>
                        </a:p>
                      </a:txBody>
                      <a:tcPr marL="45720" marR="45720" marT="36000" marB="36000"/>
                    </a:tc>
                    <a:extLst>
                      <a:ext uri="{0D108BD9-81ED-4DB2-BD59-A6C34878D82A}">
                        <a16:rowId xmlns:a16="http://schemas.microsoft.com/office/drawing/2014/main" val="37329411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sz="1050" dirty="0"/>
                            <a:t>Layer 2</a:t>
                          </a:r>
                        </a:p>
                      </a:txBody>
                      <a:tcPr marL="45720" marR="45720" marT="36000" marB="36000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050" dirty="0"/>
                            <a:t>53.24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05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05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050" i="0" dirty="0"/>
                        </a:p>
                      </a:txBody>
                      <a:tcPr marL="45720" marR="45720" marT="36000" marB="36000"/>
                    </a:tc>
                    <a:extLst>
                      <a:ext uri="{0D108BD9-81ED-4DB2-BD59-A6C34878D82A}">
                        <a16:rowId xmlns:a16="http://schemas.microsoft.com/office/drawing/2014/main" val="35152971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sz="1050" dirty="0"/>
                            <a:t>Layer 3</a:t>
                          </a:r>
                        </a:p>
                      </a:txBody>
                      <a:tcPr marL="45720" marR="45720" marT="36000" marB="36000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050" dirty="0"/>
                            <a:t>19.00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05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05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050" i="0" dirty="0"/>
                        </a:p>
                      </a:txBody>
                      <a:tcPr marL="45720" marR="45720" marT="36000" marB="36000"/>
                    </a:tc>
                    <a:extLst>
                      <a:ext uri="{0D108BD9-81ED-4DB2-BD59-A6C34878D82A}">
                        <a16:rowId xmlns:a16="http://schemas.microsoft.com/office/drawing/2014/main" val="16952362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sz="1050" dirty="0"/>
                            <a:t>Layer 4</a:t>
                          </a:r>
                        </a:p>
                      </a:txBody>
                      <a:tcPr marL="45720" marR="45720" marT="36000" marB="36000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050" dirty="0"/>
                            <a:t>5.60</a:t>
                          </a:r>
                          <a14:m>
                            <m:oMath xmlns:m="http://schemas.openxmlformats.org/officeDocument/2006/math">
                              <m:r>
                                <a:rPr lang="fr-FR" sz="105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 sz="105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05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050" i="0" dirty="0"/>
                        </a:p>
                      </a:txBody>
                      <a:tcPr marL="45720" marR="45720" marT="36000" marB="36000"/>
                    </a:tc>
                    <a:extLst>
                      <a:ext uri="{0D108BD9-81ED-4DB2-BD59-A6C34878D82A}">
                        <a16:rowId xmlns:a16="http://schemas.microsoft.com/office/drawing/2014/main" val="41840350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sz="1050" dirty="0"/>
                            <a:t>Layer 5</a:t>
                          </a:r>
                        </a:p>
                      </a:txBody>
                      <a:tcPr marL="45720" marR="45720" marT="36000" marB="36000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050" dirty="0"/>
                            <a:t>0.16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FR" sz="105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m:rPr>
                                  <m:sty m:val="p"/>
                                </m:rPr>
                                <a:rPr lang="fr-FR" sz="1050" b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oMath>
                          </a14:m>
                          <a:endParaRPr lang="fr-FR" sz="1050" i="0" dirty="0"/>
                        </a:p>
                      </a:txBody>
                      <a:tcPr marL="45720" marR="45720" marT="36000" marB="36000"/>
                    </a:tc>
                    <a:extLst>
                      <a:ext uri="{0D108BD9-81ED-4DB2-BD59-A6C34878D82A}">
                        <a16:rowId xmlns:a16="http://schemas.microsoft.com/office/drawing/2014/main" val="101975249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sz="1050" b="1" dirty="0"/>
                            <a:t>TOTAL</a:t>
                          </a:r>
                        </a:p>
                      </a:txBody>
                      <a:tcPr marL="45720" marR="45720" marT="36000" marB="36000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050" b="1" i="0" dirty="0"/>
                            <a:t>157.05 </a:t>
                          </a:r>
                          <a14:m>
                            <m:oMath xmlns:m="http://schemas.openxmlformats.org/officeDocument/2006/math">
                              <m:r>
                                <a:rPr lang="fr-FR" sz="1050" b="1" i="0" smtClean="0">
                                  <a:latin typeface="Cambria Math" panose="02040503050406030204" pitchFamily="18" charset="0"/>
                                </a:rPr>
                                <m:t>𝛍</m:t>
                              </m:r>
                              <m:r>
                                <a:rPr lang="fr-FR" sz="1050" b="1" i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oMath>
                          </a14:m>
                          <a:endParaRPr lang="fr-FR" sz="1050" b="1" i="0" dirty="0"/>
                        </a:p>
                      </a:txBody>
                      <a:tcPr marL="45720" marR="45720" marT="36000" marB="36000"/>
                    </a:tc>
                    <a:extLst>
                      <a:ext uri="{0D108BD9-81ED-4DB2-BD59-A6C34878D82A}">
                        <a16:rowId xmlns:a16="http://schemas.microsoft.com/office/drawing/2014/main" val="29823570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F772595F-643B-418C-B577-94DE1533EA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264004"/>
                  </p:ext>
                </p:extLst>
              </p:nvPr>
            </p:nvGraphicFramePr>
            <p:xfrm>
              <a:off x="6306790" y="3023955"/>
              <a:ext cx="1260000" cy="16470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27267208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437374121"/>
                        </a:ext>
                      </a:extLst>
                    </a:gridCol>
                  </a:tblGrid>
                  <a:tr h="25488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err="1"/>
                            <a:t>Facenet</a:t>
                          </a:r>
                          <a:r>
                            <a:rPr lang="fr-FR" sz="1200" dirty="0"/>
                            <a:t> v5</a:t>
                          </a:r>
                        </a:p>
                      </a:txBody>
                      <a:tcPr marL="45720" marR="45720" marT="36000" marB="36000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7128393"/>
                      </a:ext>
                    </a:extLst>
                  </a:tr>
                  <a:tr h="232020">
                    <a:tc>
                      <a:txBody>
                        <a:bodyPr/>
                        <a:lstStyle/>
                        <a:p>
                          <a:r>
                            <a:rPr lang="fr-FR" sz="1050" dirty="0"/>
                            <a:t>Layer 1</a:t>
                          </a:r>
                        </a:p>
                      </a:txBody>
                      <a:tcPr marL="45720" marR="45720" marT="36000" marB="3600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36000" marB="36000">
                        <a:blipFill>
                          <a:blip r:embed="rId8"/>
                          <a:stretch>
                            <a:fillRect l="-75630" t="-115789" r="-3361" b="-5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941197"/>
                      </a:ext>
                    </a:extLst>
                  </a:tr>
                  <a:tr h="232020">
                    <a:tc>
                      <a:txBody>
                        <a:bodyPr/>
                        <a:lstStyle/>
                        <a:p>
                          <a:r>
                            <a:rPr lang="fr-FR" sz="1050" dirty="0"/>
                            <a:t>Layer 2</a:t>
                          </a:r>
                        </a:p>
                      </a:txBody>
                      <a:tcPr marL="45720" marR="45720" marT="36000" marB="3600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36000" marB="36000">
                        <a:blipFill>
                          <a:blip r:embed="rId8"/>
                          <a:stretch>
                            <a:fillRect l="-75630" t="-215789" r="-3361" b="-4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5297167"/>
                      </a:ext>
                    </a:extLst>
                  </a:tr>
                  <a:tr h="232020">
                    <a:tc>
                      <a:txBody>
                        <a:bodyPr/>
                        <a:lstStyle/>
                        <a:p>
                          <a:r>
                            <a:rPr lang="fr-FR" sz="1050" dirty="0"/>
                            <a:t>Layer 3</a:t>
                          </a:r>
                        </a:p>
                      </a:txBody>
                      <a:tcPr marL="45720" marR="45720" marT="36000" marB="3600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36000" marB="36000">
                        <a:blipFill>
                          <a:blip r:embed="rId8"/>
                          <a:stretch>
                            <a:fillRect l="-75630" t="-315789" r="-3361" b="-3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236261"/>
                      </a:ext>
                    </a:extLst>
                  </a:tr>
                  <a:tr h="232020">
                    <a:tc>
                      <a:txBody>
                        <a:bodyPr/>
                        <a:lstStyle/>
                        <a:p>
                          <a:r>
                            <a:rPr lang="fr-FR" sz="1050" dirty="0"/>
                            <a:t>Layer 4</a:t>
                          </a:r>
                        </a:p>
                      </a:txBody>
                      <a:tcPr marL="45720" marR="45720" marT="36000" marB="3600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36000" marB="36000">
                        <a:blipFill>
                          <a:blip r:embed="rId8"/>
                          <a:stretch>
                            <a:fillRect l="-75630" t="-405128" r="-3361" b="-2128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4035028"/>
                      </a:ext>
                    </a:extLst>
                  </a:tr>
                  <a:tr h="232020">
                    <a:tc>
                      <a:txBody>
                        <a:bodyPr/>
                        <a:lstStyle/>
                        <a:p>
                          <a:r>
                            <a:rPr lang="fr-FR" sz="1050" dirty="0"/>
                            <a:t>Layer 5</a:t>
                          </a:r>
                        </a:p>
                      </a:txBody>
                      <a:tcPr marL="45720" marR="45720" marT="36000" marB="3600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36000" marB="36000">
                        <a:blipFill>
                          <a:blip r:embed="rId8"/>
                          <a:stretch>
                            <a:fillRect l="-75630" t="-518421" r="-3361" b="-11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752494"/>
                      </a:ext>
                    </a:extLst>
                  </a:tr>
                  <a:tr h="232020">
                    <a:tc>
                      <a:txBody>
                        <a:bodyPr/>
                        <a:lstStyle/>
                        <a:p>
                          <a:r>
                            <a:rPr lang="fr-FR" sz="1050" b="1" dirty="0"/>
                            <a:t>TOTAL</a:t>
                          </a:r>
                        </a:p>
                      </a:txBody>
                      <a:tcPr marL="45720" marR="45720" marT="36000" marB="3600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36000" marB="36000">
                        <a:blipFill>
                          <a:blip r:embed="rId8"/>
                          <a:stretch>
                            <a:fillRect l="-75630" t="-618421" r="-3361" b="-1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235703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C8D57A4-C678-197C-3354-4736A6EBBB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8241056"/>
              </p:ext>
            </p:extLst>
          </p:nvPr>
        </p:nvGraphicFramePr>
        <p:xfrm>
          <a:off x="7934035" y="1365021"/>
          <a:ext cx="1872000" cy="294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2BF18B8-45DA-A08D-0F2E-BD4F2FB20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2560035"/>
              </p:ext>
            </p:extLst>
          </p:nvPr>
        </p:nvGraphicFramePr>
        <p:xfrm>
          <a:off x="10119907" y="1365021"/>
          <a:ext cx="1872000" cy="294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899859-4679-5C1B-9E4A-26FB1DB03673}"/>
                  </a:ext>
                </a:extLst>
              </p:cNvPr>
              <p:cNvSpPr txBox="1"/>
              <p:nvPr/>
            </p:nvSpPr>
            <p:spPr>
              <a:xfrm>
                <a:off x="1082351" y="4428601"/>
                <a:ext cx="4883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Data folding according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u="none" strike="noStrike" baseline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100" b="0" i="1" u="none" strike="noStrike" baseline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sz="1100" b="0" i="1" u="none" strike="noStrike" baseline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sz="1100" b="0" i="1" u="none" strike="noStrike" baseline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100" b="0" i="0" u="none" strike="noStrike" baseline="0" dirty="0">
                    <a:solidFill>
                      <a:schemeClr val="bg2">
                        <a:lumMod val="75000"/>
                      </a:schemeClr>
                    </a:solidFill>
                    <a:latin typeface="LinBiolinumTB"/>
                  </a:rPr>
                  <a:t>-net by </a:t>
                </a:r>
                <a:r>
                  <a:rPr lang="en-US" sz="1100" dirty="0" err="1">
                    <a:solidFill>
                      <a:schemeClr val="bg2">
                        <a:lumMod val="75000"/>
                      </a:schemeClr>
                    </a:solidFill>
                  </a:rPr>
                  <a:t>Okman</a:t>
                </a:r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 &amp; al. [1]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899859-4679-5C1B-9E4A-26FB1DB03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51" y="4428601"/>
                <a:ext cx="4883426" cy="261610"/>
              </a:xfrm>
              <a:prstGeom prst="rect">
                <a:avLst/>
              </a:prstGeom>
              <a:blipFill>
                <a:blip r:embed="rId11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39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5327-68BE-52F6-95AC-92E7AE34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09B27-5904-43C3-8E89-82A2AB0A5850}"/>
              </a:ext>
            </a:extLst>
          </p:cNvPr>
          <p:cNvSpPr txBox="1"/>
          <p:nvPr/>
        </p:nvSpPr>
        <p:spPr>
          <a:xfrm>
            <a:off x="1394690" y="1672649"/>
            <a:ext cx="903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latin typeface="LinLibertineT"/>
              </a:rPr>
              <a:t>Okman</a:t>
            </a:r>
            <a:r>
              <a:rPr lang="en-US" dirty="0">
                <a:latin typeface="LinLibertineT"/>
              </a:rPr>
              <a:t>, </a:t>
            </a:r>
            <a:r>
              <a:rPr lang="en-US" sz="1800" b="0" i="0" u="none" strike="noStrike" baseline="0" dirty="0" err="1">
                <a:latin typeface="LinLibertineT"/>
              </a:rPr>
              <a:t>Ulkar</a:t>
            </a:r>
            <a:r>
              <a:rPr lang="en-US" sz="1800" b="0" i="0" u="none" strike="noStrike" baseline="0" dirty="0">
                <a:latin typeface="LinLibertineT"/>
              </a:rPr>
              <a:t> &amp; </a:t>
            </a:r>
            <a:r>
              <a:rPr lang="en-US" sz="1800" b="0" i="0" u="none" strike="noStrike" baseline="0" dirty="0" err="1">
                <a:latin typeface="LinLibertineT"/>
              </a:rPr>
              <a:t>Uyanik</a:t>
            </a:r>
            <a:r>
              <a:rPr lang="en-US" dirty="0">
                <a:latin typeface="LinLibertineT"/>
              </a:rPr>
              <a:t>, 2022. </a:t>
            </a:r>
            <a:r>
              <a:rPr lang="en-GB" sz="1800" b="0" i="0" u="none" strike="noStrike" baseline="0" dirty="0">
                <a:latin typeface="LinBiolinumTB"/>
              </a:rPr>
              <a:t>L3U-net: Low-Latency Lightweight U-net Based Image </a:t>
            </a:r>
            <a:r>
              <a:rPr lang="en-US" sz="1800" b="0" i="0" u="none" strike="noStrike" baseline="0" dirty="0">
                <a:latin typeface="LinBiolinumTB"/>
              </a:rPr>
              <a:t>Segmentation Model for Parallel CNN Processor, </a:t>
            </a:r>
            <a:r>
              <a:rPr lang="en-US" dirty="0">
                <a:hlinkClick r:id="rId2"/>
              </a:rPr>
              <a:t>http://arxiv.org/abs/2203.16528</a:t>
            </a:r>
            <a:r>
              <a:rPr lang="en-US" dirty="0"/>
              <a:t> [1]</a:t>
            </a:r>
          </a:p>
        </p:txBody>
      </p:sp>
    </p:spTree>
    <p:extLst>
      <p:ext uri="{BB962C8B-B14F-4D97-AF65-F5344CB8AC3E}">
        <p14:creationId xmlns:p14="http://schemas.microsoft.com/office/powerpoint/2010/main" val="49413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615</TotalTime>
  <Words>1003</Words>
  <Application>Microsoft Office PowerPoint</Application>
  <PresentationFormat>Widescreen</PresentationFormat>
  <Paragraphs>173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LinBiolinumTB</vt:lpstr>
      <vt:lpstr>LinLibertineT</vt:lpstr>
      <vt:lpstr>Office Theme</vt:lpstr>
      <vt:lpstr>Face detection using MAX78000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Fontaine</dc:creator>
  <cp:lastModifiedBy>Hugo Fontaine</cp:lastModifiedBy>
  <cp:revision>9</cp:revision>
  <dcterms:created xsi:type="dcterms:W3CDTF">2024-12-31T08:47:42Z</dcterms:created>
  <dcterms:modified xsi:type="dcterms:W3CDTF">2025-01-02T14:43:57Z</dcterms:modified>
</cp:coreProperties>
</file>