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50434875" cy="25558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25" d="100"/>
          <a:sy n="25" d="100"/>
        </p:scale>
        <p:origin x="-206" y="-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4360" y="4182881"/>
            <a:ext cx="37826156" cy="8898231"/>
          </a:xfrm>
        </p:spPr>
        <p:txBody>
          <a:bodyPr anchor="b"/>
          <a:lstStyle>
            <a:lvl1pPr algn="ctr">
              <a:defRPr sz="223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4360" y="13424262"/>
            <a:ext cx="37826156" cy="6170780"/>
          </a:xfrm>
        </p:spPr>
        <p:txBody>
          <a:bodyPr/>
          <a:lstStyle>
            <a:lvl1pPr marL="0" indent="0" algn="ctr">
              <a:buNone/>
              <a:defRPr sz="8945"/>
            </a:lvl1pPr>
            <a:lvl2pPr marL="1703939" indent="0" algn="ctr">
              <a:buNone/>
              <a:defRPr sz="7454"/>
            </a:lvl2pPr>
            <a:lvl3pPr marL="3407877" indent="0" algn="ctr">
              <a:buNone/>
              <a:defRPr sz="6708"/>
            </a:lvl3pPr>
            <a:lvl4pPr marL="5111816" indent="0" algn="ctr">
              <a:buNone/>
              <a:defRPr sz="5963"/>
            </a:lvl4pPr>
            <a:lvl5pPr marL="6815755" indent="0" algn="ctr">
              <a:buNone/>
              <a:defRPr sz="5963"/>
            </a:lvl5pPr>
            <a:lvl6pPr marL="8519693" indent="0" algn="ctr">
              <a:buNone/>
              <a:defRPr sz="5963"/>
            </a:lvl6pPr>
            <a:lvl7pPr marL="10223632" indent="0" algn="ctr">
              <a:buNone/>
              <a:defRPr sz="5963"/>
            </a:lvl7pPr>
            <a:lvl8pPr marL="11927571" indent="0" algn="ctr">
              <a:buNone/>
              <a:defRPr sz="5963"/>
            </a:lvl8pPr>
            <a:lvl9pPr marL="13631509" indent="0" algn="ctr">
              <a:buNone/>
              <a:defRPr sz="59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B73-DF86-4D55-A773-975AE0E38008}" type="datetimeFigureOut">
              <a:rPr lang="en-CA" smtClean="0"/>
              <a:t>2021-04-12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1648-356B-4965-AB8E-6A3756AF14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51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B73-DF86-4D55-A773-975AE0E38008}" type="datetimeFigureOut">
              <a:rPr lang="en-CA" smtClean="0"/>
              <a:t>2021-04-12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1648-356B-4965-AB8E-6A3756AF14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494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92457" y="1360767"/>
            <a:ext cx="10875020" cy="216598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398" y="1360767"/>
            <a:ext cx="31994624" cy="216598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B73-DF86-4D55-A773-975AE0E38008}" type="datetimeFigureOut">
              <a:rPr lang="en-CA" smtClean="0"/>
              <a:t>2021-04-12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1648-356B-4965-AB8E-6A3756AF14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270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B73-DF86-4D55-A773-975AE0E38008}" type="datetimeFigureOut">
              <a:rPr lang="en-CA" smtClean="0"/>
              <a:t>2021-04-12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1648-356B-4965-AB8E-6A3756AF14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88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1129" y="6371942"/>
            <a:ext cx="43500080" cy="10631728"/>
          </a:xfrm>
        </p:spPr>
        <p:txBody>
          <a:bodyPr anchor="b"/>
          <a:lstStyle>
            <a:lvl1pPr>
              <a:defRPr sz="223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41129" y="17104250"/>
            <a:ext cx="43500080" cy="5590975"/>
          </a:xfrm>
        </p:spPr>
        <p:txBody>
          <a:bodyPr/>
          <a:lstStyle>
            <a:lvl1pPr marL="0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1pPr>
            <a:lvl2pPr marL="1703939" indent="0">
              <a:buNone/>
              <a:defRPr sz="7454">
                <a:solidFill>
                  <a:schemeClr val="tx1">
                    <a:tint val="75000"/>
                  </a:schemeClr>
                </a:solidFill>
              </a:defRPr>
            </a:lvl2pPr>
            <a:lvl3pPr marL="3407877" indent="0">
              <a:buNone/>
              <a:defRPr sz="6708">
                <a:solidFill>
                  <a:schemeClr val="tx1">
                    <a:tint val="75000"/>
                  </a:schemeClr>
                </a:solidFill>
              </a:defRPr>
            </a:lvl3pPr>
            <a:lvl4pPr marL="5111816" indent="0">
              <a:buNone/>
              <a:defRPr sz="5963">
                <a:solidFill>
                  <a:schemeClr val="tx1">
                    <a:tint val="75000"/>
                  </a:schemeClr>
                </a:solidFill>
              </a:defRPr>
            </a:lvl4pPr>
            <a:lvl5pPr marL="6815755" indent="0">
              <a:buNone/>
              <a:defRPr sz="5963">
                <a:solidFill>
                  <a:schemeClr val="tx1">
                    <a:tint val="75000"/>
                  </a:schemeClr>
                </a:solidFill>
              </a:defRPr>
            </a:lvl5pPr>
            <a:lvl6pPr marL="8519693" indent="0">
              <a:buNone/>
              <a:defRPr sz="5963">
                <a:solidFill>
                  <a:schemeClr val="tx1">
                    <a:tint val="75000"/>
                  </a:schemeClr>
                </a:solidFill>
              </a:defRPr>
            </a:lvl6pPr>
            <a:lvl7pPr marL="10223632" indent="0">
              <a:buNone/>
              <a:defRPr sz="5963">
                <a:solidFill>
                  <a:schemeClr val="tx1">
                    <a:tint val="75000"/>
                  </a:schemeClr>
                </a:solidFill>
              </a:defRPr>
            </a:lvl7pPr>
            <a:lvl8pPr marL="11927571" indent="0">
              <a:buNone/>
              <a:defRPr sz="5963">
                <a:solidFill>
                  <a:schemeClr val="tx1">
                    <a:tint val="75000"/>
                  </a:schemeClr>
                </a:solidFill>
              </a:defRPr>
            </a:lvl8pPr>
            <a:lvl9pPr marL="13631509" indent="0">
              <a:buNone/>
              <a:defRPr sz="59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B73-DF86-4D55-A773-975AE0E38008}" type="datetimeFigureOut">
              <a:rPr lang="en-CA" smtClean="0"/>
              <a:t>2021-04-12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1648-356B-4965-AB8E-6A3756AF14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02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7398" y="6803834"/>
            <a:ext cx="21434822" cy="16216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32655" y="6803834"/>
            <a:ext cx="21434822" cy="16216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B73-DF86-4D55-A773-975AE0E38008}" type="datetimeFigureOut">
              <a:rPr lang="en-CA" smtClean="0"/>
              <a:t>2021-04-12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1648-356B-4965-AB8E-6A3756AF14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51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3967" y="1360769"/>
            <a:ext cx="43500080" cy="4940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969" y="6265445"/>
            <a:ext cx="21336314" cy="3070598"/>
          </a:xfrm>
        </p:spPr>
        <p:txBody>
          <a:bodyPr anchor="b"/>
          <a:lstStyle>
            <a:lvl1pPr marL="0" indent="0">
              <a:buNone/>
              <a:defRPr sz="8945" b="1"/>
            </a:lvl1pPr>
            <a:lvl2pPr marL="1703939" indent="0">
              <a:buNone/>
              <a:defRPr sz="7454" b="1"/>
            </a:lvl2pPr>
            <a:lvl3pPr marL="3407877" indent="0">
              <a:buNone/>
              <a:defRPr sz="6708" b="1"/>
            </a:lvl3pPr>
            <a:lvl4pPr marL="5111816" indent="0">
              <a:buNone/>
              <a:defRPr sz="5963" b="1"/>
            </a:lvl4pPr>
            <a:lvl5pPr marL="6815755" indent="0">
              <a:buNone/>
              <a:defRPr sz="5963" b="1"/>
            </a:lvl5pPr>
            <a:lvl6pPr marL="8519693" indent="0">
              <a:buNone/>
              <a:defRPr sz="5963" b="1"/>
            </a:lvl6pPr>
            <a:lvl7pPr marL="10223632" indent="0">
              <a:buNone/>
              <a:defRPr sz="5963" b="1"/>
            </a:lvl7pPr>
            <a:lvl8pPr marL="11927571" indent="0">
              <a:buNone/>
              <a:defRPr sz="5963" b="1"/>
            </a:lvl8pPr>
            <a:lvl9pPr marL="13631509" indent="0">
              <a:buNone/>
              <a:defRPr sz="59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3969" y="9336043"/>
            <a:ext cx="21336314" cy="137319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32655" y="6265445"/>
            <a:ext cx="21441391" cy="3070598"/>
          </a:xfrm>
        </p:spPr>
        <p:txBody>
          <a:bodyPr anchor="b"/>
          <a:lstStyle>
            <a:lvl1pPr marL="0" indent="0">
              <a:buNone/>
              <a:defRPr sz="8945" b="1"/>
            </a:lvl1pPr>
            <a:lvl2pPr marL="1703939" indent="0">
              <a:buNone/>
              <a:defRPr sz="7454" b="1"/>
            </a:lvl2pPr>
            <a:lvl3pPr marL="3407877" indent="0">
              <a:buNone/>
              <a:defRPr sz="6708" b="1"/>
            </a:lvl3pPr>
            <a:lvl4pPr marL="5111816" indent="0">
              <a:buNone/>
              <a:defRPr sz="5963" b="1"/>
            </a:lvl4pPr>
            <a:lvl5pPr marL="6815755" indent="0">
              <a:buNone/>
              <a:defRPr sz="5963" b="1"/>
            </a:lvl5pPr>
            <a:lvl6pPr marL="8519693" indent="0">
              <a:buNone/>
              <a:defRPr sz="5963" b="1"/>
            </a:lvl6pPr>
            <a:lvl7pPr marL="10223632" indent="0">
              <a:buNone/>
              <a:defRPr sz="5963" b="1"/>
            </a:lvl7pPr>
            <a:lvl8pPr marL="11927571" indent="0">
              <a:buNone/>
              <a:defRPr sz="5963" b="1"/>
            </a:lvl8pPr>
            <a:lvl9pPr marL="13631509" indent="0">
              <a:buNone/>
              <a:defRPr sz="59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32655" y="9336043"/>
            <a:ext cx="21441391" cy="137319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B73-DF86-4D55-A773-975AE0E38008}" type="datetimeFigureOut">
              <a:rPr lang="en-CA" smtClean="0"/>
              <a:t>2021-04-12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1648-356B-4965-AB8E-6A3756AF14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09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B73-DF86-4D55-A773-975AE0E38008}" type="datetimeFigureOut">
              <a:rPr lang="en-CA" smtClean="0"/>
              <a:t>2021-04-12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1648-356B-4965-AB8E-6A3756AF14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57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B73-DF86-4D55-A773-975AE0E38008}" type="datetimeFigureOut">
              <a:rPr lang="en-CA" smtClean="0"/>
              <a:t>2021-04-12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1648-356B-4965-AB8E-6A3756AF14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54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3969" y="1703917"/>
            <a:ext cx="16266559" cy="5963708"/>
          </a:xfrm>
        </p:spPr>
        <p:txBody>
          <a:bodyPr anchor="b"/>
          <a:lstStyle>
            <a:lvl1pPr>
              <a:defRPr sz="119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1391" y="3679989"/>
            <a:ext cx="25532655" cy="18163278"/>
          </a:xfrm>
        </p:spPr>
        <p:txBody>
          <a:bodyPr/>
          <a:lstStyle>
            <a:lvl1pPr>
              <a:defRPr sz="11926"/>
            </a:lvl1pPr>
            <a:lvl2pPr>
              <a:defRPr sz="10435"/>
            </a:lvl2pPr>
            <a:lvl3pPr>
              <a:defRPr sz="8945"/>
            </a:lvl3pPr>
            <a:lvl4pPr>
              <a:defRPr sz="7454"/>
            </a:lvl4pPr>
            <a:lvl5pPr>
              <a:defRPr sz="7454"/>
            </a:lvl5pPr>
            <a:lvl6pPr>
              <a:defRPr sz="7454"/>
            </a:lvl6pPr>
            <a:lvl7pPr>
              <a:defRPr sz="7454"/>
            </a:lvl7pPr>
            <a:lvl8pPr>
              <a:defRPr sz="7454"/>
            </a:lvl8pPr>
            <a:lvl9pPr>
              <a:defRPr sz="74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3969" y="7667625"/>
            <a:ext cx="16266559" cy="14205224"/>
          </a:xfrm>
        </p:spPr>
        <p:txBody>
          <a:bodyPr/>
          <a:lstStyle>
            <a:lvl1pPr marL="0" indent="0">
              <a:buNone/>
              <a:defRPr sz="5963"/>
            </a:lvl1pPr>
            <a:lvl2pPr marL="1703939" indent="0">
              <a:buNone/>
              <a:defRPr sz="5218"/>
            </a:lvl2pPr>
            <a:lvl3pPr marL="3407877" indent="0">
              <a:buNone/>
              <a:defRPr sz="4472"/>
            </a:lvl3pPr>
            <a:lvl4pPr marL="5111816" indent="0">
              <a:buNone/>
              <a:defRPr sz="3727"/>
            </a:lvl4pPr>
            <a:lvl5pPr marL="6815755" indent="0">
              <a:buNone/>
              <a:defRPr sz="3727"/>
            </a:lvl5pPr>
            <a:lvl6pPr marL="8519693" indent="0">
              <a:buNone/>
              <a:defRPr sz="3727"/>
            </a:lvl6pPr>
            <a:lvl7pPr marL="10223632" indent="0">
              <a:buNone/>
              <a:defRPr sz="3727"/>
            </a:lvl7pPr>
            <a:lvl8pPr marL="11927571" indent="0">
              <a:buNone/>
              <a:defRPr sz="3727"/>
            </a:lvl8pPr>
            <a:lvl9pPr marL="13631509" indent="0">
              <a:buNone/>
              <a:defRPr sz="37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B73-DF86-4D55-A773-975AE0E38008}" type="datetimeFigureOut">
              <a:rPr lang="en-CA" smtClean="0"/>
              <a:t>2021-04-12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1648-356B-4965-AB8E-6A3756AF14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3969" y="1703917"/>
            <a:ext cx="16266559" cy="5963708"/>
          </a:xfrm>
        </p:spPr>
        <p:txBody>
          <a:bodyPr anchor="b"/>
          <a:lstStyle>
            <a:lvl1pPr>
              <a:defRPr sz="119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41391" y="3679989"/>
            <a:ext cx="25532655" cy="18163278"/>
          </a:xfrm>
        </p:spPr>
        <p:txBody>
          <a:bodyPr anchor="t"/>
          <a:lstStyle>
            <a:lvl1pPr marL="0" indent="0">
              <a:buNone/>
              <a:defRPr sz="11926"/>
            </a:lvl1pPr>
            <a:lvl2pPr marL="1703939" indent="0">
              <a:buNone/>
              <a:defRPr sz="10435"/>
            </a:lvl2pPr>
            <a:lvl3pPr marL="3407877" indent="0">
              <a:buNone/>
              <a:defRPr sz="8945"/>
            </a:lvl3pPr>
            <a:lvl4pPr marL="5111816" indent="0">
              <a:buNone/>
              <a:defRPr sz="7454"/>
            </a:lvl4pPr>
            <a:lvl5pPr marL="6815755" indent="0">
              <a:buNone/>
              <a:defRPr sz="7454"/>
            </a:lvl5pPr>
            <a:lvl6pPr marL="8519693" indent="0">
              <a:buNone/>
              <a:defRPr sz="7454"/>
            </a:lvl6pPr>
            <a:lvl7pPr marL="10223632" indent="0">
              <a:buNone/>
              <a:defRPr sz="7454"/>
            </a:lvl7pPr>
            <a:lvl8pPr marL="11927571" indent="0">
              <a:buNone/>
              <a:defRPr sz="7454"/>
            </a:lvl8pPr>
            <a:lvl9pPr marL="13631509" indent="0">
              <a:buNone/>
              <a:defRPr sz="74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3969" y="7667625"/>
            <a:ext cx="16266559" cy="14205224"/>
          </a:xfrm>
        </p:spPr>
        <p:txBody>
          <a:bodyPr/>
          <a:lstStyle>
            <a:lvl1pPr marL="0" indent="0">
              <a:buNone/>
              <a:defRPr sz="5963"/>
            </a:lvl1pPr>
            <a:lvl2pPr marL="1703939" indent="0">
              <a:buNone/>
              <a:defRPr sz="5218"/>
            </a:lvl2pPr>
            <a:lvl3pPr marL="3407877" indent="0">
              <a:buNone/>
              <a:defRPr sz="4472"/>
            </a:lvl3pPr>
            <a:lvl4pPr marL="5111816" indent="0">
              <a:buNone/>
              <a:defRPr sz="3727"/>
            </a:lvl4pPr>
            <a:lvl5pPr marL="6815755" indent="0">
              <a:buNone/>
              <a:defRPr sz="3727"/>
            </a:lvl5pPr>
            <a:lvl6pPr marL="8519693" indent="0">
              <a:buNone/>
              <a:defRPr sz="3727"/>
            </a:lvl6pPr>
            <a:lvl7pPr marL="10223632" indent="0">
              <a:buNone/>
              <a:defRPr sz="3727"/>
            </a:lvl7pPr>
            <a:lvl8pPr marL="11927571" indent="0">
              <a:buNone/>
              <a:defRPr sz="3727"/>
            </a:lvl8pPr>
            <a:lvl9pPr marL="13631509" indent="0">
              <a:buNone/>
              <a:defRPr sz="37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B73-DF86-4D55-A773-975AE0E38008}" type="datetimeFigureOut">
              <a:rPr lang="en-CA" smtClean="0"/>
              <a:t>2021-04-12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1648-356B-4965-AB8E-6A3756AF14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03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7398" y="1360769"/>
            <a:ext cx="43500080" cy="4940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398" y="6803834"/>
            <a:ext cx="43500080" cy="1621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7398" y="23689177"/>
            <a:ext cx="11347847" cy="1360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5AB73-DF86-4D55-A773-975AE0E38008}" type="datetimeFigureOut">
              <a:rPr lang="en-CA" smtClean="0"/>
              <a:t>2021-04-12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06553" y="23689177"/>
            <a:ext cx="17021770" cy="1360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619630" y="23689177"/>
            <a:ext cx="11347847" cy="1360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A1648-356B-4965-AB8E-6A3756AF14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971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407877" rtl="0" eaLnBrk="1" latinLnBrk="0" hangingPunct="1">
        <a:lnSpc>
          <a:spcPct val="90000"/>
        </a:lnSpc>
        <a:spcBef>
          <a:spcPct val="0"/>
        </a:spcBef>
        <a:buNone/>
        <a:defRPr sz="16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1969" indent="-851969" algn="l" defTabSz="3407877" rtl="0" eaLnBrk="1" latinLnBrk="0" hangingPunct="1">
        <a:lnSpc>
          <a:spcPct val="90000"/>
        </a:lnSpc>
        <a:spcBef>
          <a:spcPts val="3727"/>
        </a:spcBef>
        <a:buFont typeface="Arial" panose="020B0604020202020204" pitchFamily="34" charset="0"/>
        <a:buChar char="•"/>
        <a:defRPr sz="10435" kern="1200">
          <a:solidFill>
            <a:schemeClr val="tx1"/>
          </a:solidFill>
          <a:latin typeface="+mn-lt"/>
          <a:ea typeface="+mn-ea"/>
          <a:cs typeface="+mn-cs"/>
        </a:defRPr>
      </a:lvl1pPr>
      <a:lvl2pPr marL="2555908" indent="-851969" algn="l" defTabSz="3407877" rtl="0" eaLnBrk="1" latinLnBrk="0" hangingPunct="1">
        <a:lnSpc>
          <a:spcPct val="90000"/>
        </a:lnSpc>
        <a:spcBef>
          <a:spcPts val="1863"/>
        </a:spcBef>
        <a:buFont typeface="Arial" panose="020B0604020202020204" pitchFamily="34" charset="0"/>
        <a:buChar char="•"/>
        <a:defRPr sz="8945" kern="1200">
          <a:solidFill>
            <a:schemeClr val="tx1"/>
          </a:solidFill>
          <a:latin typeface="+mn-lt"/>
          <a:ea typeface="+mn-ea"/>
          <a:cs typeface="+mn-cs"/>
        </a:defRPr>
      </a:lvl2pPr>
      <a:lvl3pPr marL="4259847" indent="-851969" algn="l" defTabSz="3407877" rtl="0" eaLnBrk="1" latinLnBrk="0" hangingPunct="1">
        <a:lnSpc>
          <a:spcPct val="90000"/>
        </a:lnSpc>
        <a:spcBef>
          <a:spcPts val="1863"/>
        </a:spcBef>
        <a:buFont typeface="Arial" panose="020B0604020202020204" pitchFamily="34" charset="0"/>
        <a:buChar char="•"/>
        <a:defRPr sz="7454" kern="1200">
          <a:solidFill>
            <a:schemeClr val="tx1"/>
          </a:solidFill>
          <a:latin typeface="+mn-lt"/>
          <a:ea typeface="+mn-ea"/>
          <a:cs typeface="+mn-cs"/>
        </a:defRPr>
      </a:lvl3pPr>
      <a:lvl4pPr marL="5963785" indent="-851969" algn="l" defTabSz="3407877" rtl="0" eaLnBrk="1" latinLnBrk="0" hangingPunct="1">
        <a:lnSpc>
          <a:spcPct val="90000"/>
        </a:lnSpc>
        <a:spcBef>
          <a:spcPts val="1863"/>
        </a:spcBef>
        <a:buFont typeface="Arial" panose="020B0604020202020204" pitchFamily="34" charset="0"/>
        <a:buChar char="•"/>
        <a:defRPr sz="6708" kern="1200">
          <a:solidFill>
            <a:schemeClr val="tx1"/>
          </a:solidFill>
          <a:latin typeface="+mn-lt"/>
          <a:ea typeface="+mn-ea"/>
          <a:cs typeface="+mn-cs"/>
        </a:defRPr>
      </a:lvl4pPr>
      <a:lvl5pPr marL="7667724" indent="-851969" algn="l" defTabSz="3407877" rtl="0" eaLnBrk="1" latinLnBrk="0" hangingPunct="1">
        <a:lnSpc>
          <a:spcPct val="90000"/>
        </a:lnSpc>
        <a:spcBef>
          <a:spcPts val="1863"/>
        </a:spcBef>
        <a:buFont typeface="Arial" panose="020B0604020202020204" pitchFamily="34" charset="0"/>
        <a:buChar char="•"/>
        <a:defRPr sz="6708" kern="1200">
          <a:solidFill>
            <a:schemeClr val="tx1"/>
          </a:solidFill>
          <a:latin typeface="+mn-lt"/>
          <a:ea typeface="+mn-ea"/>
          <a:cs typeface="+mn-cs"/>
        </a:defRPr>
      </a:lvl5pPr>
      <a:lvl6pPr marL="9371663" indent="-851969" algn="l" defTabSz="3407877" rtl="0" eaLnBrk="1" latinLnBrk="0" hangingPunct="1">
        <a:lnSpc>
          <a:spcPct val="90000"/>
        </a:lnSpc>
        <a:spcBef>
          <a:spcPts val="1863"/>
        </a:spcBef>
        <a:buFont typeface="Arial" panose="020B0604020202020204" pitchFamily="34" charset="0"/>
        <a:buChar char="•"/>
        <a:defRPr sz="6708" kern="1200">
          <a:solidFill>
            <a:schemeClr val="tx1"/>
          </a:solidFill>
          <a:latin typeface="+mn-lt"/>
          <a:ea typeface="+mn-ea"/>
          <a:cs typeface="+mn-cs"/>
        </a:defRPr>
      </a:lvl6pPr>
      <a:lvl7pPr marL="11075601" indent="-851969" algn="l" defTabSz="3407877" rtl="0" eaLnBrk="1" latinLnBrk="0" hangingPunct="1">
        <a:lnSpc>
          <a:spcPct val="90000"/>
        </a:lnSpc>
        <a:spcBef>
          <a:spcPts val="1863"/>
        </a:spcBef>
        <a:buFont typeface="Arial" panose="020B0604020202020204" pitchFamily="34" charset="0"/>
        <a:buChar char="•"/>
        <a:defRPr sz="6708" kern="1200">
          <a:solidFill>
            <a:schemeClr val="tx1"/>
          </a:solidFill>
          <a:latin typeface="+mn-lt"/>
          <a:ea typeface="+mn-ea"/>
          <a:cs typeface="+mn-cs"/>
        </a:defRPr>
      </a:lvl7pPr>
      <a:lvl8pPr marL="12779540" indent="-851969" algn="l" defTabSz="3407877" rtl="0" eaLnBrk="1" latinLnBrk="0" hangingPunct="1">
        <a:lnSpc>
          <a:spcPct val="90000"/>
        </a:lnSpc>
        <a:spcBef>
          <a:spcPts val="1863"/>
        </a:spcBef>
        <a:buFont typeface="Arial" panose="020B0604020202020204" pitchFamily="34" charset="0"/>
        <a:buChar char="•"/>
        <a:defRPr sz="6708" kern="1200">
          <a:solidFill>
            <a:schemeClr val="tx1"/>
          </a:solidFill>
          <a:latin typeface="+mn-lt"/>
          <a:ea typeface="+mn-ea"/>
          <a:cs typeface="+mn-cs"/>
        </a:defRPr>
      </a:lvl8pPr>
      <a:lvl9pPr marL="14483479" indent="-851969" algn="l" defTabSz="3407877" rtl="0" eaLnBrk="1" latinLnBrk="0" hangingPunct="1">
        <a:lnSpc>
          <a:spcPct val="90000"/>
        </a:lnSpc>
        <a:spcBef>
          <a:spcPts val="1863"/>
        </a:spcBef>
        <a:buFont typeface="Arial" panose="020B0604020202020204" pitchFamily="34" charset="0"/>
        <a:buChar char="•"/>
        <a:defRPr sz="67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07877" rtl="0" eaLnBrk="1" latinLnBrk="0" hangingPunct="1">
        <a:defRPr sz="6708" kern="1200">
          <a:solidFill>
            <a:schemeClr val="tx1"/>
          </a:solidFill>
          <a:latin typeface="+mn-lt"/>
          <a:ea typeface="+mn-ea"/>
          <a:cs typeface="+mn-cs"/>
        </a:defRPr>
      </a:lvl1pPr>
      <a:lvl2pPr marL="1703939" algn="l" defTabSz="3407877" rtl="0" eaLnBrk="1" latinLnBrk="0" hangingPunct="1">
        <a:defRPr sz="6708" kern="1200">
          <a:solidFill>
            <a:schemeClr val="tx1"/>
          </a:solidFill>
          <a:latin typeface="+mn-lt"/>
          <a:ea typeface="+mn-ea"/>
          <a:cs typeface="+mn-cs"/>
        </a:defRPr>
      </a:lvl2pPr>
      <a:lvl3pPr marL="3407877" algn="l" defTabSz="3407877" rtl="0" eaLnBrk="1" latinLnBrk="0" hangingPunct="1">
        <a:defRPr sz="6708" kern="1200">
          <a:solidFill>
            <a:schemeClr val="tx1"/>
          </a:solidFill>
          <a:latin typeface="+mn-lt"/>
          <a:ea typeface="+mn-ea"/>
          <a:cs typeface="+mn-cs"/>
        </a:defRPr>
      </a:lvl3pPr>
      <a:lvl4pPr marL="5111816" algn="l" defTabSz="3407877" rtl="0" eaLnBrk="1" latinLnBrk="0" hangingPunct="1">
        <a:defRPr sz="6708" kern="1200">
          <a:solidFill>
            <a:schemeClr val="tx1"/>
          </a:solidFill>
          <a:latin typeface="+mn-lt"/>
          <a:ea typeface="+mn-ea"/>
          <a:cs typeface="+mn-cs"/>
        </a:defRPr>
      </a:lvl4pPr>
      <a:lvl5pPr marL="6815755" algn="l" defTabSz="3407877" rtl="0" eaLnBrk="1" latinLnBrk="0" hangingPunct="1">
        <a:defRPr sz="6708" kern="1200">
          <a:solidFill>
            <a:schemeClr val="tx1"/>
          </a:solidFill>
          <a:latin typeface="+mn-lt"/>
          <a:ea typeface="+mn-ea"/>
          <a:cs typeface="+mn-cs"/>
        </a:defRPr>
      </a:lvl5pPr>
      <a:lvl6pPr marL="8519693" algn="l" defTabSz="3407877" rtl="0" eaLnBrk="1" latinLnBrk="0" hangingPunct="1">
        <a:defRPr sz="6708" kern="1200">
          <a:solidFill>
            <a:schemeClr val="tx1"/>
          </a:solidFill>
          <a:latin typeface="+mn-lt"/>
          <a:ea typeface="+mn-ea"/>
          <a:cs typeface="+mn-cs"/>
        </a:defRPr>
      </a:lvl6pPr>
      <a:lvl7pPr marL="10223632" algn="l" defTabSz="3407877" rtl="0" eaLnBrk="1" latinLnBrk="0" hangingPunct="1">
        <a:defRPr sz="6708" kern="1200">
          <a:solidFill>
            <a:schemeClr val="tx1"/>
          </a:solidFill>
          <a:latin typeface="+mn-lt"/>
          <a:ea typeface="+mn-ea"/>
          <a:cs typeface="+mn-cs"/>
        </a:defRPr>
      </a:lvl7pPr>
      <a:lvl8pPr marL="11927571" algn="l" defTabSz="3407877" rtl="0" eaLnBrk="1" latinLnBrk="0" hangingPunct="1">
        <a:defRPr sz="6708" kern="1200">
          <a:solidFill>
            <a:schemeClr val="tx1"/>
          </a:solidFill>
          <a:latin typeface="+mn-lt"/>
          <a:ea typeface="+mn-ea"/>
          <a:cs typeface="+mn-cs"/>
        </a:defRPr>
      </a:lvl8pPr>
      <a:lvl9pPr marL="13631509" algn="l" defTabSz="3407877" rtl="0" eaLnBrk="1" latinLnBrk="0" hangingPunct="1">
        <a:defRPr sz="67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E68214-17C7-4F90-82FA-B94F60996938}"/>
              </a:ext>
            </a:extLst>
          </p:cNvPr>
          <p:cNvSpPr txBox="1"/>
          <p:nvPr/>
        </p:nvSpPr>
        <p:spPr>
          <a:xfrm>
            <a:off x="19444990" y="64890"/>
            <a:ext cx="11607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 for Factoring Integers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1642D9-1F62-4CC2-8A59-3D04BA48A65A}"/>
              </a:ext>
            </a:extLst>
          </p:cNvPr>
          <p:cNvSpPr txBox="1"/>
          <p:nvPr/>
        </p:nvSpPr>
        <p:spPr>
          <a:xfrm>
            <a:off x="17406813" y="1016280"/>
            <a:ext cx="14951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latin typeface="Arial" panose="020B0604020202020204" pitchFamily="34" charset="0"/>
                <a:cs typeface="Arial" panose="020B0604020202020204" pitchFamily="34" charset="0"/>
              </a:rPr>
              <a:t>CO 255: Introduction to Optimization(Advanced Level)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B41145-6103-4415-ACF7-D909E6C3C87D}"/>
              </a:ext>
            </a:extLst>
          </p:cNvPr>
          <p:cNvSpPr txBox="1"/>
          <p:nvPr/>
        </p:nvSpPr>
        <p:spPr>
          <a:xfrm>
            <a:off x="2006049" y="1572759"/>
            <a:ext cx="5799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of Interest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1A94ED-FC8B-46A0-8B4A-0ED306010FA1}"/>
              </a:ext>
            </a:extLst>
          </p:cNvPr>
          <p:cNvSpPr txBox="1"/>
          <p:nvPr/>
        </p:nvSpPr>
        <p:spPr>
          <a:xfrm>
            <a:off x="462065" y="2263808"/>
            <a:ext cx="8887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562" indent="-384562">
              <a:buFont typeface="Arial" panose="020B0604020202020204" pitchFamily="34" charset="0"/>
              <a:buChar char="•"/>
            </a:pPr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We can express factorization of integers as a mixed-integer programming model</a:t>
            </a:r>
          </a:p>
          <a:p>
            <a:pPr marL="384562" indent="-384562">
              <a:buFont typeface="Arial" panose="020B0604020202020204" pitchFamily="34" charset="0"/>
              <a:buChar char="•"/>
            </a:pPr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Can we create an efficient model for factorizing numbers?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6563C-9D46-4BEE-AB45-99622C146889}"/>
              </a:ext>
            </a:extLst>
          </p:cNvPr>
          <p:cNvSpPr txBox="1"/>
          <p:nvPr/>
        </p:nvSpPr>
        <p:spPr>
          <a:xfrm>
            <a:off x="2754043" y="4686539"/>
            <a:ext cx="4303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Approach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6B2BA-2DE1-4226-B383-42F307640C03}"/>
              </a:ext>
            </a:extLst>
          </p:cNvPr>
          <p:cNvSpPr txBox="1"/>
          <p:nvPr/>
        </p:nvSpPr>
        <p:spPr>
          <a:xfrm>
            <a:off x="0" y="5491995"/>
            <a:ext cx="101641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9125" indent="-769125">
              <a:buFont typeface="Arial" panose="020B0604020202020204" pitchFamily="34" charset="0"/>
              <a:buChar char="•"/>
            </a:pPr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We have created mixed-integer programming models for factorization as well as well-known number theory algorithms for multiplications/factorizations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241F63-D850-42EB-9C49-913FB187D60E}"/>
              </a:ext>
            </a:extLst>
          </p:cNvPr>
          <p:cNvSpPr txBox="1"/>
          <p:nvPr/>
        </p:nvSpPr>
        <p:spPr>
          <a:xfrm>
            <a:off x="3897980" y="7774778"/>
            <a:ext cx="1555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BC9B57-D21A-4B7C-858B-63E176A6B4B8}"/>
              </a:ext>
            </a:extLst>
          </p:cNvPr>
          <p:cNvSpPr txBox="1"/>
          <p:nvPr/>
        </p:nvSpPr>
        <p:spPr>
          <a:xfrm>
            <a:off x="462065" y="8688481"/>
            <a:ext cx="8887956" cy="4715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562" indent="-384562">
              <a:buFont typeface="Arial" panose="020B0604020202020204" pitchFamily="34" charset="0"/>
              <a:buChar char="•"/>
            </a:pPr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A variety of methods have been developed in number theory, we wish to see what we can model, how these models behave and advantages and disadvantages of using such models</a:t>
            </a:r>
          </a:p>
          <a:p>
            <a:pPr marL="384562" indent="-384562">
              <a:buFont typeface="Arial" panose="020B0604020202020204" pitchFamily="34" charset="0"/>
              <a:buChar char="•"/>
            </a:pPr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Given N = XY we wish to find a non-trivial positive integer solution (X, Y not equal to 1</a:t>
            </a:r>
            <a:r>
              <a:rPr lang="en-CA" sz="4845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813C2C-39B6-4B11-AA5E-536982DA186F}"/>
              </a:ext>
            </a:extLst>
          </p:cNvPr>
          <p:cNvSpPr txBox="1"/>
          <p:nvPr/>
        </p:nvSpPr>
        <p:spPr>
          <a:xfrm>
            <a:off x="10697858" y="1572759"/>
            <a:ext cx="10972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Formulating the Product of Variables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4D5BA0-9568-4B84-82AC-FD82CF6D6D55}"/>
              </a:ext>
            </a:extLst>
          </p:cNvPr>
          <p:cNvSpPr txBox="1"/>
          <p:nvPr/>
        </p:nvSpPr>
        <p:spPr>
          <a:xfrm>
            <a:off x="10697859" y="2421447"/>
            <a:ext cx="109725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562" indent="-384562">
              <a:buFont typeface="Arial" panose="020B0604020202020204" pitchFamily="34" charset="0"/>
              <a:buChar char="•"/>
            </a:pPr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Since we are working with linear problems, we cannot directly represent  Z = XY. However, we can get around this with some linear inequalities</a:t>
            </a:r>
          </a:p>
          <a:p>
            <a:pPr marL="384562" indent="-384562">
              <a:buFont typeface="Arial" panose="020B0604020202020204" pitchFamily="34" charset="0"/>
              <a:buChar char="•"/>
            </a:pPr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If we let Y be binary (0, or 1), we can represent Z = XY by the following (U is some constant):</a:t>
            </a:r>
          </a:p>
          <a:p>
            <a:pPr marL="384562" indent="-384562">
              <a:buFont typeface="Arial" panose="020B0604020202020204" pitchFamily="34" charset="0"/>
              <a:buChar char="•"/>
            </a:pP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4562" indent="-384562">
              <a:buFont typeface="Arial" panose="020B0604020202020204" pitchFamily="34" charset="0"/>
              <a:buChar char="•"/>
            </a:pP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4562" indent="-384562">
              <a:buFont typeface="Arial" panose="020B0604020202020204" pitchFamily="34" charset="0"/>
              <a:buChar char="•"/>
            </a:pPr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Then for the special case of X, Y being both binary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32EF6C-5616-473B-8B23-B7DD1DEAEA89}"/>
              </a:ext>
            </a:extLst>
          </p:cNvPr>
          <p:cNvSpPr txBox="1"/>
          <p:nvPr/>
        </p:nvSpPr>
        <p:spPr>
          <a:xfrm>
            <a:off x="10675667" y="9880712"/>
            <a:ext cx="14758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Representation of One Factor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3203FC-A2D5-49F5-A8EE-D16FFE870E64}"/>
              </a:ext>
            </a:extLst>
          </p:cNvPr>
          <p:cNvSpPr txBox="1"/>
          <p:nvPr/>
        </p:nvSpPr>
        <p:spPr>
          <a:xfrm>
            <a:off x="10884450" y="16813096"/>
            <a:ext cx="109725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562" indent="-384562">
              <a:buFont typeface="Arial" panose="020B0604020202020204" pitchFamily="34" charset="0"/>
              <a:buChar char="•"/>
            </a:pPr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This gives 2k + 1 variables, as well as 4k + 4 inequality constraints</a:t>
            </a:r>
          </a:p>
          <a:p>
            <a:pPr marL="384562" indent="-384562">
              <a:buFont typeface="Arial" panose="020B0604020202020204" pitchFamily="34" charset="0"/>
              <a:buChar char="•"/>
            </a:pPr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We created a program to see how well this model behaves in practice (model 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E48E1B-4475-4AB7-BA1B-7E65EA0DD522}"/>
              </a:ext>
            </a:extLst>
          </p:cNvPr>
          <p:cNvSpPr txBox="1"/>
          <p:nvPr/>
        </p:nvSpPr>
        <p:spPr>
          <a:xfrm>
            <a:off x="22770958" y="1547769"/>
            <a:ext cx="11485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Representation of Both Factors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AF2FBF-CD0B-447C-91F2-9C481549B571}"/>
              </a:ext>
            </a:extLst>
          </p:cNvPr>
          <p:cNvSpPr txBox="1"/>
          <p:nvPr/>
        </p:nvSpPr>
        <p:spPr>
          <a:xfrm>
            <a:off x="22770957" y="10427780"/>
            <a:ext cx="114858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562" indent="-384562">
              <a:buFont typeface="Arial" panose="020B0604020202020204" pitchFamily="34" charset="0"/>
              <a:buChar char="•"/>
            </a:pPr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This gives T^2 + 2T variables as well as T^2 + 2T + 4 inequality constraints</a:t>
            </a:r>
          </a:p>
          <a:p>
            <a:pPr marL="384562" indent="-384562">
              <a:buFont typeface="Arial" panose="020B0604020202020204" pitchFamily="34" charset="0"/>
              <a:buChar char="•"/>
            </a:pPr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In general the cutting should never depend on the value of N (except for its size), so we conjecture the existence of a “universal cut” that allows for a polynomial time factorization of N</a:t>
            </a:r>
          </a:p>
          <a:p>
            <a:pPr marL="384562" indent="-384562">
              <a:buFont typeface="Arial" panose="020B0604020202020204" pitchFamily="34" charset="0"/>
              <a:buChar char="•"/>
            </a:pPr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We created a program to see howe well this model behaves in practice (model 2)</a:t>
            </a:r>
          </a:p>
          <a:p>
            <a:pPr marL="384562" indent="-384562">
              <a:buFont typeface="Arial" panose="020B0604020202020204" pitchFamily="34" charset="0"/>
              <a:buChar char="•"/>
            </a:pPr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Here are some interesting “non-trivial” </a:t>
            </a:r>
            <a:r>
              <a:rPr lang="en-CA" sz="3600" dirty="0" err="1">
                <a:latin typeface="Arial" panose="020B0604020202020204" pitchFamily="34" charset="0"/>
                <a:cs typeface="Arial" panose="020B0604020202020204" pitchFamily="34" charset="0"/>
              </a:rPr>
              <a:t>Chvátal</a:t>
            </a:r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 cuts below (see the document for better cuts):</a:t>
            </a:r>
          </a:p>
        </p:txBody>
      </p:sp>
      <p:pic>
        <p:nvPicPr>
          <p:cNvPr id="23" name="Picture 22" descr="Text, letter&#10;&#10;Description automatically generated">
            <a:extLst>
              <a:ext uri="{FF2B5EF4-FFF2-40B4-BE49-F238E27FC236}">
                <a16:creationId xmlns:a16="http://schemas.microsoft.com/office/drawing/2014/main" id="{E84B4559-F4B6-438A-98A3-399425EE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582" y="11296663"/>
            <a:ext cx="6144445" cy="4890759"/>
          </a:xfrm>
          <a:prstGeom prst="rect">
            <a:avLst/>
          </a:prstGeom>
        </p:spPr>
      </p:pic>
      <p:pic>
        <p:nvPicPr>
          <p:cNvPr id="25" name="Picture 24" descr="Chart, histogram&#10;&#10;Description automatically generated">
            <a:extLst>
              <a:ext uri="{FF2B5EF4-FFF2-40B4-BE49-F238E27FC236}">
                <a16:creationId xmlns:a16="http://schemas.microsoft.com/office/drawing/2014/main" id="{EED1028D-983A-4D90-A460-D390CBB3C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3243" y="14151123"/>
            <a:ext cx="12072927" cy="335359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D95D4D0-AF37-4D57-AD44-4DCAB685D1EE}"/>
              </a:ext>
            </a:extLst>
          </p:cNvPr>
          <p:cNvSpPr txBox="1"/>
          <p:nvPr/>
        </p:nvSpPr>
        <p:spPr>
          <a:xfrm>
            <a:off x="38341078" y="1406741"/>
            <a:ext cx="3198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Karatsuba</a:t>
            </a:r>
          </a:p>
        </p:txBody>
      </p:sp>
      <p:pic>
        <p:nvPicPr>
          <p:cNvPr id="28" name="Picture 27" descr="Text, letter&#10;&#10;Description automatically generated">
            <a:extLst>
              <a:ext uri="{FF2B5EF4-FFF2-40B4-BE49-F238E27FC236}">
                <a16:creationId xmlns:a16="http://schemas.microsoft.com/office/drawing/2014/main" id="{7DA447B1-D74B-4CCC-A266-53AFABBE8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878" y="2271745"/>
            <a:ext cx="7064641" cy="786023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3E73159-E450-42B6-A467-15A4620FE90A}"/>
              </a:ext>
            </a:extLst>
          </p:cNvPr>
          <p:cNvSpPr txBox="1"/>
          <p:nvPr/>
        </p:nvSpPr>
        <p:spPr>
          <a:xfrm>
            <a:off x="35826719" y="9556190"/>
            <a:ext cx="78205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The first algorithm to multiply numbers faster than O(N^2)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We modelled it as a linear problem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8A905911-F377-4F99-8BB2-9FCFC319A4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1466" y="17100311"/>
            <a:ext cx="4581525" cy="1819275"/>
          </a:xfrm>
          <a:prstGeom prst="rect">
            <a:avLst/>
          </a:prstGeom>
        </p:spPr>
      </p:pic>
      <p:pic>
        <p:nvPicPr>
          <p:cNvPr id="35" name="Picture 34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0F33B263-2459-4DA2-BAD8-4C24009681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0102" y="17504714"/>
            <a:ext cx="4876800" cy="13525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44D1012-3454-4D81-B402-125548E476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8700" y="16355896"/>
            <a:ext cx="92583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47C1CA3-31CB-45B3-88CA-B32377B6E92B}"/>
              </a:ext>
            </a:extLst>
          </p:cNvPr>
          <p:cNvSpPr txBox="1"/>
          <p:nvPr/>
        </p:nvSpPr>
        <p:spPr>
          <a:xfrm>
            <a:off x="38070802" y="13243935"/>
            <a:ext cx="2066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Fermat</a:t>
            </a:r>
          </a:p>
        </p:txBody>
      </p:sp>
      <p:pic>
        <p:nvPicPr>
          <p:cNvPr id="40" name="Picture 39" descr="Text, letter&#10;&#10;Description automatically generated">
            <a:extLst>
              <a:ext uri="{FF2B5EF4-FFF2-40B4-BE49-F238E27FC236}">
                <a16:creationId xmlns:a16="http://schemas.microsoft.com/office/drawing/2014/main" id="{078AFC9A-20AC-40E9-9026-FEDEC622ED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0386" y="14814310"/>
            <a:ext cx="6067425" cy="63912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9A8FEE5-9EBD-40C3-AA88-424CBED43C53}"/>
              </a:ext>
            </a:extLst>
          </p:cNvPr>
          <p:cNvSpPr txBox="1"/>
          <p:nvPr/>
        </p:nvSpPr>
        <p:spPr>
          <a:xfrm>
            <a:off x="35826719" y="21472886"/>
            <a:ext cx="78205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Factorization algorithm based on the difference of squares principle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Picture 42" descr="Text, letter&#10;&#10;Description automatically generated">
            <a:extLst>
              <a:ext uri="{FF2B5EF4-FFF2-40B4-BE49-F238E27FC236}">
                <a16:creationId xmlns:a16="http://schemas.microsoft.com/office/drawing/2014/main" id="{6B750B53-3E3A-4360-8257-3672B206A3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309" y="2748455"/>
            <a:ext cx="6257925" cy="6457950"/>
          </a:xfrm>
          <a:prstGeom prst="rect">
            <a:avLst/>
          </a:prstGeom>
        </p:spPr>
      </p:pic>
      <p:pic>
        <p:nvPicPr>
          <p:cNvPr id="45" name="Picture 44" descr="Text, letter&#10;&#10;Description automatically generated">
            <a:extLst>
              <a:ext uri="{FF2B5EF4-FFF2-40B4-BE49-F238E27FC236}">
                <a16:creationId xmlns:a16="http://schemas.microsoft.com/office/drawing/2014/main" id="{D295B0F2-56D4-414E-8949-7BB0DE8950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255" y="3232901"/>
            <a:ext cx="5000625" cy="4981575"/>
          </a:xfrm>
          <a:prstGeom prst="rect">
            <a:avLst/>
          </a:prstGeom>
        </p:spPr>
      </p:pic>
      <p:pic>
        <p:nvPicPr>
          <p:cNvPr id="47" name="Picture 46" descr="Text, letter&#10;&#10;Description automatically generated">
            <a:extLst>
              <a:ext uri="{FF2B5EF4-FFF2-40B4-BE49-F238E27FC236}">
                <a16:creationId xmlns:a16="http://schemas.microsoft.com/office/drawing/2014/main" id="{3F72E3E9-7A84-490F-B108-C9C952D823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200" y="5314874"/>
            <a:ext cx="2381250" cy="1390650"/>
          </a:xfrm>
          <a:prstGeom prst="rect">
            <a:avLst/>
          </a:prstGeom>
        </p:spPr>
      </p:pic>
      <p:pic>
        <p:nvPicPr>
          <p:cNvPr id="49" name="Picture 48" descr="A picture containing antenna, clock, watch&#10;&#10;Description automatically generated">
            <a:extLst>
              <a:ext uri="{FF2B5EF4-FFF2-40B4-BE49-F238E27FC236}">
                <a16:creationId xmlns:a16="http://schemas.microsoft.com/office/drawing/2014/main" id="{AAD11213-542B-4190-B995-1DF6AA094B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562" y="7848227"/>
            <a:ext cx="2676525" cy="90487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9D0FDD7-6145-4F0A-9317-361198EC16E4}"/>
              </a:ext>
            </a:extLst>
          </p:cNvPr>
          <p:cNvSpPr txBox="1"/>
          <p:nvPr/>
        </p:nvSpPr>
        <p:spPr>
          <a:xfrm>
            <a:off x="14601811" y="19412879"/>
            <a:ext cx="3164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5DBB37-534E-4982-A28C-2D8750FBBF83}"/>
              </a:ext>
            </a:extLst>
          </p:cNvPr>
          <p:cNvSpPr txBox="1"/>
          <p:nvPr/>
        </p:nvSpPr>
        <p:spPr>
          <a:xfrm>
            <a:off x="1396757" y="20474375"/>
            <a:ext cx="33316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Weimerskirch</a:t>
            </a:r>
            <a:r>
              <a:rPr lang="en-CA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A. (2011) Karatsuba Algorithm. In: van </a:t>
            </a:r>
            <a:r>
              <a:rPr lang="en-CA" sz="3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Tilborg</a:t>
            </a:r>
            <a:r>
              <a:rPr lang="en-CA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H.C.A., </a:t>
            </a:r>
            <a:r>
              <a:rPr lang="en-CA" sz="3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Jajodia</a:t>
            </a:r>
            <a:r>
              <a:rPr lang="en-CA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S. (eds) Encyclopedia of Cryptography and Security. Springer, Boston, 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b="0" i="0" dirty="0" err="1">
                <a:effectLst/>
                <a:latin typeface="Segoe UI Historic" panose="020B0502040204020203" pitchFamily="34" charset="0"/>
              </a:rPr>
              <a:t>Somsuk</a:t>
            </a:r>
            <a:r>
              <a:rPr lang="en-CA" sz="3600" b="0" i="0" dirty="0">
                <a:effectLst/>
                <a:latin typeface="Segoe UI Historic" panose="020B0502040204020203" pitchFamily="34" charset="0"/>
              </a:rPr>
              <a:t>, K. (2018). The improvement of initial value closer to the target for Fermat’s factorization algorithm. Journal of Discrete Mathematical Sciences and Cryptography, 21(7–8), 1573–1580.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b="0" i="0" dirty="0">
                <a:effectLst/>
                <a:latin typeface="Segoe UI Historic" panose="020B0502040204020203" pitchFamily="34" charset="0"/>
              </a:rPr>
              <a:t>Bertsimas, D., &amp; </a:t>
            </a:r>
            <a:r>
              <a:rPr lang="en-CA" sz="3600" b="0" i="0" dirty="0" err="1">
                <a:effectLst/>
                <a:latin typeface="Segoe UI Historic" panose="020B0502040204020203" pitchFamily="34" charset="0"/>
              </a:rPr>
              <a:t>Tsitsiklis</a:t>
            </a:r>
            <a:r>
              <a:rPr lang="en-CA" sz="3600" b="0" i="0" dirty="0">
                <a:effectLst/>
                <a:latin typeface="Segoe UI Historic" panose="020B0502040204020203" pitchFamily="34" charset="0"/>
              </a:rPr>
              <a:t>, J. (1997). Introduction to linear optimization . Athena Scientific.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444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Historic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 Hong</dc:creator>
  <cp:lastModifiedBy>Hunter Hong</cp:lastModifiedBy>
  <cp:revision>21</cp:revision>
  <dcterms:created xsi:type="dcterms:W3CDTF">2021-04-12T04:00:19Z</dcterms:created>
  <dcterms:modified xsi:type="dcterms:W3CDTF">2021-04-12T10:10:20Z</dcterms:modified>
</cp:coreProperties>
</file>