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3.png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image" Target="../media/image5.png"/><Relationship Id="rId6" Type="http://schemas.openxmlformats.org/officeDocument/2006/relationships/tags" Target="../tags/tag88.xml"/><Relationship Id="rId5" Type="http://schemas.openxmlformats.org/officeDocument/2006/relationships/image" Target="../media/image4.png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97.xml"/><Relationship Id="rId7" Type="http://schemas.openxmlformats.org/officeDocument/2006/relationships/image" Target="../media/image2.png"/><Relationship Id="rId6" Type="http://schemas.openxmlformats.org/officeDocument/2006/relationships/tags" Target="../tags/tag96.xml"/><Relationship Id="rId5" Type="http://schemas.openxmlformats.org/officeDocument/2006/relationships/image" Target="../media/image1.png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image" Target="../media/image5.png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image" Target="../media/image12.png"/><Relationship Id="rId6" Type="http://schemas.openxmlformats.org/officeDocument/2006/relationships/tags" Target="../tags/tag113.xml"/><Relationship Id="rId5" Type="http://schemas.openxmlformats.org/officeDocument/2006/relationships/image" Target="../media/image11.png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image" Target="../media/image12.png"/><Relationship Id="rId6" Type="http://schemas.openxmlformats.org/officeDocument/2006/relationships/tags" Target="../tags/tag122.xml"/><Relationship Id="rId5" Type="http://schemas.openxmlformats.org/officeDocument/2006/relationships/image" Target="../media/image11.png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image" Target="../media/image12.png"/><Relationship Id="rId6" Type="http://schemas.openxmlformats.org/officeDocument/2006/relationships/tags" Target="../tags/tag132.xml"/><Relationship Id="rId5" Type="http://schemas.openxmlformats.org/officeDocument/2006/relationships/image" Target="../media/image11.png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image" Target="../media/image12.png"/><Relationship Id="rId6" Type="http://schemas.openxmlformats.org/officeDocument/2006/relationships/tags" Target="../tags/tag142.xml"/><Relationship Id="rId5" Type="http://schemas.openxmlformats.org/officeDocument/2006/relationships/image" Target="../media/image11.png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image" Target="../media/image13.png"/><Relationship Id="rId2" Type="http://schemas.openxmlformats.org/officeDocument/2006/relationships/tags" Target="../tags/tag14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image" Target="../media/image12.png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image" Target="../media/image5.png"/><Relationship Id="rId6" Type="http://schemas.openxmlformats.org/officeDocument/2006/relationships/tags" Target="../tags/tag15.xml"/><Relationship Id="rId5" Type="http://schemas.openxmlformats.org/officeDocument/2006/relationships/image" Target="../media/image4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../media/image7.png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image" Target="../media/image6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image" Target="../media/image5.png"/><Relationship Id="rId6" Type="http://schemas.openxmlformats.org/officeDocument/2006/relationships/tags" Target="../tags/tag36.xml"/><Relationship Id="rId5" Type="http://schemas.openxmlformats.org/officeDocument/2006/relationships/image" Target="../media/image4.png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image" Target="../media/image5.png"/><Relationship Id="rId6" Type="http://schemas.openxmlformats.org/officeDocument/2006/relationships/tags" Target="../tags/tag46.xml"/><Relationship Id="rId5" Type="http://schemas.openxmlformats.org/officeDocument/2006/relationships/image" Target="../media/image4.png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image" Target="../media/image10.png"/><Relationship Id="rId6" Type="http://schemas.openxmlformats.org/officeDocument/2006/relationships/tags" Target="../tags/tag58.xml"/><Relationship Id="rId5" Type="http://schemas.openxmlformats.org/officeDocument/2006/relationships/image" Target="../media/image9.png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image" Target="../media/image5.png"/><Relationship Id="rId6" Type="http://schemas.openxmlformats.org/officeDocument/2006/relationships/tags" Target="../tags/tag69.xml"/><Relationship Id="rId5" Type="http://schemas.openxmlformats.org/officeDocument/2006/relationships/image" Target="../media/image4.png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../media/image5.png"/><Relationship Id="rId6" Type="http://schemas.openxmlformats.org/officeDocument/2006/relationships/tags" Target="../tags/tag79.xml"/><Relationship Id="rId5" Type="http://schemas.openxmlformats.org/officeDocument/2006/relationships/image" Target="../media/image4.png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541905" y="1772920"/>
            <a:ext cx="7108825" cy="3312160"/>
          </a:xfrm>
          <a:prstGeom prst="rect">
            <a:avLst/>
          </a:prstGeom>
          <a:solidFill>
            <a:schemeClr val="bg2"/>
          </a:solidFill>
          <a:ln w="1174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/>
          </a:bodyPr>
          <a:lstStyle/>
          <a:p>
            <a:pPr algn="ctr"/>
            <a:endParaRPr lang="zh-CN" altLang="en-US" baseline="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screen"/>
          <a:stretch>
            <a:fillRect/>
          </a:stretch>
        </p:blipFill>
        <p:spPr>
          <a:xfrm flipH="1">
            <a:off x="1912620" y="914400"/>
            <a:ext cx="3474720" cy="32105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1912620" y="1544320"/>
            <a:ext cx="949325" cy="9753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screen"/>
          <a:stretch>
            <a:fillRect/>
          </a:stretch>
        </p:blipFill>
        <p:spPr>
          <a:xfrm rot="16200000">
            <a:off x="6135370" y="1352550"/>
            <a:ext cx="3750945" cy="512064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2780665" y="1968500"/>
            <a:ext cx="6630670" cy="292100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/>
          </a:bodyPr>
          <a:lstStyle/>
          <a:p>
            <a:pPr algn="ctr"/>
            <a:endParaRPr lang="zh-CN" altLang="en-US" baseline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10"/>
            </p:custDataLst>
          </p:nvPr>
        </p:nvCxnSpPr>
        <p:spPr>
          <a:xfrm>
            <a:off x="5969000" y="3670300"/>
            <a:ext cx="254635" cy="0"/>
          </a:xfrm>
          <a:prstGeom prst="line">
            <a:avLst/>
          </a:prstGeom>
          <a:ln w="2222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2780703" y="2037210"/>
            <a:ext cx="6630594" cy="1565414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lnSpc>
                <a:spcPct val="90000"/>
              </a:lnSpc>
              <a:defRPr sz="5400" b="0" u="none" strike="noStrike" kern="1200" cap="none" spc="6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2780703" y="3737429"/>
            <a:ext cx="6630594" cy="691200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635" y="0"/>
            <a:ext cx="12205335" cy="6857365"/>
            <a:chOff x="-1" y="0"/>
            <a:chExt cx="19221" cy="10799"/>
          </a:xfrm>
        </p:grpSpPr>
        <p:sp>
          <p:nvSpPr>
            <p:cNvPr id="2" name="矩形 1"/>
            <p:cNvSpPr/>
            <p:nvPr userDrawn="1">
              <p:custDataLst>
                <p:tags r:id="rId3"/>
              </p:custDataLst>
            </p:nvPr>
          </p:nvSpPr>
          <p:spPr>
            <a:xfrm>
              <a:off x="748" y="580"/>
              <a:ext cx="17704" cy="9641"/>
            </a:xfrm>
            <a:prstGeom prst="rect">
              <a:avLst/>
            </a:prstGeom>
            <a:solidFill>
              <a:schemeClr val="bg2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 rot="5400000" flipH="1">
              <a:off x="516" y="7456"/>
              <a:ext cx="2827" cy="386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 flipH="1" flipV="1">
              <a:off x="15280" y="0"/>
              <a:ext cx="3940" cy="1499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>
            <a:normAutofit/>
          </a:bodyPr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1877060" y="914400"/>
            <a:ext cx="8693785" cy="4873625"/>
            <a:chOff x="2956" y="1440"/>
            <a:chExt cx="13691" cy="7675"/>
          </a:xfrm>
        </p:grpSpPr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4003" y="2792"/>
              <a:ext cx="11195" cy="5216"/>
            </a:xfrm>
            <a:prstGeom prst="rect">
              <a:avLst/>
            </a:prstGeom>
            <a:solidFill>
              <a:schemeClr val="bg2"/>
            </a:solidFill>
            <a:ln w="1174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 flipH="1">
              <a:off x="3012" y="1440"/>
              <a:ext cx="5472" cy="505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956" y="2432"/>
              <a:ext cx="1495" cy="153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 cstate="screen"/>
            <a:stretch>
              <a:fillRect/>
            </a:stretch>
          </p:blipFill>
          <p:spPr>
            <a:xfrm rot="16200000">
              <a:off x="9662" y="2130"/>
              <a:ext cx="5907" cy="8064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>
            <a:xfrm>
              <a:off x="4379" y="3100"/>
              <a:ext cx="10442" cy="4600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>
              <p:custDataLst>
                <p:tags r:id="rId11"/>
              </p:custDataLst>
            </p:nvPr>
          </p:nvCxnSpPr>
          <p:spPr>
            <a:xfrm>
              <a:off x="9400" y="5780"/>
              <a:ext cx="401" cy="0"/>
            </a:xfrm>
            <a:prstGeom prst="line">
              <a:avLst/>
            </a:prstGeom>
            <a:ln w="222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2076889-A48F-4FC4-B78E-150924EDD6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5DCCDB85-0F02-4BAB-BE84-48AD6EF8D842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2780701" y="1968618"/>
            <a:ext cx="6630596" cy="1644531"/>
          </a:xfrm>
        </p:spPr>
        <p:txBody>
          <a:bodyPr anchor="b">
            <a:normAutofit/>
          </a:bodyPr>
          <a:lstStyle>
            <a:lvl1pPr algn="ctr">
              <a:defRPr sz="5400" b="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2780701" y="3736975"/>
            <a:ext cx="6630596" cy="690563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 flipV="1">
            <a:off x="9702799" y="-1"/>
            <a:ext cx="2501900" cy="9518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" y="13580"/>
            <a:ext cx="12191999" cy="6856297"/>
            <a:chOff x="1" y="13580"/>
            <a:chExt cx="12191999" cy="6856297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" y="6122020"/>
              <a:ext cx="1965674" cy="74785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flipV="1">
              <a:off x="10169912" y="13580"/>
              <a:ext cx="2022088" cy="6311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cap="all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13580"/>
            <a:ext cx="12192000" cy="6868581"/>
            <a:chOff x="0" y="13580"/>
            <a:chExt cx="12192000" cy="6868581"/>
          </a:xfrm>
        </p:grpSpPr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 flipH="1">
              <a:off x="10226326" y="6134304"/>
              <a:ext cx="1965674" cy="74785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flipH="1" flipV="1">
              <a:off x="0" y="13580"/>
              <a:ext cx="2022088" cy="6311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cap="all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cap="all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all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all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all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all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cap="all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all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all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all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all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0" y="13580"/>
            <a:ext cx="12192000" cy="6868581"/>
            <a:chOff x="0" y="13580"/>
            <a:chExt cx="12192000" cy="6868581"/>
          </a:xfrm>
        </p:grpSpPr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 flipH="1">
              <a:off x="10226326" y="6134304"/>
              <a:ext cx="1965674" cy="74785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flipH="1" flipV="1">
              <a:off x="0" y="13580"/>
              <a:ext cx="2022088" cy="6311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0" y="13580"/>
            <a:ext cx="12192000" cy="6868581"/>
            <a:chOff x="0" y="13580"/>
            <a:chExt cx="12192000" cy="6868581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 flipH="1">
              <a:off x="10226326" y="6134304"/>
              <a:ext cx="1965674" cy="74785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flipH="1" flipV="1">
              <a:off x="0" y="13580"/>
              <a:ext cx="2022088" cy="6311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9969499" y="6024309"/>
            <a:ext cx="2222499" cy="845568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pc="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3" name="组合 12"/>
          <p:cNvGrpSpPr/>
          <p:nvPr>
            <p:custDataLst>
              <p:tags r:id="rId3"/>
            </p:custDataLst>
          </p:nvPr>
        </p:nvGrpSpPr>
        <p:grpSpPr>
          <a:xfrm>
            <a:off x="0" y="2229485"/>
            <a:ext cx="12192000" cy="2021840"/>
            <a:chOff x="0" y="3511"/>
            <a:chExt cx="19200" cy="3184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 rot="16200000" flipV="1">
              <a:off x="-1095" y="4606"/>
              <a:ext cx="3184" cy="99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5"/>
            <a:stretch>
              <a:fillRect/>
            </a:stretch>
          </p:blipFill>
          <p:spPr>
            <a:xfrm rot="16200000" flipH="1">
              <a:off x="17111" y="4606"/>
              <a:ext cx="3184" cy="99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-1"/>
            <a:ext cx="12204699" cy="6858001"/>
            <a:chOff x="0" y="-1"/>
            <a:chExt cx="12204699" cy="6858001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474936" y="368136"/>
              <a:ext cx="11242128" cy="6121730"/>
            </a:xfrm>
            <a:prstGeom prst="rect">
              <a:avLst/>
            </a:prstGeom>
            <a:solidFill>
              <a:schemeClr val="bg2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 rot="5400000" flipH="1">
              <a:off x="327840" y="4734740"/>
              <a:ext cx="1795420" cy="24511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 flipH="1" flipV="1">
              <a:off x="9702799" y="-1"/>
              <a:ext cx="2501900" cy="951869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2501900" y="938530"/>
            <a:ext cx="7380605" cy="4980940"/>
            <a:chOff x="3940" y="1478"/>
            <a:chExt cx="11623" cy="7844"/>
          </a:xfrm>
        </p:grpSpPr>
        <p:pic>
          <p:nvPicPr>
            <p:cNvPr id="14" name="图片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screen"/>
            <a:stretch>
              <a:fillRect/>
            </a:stretch>
          </p:blipFill>
          <p:spPr>
            <a:xfrm rot="16200000" flipV="1">
              <a:off x="9950" y="1699"/>
              <a:ext cx="5835" cy="5392"/>
            </a:xfrm>
            <a:prstGeom prst="rect">
              <a:avLst/>
            </a:prstGeom>
          </p:spPr>
        </p:pic>
        <p:sp>
          <p:nvSpPr>
            <p:cNvPr id="15" name="矩形 14"/>
            <p:cNvSpPr/>
            <p:nvPr>
              <p:custDataLst>
                <p:tags r:id="rId5"/>
              </p:custDataLst>
            </p:nvPr>
          </p:nvSpPr>
          <p:spPr>
            <a:xfrm>
              <a:off x="4936" y="2352"/>
              <a:ext cx="9344" cy="6095"/>
            </a:xfrm>
            <a:prstGeom prst="rect">
              <a:avLst/>
            </a:prstGeom>
            <a:solidFill>
              <a:schemeClr val="bg2"/>
            </a:solidFill>
            <a:ln w="1174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5636" y="2944"/>
              <a:ext cx="7944" cy="491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screen"/>
            <a:stretch>
              <a:fillRect/>
            </a:stretch>
          </p:blipFill>
          <p:spPr>
            <a:xfrm rot="5400000" flipH="1">
              <a:off x="4960" y="2712"/>
              <a:ext cx="5590" cy="7631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screen"/>
            <a:stretch>
              <a:fillRect/>
            </a:stretch>
          </p:blipFill>
          <p:spPr>
            <a:xfrm>
              <a:off x="12868" y="1540"/>
              <a:ext cx="1671" cy="171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68600" y="1951728"/>
            <a:ext cx="5054800" cy="1677931"/>
          </a:xfrm>
        </p:spPr>
        <p:txBody>
          <a:bodyPr lIns="90170" tIns="46990" rIns="90170" bIns="46990" anchor="b">
            <a:normAutofit/>
          </a:bodyPr>
          <a:lstStyle>
            <a:lvl1pPr algn="ctr">
              <a:defRPr sz="4000" b="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68600" y="3733800"/>
            <a:ext cx="5054800" cy="1139964"/>
          </a:xfrm>
        </p:spPr>
        <p:txBody>
          <a:bodyPr lIns="90170" tIns="46990" rIns="90170" bIns="46990"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2076889-A48F-4FC4-B78E-150924EDD6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5DCCDB85-0F02-4BAB-BE84-48AD6EF8D842}" type="slidenum">
              <a:rPr lang="zh-CN" altLang="en-US" smtClean="0"/>
            </a:fld>
            <a:endParaRPr lang="zh-CN" altLang="en-US"/>
          </a:p>
        </p:txBody>
      </p:sp>
      <p:cxnSp>
        <p:nvCxnSpPr>
          <p:cNvPr id="13" name="直接连接符 12"/>
          <p:cNvCxnSpPr/>
          <p:nvPr>
            <p:custDataLst>
              <p:tags r:id="rId16"/>
            </p:custDataLst>
          </p:nvPr>
        </p:nvCxnSpPr>
        <p:spPr>
          <a:xfrm>
            <a:off x="5968738" y="3670026"/>
            <a:ext cx="254524" cy="0"/>
          </a:xfrm>
          <a:prstGeom prst="line">
            <a:avLst/>
          </a:prstGeom>
          <a:ln w="2222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635" y="0"/>
            <a:ext cx="12205335" cy="6857365"/>
            <a:chOff x="-1" y="0"/>
            <a:chExt cx="19221" cy="10799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748" y="580"/>
              <a:ext cx="17704" cy="9641"/>
            </a:xfrm>
            <a:prstGeom prst="rect">
              <a:avLst/>
            </a:prstGeom>
            <a:solidFill>
              <a:schemeClr val="bg2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 rot="5400000" flipH="1">
              <a:off x="516" y="7456"/>
              <a:ext cx="2827" cy="386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 flipH="1" flipV="1">
              <a:off x="15280" y="0"/>
              <a:ext cx="3940" cy="1499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-635" y="0"/>
            <a:ext cx="12205335" cy="6857365"/>
            <a:chOff x="-1" y="0"/>
            <a:chExt cx="19221" cy="10799"/>
          </a:xfrm>
        </p:grpSpPr>
        <p:sp>
          <p:nvSpPr>
            <p:cNvPr id="12" name="矩形 11"/>
            <p:cNvSpPr/>
            <p:nvPr userDrawn="1">
              <p:custDataLst>
                <p:tags r:id="rId3"/>
              </p:custDataLst>
            </p:nvPr>
          </p:nvSpPr>
          <p:spPr>
            <a:xfrm>
              <a:off x="748" y="580"/>
              <a:ext cx="17704" cy="9641"/>
            </a:xfrm>
            <a:prstGeom prst="rect">
              <a:avLst/>
            </a:prstGeom>
            <a:solidFill>
              <a:schemeClr val="bg2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 rot="5400000" flipH="1">
              <a:off x="516" y="7456"/>
              <a:ext cx="2827" cy="386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 flipH="1" flipV="1">
              <a:off x="15280" y="0"/>
              <a:ext cx="3940" cy="1499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13335"/>
            <a:ext cx="12192000" cy="6855460"/>
            <a:chOff x="0" y="21"/>
            <a:chExt cx="19200" cy="10796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748" y="580"/>
              <a:ext cx="17704" cy="9641"/>
            </a:xfrm>
            <a:prstGeom prst="rect">
              <a:avLst/>
            </a:prstGeom>
            <a:solidFill>
              <a:schemeClr val="bg2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 flipV="1">
              <a:off x="13612" y="21"/>
              <a:ext cx="5588" cy="174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screen"/>
            <a:srcRect/>
            <a:stretch>
              <a:fillRect/>
            </a:stretch>
          </p:blipFill>
          <p:spPr>
            <a:xfrm>
              <a:off x="0" y="8615"/>
              <a:ext cx="5791" cy="220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635" y="0"/>
            <a:ext cx="12205335" cy="6857365"/>
            <a:chOff x="-1" y="0"/>
            <a:chExt cx="19221" cy="10799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748" y="580"/>
              <a:ext cx="17704" cy="9641"/>
            </a:xfrm>
            <a:prstGeom prst="rect">
              <a:avLst/>
            </a:prstGeom>
            <a:solidFill>
              <a:schemeClr val="bg2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 rot="5400000" flipH="1">
              <a:off x="516" y="7456"/>
              <a:ext cx="2827" cy="386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 flipH="1" flipV="1">
              <a:off x="15280" y="0"/>
              <a:ext cx="3940" cy="1499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-635" y="0"/>
            <a:ext cx="12205335" cy="6857365"/>
            <a:chOff x="-1" y="0"/>
            <a:chExt cx="19221" cy="10799"/>
          </a:xfrm>
        </p:grpSpPr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748" y="580"/>
              <a:ext cx="17704" cy="9641"/>
            </a:xfrm>
            <a:prstGeom prst="rect">
              <a:avLst/>
            </a:prstGeom>
            <a:solidFill>
              <a:schemeClr val="bg2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 rot="5400000" flipH="1">
              <a:off x="516" y="7456"/>
              <a:ext cx="2827" cy="386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 flipH="1" flipV="1">
              <a:off x="15280" y="0"/>
              <a:ext cx="3940" cy="1499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170" tIns="46990" rIns="90170" bIns="4699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3.xml"/><Relationship Id="rId23" Type="http://schemas.openxmlformats.org/officeDocument/2006/relationships/tags" Target="../tags/tag172.xml"/><Relationship Id="rId22" Type="http://schemas.openxmlformats.org/officeDocument/2006/relationships/tags" Target="../tags/tag171.xml"/><Relationship Id="rId21" Type="http://schemas.openxmlformats.org/officeDocument/2006/relationships/tags" Target="../tags/tag170.xml"/><Relationship Id="rId20" Type="http://schemas.openxmlformats.org/officeDocument/2006/relationships/tags" Target="../tags/tag16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8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170" tIns="46990" rIns="90170" bIns="4699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170" tIns="46990" rIns="90170" bIns="4699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170" tIns="46990" rIns="90170" bIns="4699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/>
              <a:t>我最喜欢的作家</a:t>
            </a:r>
            <a:endParaRPr lang="en-US" altLang="zh-CN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en-US" altLang="zh-CN" dirty="0"/>
              <a:t>18 </a:t>
            </a:r>
            <a:r>
              <a:rPr lang="zh-CN" altLang="en-US" dirty="0"/>
              <a:t>廖思宇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/>
        </p:txBody>
      </p:sp>
      <p:pic>
        <p:nvPicPr>
          <p:cNvPr id="4" name="内容占位符 3" descr="历史书-胡适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9785" t="9542" r="7683" b="52486"/>
          <a:stretch>
            <a:fillRect/>
          </a:stretch>
        </p:blipFill>
        <p:spPr>
          <a:xfrm>
            <a:off x="1743710" y="920115"/>
            <a:ext cx="7728585" cy="50184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43710" y="920115"/>
            <a:ext cx="5054600" cy="49561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94270" y="3990340"/>
            <a:ext cx="1511935" cy="2660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55105" y="1063625"/>
            <a:ext cx="325120" cy="3054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13890" y="1369060"/>
            <a:ext cx="256540" cy="3054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94270" y="3990340"/>
            <a:ext cx="335915" cy="2686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7" grpId="0" animBg="1"/>
      <p:bldP spid="8" grpId="0" animBg="1"/>
      <p:bldP spid="9" grpId="1" animBg="1"/>
      <p:bldP spid="7" grpId="1" animBg="1"/>
      <p:bldP spid="8" grpId="1" animBg="1"/>
      <p:bldP spid="5" grpId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胡适的成就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他领导了新文化运动，推动了现代科学在中国的发展；</a:t>
            </a:r>
            <a:endParaRPr lang="zh-CN" altLang="en-US" sz="2400"/>
          </a:p>
          <a:p>
            <a:r>
              <a:rPr lang="zh-CN" altLang="en-US" sz="2400"/>
              <a:t>他在</a:t>
            </a:r>
            <a:r>
              <a:rPr lang="en-US" altLang="zh-CN" sz="2400"/>
              <a:t>1939</a:t>
            </a:r>
            <a:r>
              <a:rPr sz="2400"/>
              <a:t>年获得了诺贝尔文学奖的提名；</a:t>
            </a:r>
            <a:endParaRPr sz="2400"/>
          </a:p>
          <a:p>
            <a:r>
              <a:rPr sz="2400"/>
              <a:t>他在</a:t>
            </a:r>
            <a:r>
              <a:rPr lang="en-US" altLang="zh-CN" sz="2400"/>
              <a:t>1946~1948</a:t>
            </a:r>
            <a:r>
              <a:rPr sz="2400"/>
              <a:t>年间任北京大学校长；</a:t>
            </a:r>
            <a:endParaRPr sz="2400"/>
          </a:p>
          <a:p>
            <a:r>
              <a:rPr sz="2400"/>
              <a:t>他在</a:t>
            </a:r>
            <a:r>
              <a:rPr lang="en-US" altLang="zh-CN" sz="2400"/>
              <a:t>1927</a:t>
            </a:r>
            <a:r>
              <a:rPr sz="2400"/>
              <a:t>年获得了哥伦比亚大学的哲学博士学位；</a:t>
            </a:r>
            <a:endParaRPr sz="2400"/>
          </a:p>
          <a:p>
            <a:r>
              <a:rPr sz="2400"/>
              <a:t>他</a:t>
            </a:r>
            <a:r>
              <a:rPr lang="en-US" altLang="zh-CN" sz="2400"/>
              <a:t>1917</a:t>
            </a:r>
            <a:r>
              <a:rPr sz="2400"/>
              <a:t>年回国后在北京大学任教，毛泽东常来旁听他的课程，并称自己为胡适的学生；</a:t>
            </a:r>
            <a:endParaRPr sz="2400"/>
          </a:p>
          <a:p>
            <a:r>
              <a:rPr sz="2400"/>
              <a:t>他一生中共获得</a:t>
            </a:r>
            <a:r>
              <a:rPr lang="en-US" altLang="zh-CN" sz="2400"/>
              <a:t>36</a:t>
            </a:r>
            <a:r>
              <a:rPr sz="2400"/>
              <a:t>个博士学位；</a:t>
            </a:r>
            <a:endParaRPr sz="2400"/>
          </a:p>
          <a:p>
            <a:r>
              <a:rPr sz="2400"/>
              <a:t>他被国际学者公认为</a:t>
            </a:r>
            <a:r>
              <a:rPr lang="en-US" altLang="zh-CN" sz="2400"/>
              <a:t>“</a:t>
            </a:r>
            <a:r>
              <a:rPr sz="2400"/>
              <a:t>中国文艺复兴之父</a:t>
            </a:r>
            <a:r>
              <a:rPr lang="en-US" altLang="zh-CN" sz="2400"/>
              <a:t>”</a:t>
            </a:r>
            <a:r>
              <a:rPr sz="2400"/>
              <a:t>，中国新文学，哲学，史学的开山之人。至今很多欧美大学都有开设专门研究他的课程。</a:t>
            </a:r>
            <a:endParaRPr sz="240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胡适的品质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/>
              <a:t>在民国时期，胡适常常因为他支持白话文而遭遇无数谩骂和诋毁。</a:t>
            </a:r>
            <a:endParaRPr lang="zh-CN" altLang="en-US" sz="2400"/>
          </a:p>
          <a:p>
            <a:r>
              <a:rPr lang="zh-CN" altLang="en-US" sz="2400"/>
              <a:t>而胡适反驳的时候，就算是对政敌论战，也会平下心来讲道理，而非破口大骂。他的话里连一个刻薄的词都见不着，更不用说什么骂脏话了。</a:t>
            </a:r>
            <a:endParaRPr lang="zh-CN" altLang="en-US" sz="2400"/>
          </a:p>
          <a:p>
            <a:r>
              <a:rPr lang="zh-CN" altLang="en-US" sz="2400"/>
              <a:t>新文化运动后，因为政见不同，鲁迅和胡适交恶。当鲁迅通过各种渠道讽刺、挖苦甚至痛骂胡适时，面对鲁迅猛烈的抨击，他从未应战。而那时鲁迅的文章，只要胡适认为是有价值的，就会四处宣传，无论该文作者如何抨击他。</a:t>
            </a:r>
            <a:endParaRPr lang="zh-CN" altLang="en-US" sz="2400"/>
          </a:p>
          <a:p>
            <a:r>
              <a:rPr sz="2400"/>
              <a:t>后来，鲁迅去世了。作家苏雪林向他写了一封信，大抵上都在谈鲁迅的不好，而胡适认为鲁迅在文学创作、文学史等方面都有极高的造诣。</a:t>
            </a:r>
            <a:endParaRPr sz="2400"/>
          </a:p>
          <a:p>
            <a:r>
              <a:rPr sz="2400"/>
              <a:t>胡适还为《鲁迅全集》的出版四处奔波，甚至担任了鲁迅纪念委员会委员。</a:t>
            </a:r>
            <a:endParaRPr sz="2400"/>
          </a:p>
          <a:p>
            <a:r>
              <a:rPr sz="2400"/>
              <a:t>世界上，能做到像胡适这般心胸开阔的人，还有多少呢？</a:t>
            </a:r>
            <a:endParaRPr sz="2400"/>
          </a:p>
          <a:p>
            <a:pPr marL="0" indent="0">
              <a:buNone/>
            </a:pPr>
            <a:endParaRPr sz="2000"/>
          </a:p>
          <a:p>
            <a:endParaRPr sz="200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/>
              <a:t>谢谢大家！</a:t>
            </a:r>
            <a:endParaRPr lang="zh-CN"/>
          </a:p>
        </p:txBody>
      </p:sp>
      <p:sp>
        <p:nvSpPr>
          <p:cNvPr id="2" name="副标题 1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7079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707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473_1"/>
  <p:tag name="KSO_WM_TEMPLATE_CATEGORY" val="custom"/>
  <p:tag name="KSO_WM_TEMPLATE_INDEX" val="20177079"/>
  <p:tag name="KSO_WM_TEMPLATE_SUBCATEGORY" val="0"/>
  <p:tag name="KSO_WM_TEMPLATE_THUMBS_INDEX" val="1、5、11、12、18、19、25、26、31、32、34、35"/>
  <p:tag name="KSO_WM_TEMPLATE_MASTER_TYPE" val="1"/>
  <p:tag name="KSO_WM_TEMPLATE_COLOR_TYPE" val="1"/>
  <p:tag name="KSO_WM_TEMPLATE_MASTER_THUMB_INDEX" val="18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" val="古典清新通用模板"/>
  <p:tag name="KSO_WM_TEMPLATE_CATEGORY" val="custom"/>
  <p:tag name="KSO_WM_TEMPLATE_INDEX" val="20177079"/>
  <p:tag name="KSO_WM_UNIT_ID" val="custom20177079_1*a*1"/>
  <p:tag name="KSO_WM_UNIT_NOCLEAR" val="0"/>
  <p:tag name="KSO_WM_UNIT_DIAGRAM_ISNUMVISUAL" val="0"/>
  <p:tag name="KSO_WM_UNIT_DIAGRAM_ISREFERUNIT" val="0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" val="点击此处可添加副标题"/>
  <p:tag name="KSO_WM_TEMPLATE_CATEGORY" val="custom"/>
  <p:tag name="KSO_WM_TEMPLATE_INDEX" val="20177079"/>
  <p:tag name="KSO_WM_UNIT_ID" val="custom20177079_1*b*1"/>
  <p:tag name="KSO_WM_UNIT_NOCLEAR" val="0"/>
  <p:tag name="KSO_WM_UNIT_DIAGRAM_ISNUMVISUAL" val="0"/>
  <p:tag name="KSO_WM_UNIT_DIAGRAM_ISREFERUNIT" val="0"/>
</p:tagLst>
</file>

<file path=ppt/tags/tag176.xml><?xml version="1.0" encoding="utf-8"?>
<p:tagLst xmlns:p="http://schemas.openxmlformats.org/presentationml/2006/main">
  <p:tag name="KSO_WM_TEMPLATE_THUMBS_INDEX" val="1、5、11、12、18、19、25、26、31、32、34、35"/>
  <p:tag name="KSO_WM_SLIDE_ID" val="custom20177079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77079"/>
  <p:tag name="KSO_WM_SLIDE_LAYOUT" val="a_b"/>
  <p:tag name="KSO_WM_SLIDE_LAYOUT_CNT" val="1_1"/>
  <p:tag name="KSO_WM_COMBINE_RELATE_SLIDE_ID" val="background20176473_1"/>
  <p:tag name="KSO_WM_TEMPLATE_MASTER_TYPE" val="1"/>
  <p:tag name="KSO_WM_TEMPLATE_COLOR_TYPE" val="1"/>
  <p:tag name="KSO_WM_TEMPLATE_MASTER_THUMB_INDEX" val="12"/>
  <p:tag name="KSO_WM_SLIDE_MODEL_TYPE" val="cover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177079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177079"/>
  <p:tag name="KSO_WM_SLIDE_MODEL_TYPE" val="timeline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177079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" val="古典清新通用模板"/>
  <p:tag name="KSO_WM_TEMPLATE_CATEGORY" val="custom"/>
  <p:tag name="KSO_WM_TEMPLATE_INDEX" val="20177079"/>
  <p:tag name="KSO_WM_UNIT_ID" val="custom20177079_1*a*1"/>
  <p:tag name="KSO_WM_UNIT_NOCLEAR" val="0"/>
  <p:tag name="KSO_WM_UNIT_DIAGRAM_ISNUMVISUAL" val="0"/>
  <p:tag name="KSO_WM_UNIT_DIAGRAM_ISREFERUNIT" val="0"/>
</p:tagLst>
</file>

<file path=ppt/tags/tag181.xml><?xml version="1.0" encoding="utf-8"?>
<p:tagLst xmlns:p="http://schemas.openxmlformats.org/presentationml/2006/main">
  <p:tag name="KSO_WM_TEMPLATE_THUMBS_INDEX" val="1、5、11、12、18、19、25、26、31、32、34、35"/>
  <p:tag name="KSO_WM_SLIDE_ID" val="custom20177079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77079"/>
  <p:tag name="KSO_WM_SLIDE_LAYOUT" val="a_b"/>
  <p:tag name="KSO_WM_SLIDE_LAYOUT_CNT" val="1_1"/>
  <p:tag name="KSO_WM_COMBINE_RELATE_SLIDE_ID" val="background20176473_1"/>
  <p:tag name="KSO_WM_TEMPLATE_MASTER_TYPE" val="1"/>
  <p:tag name="KSO_WM_TEMPLATE_COLOR_TYPE" val="1"/>
  <p:tag name="KSO_WM_TEMPLATE_MASTER_THUMB_INDEX" val="12"/>
  <p:tag name="KSO_WM_SLIDE_MODEL_TYPE" val="cover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116">
      <a:dk1>
        <a:srgbClr val="000000"/>
      </a:dk1>
      <a:lt1>
        <a:srgbClr val="FFFFFF"/>
      </a:lt1>
      <a:dk2>
        <a:srgbClr val="FFE8E3"/>
      </a:dk2>
      <a:lt2>
        <a:srgbClr val="FFFFFF"/>
      </a:lt2>
      <a:accent1>
        <a:srgbClr val="FB8397"/>
      </a:accent1>
      <a:accent2>
        <a:srgbClr val="F57BAA"/>
      </a:accent2>
      <a:accent3>
        <a:srgbClr val="E97BC1"/>
      </a:accent3>
      <a:accent4>
        <a:srgbClr val="D580D7"/>
      </a:accent4>
      <a:accent5>
        <a:srgbClr val="B386EA"/>
      </a:accent5>
      <a:accent6>
        <a:srgbClr val="838EFB"/>
      </a:accent6>
      <a:hlink>
        <a:srgbClr val="394FF8"/>
      </a:hlink>
      <a:folHlink>
        <a:srgbClr val="B759BC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WPS 演示</Application>
  <PresentationFormat>宽屏</PresentationFormat>
  <Paragraphs>27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汉仪旗黑-85S</vt:lpstr>
      <vt:lpstr>黑体</vt:lpstr>
      <vt:lpstr>Office 主题​​</vt:lpstr>
      <vt:lpstr>古典清新通用模板</vt:lpstr>
      <vt:lpstr>PowerPoint 演示文稿</vt:lpstr>
      <vt:lpstr>PowerPoint 演示文稿</vt:lpstr>
      <vt:lpstr>PowerPoint 演示文稿</vt:lpstr>
      <vt:lpstr>我最喜欢的作家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对方正在输入......</cp:lastModifiedBy>
  <cp:revision>3</cp:revision>
  <dcterms:created xsi:type="dcterms:W3CDTF">2019-10-17T15:54:23Z</dcterms:created>
  <dcterms:modified xsi:type="dcterms:W3CDTF">2019-10-17T16:56:14Z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