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27" r:id="rId3"/>
    <p:sldId id="331" r:id="rId4"/>
    <p:sldId id="332" r:id="rId5"/>
    <p:sldId id="329" r:id="rId6"/>
    <p:sldId id="330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89"/>
    <p:restoredTop sz="94541"/>
  </p:normalViewPr>
  <p:slideViewPr>
    <p:cSldViewPr snapToGrid="0">
      <p:cViewPr>
        <p:scale>
          <a:sx n="80" d="100"/>
          <a:sy n="80" d="100"/>
        </p:scale>
        <p:origin x="14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CBBF-DAA4-2844-95F2-ECA9EC4B6802}" type="datetimeFigureOut">
              <a:rPr kumimoji="1" lang="ko-Kore-KR" altLang="en-US" smtClean="0"/>
              <a:t>2023. 5. 13.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37AFC-2B36-864A-B5BC-15D974E9B10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054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06263-A58E-35BF-BBE4-6378C7439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ACFA7A-081D-CD05-B1F4-499BF13DE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CAFEE-31F1-412B-02BB-8BA2D384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2B85-79A4-DF4E-A56D-7B0A9D1A0012}" type="datetimeFigureOut">
              <a:rPr kumimoji="1" lang="ko-Kore-KR" altLang="en-US" smtClean="0"/>
              <a:t>2023. 5. 13.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A858D-2579-9315-64C7-8EDD82F1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6C1F21-320D-CB5B-95B1-2B7911B0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AF88-5A04-E745-AD66-5EF37A0B5F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143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C4A3E-2E5F-2944-33A0-523D0746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E37F6D-373E-7403-BCB3-381C54963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C0925-99F8-E7B6-F683-08ABDD2AD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2B85-79A4-DF4E-A56D-7B0A9D1A0012}" type="datetimeFigureOut">
              <a:rPr kumimoji="1" lang="ko-Kore-KR" altLang="en-US" smtClean="0"/>
              <a:t>2023. 5. 13.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676E86-80D3-18E4-A9CE-C6B2BDFE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65268-9963-DA08-F5ED-9D1F0873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AF88-5A04-E745-AD66-5EF37A0B5F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724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2886C5-DC61-A0AF-B838-F040A6DD0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CF7268-3628-F3A0-FCB9-880507821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E8760-7EEC-B282-DB19-537F282F6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2B85-79A4-DF4E-A56D-7B0A9D1A0012}" type="datetimeFigureOut">
              <a:rPr kumimoji="1" lang="ko-Kore-KR" altLang="en-US" smtClean="0"/>
              <a:t>2023. 5. 13.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0C4DC-EE00-A4C5-27BB-3E065D04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F1AC6-72B0-06D4-0547-90668154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AF88-5A04-E745-AD66-5EF37A0B5F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464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C93FA-80DF-6DA8-87B0-B46B5EDE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DB339-0714-D313-9790-DB8E4B975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D99BF6-EB71-BA82-1C50-6B9500A6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2B85-79A4-DF4E-A56D-7B0A9D1A0012}" type="datetimeFigureOut">
              <a:rPr kumimoji="1" lang="ko-Kore-KR" altLang="en-US" smtClean="0"/>
              <a:t>2023. 5. 13.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6A531-B793-E893-C496-C2534867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25014-60E3-FC9D-068D-50ECBCBD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AF88-5A04-E745-AD66-5EF37A0B5F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337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4E4B2-C874-F3AC-D772-DC81938C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68646B-4E30-468B-115C-2E716539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5D733-BF09-E199-D347-1B135BF5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2B85-79A4-DF4E-A56D-7B0A9D1A0012}" type="datetimeFigureOut">
              <a:rPr kumimoji="1" lang="ko-Kore-KR" altLang="en-US" smtClean="0"/>
              <a:t>2023. 5. 13.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FCE47-8CB0-82DD-8795-50A68C4F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5E2F0-A9D8-C730-DAC6-281ADDEA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AF88-5A04-E745-AD66-5EF37A0B5F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710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9E8E3-B4DD-7DB4-DB74-7C4E1A619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08EE2-9148-6767-8091-799D9D12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562055-5AB9-4256-8E6C-9995B8B4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5F7AB6-693C-707D-DD06-DA50ECD0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2B85-79A4-DF4E-A56D-7B0A9D1A0012}" type="datetimeFigureOut">
              <a:rPr kumimoji="1" lang="ko-Kore-KR" altLang="en-US" smtClean="0"/>
              <a:t>2023. 5. 13.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A4169D-29BD-1E74-7BCA-DA3ED79D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09A89-E5BD-B381-2890-D1016E86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AF88-5A04-E745-AD66-5EF37A0B5F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01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CF0C4-6C45-D5A1-BB60-F0B71CCCF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84C43-5FD0-4C9D-0847-8E9673971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FD7EE5-2195-A30F-22DE-9BF9F4653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D50E36-C382-4F54-6634-4A400A65B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5F3DA7-0F75-54B6-D205-1DA9F69B5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593C35-3DF5-4C45-8A42-E242D03C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2B85-79A4-DF4E-A56D-7B0A9D1A0012}" type="datetimeFigureOut">
              <a:rPr kumimoji="1" lang="ko-Kore-KR" altLang="en-US" smtClean="0"/>
              <a:t>2023. 5. 13.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AF99FE-0DD3-0A6E-75B2-E87B3DEC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D717F3-E035-0DFB-F61D-6C4018D9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AF88-5A04-E745-AD66-5EF37A0B5F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208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A70C3-524B-FE87-3292-A01C1539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F757B4-28CE-8316-8BD8-591E3C9D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2B85-79A4-DF4E-A56D-7B0A9D1A0012}" type="datetimeFigureOut">
              <a:rPr kumimoji="1" lang="ko-Kore-KR" altLang="en-US" smtClean="0"/>
              <a:t>2023. 5. 13.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BC1CA-E702-BD96-FC51-D1A50A60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9A6DEA-4B70-89CA-5361-8DF544E3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AF88-5A04-E745-AD66-5EF37A0B5F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307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628987-7B39-DB33-2A89-BB7ECAEA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2B85-79A4-DF4E-A56D-7B0A9D1A0012}" type="datetimeFigureOut">
              <a:rPr kumimoji="1" lang="ko-Kore-KR" altLang="en-US" smtClean="0"/>
              <a:t>2023. 5. 13.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12F003-2D6B-799A-CA85-20A74CC3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657AA7-14F5-31CE-B535-8462473F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AF88-5A04-E745-AD66-5EF37A0B5F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255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A696B-2B52-4BAE-F85B-6B316180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9D595-B7D4-EF91-F3D3-5065B6C3A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245B4C-C15C-CE56-5D08-9FD1244C7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BA8B80-6703-502C-6007-74CA35B9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2B85-79A4-DF4E-A56D-7B0A9D1A0012}" type="datetimeFigureOut">
              <a:rPr kumimoji="1" lang="ko-Kore-KR" altLang="en-US" smtClean="0"/>
              <a:t>2023. 5. 13.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A3CE24-ADF3-40BC-1C79-45898F10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990375-FA63-23A4-7797-873487EC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AF88-5A04-E745-AD66-5EF37A0B5F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822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17351-4383-29A4-1DDE-8C5795CF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95FF67-8067-35D7-A384-76993CAE4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56767D-12DC-1B55-73DF-E0B7A8EC5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63AD0-C4F2-7497-5C74-E5E27F79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2B85-79A4-DF4E-A56D-7B0A9D1A0012}" type="datetimeFigureOut">
              <a:rPr kumimoji="1" lang="ko-Kore-KR" altLang="en-US" smtClean="0"/>
              <a:t>2023. 5. 13.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B983F1-856F-30B7-19F4-9074E8D1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374BB4-3BBF-ECF3-0DDF-228314DE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AF88-5A04-E745-AD66-5EF37A0B5F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715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0ACE22-6B27-3C5D-B025-193AD626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8E062E-1DE3-1E6E-7FEA-42738228D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7EE75-1F2B-2865-02E4-C780943E9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62B85-79A4-DF4E-A56D-7B0A9D1A0012}" type="datetimeFigureOut">
              <a:rPr kumimoji="1" lang="ko-Kore-KR" altLang="en-US" smtClean="0"/>
              <a:t>2023. 5. 13.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3533F9-99E8-5EBF-F3F3-2C89EA061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3F975-56A5-51BC-D3EA-290EE808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BAF88-5A04-E745-AD66-5EF37A0B5FD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259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53D94B0E-4631-BBE9-6AA8-C8C34FEE1892}"/>
              </a:ext>
            </a:extLst>
          </p:cNvPr>
          <p:cNvSpPr/>
          <p:nvPr/>
        </p:nvSpPr>
        <p:spPr>
          <a:xfrm>
            <a:off x="0" y="594360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892E12-0B1B-875E-F837-31044099D742}"/>
              </a:ext>
            </a:extLst>
          </p:cNvPr>
          <p:cNvSpPr txBox="1"/>
          <p:nvPr/>
        </p:nvSpPr>
        <p:spPr>
          <a:xfrm>
            <a:off x="2026412" y="2826454"/>
            <a:ext cx="8324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7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</a:t>
            </a:r>
            <a:r>
              <a:rPr kumimoji="1" lang="en-US" altLang="ko-KR" sz="7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023</a:t>
            </a:r>
            <a:r>
              <a:rPr kumimoji="1" lang="ko-KR" altLang="en-US" sz="7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7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N.E.T Python</a:t>
            </a:r>
            <a:endParaRPr kumimoji="1" lang="ko-Kore-KR" altLang="en-US" sz="7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5630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88C35C-A550-6D3F-F093-89EFD6C18987}"/>
              </a:ext>
            </a:extLst>
          </p:cNvPr>
          <p:cNvSpPr txBox="1"/>
          <p:nvPr/>
        </p:nvSpPr>
        <p:spPr>
          <a:xfrm>
            <a:off x="642936" y="641933"/>
            <a:ext cx="115490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__</a:t>
            </a:r>
            <a:r>
              <a:rPr kumimoji="1" lang="en-US" altLang="ko-KR" sz="4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init</a:t>
            </a:r>
            <a:r>
              <a:rPr kumimoji="1" lang="en-US" altLang="ko-KR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__</a:t>
            </a:r>
          </a:p>
        </p:txBody>
      </p:sp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0603046-629A-B016-B4A3-ECB4AACFE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671" y="1744472"/>
            <a:ext cx="4877806" cy="228287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0A31C5-664C-E6E5-54FE-C8A9C5E489AC}"/>
              </a:ext>
            </a:extLst>
          </p:cNvPr>
          <p:cNvSpPr/>
          <p:nvPr/>
        </p:nvSpPr>
        <p:spPr>
          <a:xfrm>
            <a:off x="5985937" y="1808640"/>
            <a:ext cx="4666652" cy="6657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3" name="그림 12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DBB90913-9829-D515-C68C-A76B9BA0A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73" y="1749954"/>
            <a:ext cx="5190627" cy="48163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B2D811-DB20-B45C-75B3-C3E0B722911E}"/>
              </a:ext>
            </a:extLst>
          </p:cNvPr>
          <p:cNvSpPr txBox="1"/>
          <p:nvPr/>
        </p:nvSpPr>
        <p:spPr>
          <a:xfrm rot="5400000">
            <a:off x="8025531" y="4212202"/>
            <a:ext cx="779966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800" b="1" dirty="0"/>
              <a:t>=&gt;</a:t>
            </a:r>
            <a:endParaRPr kumimoji="1" lang="ko-Kore-KR" alt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F02B0B-7FAD-A997-8B90-9CEF4D0B421B}"/>
              </a:ext>
            </a:extLst>
          </p:cNvPr>
          <p:cNvSpPr txBox="1"/>
          <p:nvPr/>
        </p:nvSpPr>
        <p:spPr>
          <a:xfrm>
            <a:off x="7592211" y="4698391"/>
            <a:ext cx="164660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/>
              <a:t>20190001</a:t>
            </a:r>
          </a:p>
          <a:p>
            <a:r>
              <a:rPr kumimoji="1" lang="en-US" altLang="ko-Kore-KR" sz="2800" b="1" dirty="0"/>
              <a:t>Karina</a:t>
            </a:r>
          </a:p>
          <a:p>
            <a:r>
              <a:rPr kumimoji="1" lang="en-US" altLang="ko-Kore-KR" sz="2800" b="1" dirty="0"/>
              <a:t>20190002</a:t>
            </a:r>
          </a:p>
          <a:p>
            <a:r>
              <a:rPr kumimoji="1" lang="en-US" altLang="ko-Kore-KR" sz="2800" b="1" dirty="0"/>
              <a:t>Winter</a:t>
            </a:r>
            <a:endParaRPr kumimoji="1" lang="ko-Kore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852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88C35C-A550-6D3F-F093-89EFD6C18987}"/>
              </a:ext>
            </a:extLst>
          </p:cNvPr>
          <p:cNvSpPr txBox="1"/>
          <p:nvPr/>
        </p:nvSpPr>
        <p:spPr>
          <a:xfrm>
            <a:off x="642936" y="641933"/>
            <a:ext cx="115490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__str__</a:t>
            </a:r>
          </a:p>
        </p:txBody>
      </p:sp>
      <p:pic>
        <p:nvPicPr>
          <p:cNvPr id="6" name="그림 5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F4E91FFB-91A3-CB8A-9443-529A7F7A2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7" t="81189" b="1431"/>
          <a:stretch/>
        </p:blipFill>
        <p:spPr>
          <a:xfrm>
            <a:off x="448553" y="1735374"/>
            <a:ext cx="7029731" cy="10516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B55AFE-62AF-19AC-AB37-D3408116A467}"/>
              </a:ext>
            </a:extLst>
          </p:cNvPr>
          <p:cNvSpPr txBox="1"/>
          <p:nvPr/>
        </p:nvSpPr>
        <p:spPr>
          <a:xfrm>
            <a:off x="598964" y="3123120"/>
            <a:ext cx="25605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1" dirty="0"/>
              <a:t>__str__ ?</a:t>
            </a:r>
            <a:endParaRPr lang="en-US" altLang="en-US" sz="4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2F92C1-6D61-AB32-84CF-749699720B38}"/>
              </a:ext>
            </a:extLst>
          </p:cNvPr>
          <p:cNvSpPr txBox="1"/>
          <p:nvPr/>
        </p:nvSpPr>
        <p:spPr>
          <a:xfrm>
            <a:off x="598964" y="4075307"/>
            <a:ext cx="4579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print </a:t>
            </a:r>
            <a:r>
              <a:rPr kumimoji="1" lang="ko-KR" altLang="en-US" sz="2000" b="1" dirty="0"/>
              <a:t>함수를 사용할 때 호출되는 메서드</a:t>
            </a:r>
            <a:endParaRPr kumimoji="1" lang="ko-Kore-KR" alt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B8FD10-6A8C-5D66-EB26-1B504FA64561}"/>
              </a:ext>
            </a:extLst>
          </p:cNvPr>
          <p:cNvSpPr txBox="1"/>
          <p:nvPr/>
        </p:nvSpPr>
        <p:spPr>
          <a:xfrm>
            <a:off x="642936" y="5093642"/>
            <a:ext cx="57374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>
                <a:solidFill>
                  <a:srgbClr val="C00000"/>
                </a:solidFill>
              </a:rPr>
              <a:t>※_</a:t>
            </a:r>
            <a:r>
              <a:rPr kumimoji="1" lang="en-US" altLang="ko-KR" sz="2800" b="1" dirty="0">
                <a:solidFill>
                  <a:srgbClr val="C00000"/>
                </a:solidFill>
              </a:rPr>
              <a:t>_</a:t>
            </a:r>
            <a:r>
              <a:rPr kumimoji="1" lang="en-US" altLang="ko-KR" sz="2800" b="1" dirty="0" err="1">
                <a:solidFill>
                  <a:srgbClr val="C00000"/>
                </a:solidFill>
              </a:rPr>
              <a:t>init</a:t>
            </a:r>
            <a:r>
              <a:rPr kumimoji="1" lang="en-US" altLang="ko-KR" sz="2800" b="1" dirty="0">
                <a:solidFill>
                  <a:srgbClr val="C00000"/>
                </a:solidFill>
              </a:rPr>
              <a:t>__</a:t>
            </a:r>
            <a:r>
              <a:rPr kumimoji="1" lang="ko-KR" altLang="en-US" sz="2800" b="1" dirty="0">
                <a:solidFill>
                  <a:srgbClr val="C00000"/>
                </a:solidFill>
              </a:rPr>
              <a:t>은 반드시 </a:t>
            </a:r>
            <a:r>
              <a:rPr kumimoji="1" lang="en-US" altLang="ko-KR" sz="2800" b="1" dirty="0">
                <a:solidFill>
                  <a:srgbClr val="C00000"/>
                </a:solidFill>
              </a:rPr>
              <a:t>self</a:t>
            </a:r>
            <a:r>
              <a:rPr kumimoji="1" lang="ko-KR" altLang="en-US" sz="2800" b="1" dirty="0" err="1">
                <a:solidFill>
                  <a:srgbClr val="C00000"/>
                </a:solidFill>
              </a:rPr>
              <a:t>를</a:t>
            </a:r>
            <a:endParaRPr kumimoji="1" lang="en-US" altLang="ko-KR" sz="2800" b="1" dirty="0">
              <a:solidFill>
                <a:srgbClr val="C00000"/>
              </a:solidFill>
            </a:endParaRPr>
          </a:p>
          <a:p>
            <a:r>
              <a:rPr kumimoji="1" lang="ko-KR" altLang="en-US" sz="2800" b="1" dirty="0">
                <a:solidFill>
                  <a:srgbClr val="C00000"/>
                </a:solidFill>
              </a:rPr>
              <a:t>첫 번째 인자로 받도록 해주어야 함</a:t>
            </a:r>
            <a:r>
              <a:rPr kumimoji="1" lang="en-US" altLang="ko-KR" sz="2800" b="1" dirty="0">
                <a:solidFill>
                  <a:srgbClr val="C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63684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88C35C-A550-6D3F-F093-89EFD6C18987}"/>
              </a:ext>
            </a:extLst>
          </p:cNvPr>
          <p:cNvSpPr txBox="1"/>
          <p:nvPr/>
        </p:nvSpPr>
        <p:spPr>
          <a:xfrm>
            <a:off x="642936" y="641933"/>
            <a:ext cx="115490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__str__</a:t>
            </a:r>
          </a:p>
        </p:txBody>
      </p:sp>
      <p:pic>
        <p:nvPicPr>
          <p:cNvPr id="8" name="그림 7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E3067DD7-8118-8F43-0D6D-149A9042E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213"/>
          <a:stretch/>
        </p:blipFill>
        <p:spPr>
          <a:xfrm>
            <a:off x="457198" y="1731600"/>
            <a:ext cx="5252669" cy="4291645"/>
          </a:xfrm>
          <a:prstGeom prst="rect">
            <a:avLst/>
          </a:prstGeom>
        </p:spPr>
      </p:pic>
      <p:pic>
        <p:nvPicPr>
          <p:cNvPr id="10" name="그림 9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8BF2ECB7-11F8-83E7-EFE4-3CFF2A523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461" y="1731599"/>
            <a:ext cx="6060512" cy="9143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60AA09-EF3F-9D51-797B-11F0C6274176}"/>
              </a:ext>
            </a:extLst>
          </p:cNvPr>
          <p:cNvSpPr txBox="1"/>
          <p:nvPr/>
        </p:nvSpPr>
        <p:spPr>
          <a:xfrm rot="5400000">
            <a:off x="8361674" y="2948239"/>
            <a:ext cx="543739" cy="6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800" b="1" dirty="0"/>
              <a:t>=&gt;</a:t>
            </a:r>
            <a:endParaRPr kumimoji="1" lang="ko-Kore-KR" alt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87A502-D99B-1961-4FE3-E319390DEF43}"/>
              </a:ext>
            </a:extLst>
          </p:cNvPr>
          <p:cNvSpPr txBox="1"/>
          <p:nvPr/>
        </p:nvSpPr>
        <p:spPr>
          <a:xfrm>
            <a:off x="6482135" y="3778636"/>
            <a:ext cx="4436086" cy="6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800" b="1" dirty="0"/>
              <a:t>id : 20190001, name : Karina</a:t>
            </a:r>
            <a:endParaRPr kumimoji="1" lang="ko-Kore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0751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88C35C-A550-6D3F-F093-89EFD6C18987}"/>
              </a:ext>
            </a:extLst>
          </p:cNvPr>
          <p:cNvSpPr txBox="1"/>
          <p:nvPr/>
        </p:nvSpPr>
        <p:spPr>
          <a:xfrm>
            <a:off x="642936" y="641933"/>
            <a:ext cx="115490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실습 </a:t>
            </a:r>
            <a:r>
              <a:rPr kumimoji="1"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FF030A-7D9E-AB85-CF48-D8D93ACC201F}"/>
              </a:ext>
            </a:extLst>
          </p:cNvPr>
          <p:cNvSpPr txBox="1"/>
          <p:nvPr/>
        </p:nvSpPr>
        <p:spPr>
          <a:xfrm>
            <a:off x="642936" y="1594115"/>
            <a:ext cx="4549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b="1" dirty="0"/>
              <a:t>Calculator </a:t>
            </a:r>
            <a:r>
              <a:rPr kumimoji="1" lang="ko-KR" altLang="en-US" sz="3200" b="1" dirty="0"/>
              <a:t>클래스 만들기</a:t>
            </a:r>
            <a:endParaRPr kumimoji="1" lang="ko-Kore-KR" alt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944F6-6E6F-3284-3AA1-CE64CDD7B3F7}"/>
              </a:ext>
            </a:extLst>
          </p:cNvPr>
          <p:cNvSpPr txBox="1"/>
          <p:nvPr/>
        </p:nvSpPr>
        <p:spPr>
          <a:xfrm>
            <a:off x="642936" y="2299583"/>
            <a:ext cx="8869736" cy="9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2000" b="1" dirty="0"/>
              <a:t>__</a:t>
            </a:r>
            <a:r>
              <a:rPr kumimoji="1" lang="en-US" altLang="ko-Kore-KR" sz="2000" b="1" dirty="0" err="1"/>
              <a:t>init</a:t>
            </a:r>
            <a:r>
              <a:rPr kumimoji="1" lang="en-US" altLang="ko-Kore-KR" sz="2000" b="1" dirty="0"/>
              <a:t>__ </a:t>
            </a:r>
            <a:r>
              <a:rPr kumimoji="1" lang="ko-KR" altLang="en-US" sz="2000" b="1" dirty="0"/>
              <a:t>메서드 필수</a:t>
            </a:r>
            <a:endParaRPr kumimoji="1"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b="1" dirty="0"/>
              <a:t>더하기</a:t>
            </a:r>
            <a:r>
              <a:rPr kumimoji="1" lang="en-US" altLang="ko-KR" sz="2000" b="1" dirty="0"/>
              <a:t>(add),</a:t>
            </a:r>
            <a:r>
              <a:rPr kumimoji="1" lang="ko-KR" altLang="en-US" sz="2000" b="1" dirty="0"/>
              <a:t> 빼기</a:t>
            </a:r>
            <a:r>
              <a:rPr kumimoji="1" lang="en-US" altLang="ko-KR" sz="2000" b="1" dirty="0"/>
              <a:t>(sub),</a:t>
            </a:r>
            <a:r>
              <a:rPr kumimoji="1" lang="ko-KR" altLang="en-US" sz="2000" b="1" dirty="0"/>
              <a:t> 곱하기</a:t>
            </a:r>
            <a:r>
              <a:rPr kumimoji="1" lang="en-US" altLang="ko-KR" sz="2000" b="1" dirty="0"/>
              <a:t>(</a:t>
            </a:r>
            <a:r>
              <a:rPr kumimoji="1" lang="en-US" altLang="ko-KR" sz="2000" b="1" dirty="0" err="1"/>
              <a:t>mul</a:t>
            </a:r>
            <a:r>
              <a:rPr kumimoji="1" lang="en-US" altLang="ko-KR" sz="2000" b="1" dirty="0"/>
              <a:t>),</a:t>
            </a:r>
            <a:r>
              <a:rPr kumimoji="1" lang="ko-KR" altLang="en-US" sz="2000" b="1" dirty="0"/>
              <a:t> 나누기</a:t>
            </a:r>
            <a:r>
              <a:rPr kumimoji="1" lang="en-US" altLang="ko-KR" sz="2000" b="1" dirty="0"/>
              <a:t>(div)</a:t>
            </a:r>
            <a:r>
              <a:rPr kumimoji="1" lang="ko-KR" altLang="en-US" sz="2000" b="1" dirty="0"/>
              <a:t> 기능을 하는 메서드 만들기</a:t>
            </a:r>
            <a:endParaRPr kumimoji="1" lang="en-US" altLang="ko-KR" sz="2000" b="1" dirty="0"/>
          </a:p>
        </p:txBody>
      </p:sp>
      <p:pic>
        <p:nvPicPr>
          <p:cNvPr id="24" name="그림 23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131D6A83-2C9A-19B7-4824-19B5778F8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6" y="3495243"/>
            <a:ext cx="3821884" cy="2691149"/>
          </a:xfrm>
          <a:prstGeom prst="rect">
            <a:avLst/>
          </a:prstGeom>
        </p:spPr>
      </p:pic>
      <p:pic>
        <p:nvPicPr>
          <p:cNvPr id="26" name="그림 25" descr="텍스트, 폰트, 친필, 스크린샷이(가) 표시된 사진&#10;&#10;자동 생성된 설명">
            <a:extLst>
              <a:ext uri="{FF2B5EF4-FFF2-40B4-BE49-F238E27FC236}">
                <a16:creationId xmlns:a16="http://schemas.microsoft.com/office/drawing/2014/main" id="{E8C4567A-C05B-A18E-86C7-B3135154BE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28"/>
          <a:stretch/>
        </p:blipFill>
        <p:spPr>
          <a:xfrm>
            <a:off x="5754493" y="4031142"/>
            <a:ext cx="3246781" cy="126795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FF3AAD6-7BE0-0C11-0622-5E62167D86C0}"/>
              </a:ext>
            </a:extLst>
          </p:cNvPr>
          <p:cNvSpPr txBox="1"/>
          <p:nvPr/>
        </p:nvSpPr>
        <p:spPr>
          <a:xfrm>
            <a:off x="4812139" y="433934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b="1" dirty="0"/>
              <a:t>=&gt;</a:t>
            </a:r>
            <a:endParaRPr kumimoji="1" lang="ko-Kore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61291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88C35C-A550-6D3F-F093-89EFD6C18987}"/>
              </a:ext>
            </a:extLst>
          </p:cNvPr>
          <p:cNvSpPr txBox="1"/>
          <p:nvPr/>
        </p:nvSpPr>
        <p:spPr>
          <a:xfrm>
            <a:off x="642936" y="641933"/>
            <a:ext cx="115490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클래스 변수와 인스턴스 변수</a:t>
            </a:r>
            <a:endParaRPr kumimoji="1"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112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53D94B0E-4631-BBE9-6AA8-C8C34FEE1892}"/>
              </a:ext>
            </a:extLst>
          </p:cNvPr>
          <p:cNvSpPr/>
          <p:nvPr/>
        </p:nvSpPr>
        <p:spPr>
          <a:xfrm>
            <a:off x="0" y="594360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0C2099-9E98-437F-C8CB-07844BABAD33}"/>
              </a:ext>
            </a:extLst>
          </p:cNvPr>
          <p:cNvSpPr txBox="1"/>
          <p:nvPr/>
        </p:nvSpPr>
        <p:spPr>
          <a:xfrm>
            <a:off x="642936" y="641933"/>
            <a:ext cx="115490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class, object, attribute, method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3F231A0B-9C75-29F6-9D9A-5973F7372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404" y="2225016"/>
            <a:ext cx="1295400" cy="12954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60F6563-3D0C-C3FD-2136-4F3EB8275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483" y="2224669"/>
            <a:ext cx="1295400" cy="12954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EA407B2-1F21-2043-4F9F-39BCE211B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562" y="2207253"/>
            <a:ext cx="1295400" cy="12954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C3CFF91-81BE-FA6E-6B9A-10261748D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483" y="3861505"/>
            <a:ext cx="1295400" cy="12954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6E05562-E07B-921C-E565-D7254BFE30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7404" y="3861505"/>
            <a:ext cx="1295400" cy="12954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95D6673-6CAF-C4C0-6794-2B3284614D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5562" y="3848805"/>
            <a:ext cx="1308100" cy="13081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2213599-D74D-9187-6015-32A51CF88705}"/>
              </a:ext>
            </a:extLst>
          </p:cNvPr>
          <p:cNvSpPr txBox="1"/>
          <p:nvPr/>
        </p:nvSpPr>
        <p:spPr>
          <a:xfrm>
            <a:off x="642936" y="1587883"/>
            <a:ext cx="26919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클래스 </a:t>
            </a:r>
            <a:r>
              <a:rPr lang="en-US" altLang="ko-KR" sz="2800" b="1" dirty="0"/>
              <a:t>(Class)</a:t>
            </a: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890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53D94B0E-4631-BBE9-6AA8-C8C34FEE1892}"/>
              </a:ext>
            </a:extLst>
          </p:cNvPr>
          <p:cNvSpPr/>
          <p:nvPr/>
        </p:nvSpPr>
        <p:spPr>
          <a:xfrm>
            <a:off x="0" y="594360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213599-D74D-9187-6015-32A51CF88705}"/>
              </a:ext>
            </a:extLst>
          </p:cNvPr>
          <p:cNvSpPr txBox="1"/>
          <p:nvPr/>
        </p:nvSpPr>
        <p:spPr>
          <a:xfrm>
            <a:off x="642936" y="1587883"/>
            <a:ext cx="26919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속성 </a:t>
            </a:r>
            <a:r>
              <a:rPr lang="en-US" altLang="ko-KR" sz="2800" b="1" dirty="0"/>
              <a:t>(Attribute)</a:t>
            </a:r>
            <a:endParaRPr lang="en-US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8A69FB-6894-5C6F-384F-C26F7A48C1E1}"/>
              </a:ext>
            </a:extLst>
          </p:cNvPr>
          <p:cNvSpPr txBox="1"/>
          <p:nvPr/>
        </p:nvSpPr>
        <p:spPr>
          <a:xfrm>
            <a:off x="7851390" y="1718521"/>
            <a:ext cx="110799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600" b="1" dirty="0"/>
              <a:t>체력</a:t>
            </a:r>
            <a:endParaRPr kumimoji="1" lang="en-US" altLang="ko-KR" sz="3600" b="1" dirty="0"/>
          </a:p>
          <a:p>
            <a:pPr algn="ctr">
              <a:lnSpc>
                <a:spcPct val="150000"/>
              </a:lnSpc>
            </a:pPr>
            <a:r>
              <a:rPr kumimoji="1" lang="ko-KR" altLang="en-US" sz="3600" b="1" dirty="0"/>
              <a:t>타입</a:t>
            </a:r>
            <a:endParaRPr kumimoji="1" lang="en-US" altLang="ko-KR" sz="3600" b="1" dirty="0"/>
          </a:p>
          <a:p>
            <a:pPr algn="ctr">
              <a:lnSpc>
                <a:spcPct val="150000"/>
              </a:lnSpc>
            </a:pPr>
            <a:r>
              <a:rPr kumimoji="1" lang="ko-KR" altLang="en-US" sz="3600" b="1" dirty="0"/>
              <a:t>레벨</a:t>
            </a:r>
            <a:endParaRPr kumimoji="1" lang="en-US" altLang="ko-KR" sz="3600" b="1" dirty="0"/>
          </a:p>
          <a:p>
            <a:pPr algn="ctr"/>
            <a:r>
              <a:rPr kumimoji="1" lang="en-US" altLang="ko-KR" sz="3600" b="1" dirty="0"/>
              <a:t>.</a:t>
            </a:r>
          </a:p>
          <a:p>
            <a:pPr algn="ctr"/>
            <a:r>
              <a:rPr kumimoji="1" lang="en-US" altLang="ko-KR" sz="3600" b="1" dirty="0"/>
              <a:t>.</a:t>
            </a:r>
          </a:p>
          <a:p>
            <a:pPr algn="ctr"/>
            <a:r>
              <a:rPr kumimoji="1" lang="en-US" altLang="ko-KR" sz="3600" b="1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35C9DFA-8E4B-F8DE-FCD4-3453DCDE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610" y="2474493"/>
            <a:ext cx="1067207" cy="10672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1A3ED1-BAA5-B215-4098-C386E4C48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405" y="2479172"/>
            <a:ext cx="1067207" cy="10672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89B52BC-B6F9-5D3B-36DD-3C2095DF2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200" y="2461756"/>
            <a:ext cx="1067207" cy="10672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7D27D1E-FAE5-407E-D916-C2BE46E11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405" y="4116008"/>
            <a:ext cx="1067207" cy="10672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889CA23-025F-97D9-1DE6-4548D5D29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3610" y="4110982"/>
            <a:ext cx="1067207" cy="106720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02CB2D4-6C72-73BE-FA03-17ED9C43B2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3200" y="4103308"/>
            <a:ext cx="1077670" cy="10776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5E8BF3-730C-7B87-F4B5-DC0B656667E3}"/>
              </a:ext>
            </a:extLst>
          </p:cNvPr>
          <p:cNvSpPr txBox="1"/>
          <p:nvPr/>
        </p:nvSpPr>
        <p:spPr>
          <a:xfrm>
            <a:off x="642936" y="641933"/>
            <a:ext cx="115490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class, object, attribute, method</a:t>
            </a:r>
          </a:p>
        </p:txBody>
      </p:sp>
    </p:spTree>
    <p:extLst>
      <p:ext uri="{BB962C8B-B14F-4D97-AF65-F5344CB8AC3E}">
        <p14:creationId xmlns:p14="http://schemas.microsoft.com/office/powerpoint/2010/main" val="186672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53D94B0E-4631-BBE9-6AA8-C8C34FEE1892}"/>
              </a:ext>
            </a:extLst>
          </p:cNvPr>
          <p:cNvSpPr/>
          <p:nvPr/>
        </p:nvSpPr>
        <p:spPr>
          <a:xfrm>
            <a:off x="0" y="594360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3F231A0B-9C75-29F6-9D9A-5973F7372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74" y="2440168"/>
            <a:ext cx="884645" cy="88464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60F6563-3D0C-C3FD-2136-4F3EB8275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997" y="2439821"/>
            <a:ext cx="884645" cy="88464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EA407B2-1F21-2043-4F9F-39BCE211B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320" y="2416197"/>
            <a:ext cx="884645" cy="88464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C3CFF91-81BE-FA6E-6B9A-10261748D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9997" y="4076657"/>
            <a:ext cx="884645" cy="88464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95D6673-6CAF-C4C0-6794-2B3284614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8320" y="4057749"/>
            <a:ext cx="893318" cy="89331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2213599-D74D-9187-6015-32A51CF88705}"/>
              </a:ext>
            </a:extLst>
          </p:cNvPr>
          <p:cNvSpPr txBox="1"/>
          <p:nvPr/>
        </p:nvSpPr>
        <p:spPr>
          <a:xfrm>
            <a:off x="642936" y="1587883"/>
            <a:ext cx="26919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메서드 </a:t>
            </a:r>
            <a:r>
              <a:rPr lang="en-US" altLang="ko-KR" sz="2800" b="1" dirty="0"/>
              <a:t>(method)</a:t>
            </a:r>
            <a:endParaRPr lang="en-US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BC4ED-198D-D6FF-3FF3-6049D48A8847}"/>
              </a:ext>
            </a:extLst>
          </p:cNvPr>
          <p:cNvSpPr txBox="1"/>
          <p:nvPr/>
        </p:nvSpPr>
        <p:spPr>
          <a:xfrm>
            <a:off x="2386319" y="265451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백만볼트</a:t>
            </a:r>
            <a:endParaRPr kumimoji="1" lang="en-US" altLang="ko-KR" b="1" dirty="0"/>
          </a:p>
          <a:p>
            <a:r>
              <a:rPr kumimoji="1" lang="ko-KR" altLang="en-US" b="1" dirty="0"/>
              <a:t>전광석화</a:t>
            </a:r>
            <a:endParaRPr kumimoji="1" lang="ko-Kore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40AA57-FA5D-11ED-9522-B8401D1A97E5}"/>
              </a:ext>
            </a:extLst>
          </p:cNvPr>
          <p:cNvSpPr txBox="1"/>
          <p:nvPr/>
        </p:nvSpPr>
        <p:spPr>
          <a:xfrm>
            <a:off x="5324642" y="265451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몸통박치기</a:t>
            </a:r>
            <a:endParaRPr kumimoji="1" lang="en-US" altLang="ko-Kore-KR" b="1" dirty="0"/>
          </a:p>
          <a:p>
            <a:r>
              <a:rPr kumimoji="1" lang="ko-Kore-KR" altLang="en-US" b="1" dirty="0"/>
              <a:t>덩굴채찍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F6263-20C7-BAE4-DA09-C2827994BD19}"/>
              </a:ext>
            </a:extLst>
          </p:cNvPr>
          <p:cNvSpPr txBox="1"/>
          <p:nvPr/>
        </p:nvSpPr>
        <p:spPr>
          <a:xfrm>
            <a:off x="8262965" y="265451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울음소리</a:t>
            </a:r>
            <a:endParaRPr kumimoji="1" lang="en-US" altLang="ko-KR" b="1" dirty="0"/>
          </a:p>
          <a:p>
            <a:r>
              <a:rPr kumimoji="1" lang="ko-KR" altLang="en-US" b="1" dirty="0" err="1"/>
              <a:t>용의숨결</a:t>
            </a:r>
            <a:endParaRPr kumimoji="1" lang="ko-Kore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0FDEC5-307F-9F84-CA79-211253D18111}"/>
              </a:ext>
            </a:extLst>
          </p:cNvPr>
          <p:cNvSpPr txBox="1"/>
          <p:nvPr/>
        </p:nvSpPr>
        <p:spPr>
          <a:xfrm>
            <a:off x="2382457" y="419581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err="1"/>
              <a:t>물대포</a:t>
            </a:r>
            <a:endParaRPr kumimoji="1" lang="en-US" altLang="ko-KR" b="1" dirty="0"/>
          </a:p>
          <a:p>
            <a:r>
              <a:rPr kumimoji="1" lang="ko-KR" altLang="en-US" b="1" dirty="0" err="1"/>
              <a:t>염동력</a:t>
            </a:r>
            <a:endParaRPr kumimoji="1" lang="ko-Kore-KR" altLang="en-US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A4C3186-AD22-F77F-9169-27704C22DF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1674" y="4080265"/>
            <a:ext cx="885600" cy="885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C3EA2A-B286-D9DD-E702-0E18CC02507C}"/>
              </a:ext>
            </a:extLst>
          </p:cNvPr>
          <p:cNvSpPr txBox="1"/>
          <p:nvPr/>
        </p:nvSpPr>
        <p:spPr>
          <a:xfrm>
            <a:off x="5324642" y="426846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울음소리</a:t>
            </a:r>
            <a:endParaRPr kumimoji="1" lang="en-US" altLang="ko-KR" b="1" dirty="0"/>
          </a:p>
          <a:p>
            <a:r>
              <a:rPr kumimoji="1" lang="ko-KR" altLang="en-US" b="1" dirty="0"/>
              <a:t>할퀴기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995F9-C44B-DC50-85AE-A4ACEB57FFCC}"/>
              </a:ext>
            </a:extLst>
          </p:cNvPr>
          <p:cNvSpPr txBox="1"/>
          <p:nvPr/>
        </p:nvSpPr>
        <p:spPr>
          <a:xfrm>
            <a:off x="8262965" y="426845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노래하기</a:t>
            </a:r>
            <a:endParaRPr kumimoji="1" lang="en-US" altLang="ko-KR" b="1" dirty="0"/>
          </a:p>
          <a:p>
            <a:r>
              <a:rPr kumimoji="1" lang="ko-KR" altLang="en-US" b="1" dirty="0"/>
              <a:t>웅크리기</a:t>
            </a:r>
            <a:endParaRPr kumimoji="1" lang="en-US" altLang="ko-KR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D72BA3-08DE-ABBF-62F9-02E6D18D7C32}"/>
              </a:ext>
            </a:extLst>
          </p:cNvPr>
          <p:cNvSpPr txBox="1"/>
          <p:nvPr/>
        </p:nvSpPr>
        <p:spPr>
          <a:xfrm>
            <a:off x="642936" y="641933"/>
            <a:ext cx="115490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class, object, attribute, method</a:t>
            </a:r>
          </a:p>
        </p:txBody>
      </p:sp>
    </p:spTree>
    <p:extLst>
      <p:ext uri="{BB962C8B-B14F-4D97-AF65-F5344CB8AC3E}">
        <p14:creationId xmlns:p14="http://schemas.microsoft.com/office/powerpoint/2010/main" val="324032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53D94B0E-4631-BBE9-6AA8-C8C34FEE1892}"/>
              </a:ext>
            </a:extLst>
          </p:cNvPr>
          <p:cNvSpPr/>
          <p:nvPr/>
        </p:nvSpPr>
        <p:spPr>
          <a:xfrm>
            <a:off x="0" y="594360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D9F033AE-A135-5C6C-6EC7-C9BB22AFE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6" y="2468618"/>
            <a:ext cx="3972244" cy="20004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7C3C04-FB3F-495A-9F11-B99C2C82DA2D}"/>
              </a:ext>
            </a:extLst>
          </p:cNvPr>
          <p:cNvSpPr txBox="1"/>
          <p:nvPr/>
        </p:nvSpPr>
        <p:spPr>
          <a:xfrm>
            <a:off x="642936" y="641933"/>
            <a:ext cx="115490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class, object, attribute, method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6D37675-B1DB-3D4D-6996-CC9AC2902598}"/>
              </a:ext>
            </a:extLst>
          </p:cNvPr>
          <p:cNvSpPr/>
          <p:nvPr/>
        </p:nvSpPr>
        <p:spPr>
          <a:xfrm>
            <a:off x="2171857" y="2648455"/>
            <a:ext cx="1907773" cy="5449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FD783-B85C-E332-D563-54BD7F678A49}"/>
              </a:ext>
            </a:extLst>
          </p:cNvPr>
          <p:cNvSpPr txBox="1"/>
          <p:nvPr/>
        </p:nvSpPr>
        <p:spPr>
          <a:xfrm>
            <a:off x="2955677" y="217380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</a:rPr>
              <a:t>클래스 이름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3C2001-5993-BB16-2BB9-90B694600554}"/>
              </a:ext>
            </a:extLst>
          </p:cNvPr>
          <p:cNvSpPr/>
          <p:nvPr/>
        </p:nvSpPr>
        <p:spPr>
          <a:xfrm>
            <a:off x="1743769" y="3266367"/>
            <a:ext cx="1211908" cy="1066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2E4E69C9-9FAD-3488-9AA2-63E7130C7071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2629059" y="2358468"/>
            <a:ext cx="326619" cy="216985"/>
          </a:xfrm>
          <a:prstGeom prst="bentConnector3">
            <a:avLst>
              <a:gd name="adj1" fmla="val 9957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2359438-5BAF-0ABB-17CE-70E9E9F20A9F}"/>
              </a:ext>
            </a:extLst>
          </p:cNvPr>
          <p:cNvSpPr txBox="1"/>
          <p:nvPr/>
        </p:nvSpPr>
        <p:spPr>
          <a:xfrm>
            <a:off x="2316076" y="447121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</a:rPr>
              <a:t>멤버 변수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B33017D5-B79C-630D-6AA0-FC778225123B}"/>
              </a:ext>
            </a:extLst>
          </p:cNvPr>
          <p:cNvCxnSpPr>
            <a:cxnSpLocks/>
          </p:cNvCxnSpPr>
          <p:nvPr/>
        </p:nvCxnSpPr>
        <p:spPr>
          <a:xfrm rot="10800000">
            <a:off x="1942100" y="4428632"/>
            <a:ext cx="396663" cy="227247"/>
          </a:xfrm>
          <a:prstGeom prst="bentConnector3">
            <a:avLst>
              <a:gd name="adj1" fmla="val 10122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1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53D94B0E-4631-BBE9-6AA8-C8C34FEE1892}"/>
              </a:ext>
            </a:extLst>
          </p:cNvPr>
          <p:cNvSpPr/>
          <p:nvPr/>
        </p:nvSpPr>
        <p:spPr>
          <a:xfrm>
            <a:off x="0" y="594360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4743DA1C-E795-DD51-6B10-8884AD238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58" y="3109342"/>
            <a:ext cx="2378579" cy="1197846"/>
          </a:xfrm>
          <a:prstGeom prst="rect">
            <a:avLst/>
          </a:prstGeom>
        </p:spPr>
      </p:pic>
      <p:pic>
        <p:nvPicPr>
          <p:cNvPr id="14" name="그림 1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C94BA84-6FDD-10E4-D1D0-BD2BEF3901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607" r="25245"/>
          <a:stretch/>
        </p:blipFill>
        <p:spPr>
          <a:xfrm>
            <a:off x="3043237" y="1594102"/>
            <a:ext cx="8234362" cy="44291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C0F0D9-9D4F-6BE4-EA39-A6D7C1F10013}"/>
              </a:ext>
            </a:extLst>
          </p:cNvPr>
          <p:cNvSpPr txBox="1"/>
          <p:nvPr/>
        </p:nvSpPr>
        <p:spPr>
          <a:xfrm>
            <a:off x="6381387" y="1736168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bg1"/>
                </a:solidFill>
              </a:rPr>
              <a:t>Object </a:t>
            </a:r>
            <a:r>
              <a:rPr kumimoji="1" lang="ko-KR" altLang="en-US" sz="2400" b="1" dirty="0">
                <a:solidFill>
                  <a:schemeClr val="bg1"/>
                </a:solidFill>
              </a:rPr>
              <a:t>만듦</a:t>
            </a:r>
            <a:endParaRPr kumimoji="1" lang="ko-Kore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2B9224-291E-298D-A927-0574F3BFCBBB}"/>
              </a:ext>
            </a:extLst>
          </p:cNvPr>
          <p:cNvSpPr txBox="1"/>
          <p:nvPr/>
        </p:nvSpPr>
        <p:spPr>
          <a:xfrm>
            <a:off x="5996345" y="1511250"/>
            <a:ext cx="3850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>
                <a:solidFill>
                  <a:schemeClr val="bg1"/>
                </a:solidFill>
              </a:rPr>
              <a:t>]</a:t>
            </a:r>
            <a:endParaRPr kumimoji="1" lang="ko-Kore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3948B9-B376-BB41-FB80-B2246E3D74D7}"/>
              </a:ext>
            </a:extLst>
          </p:cNvPr>
          <p:cNvSpPr txBox="1"/>
          <p:nvPr/>
        </p:nvSpPr>
        <p:spPr>
          <a:xfrm>
            <a:off x="6563082" y="2611387"/>
            <a:ext cx="385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dirty="0">
                <a:solidFill>
                  <a:schemeClr val="bg1"/>
                </a:solidFill>
              </a:rPr>
              <a:t>]</a:t>
            </a:r>
            <a:endParaRPr kumimoji="1" lang="ko-Kore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3F6FFE-7B86-2E3C-2264-B7E18623A387}"/>
              </a:ext>
            </a:extLst>
          </p:cNvPr>
          <p:cNvSpPr txBox="1"/>
          <p:nvPr/>
        </p:nvSpPr>
        <p:spPr>
          <a:xfrm>
            <a:off x="6563082" y="3684283"/>
            <a:ext cx="385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dirty="0">
                <a:solidFill>
                  <a:schemeClr val="bg1"/>
                </a:solidFill>
              </a:rPr>
              <a:t>]</a:t>
            </a:r>
            <a:endParaRPr kumimoji="1" lang="ko-Kore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CEBC14-1D3F-9068-9331-B4EE727A8065}"/>
              </a:ext>
            </a:extLst>
          </p:cNvPr>
          <p:cNvSpPr txBox="1"/>
          <p:nvPr/>
        </p:nvSpPr>
        <p:spPr>
          <a:xfrm>
            <a:off x="7082106" y="2950442"/>
            <a:ext cx="3385863" cy="1140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b="1" dirty="0">
                <a:solidFill>
                  <a:schemeClr val="bg1"/>
                </a:solidFill>
              </a:rPr>
              <a:t>각 </a:t>
            </a:r>
            <a:r>
              <a:rPr kumimoji="1" lang="en-US" altLang="ko-KR" sz="2400" b="1" dirty="0">
                <a:solidFill>
                  <a:schemeClr val="bg1"/>
                </a:solidFill>
              </a:rPr>
              <a:t>object</a:t>
            </a:r>
            <a:r>
              <a:rPr kumimoji="1" lang="ko-KR" altLang="en-US" sz="2400" b="1" dirty="0">
                <a:solidFill>
                  <a:schemeClr val="bg1"/>
                </a:solidFill>
              </a:rPr>
              <a:t>의 </a:t>
            </a:r>
            <a:r>
              <a:rPr kumimoji="1" lang="en-US" altLang="ko-KR" sz="2400" b="1" dirty="0">
                <a:solidFill>
                  <a:schemeClr val="bg1"/>
                </a:solidFill>
              </a:rPr>
              <a:t>id</a:t>
            </a:r>
            <a:r>
              <a:rPr kumimoji="1" lang="ko-KR" altLang="en-US" sz="2400" b="1" dirty="0">
                <a:solidFill>
                  <a:schemeClr val="bg1"/>
                </a:solidFill>
              </a:rPr>
              <a:t>와 </a:t>
            </a:r>
            <a:r>
              <a:rPr kumimoji="1" lang="en-US" altLang="ko-KR" sz="2400" b="1" dirty="0">
                <a:solidFill>
                  <a:schemeClr val="bg1"/>
                </a:solidFill>
              </a:rPr>
              <a:t>name</a:t>
            </a:r>
            <a:r>
              <a:rPr kumimoji="1" lang="ko-KR" altLang="en-US" sz="2400" b="1" dirty="0">
                <a:solidFill>
                  <a:schemeClr val="bg1"/>
                </a:solidFill>
              </a:rPr>
              <a:t>에</a:t>
            </a:r>
            <a:endParaRPr kumimoji="1" lang="en-US" altLang="ko-KR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 b="1" dirty="0">
                <a:solidFill>
                  <a:schemeClr val="bg1"/>
                </a:solidFill>
              </a:rPr>
              <a:t>attribute</a:t>
            </a:r>
            <a:r>
              <a:rPr kumimoji="1" lang="ko-KR" altLang="en-US" sz="2400" b="1" dirty="0" err="1">
                <a:solidFill>
                  <a:schemeClr val="bg1"/>
                </a:solidFill>
              </a:rPr>
              <a:t>를</a:t>
            </a:r>
            <a:r>
              <a:rPr kumimoji="1" lang="ko-KR" altLang="en-US" sz="2400" b="1" dirty="0">
                <a:solidFill>
                  <a:schemeClr val="bg1"/>
                </a:solidFill>
              </a:rPr>
              <a:t> 부여함</a:t>
            </a:r>
            <a:endParaRPr kumimoji="1" lang="ko-Kore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769332-7F0B-A426-695C-66C1C5C66C06}"/>
              </a:ext>
            </a:extLst>
          </p:cNvPr>
          <p:cNvSpPr txBox="1"/>
          <p:nvPr/>
        </p:nvSpPr>
        <p:spPr>
          <a:xfrm>
            <a:off x="6948124" y="5123325"/>
            <a:ext cx="14285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bg1"/>
                </a:solidFill>
              </a:rPr>
              <a:t>20190001</a:t>
            </a:r>
          </a:p>
          <a:p>
            <a:r>
              <a:rPr kumimoji="1" lang="en-US" altLang="ko-Kore-KR" sz="2400" b="1" dirty="0">
                <a:solidFill>
                  <a:schemeClr val="bg1"/>
                </a:solidFill>
              </a:rPr>
              <a:t>Winter</a:t>
            </a:r>
            <a:endParaRPr kumimoji="1" lang="ko-Kore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894100-C789-B3CB-9EE9-4E9CA03C1662}"/>
              </a:ext>
            </a:extLst>
          </p:cNvPr>
          <p:cNvSpPr txBox="1"/>
          <p:nvPr/>
        </p:nvSpPr>
        <p:spPr>
          <a:xfrm>
            <a:off x="6188866" y="526389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bg1"/>
                </a:solidFill>
              </a:rPr>
              <a:t>=&gt;</a:t>
            </a:r>
            <a:endParaRPr kumimoji="1" lang="ko-Kore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C22E02-4D7C-3857-7996-03A1DDFDD708}"/>
              </a:ext>
            </a:extLst>
          </p:cNvPr>
          <p:cNvSpPr txBox="1"/>
          <p:nvPr/>
        </p:nvSpPr>
        <p:spPr>
          <a:xfrm>
            <a:off x="642936" y="641933"/>
            <a:ext cx="115490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class, object, attribute, method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358D6E-C431-F973-C335-AD77CA456469}"/>
              </a:ext>
            </a:extLst>
          </p:cNvPr>
          <p:cNvSpPr txBox="1"/>
          <p:nvPr/>
        </p:nvSpPr>
        <p:spPr>
          <a:xfrm>
            <a:off x="1723820" y="16845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</a:rPr>
              <a:t>객체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23B80D26-149D-1F60-B703-DA24849EFD7D}"/>
              </a:ext>
            </a:extLst>
          </p:cNvPr>
          <p:cNvCxnSpPr>
            <a:cxnSpLocks/>
          </p:cNvCxnSpPr>
          <p:nvPr/>
        </p:nvCxnSpPr>
        <p:spPr>
          <a:xfrm>
            <a:off x="2419160" y="1860664"/>
            <a:ext cx="526059" cy="17079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4EEA5DF-48EE-4B01-C397-5DBAFFA6578D}"/>
              </a:ext>
            </a:extLst>
          </p:cNvPr>
          <p:cNvSpPr/>
          <p:nvPr/>
        </p:nvSpPr>
        <p:spPr>
          <a:xfrm>
            <a:off x="3043236" y="1664186"/>
            <a:ext cx="1315403" cy="657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575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53D94B0E-4631-BBE9-6AA8-C8C34FEE1892}"/>
              </a:ext>
            </a:extLst>
          </p:cNvPr>
          <p:cNvSpPr/>
          <p:nvPr/>
        </p:nvSpPr>
        <p:spPr>
          <a:xfrm>
            <a:off x="0" y="594360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0C2099-9E98-437F-C8CB-07844BABAD33}"/>
              </a:ext>
            </a:extLst>
          </p:cNvPr>
          <p:cNvSpPr txBox="1"/>
          <p:nvPr/>
        </p:nvSpPr>
        <p:spPr>
          <a:xfrm>
            <a:off x="5134243" y="2593240"/>
            <a:ext cx="12832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1" dirty="0"/>
              <a:t>Self?</a:t>
            </a:r>
            <a:endParaRPr lang="en-US" altLang="en-US" sz="4800" b="1" dirty="0"/>
          </a:p>
        </p:txBody>
      </p:sp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EBC9149-E671-DCE0-63CE-399F6B9C6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7" y="1568616"/>
            <a:ext cx="4114803" cy="4732023"/>
          </a:xfrm>
          <a:prstGeom prst="rect">
            <a:avLst/>
          </a:prstGeom>
        </p:spPr>
      </p:pic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17BFAFED-0EA4-AB5F-7541-BB99559BA235}"/>
              </a:ext>
            </a:extLst>
          </p:cNvPr>
          <p:cNvCxnSpPr>
            <a:cxnSpLocks/>
          </p:cNvCxnSpPr>
          <p:nvPr/>
        </p:nvCxnSpPr>
        <p:spPr>
          <a:xfrm flipH="1">
            <a:off x="2302665" y="3086100"/>
            <a:ext cx="5119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67714E1E-277E-F0B1-5CF2-7FA96A087641}"/>
              </a:ext>
            </a:extLst>
          </p:cNvPr>
          <p:cNvCxnSpPr>
            <a:cxnSpLocks/>
          </p:cNvCxnSpPr>
          <p:nvPr/>
        </p:nvCxnSpPr>
        <p:spPr>
          <a:xfrm flipH="1">
            <a:off x="1526377" y="3424237"/>
            <a:ext cx="5119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E96DF744-27E7-61B7-DF59-88A77F09443B}"/>
              </a:ext>
            </a:extLst>
          </p:cNvPr>
          <p:cNvCxnSpPr>
            <a:cxnSpLocks/>
          </p:cNvCxnSpPr>
          <p:nvPr/>
        </p:nvCxnSpPr>
        <p:spPr>
          <a:xfrm flipH="1">
            <a:off x="2300282" y="4010022"/>
            <a:ext cx="5119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8AD16EC8-3519-A3B4-41E7-FC39C7D7B245}"/>
              </a:ext>
            </a:extLst>
          </p:cNvPr>
          <p:cNvCxnSpPr>
            <a:cxnSpLocks/>
          </p:cNvCxnSpPr>
          <p:nvPr/>
        </p:nvCxnSpPr>
        <p:spPr>
          <a:xfrm flipH="1">
            <a:off x="2355050" y="4324350"/>
            <a:ext cx="5119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0FD1E532-2A0C-BAE6-5CB2-121CEA84BA8D}"/>
              </a:ext>
            </a:extLst>
          </p:cNvPr>
          <p:cNvCxnSpPr>
            <a:cxnSpLocks/>
          </p:cNvCxnSpPr>
          <p:nvPr/>
        </p:nvCxnSpPr>
        <p:spPr>
          <a:xfrm flipH="1">
            <a:off x="2514598" y="4938712"/>
            <a:ext cx="5119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BF21ACD0-3F47-1C62-1BD0-4D92E7BBD3DE}"/>
              </a:ext>
            </a:extLst>
          </p:cNvPr>
          <p:cNvCxnSpPr>
            <a:cxnSpLocks/>
          </p:cNvCxnSpPr>
          <p:nvPr/>
        </p:nvCxnSpPr>
        <p:spPr>
          <a:xfrm flipH="1">
            <a:off x="1526377" y="5238750"/>
            <a:ext cx="5119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44BB5F53-B74F-5C80-558F-38BEB0E6B122}"/>
              </a:ext>
            </a:extLst>
          </p:cNvPr>
          <p:cNvCxnSpPr>
            <a:cxnSpLocks/>
          </p:cNvCxnSpPr>
          <p:nvPr/>
        </p:nvCxnSpPr>
        <p:spPr>
          <a:xfrm flipH="1">
            <a:off x="2514598" y="5857872"/>
            <a:ext cx="5119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DEC6D63A-7CD8-8A8D-F99F-98BB69D1B46E}"/>
              </a:ext>
            </a:extLst>
          </p:cNvPr>
          <p:cNvCxnSpPr>
            <a:cxnSpLocks/>
          </p:cNvCxnSpPr>
          <p:nvPr/>
        </p:nvCxnSpPr>
        <p:spPr>
          <a:xfrm flipH="1">
            <a:off x="2394338" y="6167438"/>
            <a:ext cx="5119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256366C-3F59-C401-00CB-9E4A7D171F8F}"/>
              </a:ext>
            </a:extLst>
          </p:cNvPr>
          <p:cNvSpPr txBox="1"/>
          <p:nvPr/>
        </p:nvSpPr>
        <p:spPr>
          <a:xfrm>
            <a:off x="6586745" y="2651268"/>
            <a:ext cx="4262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클래스의 인스턴스 그 자체</a:t>
            </a:r>
            <a:endParaRPr kumimoji="1" lang="en-US" altLang="ko-KR" sz="2000" b="1" dirty="0"/>
          </a:p>
          <a:p>
            <a:r>
              <a:rPr kumimoji="1" lang="ko-KR" altLang="en-US" sz="2000" b="1" dirty="0"/>
              <a:t>객체 자기 자신을 참조하는 매개변수</a:t>
            </a:r>
            <a:endParaRPr kumimoji="1" lang="ko-Kore-KR" altLang="en-US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424633-82CB-5763-7B11-ACB25E7F7268}"/>
              </a:ext>
            </a:extLst>
          </p:cNvPr>
          <p:cNvSpPr txBox="1"/>
          <p:nvPr/>
        </p:nvSpPr>
        <p:spPr>
          <a:xfrm>
            <a:off x="5134243" y="3918585"/>
            <a:ext cx="57374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>
                <a:solidFill>
                  <a:srgbClr val="C00000"/>
                </a:solidFill>
              </a:rPr>
              <a:t>※</a:t>
            </a:r>
            <a:r>
              <a:rPr kumimoji="1" lang="ko-Kore-KR" altLang="en-US" sz="2800" b="1" dirty="0">
                <a:solidFill>
                  <a:srgbClr val="C00000"/>
                </a:solidFill>
              </a:rPr>
              <a:t>클래스의</a:t>
            </a:r>
            <a:r>
              <a:rPr kumimoji="1" lang="ko-KR" altLang="en-US" sz="2800" b="1" dirty="0">
                <a:solidFill>
                  <a:srgbClr val="C00000"/>
                </a:solidFill>
              </a:rPr>
              <a:t> 메서드에 </a:t>
            </a:r>
            <a:r>
              <a:rPr kumimoji="1" lang="en-US" altLang="ko-KR" sz="2800" b="1" dirty="0">
                <a:solidFill>
                  <a:srgbClr val="C00000"/>
                </a:solidFill>
              </a:rPr>
              <a:t>self</a:t>
            </a:r>
            <a:r>
              <a:rPr kumimoji="1" lang="ko-KR" altLang="en-US" sz="2800" b="1" dirty="0" err="1">
                <a:solidFill>
                  <a:srgbClr val="C00000"/>
                </a:solidFill>
              </a:rPr>
              <a:t>를</a:t>
            </a:r>
            <a:endParaRPr kumimoji="1" lang="en-US" altLang="ko-KR" sz="2800" b="1" dirty="0">
              <a:solidFill>
                <a:srgbClr val="C00000"/>
              </a:solidFill>
            </a:endParaRPr>
          </a:p>
          <a:p>
            <a:r>
              <a:rPr kumimoji="1" lang="ko-KR" altLang="en-US" sz="2800" b="1" dirty="0">
                <a:solidFill>
                  <a:srgbClr val="C00000"/>
                </a:solidFill>
              </a:rPr>
              <a:t>첫 번째 인자로 받도록 해주어야 함</a:t>
            </a:r>
            <a:r>
              <a:rPr kumimoji="1" lang="en-US" altLang="ko-KR" sz="2800" b="1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88C35C-A550-6D3F-F093-89EFD6C18987}"/>
              </a:ext>
            </a:extLst>
          </p:cNvPr>
          <p:cNvSpPr txBox="1"/>
          <p:nvPr/>
        </p:nvSpPr>
        <p:spPr>
          <a:xfrm>
            <a:off x="642936" y="641933"/>
            <a:ext cx="115490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class, object, attribute, method</a:t>
            </a:r>
          </a:p>
        </p:txBody>
      </p:sp>
    </p:spTree>
    <p:extLst>
      <p:ext uri="{BB962C8B-B14F-4D97-AF65-F5344CB8AC3E}">
        <p14:creationId xmlns:p14="http://schemas.microsoft.com/office/powerpoint/2010/main" val="35393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53D94B0E-4631-BBE9-6AA8-C8C34FEE1892}"/>
              </a:ext>
            </a:extLst>
          </p:cNvPr>
          <p:cNvSpPr/>
          <p:nvPr/>
        </p:nvSpPr>
        <p:spPr>
          <a:xfrm>
            <a:off x="0" y="594360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88C35C-A550-6D3F-F093-89EFD6C18987}"/>
              </a:ext>
            </a:extLst>
          </p:cNvPr>
          <p:cNvSpPr txBox="1"/>
          <p:nvPr/>
        </p:nvSpPr>
        <p:spPr>
          <a:xfrm>
            <a:off x="642936" y="641933"/>
            <a:ext cx="115490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class, object, attribute, method</a:t>
            </a:r>
          </a:p>
        </p:txBody>
      </p:sp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3DD0800-8D29-51AD-B953-8B57B9614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6" y="1616760"/>
            <a:ext cx="7845825" cy="47840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4DACC9-D295-3106-4731-A8475E992783}"/>
              </a:ext>
            </a:extLst>
          </p:cNvPr>
          <p:cNvSpPr txBox="1"/>
          <p:nvPr/>
        </p:nvSpPr>
        <p:spPr>
          <a:xfrm>
            <a:off x="5114061" y="2967335"/>
            <a:ext cx="18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bg1"/>
                </a:solidFill>
              </a:rPr>
              <a:t>m</a:t>
            </a:r>
            <a:r>
              <a:rPr kumimoji="1" lang="en-US" altLang="ko-Kore-KR" sz="2400" b="1" dirty="0">
                <a:solidFill>
                  <a:schemeClr val="bg1"/>
                </a:solidFill>
              </a:rPr>
              <a:t>ethod</a:t>
            </a:r>
            <a:r>
              <a:rPr kumimoji="1" lang="ko-KR" altLang="en-US" sz="2400" b="1" dirty="0">
                <a:solidFill>
                  <a:schemeClr val="bg1"/>
                </a:solidFill>
              </a:rPr>
              <a:t> 이용</a:t>
            </a:r>
            <a:endParaRPr kumimoji="1" lang="ko-Kore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09D65-D24F-2C94-0A84-DA214A2AB28A}"/>
              </a:ext>
            </a:extLst>
          </p:cNvPr>
          <p:cNvSpPr txBox="1"/>
          <p:nvPr/>
        </p:nvSpPr>
        <p:spPr>
          <a:xfrm>
            <a:off x="4729019" y="2742417"/>
            <a:ext cx="3850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>
                <a:solidFill>
                  <a:schemeClr val="bg1"/>
                </a:solidFill>
              </a:rPr>
              <a:t>]</a:t>
            </a:r>
            <a:endParaRPr kumimoji="1" lang="ko-Kore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BFE7CD-2992-8FD5-F1BE-1C605D8928D6}"/>
              </a:ext>
            </a:extLst>
          </p:cNvPr>
          <p:cNvSpPr txBox="1"/>
          <p:nvPr/>
        </p:nvSpPr>
        <p:spPr>
          <a:xfrm>
            <a:off x="5158339" y="4923989"/>
            <a:ext cx="18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bg1"/>
                </a:solidFill>
              </a:rPr>
              <a:t>m</a:t>
            </a:r>
            <a:r>
              <a:rPr kumimoji="1" lang="en-US" altLang="ko-Kore-KR" sz="2400" b="1" dirty="0">
                <a:solidFill>
                  <a:schemeClr val="bg1"/>
                </a:solidFill>
              </a:rPr>
              <a:t>ethod</a:t>
            </a:r>
            <a:r>
              <a:rPr kumimoji="1" lang="ko-KR" altLang="en-US" sz="2400" b="1" dirty="0">
                <a:solidFill>
                  <a:schemeClr val="bg1"/>
                </a:solidFill>
              </a:rPr>
              <a:t> 이용</a:t>
            </a:r>
            <a:endParaRPr kumimoji="1" lang="ko-Kore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D85C2B-1331-0CC1-162C-5BE405F6DB66}"/>
              </a:ext>
            </a:extLst>
          </p:cNvPr>
          <p:cNvSpPr txBox="1"/>
          <p:nvPr/>
        </p:nvSpPr>
        <p:spPr>
          <a:xfrm>
            <a:off x="4773297" y="4699071"/>
            <a:ext cx="3850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>
                <a:solidFill>
                  <a:schemeClr val="bg1"/>
                </a:solidFill>
              </a:rPr>
              <a:t>]</a:t>
            </a:r>
            <a:endParaRPr kumimoji="1" lang="ko-Kore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FD6C83-0158-E683-BA47-C7093E8078C1}"/>
              </a:ext>
            </a:extLst>
          </p:cNvPr>
          <p:cNvSpPr txBox="1"/>
          <p:nvPr/>
        </p:nvSpPr>
        <p:spPr>
          <a:xfrm>
            <a:off x="5114061" y="3529573"/>
            <a:ext cx="14285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bg1"/>
                </a:solidFill>
              </a:rPr>
              <a:t>20190001</a:t>
            </a:r>
          </a:p>
          <a:p>
            <a:r>
              <a:rPr kumimoji="1" lang="en-US" altLang="ko-Kore-KR" sz="2400" b="1" dirty="0">
                <a:solidFill>
                  <a:schemeClr val="bg1"/>
                </a:solidFill>
              </a:rPr>
              <a:t>Karina</a:t>
            </a:r>
            <a:endParaRPr kumimoji="1" lang="ko-Kore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2E62AA-565E-FF54-0C0E-10BD71F0F001}"/>
              </a:ext>
            </a:extLst>
          </p:cNvPr>
          <p:cNvSpPr txBox="1"/>
          <p:nvPr/>
        </p:nvSpPr>
        <p:spPr>
          <a:xfrm>
            <a:off x="4622444" y="363758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bg1"/>
                </a:solidFill>
              </a:rPr>
              <a:t>=&gt;</a:t>
            </a:r>
            <a:endParaRPr kumimoji="1" lang="ko-Kore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E66E35-095F-21D2-4217-53F054758AA6}"/>
              </a:ext>
            </a:extLst>
          </p:cNvPr>
          <p:cNvSpPr txBox="1"/>
          <p:nvPr/>
        </p:nvSpPr>
        <p:spPr>
          <a:xfrm>
            <a:off x="5114061" y="5479355"/>
            <a:ext cx="14285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bg1"/>
                </a:solidFill>
              </a:rPr>
              <a:t>20190002</a:t>
            </a:r>
          </a:p>
          <a:p>
            <a:r>
              <a:rPr kumimoji="1" lang="en-US" altLang="ko-Kore-KR" sz="2400" b="1" dirty="0">
                <a:solidFill>
                  <a:schemeClr val="bg1"/>
                </a:solidFill>
              </a:rPr>
              <a:t>Winter</a:t>
            </a:r>
            <a:endParaRPr kumimoji="1" lang="ko-Kore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BFCC48-1AD7-9B5B-DC1D-E6075A4901C9}"/>
              </a:ext>
            </a:extLst>
          </p:cNvPr>
          <p:cNvSpPr txBox="1"/>
          <p:nvPr/>
        </p:nvSpPr>
        <p:spPr>
          <a:xfrm>
            <a:off x="4622444" y="558736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bg1"/>
                </a:solidFill>
              </a:rPr>
              <a:t>=&gt;</a:t>
            </a:r>
            <a:endParaRPr kumimoji="1" lang="ko-Kore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3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삼각형 2">
            <a:extLst>
              <a:ext uri="{FF2B5EF4-FFF2-40B4-BE49-F238E27FC236}">
                <a16:creationId xmlns:a16="http://schemas.microsoft.com/office/drawing/2014/main" id="{7452BBD6-2300-3677-19E4-57031EDBABDD}"/>
              </a:ext>
            </a:extLst>
          </p:cNvPr>
          <p:cNvSpPr/>
          <p:nvPr/>
        </p:nvSpPr>
        <p:spPr>
          <a:xfrm rot="5400000">
            <a:off x="-2" y="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01A8C3AA-AF79-1EE8-49EB-19C4AD976D79}"/>
              </a:ext>
            </a:extLst>
          </p:cNvPr>
          <p:cNvSpPr/>
          <p:nvPr/>
        </p:nvSpPr>
        <p:spPr>
          <a:xfrm rot="10800000">
            <a:off x="11277599" y="0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ADD96223-0C1F-BA8F-3F55-12EDF21D3542}"/>
              </a:ext>
            </a:extLst>
          </p:cNvPr>
          <p:cNvSpPr/>
          <p:nvPr/>
        </p:nvSpPr>
        <p:spPr>
          <a:xfrm rot="16200000">
            <a:off x="11277599" y="5943601"/>
            <a:ext cx="914401" cy="9144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239EFF-0EA9-5D91-1446-7AAD702B704C}"/>
              </a:ext>
            </a:extLst>
          </p:cNvPr>
          <p:cNvCxnSpPr>
            <a:cxnSpLocks/>
          </p:cNvCxnSpPr>
          <p:nvPr/>
        </p:nvCxnSpPr>
        <p:spPr>
          <a:xfrm>
            <a:off x="642938" y="271464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3CE1D7-444A-134F-B519-6DEA10218987}"/>
              </a:ext>
            </a:extLst>
          </p:cNvPr>
          <p:cNvCxnSpPr>
            <a:cxnSpLocks/>
          </p:cNvCxnSpPr>
          <p:nvPr/>
        </p:nvCxnSpPr>
        <p:spPr>
          <a:xfrm>
            <a:off x="642936" y="6581773"/>
            <a:ext cx="1109186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491EB3F-D3A0-B9EE-29F3-DF614FC82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64" t="4635" r="17315" b="75248"/>
          <a:stretch/>
        </p:blipFill>
        <p:spPr>
          <a:xfrm>
            <a:off x="642936" y="1900518"/>
            <a:ext cx="2951748" cy="9689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23A4CF1-E537-5733-2976-2B93A733AA73}"/>
              </a:ext>
            </a:extLst>
          </p:cNvPr>
          <p:cNvSpPr txBox="1"/>
          <p:nvPr/>
        </p:nvSpPr>
        <p:spPr>
          <a:xfrm>
            <a:off x="598964" y="3123120"/>
            <a:ext cx="25605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1" dirty="0"/>
              <a:t>__</a:t>
            </a:r>
            <a:r>
              <a:rPr lang="en-US" altLang="ko-KR" sz="4800" b="1" dirty="0" err="1"/>
              <a:t>init</a:t>
            </a:r>
            <a:r>
              <a:rPr lang="en-US" altLang="ko-KR" sz="4800" b="1" dirty="0"/>
              <a:t>__ ?</a:t>
            </a:r>
            <a:endParaRPr lang="en-US" altLang="en-US" sz="48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2D2A76-2D27-54B7-F9F2-9A4CDC0F06A2}"/>
              </a:ext>
            </a:extLst>
          </p:cNvPr>
          <p:cNvSpPr txBox="1"/>
          <p:nvPr/>
        </p:nvSpPr>
        <p:spPr>
          <a:xfrm>
            <a:off x="598964" y="4075307"/>
            <a:ext cx="6173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초기화를 위한 함수</a:t>
            </a:r>
            <a:endParaRPr kumimoji="1" lang="en-US" altLang="ko-KR" sz="2000" b="1" dirty="0"/>
          </a:p>
          <a:p>
            <a:r>
              <a:rPr kumimoji="1" lang="ko-KR" altLang="en-US" sz="2000" b="1" dirty="0"/>
              <a:t>인스턴스화를 실시할 때 반드시 처음에 호출되는 함수</a:t>
            </a:r>
            <a:endParaRPr kumimoji="1" lang="ko-Kore-KR" alt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0FE769-07C6-26AC-7B0B-5F5BF66F758C}"/>
              </a:ext>
            </a:extLst>
          </p:cNvPr>
          <p:cNvSpPr txBox="1"/>
          <p:nvPr/>
        </p:nvSpPr>
        <p:spPr>
          <a:xfrm>
            <a:off x="642936" y="5093642"/>
            <a:ext cx="57374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>
                <a:solidFill>
                  <a:srgbClr val="C00000"/>
                </a:solidFill>
              </a:rPr>
              <a:t>※_</a:t>
            </a:r>
            <a:r>
              <a:rPr kumimoji="1" lang="en-US" altLang="ko-KR" sz="2800" b="1" dirty="0">
                <a:solidFill>
                  <a:srgbClr val="C00000"/>
                </a:solidFill>
              </a:rPr>
              <a:t>_</a:t>
            </a:r>
            <a:r>
              <a:rPr kumimoji="1" lang="en-US" altLang="ko-KR" sz="2800" b="1" dirty="0" err="1">
                <a:solidFill>
                  <a:srgbClr val="C00000"/>
                </a:solidFill>
              </a:rPr>
              <a:t>init</a:t>
            </a:r>
            <a:r>
              <a:rPr kumimoji="1" lang="en-US" altLang="ko-KR" sz="2800" b="1" dirty="0">
                <a:solidFill>
                  <a:srgbClr val="C00000"/>
                </a:solidFill>
              </a:rPr>
              <a:t>__</a:t>
            </a:r>
            <a:r>
              <a:rPr kumimoji="1" lang="ko-KR" altLang="en-US" sz="2800" b="1" dirty="0">
                <a:solidFill>
                  <a:srgbClr val="C00000"/>
                </a:solidFill>
              </a:rPr>
              <a:t>은 반드시 </a:t>
            </a:r>
            <a:r>
              <a:rPr kumimoji="1" lang="en-US" altLang="ko-KR" sz="2800" b="1" dirty="0">
                <a:solidFill>
                  <a:srgbClr val="C00000"/>
                </a:solidFill>
              </a:rPr>
              <a:t>self</a:t>
            </a:r>
            <a:r>
              <a:rPr kumimoji="1" lang="ko-KR" altLang="en-US" sz="2800" b="1" dirty="0" err="1">
                <a:solidFill>
                  <a:srgbClr val="C00000"/>
                </a:solidFill>
              </a:rPr>
              <a:t>를</a:t>
            </a:r>
            <a:endParaRPr kumimoji="1" lang="en-US" altLang="ko-KR" sz="2800" b="1" dirty="0">
              <a:solidFill>
                <a:srgbClr val="C00000"/>
              </a:solidFill>
            </a:endParaRPr>
          </a:p>
          <a:p>
            <a:r>
              <a:rPr kumimoji="1" lang="ko-KR" altLang="en-US" sz="2800" b="1" dirty="0">
                <a:solidFill>
                  <a:srgbClr val="C00000"/>
                </a:solidFill>
              </a:rPr>
              <a:t>첫 번째 인자로 받도록 해주어야 함</a:t>
            </a:r>
            <a:r>
              <a:rPr kumimoji="1" lang="en-US" altLang="ko-KR" sz="2800" b="1" dirty="0">
                <a:solidFill>
                  <a:srgbClr val="C00000"/>
                </a:solidFill>
              </a:rPr>
              <a:t>!</a:t>
            </a:r>
          </a:p>
        </p:txBody>
      </p:sp>
      <p:pic>
        <p:nvPicPr>
          <p:cNvPr id="25" name="그림 24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BA023AD1-46EF-173D-D4A2-2E8AA466C9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29" t="6531" b="73351"/>
          <a:stretch/>
        </p:blipFill>
        <p:spPr>
          <a:xfrm>
            <a:off x="556352" y="1843398"/>
            <a:ext cx="5539648" cy="11122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19C4733-1335-669A-C1C5-86F72826AD0B}"/>
              </a:ext>
            </a:extLst>
          </p:cNvPr>
          <p:cNvSpPr txBox="1"/>
          <p:nvPr/>
        </p:nvSpPr>
        <p:spPr>
          <a:xfrm>
            <a:off x="642936" y="641933"/>
            <a:ext cx="115490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__</a:t>
            </a:r>
            <a:r>
              <a:rPr kumimoji="1" lang="en-US" altLang="ko-KR" sz="4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init</a:t>
            </a:r>
            <a:r>
              <a:rPr kumimoji="1" lang="en-US" altLang="ko-KR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__</a:t>
            </a:r>
          </a:p>
        </p:txBody>
      </p:sp>
    </p:spTree>
    <p:extLst>
      <p:ext uri="{BB962C8B-B14F-4D97-AF65-F5344CB8AC3E}">
        <p14:creationId xmlns:p14="http://schemas.microsoft.com/office/powerpoint/2010/main" val="28529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3324</TotalTime>
  <Words>256</Words>
  <Application>Microsoft Macintosh PowerPoint</Application>
  <PresentationFormat>와이드스크린</PresentationFormat>
  <Paragraphs>82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장영주</dc:creator>
  <cp:lastModifiedBy>장영주</cp:lastModifiedBy>
  <cp:revision>62</cp:revision>
  <cp:lastPrinted>2023-04-03T10:51:20Z</cp:lastPrinted>
  <dcterms:created xsi:type="dcterms:W3CDTF">2023-03-13T08:16:25Z</dcterms:created>
  <dcterms:modified xsi:type="dcterms:W3CDTF">2023-05-14T11:31:10Z</dcterms:modified>
</cp:coreProperties>
</file>