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handoutMasterIdLst>
    <p:handoutMasterId r:id="rId36"/>
  </p:handoutMasterIdLst>
  <p:sldIdLst>
    <p:sldId id="256" r:id="rId2"/>
    <p:sldId id="257" r:id="rId3"/>
    <p:sldId id="281" r:id="rId4"/>
    <p:sldId id="265" r:id="rId5"/>
    <p:sldId id="280" r:id="rId6"/>
    <p:sldId id="285" r:id="rId7"/>
    <p:sldId id="286" r:id="rId8"/>
    <p:sldId id="276" r:id="rId9"/>
    <p:sldId id="282" r:id="rId10"/>
    <p:sldId id="279" r:id="rId11"/>
    <p:sldId id="273" r:id="rId12"/>
    <p:sldId id="289" r:id="rId13"/>
    <p:sldId id="290" r:id="rId14"/>
    <p:sldId id="291" r:id="rId15"/>
    <p:sldId id="292" r:id="rId16"/>
    <p:sldId id="296" r:id="rId17"/>
    <p:sldId id="297" r:id="rId18"/>
    <p:sldId id="298" r:id="rId19"/>
    <p:sldId id="299" r:id="rId20"/>
    <p:sldId id="300" r:id="rId21"/>
    <p:sldId id="301" r:id="rId22"/>
    <p:sldId id="302" r:id="rId23"/>
    <p:sldId id="287" r:id="rId24"/>
    <p:sldId id="303" r:id="rId25"/>
    <p:sldId id="304" r:id="rId26"/>
    <p:sldId id="306" r:id="rId27"/>
    <p:sldId id="307" r:id="rId28"/>
    <p:sldId id="308" r:id="rId29"/>
    <p:sldId id="305" r:id="rId30"/>
    <p:sldId id="309" r:id="rId31"/>
    <p:sldId id="288" r:id="rId32"/>
    <p:sldId id="310" r:id="rId33"/>
    <p:sldId id="275"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initials="J" lastIdx="1" clrIdx="0">
    <p:extLst>
      <p:ext uri="{19B8F6BF-5375-455C-9EA6-DF929625EA0E}">
        <p15:presenceInfo xmlns:p15="http://schemas.microsoft.com/office/powerpoint/2012/main" userId="Javi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75487" autoAdjust="0"/>
  </p:normalViewPr>
  <p:slideViewPr>
    <p:cSldViewPr>
      <p:cViewPr>
        <p:scale>
          <a:sx n="80" d="100"/>
          <a:sy n="80" d="100"/>
        </p:scale>
        <p:origin x="312" y="-802"/>
      </p:cViewPr>
      <p:guideLst>
        <p:guide orient="horz" pos="2160"/>
        <p:guide pos="2880"/>
      </p:guideLst>
    </p:cSldViewPr>
  </p:slideViewPr>
  <p:outlineViewPr>
    <p:cViewPr>
      <p:scale>
        <a:sx n="33" d="100"/>
        <a:sy n="33" d="100"/>
      </p:scale>
      <p:origin x="0" y="-2981"/>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0" d="100"/>
          <a:sy n="50" d="100"/>
        </p:scale>
        <p:origin x="2150"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Users\Javier\Documents\Maestr&#237;a\Tesis\Tesis%20final\Generados%20con%20Atlas.ti\An&#225;lisis%20C&#243;digo-Documento%20(complet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98442694663167"/>
          <c:y val="6.7596113223489643E-2"/>
          <c:w val="0.71692191601049871"/>
          <c:h val="0.53599160371113308"/>
        </c:manualLayout>
      </c:layout>
      <c:barChart>
        <c:barDir val="col"/>
        <c:grouping val="clustered"/>
        <c:varyColors val="0"/>
        <c:ser>
          <c:idx val="0"/>
          <c:order val="0"/>
          <c:tx>
            <c:strRef>
              <c:f>'CodeDocumentTable (3)'!$L$2</c:f>
              <c:strCache>
                <c:ptCount val="1"/>
                <c:pt idx="0">
                  <c:v>Totales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s-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'CodeDocumentTable (3)'!$A$3:$A$13</c:f>
              <c:strCache>
                <c:ptCount val="11"/>
                <c:pt idx="0">
                  <c:v>Prospectiva en la educación</c:v>
                </c:pt>
                <c:pt idx="1">
                  <c:v>Procesos administrativos</c:v>
                </c:pt>
                <c:pt idx="2">
                  <c:v>Aplicaciones reales</c:v>
                </c:pt>
                <c:pt idx="3">
                  <c:v>Elementos de la tecnología</c:v>
                </c:pt>
                <c:pt idx="4">
                  <c:v>Principios de la tecnología</c:v>
                </c:pt>
                <c:pt idx="5">
                  <c:v>Procesos docentes</c:v>
                </c:pt>
                <c:pt idx="6">
                  <c:v>Procesos de investigación</c:v>
                </c:pt>
                <c:pt idx="7">
                  <c:v>Educación a Distancia</c:v>
                </c:pt>
                <c:pt idx="8">
                  <c:v>Evaluación y seguimiento</c:v>
                </c:pt>
                <c:pt idx="9">
                  <c:v>Infraestructura tecnológica</c:v>
                </c:pt>
                <c:pt idx="10">
                  <c:v>Soporte técnico y capacitación</c:v>
                </c:pt>
              </c:strCache>
            </c:strRef>
          </c:cat>
          <c:val>
            <c:numRef>
              <c:f>'CodeDocumentTable (3)'!$L$3:$L$13</c:f>
              <c:numCache>
                <c:formatCode>0</c:formatCode>
                <c:ptCount val="11"/>
                <c:pt idx="0">
                  <c:v>23</c:v>
                </c:pt>
                <c:pt idx="1">
                  <c:v>20</c:v>
                </c:pt>
                <c:pt idx="2">
                  <c:v>18</c:v>
                </c:pt>
                <c:pt idx="3">
                  <c:v>9</c:v>
                </c:pt>
                <c:pt idx="4">
                  <c:v>8</c:v>
                </c:pt>
                <c:pt idx="5">
                  <c:v>7</c:v>
                </c:pt>
                <c:pt idx="6">
                  <c:v>6</c:v>
                </c:pt>
                <c:pt idx="7">
                  <c:v>5</c:v>
                </c:pt>
                <c:pt idx="8">
                  <c:v>2</c:v>
                </c:pt>
                <c:pt idx="9">
                  <c:v>1</c:v>
                </c:pt>
                <c:pt idx="10">
                  <c:v>1</c:v>
                </c:pt>
              </c:numCache>
            </c:numRef>
          </c:val>
          <c:extLst>
            <c:ext xmlns:c16="http://schemas.microsoft.com/office/drawing/2014/chart" uri="{C3380CC4-5D6E-409C-BE32-E72D297353CC}">
              <c16:uniqueId val="{00000000-2F9E-4F2A-8907-604846A5ECCD}"/>
            </c:ext>
          </c:extLst>
        </c:ser>
        <c:dLbls>
          <c:showLegendKey val="0"/>
          <c:showVal val="0"/>
          <c:showCatName val="0"/>
          <c:showSerName val="0"/>
          <c:showPercent val="0"/>
          <c:showBubbleSize val="0"/>
        </c:dLbls>
        <c:gapWidth val="247"/>
        <c:axId val="1691470384"/>
        <c:axId val="1691467024"/>
      </c:barChart>
      <c:lineChart>
        <c:grouping val="standard"/>
        <c:varyColors val="0"/>
        <c:ser>
          <c:idx val="1"/>
          <c:order val="1"/>
          <c:tx>
            <c:v>Acumulado</c:v>
          </c:tx>
          <c:spPr>
            <a:ln w="22225" cap="rnd">
              <a:solidFill>
                <a:schemeClr val="accent3"/>
              </a:solidFill>
              <a:round/>
            </a:ln>
            <a:effectLst/>
          </c:spPr>
          <c:marker>
            <c:symbol val="none"/>
          </c:marker>
          <c:val>
            <c:numRef>
              <c:f>'CodeDocumentTable (3)'!$N$3:$N$13</c:f>
              <c:numCache>
                <c:formatCode>0%</c:formatCode>
                <c:ptCount val="11"/>
                <c:pt idx="0">
                  <c:v>0.23</c:v>
                </c:pt>
                <c:pt idx="1">
                  <c:v>0.43</c:v>
                </c:pt>
                <c:pt idx="2">
                  <c:v>0.61</c:v>
                </c:pt>
                <c:pt idx="3">
                  <c:v>0.7</c:v>
                </c:pt>
                <c:pt idx="4">
                  <c:v>0.78</c:v>
                </c:pt>
                <c:pt idx="5">
                  <c:v>0.85</c:v>
                </c:pt>
                <c:pt idx="6">
                  <c:v>0.91</c:v>
                </c:pt>
                <c:pt idx="7">
                  <c:v>0.96</c:v>
                </c:pt>
                <c:pt idx="8">
                  <c:v>0.98</c:v>
                </c:pt>
                <c:pt idx="9">
                  <c:v>0.99</c:v>
                </c:pt>
                <c:pt idx="10">
                  <c:v>1</c:v>
                </c:pt>
              </c:numCache>
            </c:numRef>
          </c:val>
          <c:smooth val="0"/>
          <c:extLst>
            <c:ext xmlns:c16="http://schemas.microsoft.com/office/drawing/2014/chart" uri="{C3380CC4-5D6E-409C-BE32-E72D297353CC}">
              <c16:uniqueId val="{00000001-2F9E-4F2A-8907-604846A5ECCD}"/>
            </c:ext>
          </c:extLst>
        </c:ser>
        <c:dLbls>
          <c:showLegendKey val="0"/>
          <c:showVal val="0"/>
          <c:showCatName val="0"/>
          <c:showSerName val="0"/>
          <c:showPercent val="0"/>
          <c:showBubbleSize val="0"/>
        </c:dLbls>
        <c:marker val="1"/>
        <c:smooth val="0"/>
        <c:axId val="99282271"/>
        <c:axId val="99286111"/>
      </c:lineChart>
      <c:catAx>
        <c:axId val="169147038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306000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s-US"/>
          </a:p>
        </c:txPr>
        <c:crossAx val="1691467024"/>
        <c:crosses val="autoZero"/>
        <c:auto val="1"/>
        <c:lblAlgn val="ctr"/>
        <c:lblOffset val="100"/>
        <c:noMultiLvlLbl val="0"/>
      </c:catAx>
      <c:valAx>
        <c:axId val="1691467024"/>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US"/>
          </a:p>
        </c:txPr>
        <c:crossAx val="1691470384"/>
        <c:crosses val="autoZero"/>
        <c:crossBetween val="between"/>
      </c:valAx>
      <c:valAx>
        <c:axId val="99286111"/>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US"/>
          </a:p>
        </c:txPr>
        <c:crossAx val="99282271"/>
        <c:crosses val="max"/>
        <c:crossBetween val="between"/>
      </c:valAx>
      <c:catAx>
        <c:axId val="99282271"/>
        <c:scaling>
          <c:orientation val="minMax"/>
        </c:scaling>
        <c:delete val="1"/>
        <c:axPos val="b"/>
        <c:majorTickMark val="out"/>
        <c:minorTickMark val="none"/>
        <c:tickLblPos val="nextTo"/>
        <c:crossAx val="99286111"/>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s-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19.jpeg"/></Relationships>
</file>

<file path=ppt/diagrams/_rels/data11.xml.rels><?xml version="1.0" encoding="UTF-8" standalone="yes"?>
<Relationships xmlns="http://schemas.openxmlformats.org/package/2006/relationships"><Relationship Id="rId1" Type="http://schemas.openxmlformats.org/officeDocument/2006/relationships/image" Target="../media/image20.jpeg"/></Relationships>
</file>

<file path=ppt/diagrams/_rels/data12.xml.rels><?xml version="1.0" encoding="UTF-8" standalone="yes"?>
<Relationships xmlns="http://schemas.openxmlformats.org/package/2006/relationships"><Relationship Id="rId1" Type="http://schemas.openxmlformats.org/officeDocument/2006/relationships/image" Target="../media/image21.jpeg"/></Relationships>
</file>

<file path=ppt/diagrams/_rels/data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19.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12.xml.rels><?xml version="1.0" encoding="UTF-8" standalone="yes"?>
<Relationships xmlns="http://schemas.openxmlformats.org/package/2006/relationships"><Relationship Id="rId1" Type="http://schemas.openxmlformats.org/officeDocument/2006/relationships/image" Target="../media/image21.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AFC67E-8934-4FB3-BDD9-B80CE07DB591}"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s-ES"/>
        </a:p>
      </dgm:t>
    </dgm:pt>
    <dgm:pt modelId="{020AE4BD-8D07-4B20-8F32-AA35F262A222}">
      <dgm:prSet/>
      <dgm:spPr/>
      <dgm:t>
        <a:bodyPr/>
        <a:lstStyle/>
        <a:p>
          <a:pPr rtl="0"/>
          <a:r>
            <a:rPr lang="es-ES" dirty="0"/>
            <a:t>Blockchain, la gestión de virtualización en la UNEG y la automatización de los procesos.</a:t>
          </a:r>
        </a:p>
      </dgm:t>
    </dgm:pt>
    <dgm:pt modelId="{02C83D2E-2E3F-43D3-AE31-6D4676FF2997}" type="parTrans" cxnId="{80C9D8DC-0639-4C6C-9B38-D323CA7633CD}">
      <dgm:prSet/>
      <dgm:spPr/>
      <dgm:t>
        <a:bodyPr/>
        <a:lstStyle/>
        <a:p>
          <a:endParaRPr lang="es-ES"/>
        </a:p>
      </dgm:t>
    </dgm:pt>
    <dgm:pt modelId="{AD9D19BC-94E3-48AE-9A52-CB203516B9FA}" type="sibTrans" cxnId="{80C9D8DC-0639-4C6C-9B38-D323CA7633CD}">
      <dgm:prSet/>
      <dgm:spPr/>
      <dgm:t>
        <a:bodyPr/>
        <a:lstStyle/>
        <a:p>
          <a:endParaRPr lang="es-ES"/>
        </a:p>
      </dgm:t>
    </dgm:pt>
    <dgm:pt modelId="{D977F380-45FA-4FD6-AF1C-FE11F49C5359}">
      <dgm:prSet/>
      <dgm:spPr/>
      <dgm:t>
        <a:bodyPr/>
        <a:lstStyle/>
        <a:p>
          <a:pPr rtl="0"/>
          <a:r>
            <a:rPr lang="es-ES" dirty="0"/>
            <a:t>Blockchain en las finanzas, pero: ¿Blockchain en la educación?</a:t>
          </a:r>
        </a:p>
      </dgm:t>
    </dgm:pt>
    <dgm:pt modelId="{AF8D5203-C604-47E4-8E79-069F4D5DB60E}" type="parTrans" cxnId="{28B1533E-B386-4894-B40F-C341602C080A}">
      <dgm:prSet/>
      <dgm:spPr/>
      <dgm:t>
        <a:bodyPr/>
        <a:lstStyle/>
        <a:p>
          <a:endParaRPr lang="es-ES"/>
        </a:p>
      </dgm:t>
    </dgm:pt>
    <dgm:pt modelId="{6365C23A-7C1F-4C96-9C0F-BAD8E3C90ABA}" type="sibTrans" cxnId="{28B1533E-B386-4894-B40F-C341602C080A}">
      <dgm:prSet/>
      <dgm:spPr/>
      <dgm:t>
        <a:bodyPr/>
        <a:lstStyle/>
        <a:p>
          <a:endParaRPr lang="es-ES"/>
        </a:p>
      </dgm:t>
    </dgm:pt>
    <dgm:pt modelId="{487D2DEE-1B4E-4F2A-9EF1-B9F59E1A4152}">
      <dgm:prSet/>
      <dgm:spPr/>
      <dgm:t>
        <a:bodyPr/>
        <a:lstStyle/>
        <a:p>
          <a:pPr rtl="0"/>
          <a:r>
            <a:rPr lang="es-ES" dirty="0"/>
            <a:t>Retos actuales de la enseñanza y el uso de nuevas tecnologías como la Blockchain.</a:t>
          </a:r>
        </a:p>
      </dgm:t>
    </dgm:pt>
    <dgm:pt modelId="{72AB5B07-ED6C-4908-B1A1-AD45CE47552E}" type="parTrans" cxnId="{DDC8D069-1B2E-432C-82E9-DD401A2A56C6}">
      <dgm:prSet/>
      <dgm:spPr/>
      <dgm:t>
        <a:bodyPr/>
        <a:lstStyle/>
        <a:p>
          <a:endParaRPr lang="es-ES"/>
        </a:p>
      </dgm:t>
    </dgm:pt>
    <dgm:pt modelId="{E418ABDE-531A-4281-B7DB-BF2894565B47}" type="sibTrans" cxnId="{DDC8D069-1B2E-432C-82E9-DD401A2A56C6}">
      <dgm:prSet/>
      <dgm:spPr/>
      <dgm:t>
        <a:bodyPr/>
        <a:lstStyle/>
        <a:p>
          <a:endParaRPr lang="es-ES"/>
        </a:p>
      </dgm:t>
    </dgm:pt>
    <dgm:pt modelId="{6075505E-8B77-4356-AD5B-4AC764448DF3}" type="pres">
      <dgm:prSet presAssocID="{94AFC67E-8934-4FB3-BDD9-B80CE07DB591}" presName="linear" presStyleCnt="0">
        <dgm:presLayoutVars>
          <dgm:animLvl val="lvl"/>
          <dgm:resizeHandles val="exact"/>
        </dgm:presLayoutVars>
      </dgm:prSet>
      <dgm:spPr/>
    </dgm:pt>
    <dgm:pt modelId="{B55AE8E7-744E-4113-8BCD-811DDBEC39EB}" type="pres">
      <dgm:prSet presAssocID="{020AE4BD-8D07-4B20-8F32-AA35F262A222}" presName="parentText" presStyleLbl="node1" presStyleIdx="0" presStyleCnt="3">
        <dgm:presLayoutVars>
          <dgm:chMax val="0"/>
          <dgm:bulletEnabled val="1"/>
        </dgm:presLayoutVars>
      </dgm:prSet>
      <dgm:spPr/>
    </dgm:pt>
    <dgm:pt modelId="{EF074C85-C54E-4AE7-B644-EDF2CC5B31ED}" type="pres">
      <dgm:prSet presAssocID="{AD9D19BC-94E3-48AE-9A52-CB203516B9FA}" presName="spacer" presStyleCnt="0"/>
      <dgm:spPr/>
    </dgm:pt>
    <dgm:pt modelId="{F7A3B74F-EB00-4FFB-BE0C-22ECBAB9A726}" type="pres">
      <dgm:prSet presAssocID="{487D2DEE-1B4E-4F2A-9EF1-B9F59E1A4152}" presName="parentText" presStyleLbl="node1" presStyleIdx="1" presStyleCnt="3">
        <dgm:presLayoutVars>
          <dgm:chMax val="0"/>
          <dgm:bulletEnabled val="1"/>
        </dgm:presLayoutVars>
      </dgm:prSet>
      <dgm:spPr/>
    </dgm:pt>
    <dgm:pt modelId="{492FADE3-E3B8-4167-A030-F1F218627213}" type="pres">
      <dgm:prSet presAssocID="{E418ABDE-531A-4281-B7DB-BF2894565B47}" presName="spacer" presStyleCnt="0"/>
      <dgm:spPr/>
    </dgm:pt>
    <dgm:pt modelId="{C14BEB1F-5F63-441E-9887-A53927468A9F}" type="pres">
      <dgm:prSet presAssocID="{D977F380-45FA-4FD6-AF1C-FE11F49C5359}" presName="parentText" presStyleLbl="node1" presStyleIdx="2" presStyleCnt="3">
        <dgm:presLayoutVars>
          <dgm:chMax val="0"/>
          <dgm:bulletEnabled val="1"/>
        </dgm:presLayoutVars>
      </dgm:prSet>
      <dgm:spPr/>
    </dgm:pt>
  </dgm:ptLst>
  <dgm:cxnLst>
    <dgm:cxn modelId="{91F72C0E-FB7F-42A2-85FA-C2F1E59E0E40}" type="presOf" srcId="{487D2DEE-1B4E-4F2A-9EF1-B9F59E1A4152}" destId="{F7A3B74F-EB00-4FFB-BE0C-22ECBAB9A726}" srcOrd="0" destOrd="0" presId="urn:microsoft.com/office/officeart/2005/8/layout/vList2"/>
    <dgm:cxn modelId="{28B1533E-B386-4894-B40F-C341602C080A}" srcId="{94AFC67E-8934-4FB3-BDD9-B80CE07DB591}" destId="{D977F380-45FA-4FD6-AF1C-FE11F49C5359}" srcOrd="2" destOrd="0" parTransId="{AF8D5203-C604-47E4-8E79-069F4D5DB60E}" sibTransId="{6365C23A-7C1F-4C96-9C0F-BAD8E3C90ABA}"/>
    <dgm:cxn modelId="{315D7448-5910-4376-8F18-A105E8CE55B4}" type="presOf" srcId="{94AFC67E-8934-4FB3-BDD9-B80CE07DB591}" destId="{6075505E-8B77-4356-AD5B-4AC764448DF3}" srcOrd="0" destOrd="0" presId="urn:microsoft.com/office/officeart/2005/8/layout/vList2"/>
    <dgm:cxn modelId="{DDC8D069-1B2E-432C-82E9-DD401A2A56C6}" srcId="{94AFC67E-8934-4FB3-BDD9-B80CE07DB591}" destId="{487D2DEE-1B4E-4F2A-9EF1-B9F59E1A4152}" srcOrd="1" destOrd="0" parTransId="{72AB5B07-ED6C-4908-B1A1-AD45CE47552E}" sibTransId="{E418ABDE-531A-4281-B7DB-BF2894565B47}"/>
    <dgm:cxn modelId="{3E7BE296-41AF-4F4F-8FAC-F3AE485C3B99}" type="presOf" srcId="{020AE4BD-8D07-4B20-8F32-AA35F262A222}" destId="{B55AE8E7-744E-4113-8BCD-811DDBEC39EB}" srcOrd="0" destOrd="0" presId="urn:microsoft.com/office/officeart/2005/8/layout/vList2"/>
    <dgm:cxn modelId="{BE8F08BA-608F-4E52-90D2-79CF57494EFD}" type="presOf" srcId="{D977F380-45FA-4FD6-AF1C-FE11F49C5359}" destId="{C14BEB1F-5F63-441E-9887-A53927468A9F}" srcOrd="0" destOrd="0" presId="urn:microsoft.com/office/officeart/2005/8/layout/vList2"/>
    <dgm:cxn modelId="{80C9D8DC-0639-4C6C-9B38-D323CA7633CD}" srcId="{94AFC67E-8934-4FB3-BDD9-B80CE07DB591}" destId="{020AE4BD-8D07-4B20-8F32-AA35F262A222}" srcOrd="0" destOrd="0" parTransId="{02C83D2E-2E3F-43D3-AE31-6D4676FF2997}" sibTransId="{AD9D19BC-94E3-48AE-9A52-CB203516B9FA}"/>
    <dgm:cxn modelId="{93FD0472-1E74-4ED6-9273-DF1A0E5D27E5}" type="presParOf" srcId="{6075505E-8B77-4356-AD5B-4AC764448DF3}" destId="{B55AE8E7-744E-4113-8BCD-811DDBEC39EB}" srcOrd="0" destOrd="0" presId="urn:microsoft.com/office/officeart/2005/8/layout/vList2"/>
    <dgm:cxn modelId="{32AC2F7F-4CE4-45E6-9E7F-26C839D9511F}" type="presParOf" srcId="{6075505E-8B77-4356-AD5B-4AC764448DF3}" destId="{EF074C85-C54E-4AE7-B644-EDF2CC5B31ED}" srcOrd="1" destOrd="0" presId="urn:microsoft.com/office/officeart/2005/8/layout/vList2"/>
    <dgm:cxn modelId="{6417786A-65E9-4F40-AFBC-28CC1566CE63}" type="presParOf" srcId="{6075505E-8B77-4356-AD5B-4AC764448DF3}" destId="{F7A3B74F-EB00-4FFB-BE0C-22ECBAB9A726}" srcOrd="2" destOrd="0" presId="urn:microsoft.com/office/officeart/2005/8/layout/vList2"/>
    <dgm:cxn modelId="{ED32F5CE-1BE3-4166-8CA7-28CC6A1DD539}" type="presParOf" srcId="{6075505E-8B77-4356-AD5B-4AC764448DF3}" destId="{492FADE3-E3B8-4167-A030-F1F218627213}" srcOrd="3" destOrd="0" presId="urn:microsoft.com/office/officeart/2005/8/layout/vList2"/>
    <dgm:cxn modelId="{C62E8072-3EDD-41AC-BEDD-CEC860073DBE}" type="presParOf" srcId="{6075505E-8B77-4356-AD5B-4AC764448DF3}" destId="{C14BEB1F-5F63-441E-9887-A53927468A9F}"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91A6C5-CBB5-4C1C-87AB-949C289C73E2}"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C6890E5A-97EE-41A5-B788-7910D6DAFD31}">
      <dgm:prSet phldrT="[Texto]" custT="1"/>
      <dgm:spPr/>
      <dgm:t>
        <a:bodyPr/>
        <a:lstStyle/>
        <a:p>
          <a:r>
            <a:rPr lang="es-ES" sz="1400" dirty="0">
              <a:solidFill>
                <a:schemeClr val="tx2"/>
              </a:solidFill>
            </a:rPr>
            <a:t>Satoshi Nakamoto</a:t>
          </a:r>
        </a:p>
      </dgm:t>
    </dgm:pt>
    <dgm:pt modelId="{3395BDDF-3359-4AF8-8912-49A70E5F913A}" type="parTrans" cxnId="{6CC77C8E-FA01-4BF3-B2E8-83EBF089BBEB}">
      <dgm:prSet/>
      <dgm:spPr/>
      <dgm:t>
        <a:bodyPr/>
        <a:lstStyle/>
        <a:p>
          <a:endParaRPr lang="es-ES"/>
        </a:p>
      </dgm:t>
    </dgm:pt>
    <dgm:pt modelId="{64374D8E-D28F-40B8-9115-AF0E3E7C691C}" type="sibTrans" cxnId="{6CC77C8E-FA01-4BF3-B2E8-83EBF089BBEB}">
      <dgm:prSet/>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t>
        <a:bodyPr/>
        <a:lstStyle/>
        <a:p>
          <a:endParaRPr lang="es-ES"/>
        </a:p>
      </dgm:t>
    </dgm:pt>
    <dgm:pt modelId="{61FAF786-6B02-4171-973E-B7690D3F9D90}" type="pres">
      <dgm:prSet presAssocID="{D391A6C5-CBB5-4C1C-87AB-949C289C73E2}" presName="Name0" presStyleCnt="0">
        <dgm:presLayoutVars>
          <dgm:chMax val="7"/>
          <dgm:chPref val="7"/>
          <dgm:dir/>
        </dgm:presLayoutVars>
      </dgm:prSet>
      <dgm:spPr/>
    </dgm:pt>
    <dgm:pt modelId="{CE33A654-5692-4CD9-8A58-01E739CA43B8}" type="pres">
      <dgm:prSet presAssocID="{D391A6C5-CBB5-4C1C-87AB-949C289C73E2}" presName="Name1" presStyleCnt="0"/>
      <dgm:spPr/>
    </dgm:pt>
    <dgm:pt modelId="{0D32A2FF-69EE-459B-9295-FC8352431F91}" type="pres">
      <dgm:prSet presAssocID="{64374D8E-D28F-40B8-9115-AF0E3E7C691C}" presName="picture_1" presStyleCnt="0"/>
      <dgm:spPr/>
    </dgm:pt>
    <dgm:pt modelId="{50A83DE0-D279-4C6D-9985-61B95269CE13}" type="pres">
      <dgm:prSet presAssocID="{64374D8E-D28F-40B8-9115-AF0E3E7C691C}" presName="pictureRepeatNode" presStyleLbl="alignImgPlace1" presStyleIdx="0" presStyleCnt="1" custScaleX="200000" custScaleY="199860" custLinFactNeighborX="-49874" custLinFactNeighborY="-55815"/>
      <dgm:spPr/>
    </dgm:pt>
    <dgm:pt modelId="{A4380A12-14E8-4216-9321-0ABD9A90F093}" type="pres">
      <dgm:prSet presAssocID="{C6890E5A-97EE-41A5-B788-7910D6DAFD31}" presName="text_1" presStyleLbl="node1" presStyleIdx="0" presStyleCnt="0" custScaleX="287469" custScaleY="300425" custLinFactY="90971" custLinFactNeighborX="-15893" custLinFactNeighborY="100000">
        <dgm:presLayoutVars>
          <dgm:bulletEnabled val="1"/>
        </dgm:presLayoutVars>
      </dgm:prSet>
      <dgm:spPr/>
    </dgm:pt>
  </dgm:ptLst>
  <dgm:cxnLst>
    <dgm:cxn modelId="{6CC77C8E-FA01-4BF3-B2E8-83EBF089BBEB}" srcId="{D391A6C5-CBB5-4C1C-87AB-949C289C73E2}" destId="{C6890E5A-97EE-41A5-B788-7910D6DAFD31}" srcOrd="0" destOrd="0" parTransId="{3395BDDF-3359-4AF8-8912-49A70E5F913A}" sibTransId="{64374D8E-D28F-40B8-9115-AF0E3E7C691C}"/>
    <dgm:cxn modelId="{294605BD-6851-4B7A-AEA7-0E6C6E59956F}" type="presOf" srcId="{D391A6C5-CBB5-4C1C-87AB-949C289C73E2}" destId="{61FAF786-6B02-4171-973E-B7690D3F9D90}" srcOrd="0" destOrd="0" presId="urn:microsoft.com/office/officeart/2008/layout/CircularPictureCallout"/>
    <dgm:cxn modelId="{0DA46BC5-FA20-465C-A80B-156D3AE4D6B2}" type="presOf" srcId="{C6890E5A-97EE-41A5-B788-7910D6DAFD31}" destId="{A4380A12-14E8-4216-9321-0ABD9A90F093}" srcOrd="0" destOrd="0" presId="urn:microsoft.com/office/officeart/2008/layout/CircularPictureCallout"/>
    <dgm:cxn modelId="{F0BE6ADB-5E54-4AB4-B2E4-0BC2C19ECB16}" type="presOf" srcId="{64374D8E-D28F-40B8-9115-AF0E3E7C691C}" destId="{50A83DE0-D279-4C6D-9985-61B95269CE13}" srcOrd="0" destOrd="0" presId="urn:microsoft.com/office/officeart/2008/layout/CircularPictureCallout"/>
    <dgm:cxn modelId="{74D89747-8E2A-4839-A169-FD4360C6FC8F}" type="presParOf" srcId="{61FAF786-6B02-4171-973E-B7690D3F9D90}" destId="{CE33A654-5692-4CD9-8A58-01E739CA43B8}" srcOrd="0" destOrd="0" presId="urn:microsoft.com/office/officeart/2008/layout/CircularPictureCallout"/>
    <dgm:cxn modelId="{EDA899F6-29EA-4303-946B-C56E08DFE795}" type="presParOf" srcId="{CE33A654-5692-4CD9-8A58-01E739CA43B8}" destId="{0D32A2FF-69EE-459B-9295-FC8352431F91}" srcOrd="0" destOrd="0" presId="urn:microsoft.com/office/officeart/2008/layout/CircularPictureCallout"/>
    <dgm:cxn modelId="{F1FBCC9C-0B3E-4F1A-B200-E047C9E4AF88}" type="presParOf" srcId="{0D32A2FF-69EE-459B-9295-FC8352431F91}" destId="{50A83DE0-D279-4C6D-9985-61B95269CE13}" srcOrd="0" destOrd="0" presId="urn:microsoft.com/office/officeart/2008/layout/CircularPictureCallout"/>
    <dgm:cxn modelId="{30E3C592-4ABC-4B48-8FFE-8253DFEB6C70}" type="presParOf" srcId="{CE33A654-5692-4CD9-8A58-01E739CA43B8}" destId="{A4380A12-14E8-4216-9321-0ABD9A90F093}"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AE2342-92F6-44BC-BC85-55AB2C2FEE94}"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B6F27E8-D3E0-465E-A48E-3D5E74E6AF72}">
      <dgm:prSet phldrT="[Texto]" custT="1"/>
      <dgm:spPr/>
      <dgm:t>
        <a:bodyPr/>
        <a:lstStyle/>
        <a:p>
          <a:pPr>
            <a:spcAft>
              <a:spcPts val="0"/>
            </a:spcAft>
          </a:pPr>
          <a:r>
            <a:rPr lang="es-ES" sz="1400" dirty="0">
              <a:solidFill>
                <a:schemeClr val="tx2"/>
              </a:solidFill>
            </a:rPr>
            <a:t>Hernández</a:t>
          </a:r>
          <a:endParaRPr lang="es-ES" sz="1600" dirty="0">
            <a:solidFill>
              <a:schemeClr val="tx2"/>
            </a:solidFill>
          </a:endParaRPr>
        </a:p>
      </dgm:t>
    </dgm:pt>
    <dgm:pt modelId="{F14ED7A6-26F5-4508-975C-527FC354528C}" type="parTrans" cxnId="{4945DC05-C1DE-4939-8E82-207D32F9DD12}">
      <dgm:prSet/>
      <dgm:spPr/>
      <dgm:t>
        <a:bodyPr/>
        <a:lstStyle/>
        <a:p>
          <a:endParaRPr lang="es-ES"/>
        </a:p>
      </dgm:t>
    </dgm:pt>
    <dgm:pt modelId="{F129C058-864A-4A1D-961B-47A5EDBFB594}" type="sibTrans" cxnId="{4945DC05-C1DE-4939-8E82-207D32F9DD12}">
      <dgm:prSet/>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t>
        <a:bodyPr/>
        <a:lstStyle/>
        <a:p>
          <a:endParaRPr lang="es-ES"/>
        </a:p>
      </dgm:t>
    </dgm:pt>
    <dgm:pt modelId="{99B9B2AC-326A-4836-8450-1CBC1EFB5838}" type="pres">
      <dgm:prSet presAssocID="{01AE2342-92F6-44BC-BC85-55AB2C2FEE94}" presName="Name0" presStyleCnt="0">
        <dgm:presLayoutVars>
          <dgm:chMax val="7"/>
          <dgm:chPref val="7"/>
          <dgm:dir/>
        </dgm:presLayoutVars>
      </dgm:prSet>
      <dgm:spPr/>
    </dgm:pt>
    <dgm:pt modelId="{27139ED2-0A27-4BC7-954B-AF6CB7506B8F}" type="pres">
      <dgm:prSet presAssocID="{01AE2342-92F6-44BC-BC85-55AB2C2FEE94}" presName="Name1" presStyleCnt="0"/>
      <dgm:spPr/>
    </dgm:pt>
    <dgm:pt modelId="{BD7C2A3B-A85D-4D1F-B0FE-4B106E8CCA84}" type="pres">
      <dgm:prSet presAssocID="{F129C058-864A-4A1D-961B-47A5EDBFB594}" presName="picture_1" presStyleCnt="0"/>
      <dgm:spPr/>
    </dgm:pt>
    <dgm:pt modelId="{1797979C-562B-4C5C-9A93-ACC5827CF804}" type="pres">
      <dgm:prSet presAssocID="{F129C058-864A-4A1D-961B-47A5EDBFB594}" presName="pictureRepeatNode" presStyleLbl="alignImgPlace1" presStyleIdx="0" presStyleCnt="1" custScaleX="145418" custScaleY="137666" custLinFactNeighborX="-3653" custLinFactNeighborY="-44757"/>
      <dgm:spPr/>
    </dgm:pt>
    <dgm:pt modelId="{1C98761F-AD17-4924-8778-08FDE94D30FD}" type="pres">
      <dgm:prSet presAssocID="{4B6F27E8-D3E0-465E-A48E-3D5E74E6AF72}" presName="text_1" presStyleLbl="node1" presStyleIdx="0" presStyleCnt="0" custScaleX="285685" custScaleY="128288" custLinFactNeighborX="4339" custLinFactNeighborY="91435">
        <dgm:presLayoutVars>
          <dgm:bulletEnabled val="1"/>
        </dgm:presLayoutVars>
      </dgm:prSet>
      <dgm:spPr/>
    </dgm:pt>
  </dgm:ptLst>
  <dgm:cxnLst>
    <dgm:cxn modelId="{4945DC05-C1DE-4939-8E82-207D32F9DD12}" srcId="{01AE2342-92F6-44BC-BC85-55AB2C2FEE94}" destId="{4B6F27E8-D3E0-465E-A48E-3D5E74E6AF72}" srcOrd="0" destOrd="0" parTransId="{F14ED7A6-26F5-4508-975C-527FC354528C}" sibTransId="{F129C058-864A-4A1D-961B-47A5EDBFB594}"/>
    <dgm:cxn modelId="{42C84346-6BD4-499B-8A73-6F59E060290A}" type="presOf" srcId="{01AE2342-92F6-44BC-BC85-55AB2C2FEE94}" destId="{99B9B2AC-326A-4836-8450-1CBC1EFB5838}" srcOrd="0" destOrd="0" presId="urn:microsoft.com/office/officeart/2008/layout/CircularPictureCallout"/>
    <dgm:cxn modelId="{8D595F68-3D63-4410-8F41-F6758C802B38}" type="presOf" srcId="{F129C058-864A-4A1D-961B-47A5EDBFB594}" destId="{1797979C-562B-4C5C-9A93-ACC5827CF804}" srcOrd="0" destOrd="0" presId="urn:microsoft.com/office/officeart/2008/layout/CircularPictureCallout"/>
    <dgm:cxn modelId="{3680F24A-F55D-437D-B3AC-EE5A9A5E342E}" type="presOf" srcId="{4B6F27E8-D3E0-465E-A48E-3D5E74E6AF72}" destId="{1C98761F-AD17-4924-8778-08FDE94D30FD}" srcOrd="0" destOrd="0" presId="urn:microsoft.com/office/officeart/2008/layout/CircularPictureCallout"/>
    <dgm:cxn modelId="{012E8D82-C602-426F-9B21-696E20561816}" type="presParOf" srcId="{99B9B2AC-326A-4836-8450-1CBC1EFB5838}" destId="{27139ED2-0A27-4BC7-954B-AF6CB7506B8F}" srcOrd="0" destOrd="0" presId="urn:microsoft.com/office/officeart/2008/layout/CircularPictureCallout"/>
    <dgm:cxn modelId="{F557FB84-E40A-4E34-B96E-35E500269E18}" type="presParOf" srcId="{27139ED2-0A27-4BC7-954B-AF6CB7506B8F}" destId="{BD7C2A3B-A85D-4D1F-B0FE-4B106E8CCA84}" srcOrd="0" destOrd="0" presId="urn:microsoft.com/office/officeart/2008/layout/CircularPictureCallout"/>
    <dgm:cxn modelId="{005CC538-EBA6-4659-A3B3-A79E677B5221}" type="presParOf" srcId="{BD7C2A3B-A85D-4D1F-B0FE-4B106E8CCA84}" destId="{1797979C-562B-4C5C-9A93-ACC5827CF804}" srcOrd="0" destOrd="0" presId="urn:microsoft.com/office/officeart/2008/layout/CircularPictureCallout"/>
    <dgm:cxn modelId="{6F2D1922-FA36-430A-8D4B-C4E1B7A383C1}" type="presParOf" srcId="{27139ED2-0A27-4BC7-954B-AF6CB7506B8F}" destId="{1C98761F-AD17-4924-8778-08FDE94D30FD}"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499AFB-CD9B-4916-B05A-751323083E19}"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43A364E-8B28-4194-B66C-E76989CA59B6}">
      <dgm:prSet phldrT="[Texto]" custT="1"/>
      <dgm:spPr/>
      <dgm:t>
        <a:bodyPr/>
        <a:lstStyle/>
        <a:p>
          <a:r>
            <a:rPr lang="es-ES" sz="1400" dirty="0">
              <a:solidFill>
                <a:schemeClr val="tx2"/>
              </a:solidFill>
            </a:rPr>
            <a:t>Castells</a:t>
          </a:r>
          <a:endParaRPr lang="es-ES" sz="1800" dirty="0">
            <a:solidFill>
              <a:schemeClr val="tx2"/>
            </a:solidFill>
          </a:endParaRPr>
        </a:p>
      </dgm:t>
    </dgm:pt>
    <dgm:pt modelId="{3C30139C-2B0F-441E-BBB7-6A7901ABFA5B}" type="parTrans" cxnId="{410E32A2-131F-4FE5-A740-78E8B0E1BC6A}">
      <dgm:prSet/>
      <dgm:spPr/>
      <dgm:t>
        <a:bodyPr/>
        <a:lstStyle/>
        <a:p>
          <a:endParaRPr lang="es-ES"/>
        </a:p>
      </dgm:t>
    </dgm:pt>
    <dgm:pt modelId="{4627E838-07F0-4733-A14E-6E11CA314336}" type="sibTrans" cxnId="{410E32A2-131F-4FE5-A740-78E8B0E1BC6A}">
      <dgm:prSet/>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t>
        <a:bodyPr/>
        <a:lstStyle/>
        <a:p>
          <a:endParaRPr lang="es-ES"/>
        </a:p>
      </dgm:t>
    </dgm:pt>
    <dgm:pt modelId="{9517501E-C5F4-47E6-8AA0-092930DCA7EC}" type="pres">
      <dgm:prSet presAssocID="{0C499AFB-CD9B-4916-B05A-751323083E19}" presName="Name0" presStyleCnt="0">
        <dgm:presLayoutVars>
          <dgm:chMax val="7"/>
          <dgm:chPref val="7"/>
          <dgm:dir/>
        </dgm:presLayoutVars>
      </dgm:prSet>
      <dgm:spPr/>
    </dgm:pt>
    <dgm:pt modelId="{B8583DDF-8122-4A4B-A1F9-B2F0423023B7}" type="pres">
      <dgm:prSet presAssocID="{0C499AFB-CD9B-4916-B05A-751323083E19}" presName="Name1" presStyleCnt="0"/>
      <dgm:spPr/>
    </dgm:pt>
    <dgm:pt modelId="{E32C593C-8349-419A-99B2-72B4D6770261}" type="pres">
      <dgm:prSet presAssocID="{4627E838-07F0-4733-A14E-6E11CA314336}" presName="picture_1" presStyleCnt="0"/>
      <dgm:spPr/>
    </dgm:pt>
    <dgm:pt modelId="{8C7E7891-33DD-469E-BB86-5B1C0BB8CCA4}" type="pres">
      <dgm:prSet presAssocID="{4627E838-07F0-4733-A14E-6E11CA314336}" presName="pictureRepeatNode" presStyleLbl="alignImgPlace1" presStyleIdx="0" presStyleCnt="1" custScaleX="139493" custScaleY="148470" custLinFactNeighborX="0" custLinFactNeighborY="-27187"/>
      <dgm:spPr/>
    </dgm:pt>
    <dgm:pt modelId="{C187DCF8-01C6-477F-8CFA-4221A866BA37}" type="pres">
      <dgm:prSet presAssocID="{443A364E-8B28-4194-B66C-E76989CA59B6}" presName="text_1" presStyleLbl="node1" presStyleIdx="0" presStyleCnt="0" custScaleX="153479" custScaleY="99999" custLinFactY="70327" custLinFactNeighborY="100000">
        <dgm:presLayoutVars>
          <dgm:bulletEnabled val="1"/>
        </dgm:presLayoutVars>
      </dgm:prSet>
      <dgm:spPr/>
    </dgm:pt>
  </dgm:ptLst>
  <dgm:cxnLst>
    <dgm:cxn modelId="{6394B23A-6C98-4969-94CB-AE70CD779AED}" type="presOf" srcId="{0C499AFB-CD9B-4916-B05A-751323083E19}" destId="{9517501E-C5F4-47E6-8AA0-092930DCA7EC}" srcOrd="0" destOrd="0" presId="urn:microsoft.com/office/officeart/2008/layout/CircularPictureCallout"/>
    <dgm:cxn modelId="{30728A7E-14C6-4716-ABDA-FEA3C6E42D2B}" type="presOf" srcId="{4627E838-07F0-4733-A14E-6E11CA314336}" destId="{8C7E7891-33DD-469E-BB86-5B1C0BB8CCA4}" srcOrd="0" destOrd="0" presId="urn:microsoft.com/office/officeart/2008/layout/CircularPictureCallout"/>
    <dgm:cxn modelId="{D6B84B9F-DEDA-4A7C-AD28-1C9D8A921AAD}" type="presOf" srcId="{443A364E-8B28-4194-B66C-E76989CA59B6}" destId="{C187DCF8-01C6-477F-8CFA-4221A866BA37}" srcOrd="0" destOrd="0" presId="urn:microsoft.com/office/officeart/2008/layout/CircularPictureCallout"/>
    <dgm:cxn modelId="{410E32A2-131F-4FE5-A740-78E8B0E1BC6A}" srcId="{0C499AFB-CD9B-4916-B05A-751323083E19}" destId="{443A364E-8B28-4194-B66C-E76989CA59B6}" srcOrd="0" destOrd="0" parTransId="{3C30139C-2B0F-441E-BBB7-6A7901ABFA5B}" sibTransId="{4627E838-07F0-4733-A14E-6E11CA314336}"/>
    <dgm:cxn modelId="{EA79E189-91E6-4B90-8F69-B1072444C8A6}" type="presParOf" srcId="{9517501E-C5F4-47E6-8AA0-092930DCA7EC}" destId="{B8583DDF-8122-4A4B-A1F9-B2F0423023B7}" srcOrd="0" destOrd="0" presId="urn:microsoft.com/office/officeart/2008/layout/CircularPictureCallout"/>
    <dgm:cxn modelId="{0CAC6E64-BBB1-4F29-94A2-DE959F718665}" type="presParOf" srcId="{B8583DDF-8122-4A4B-A1F9-B2F0423023B7}" destId="{E32C593C-8349-419A-99B2-72B4D6770261}" srcOrd="0" destOrd="0" presId="urn:microsoft.com/office/officeart/2008/layout/CircularPictureCallout"/>
    <dgm:cxn modelId="{87AB629E-B064-43E5-9DF7-F45E20723584}" type="presParOf" srcId="{E32C593C-8349-419A-99B2-72B4D6770261}" destId="{8C7E7891-33DD-469E-BB86-5B1C0BB8CCA4}" srcOrd="0" destOrd="0" presId="urn:microsoft.com/office/officeart/2008/layout/CircularPictureCallout"/>
    <dgm:cxn modelId="{C4EA7C3C-FAD1-4017-B7CC-E0626E90A069}" type="presParOf" srcId="{B8583DDF-8122-4A4B-A1F9-B2F0423023B7}" destId="{C187DCF8-01C6-477F-8CFA-4221A866BA37}"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17DF17-4EF9-4A2B-8E27-2A44851BCB28}" type="doc">
      <dgm:prSet loTypeId="urn:microsoft.com/office/officeart/2005/8/layout/process3" loCatId="process" qsTypeId="urn:microsoft.com/office/officeart/2005/8/quickstyle/simple1" qsCatId="simple" csTypeId="urn:microsoft.com/office/officeart/2005/8/colors/accent0_1" csCatId="mainScheme" phldr="1"/>
      <dgm:spPr/>
      <dgm:t>
        <a:bodyPr/>
        <a:lstStyle/>
        <a:p>
          <a:endParaRPr lang="es-ES"/>
        </a:p>
      </dgm:t>
    </dgm:pt>
    <dgm:pt modelId="{A5E50B72-319D-41A4-B57C-403F65DE9B10}">
      <dgm:prSet phldrT="[Texto]" custT="1"/>
      <dgm:spPr/>
      <dgm:t>
        <a:bodyPr/>
        <a:lstStyle/>
        <a:p>
          <a:r>
            <a:rPr lang="es-ES" sz="1600" dirty="0"/>
            <a:t>Blockchain</a:t>
          </a:r>
          <a:r>
            <a:rPr lang="es-ES" sz="1200" dirty="0"/>
            <a:t> </a:t>
          </a:r>
          <a:r>
            <a:rPr lang="es-ES" sz="1600" dirty="0"/>
            <a:t>1.0</a:t>
          </a:r>
          <a:endParaRPr lang="es-ES" sz="1200" dirty="0"/>
        </a:p>
      </dgm:t>
    </dgm:pt>
    <dgm:pt modelId="{426BF259-E736-4234-B833-068F5E3546D4}" type="parTrans" cxnId="{52B3FC08-BA87-41F8-99EC-5800AF0348A7}">
      <dgm:prSet/>
      <dgm:spPr/>
      <dgm:t>
        <a:bodyPr/>
        <a:lstStyle/>
        <a:p>
          <a:endParaRPr lang="es-ES"/>
        </a:p>
      </dgm:t>
    </dgm:pt>
    <dgm:pt modelId="{CF5FCBB1-6EB9-4463-ABFE-84EFD349511C}" type="sibTrans" cxnId="{52B3FC08-BA87-41F8-99EC-5800AF0348A7}">
      <dgm:prSet/>
      <dgm:spPr/>
      <dgm:t>
        <a:bodyPr/>
        <a:lstStyle/>
        <a:p>
          <a:endParaRPr lang="es-ES"/>
        </a:p>
      </dgm:t>
    </dgm:pt>
    <dgm:pt modelId="{2B9CEA08-CDF0-4473-9513-93DE652DCBA0}">
      <dgm:prSet phldrT="[Texto]"/>
      <dgm:spPr/>
      <dgm:t>
        <a:bodyPr/>
        <a:lstStyle/>
        <a:p>
          <a:r>
            <a:rPr lang="es-ES" dirty="0"/>
            <a:t>Criptomonedas</a:t>
          </a:r>
        </a:p>
      </dgm:t>
    </dgm:pt>
    <dgm:pt modelId="{320D58FB-A970-4EFE-9B47-74D6CBBF4DE6}" type="parTrans" cxnId="{D45B9B7B-156B-4B71-8C9A-C152B146B0C9}">
      <dgm:prSet/>
      <dgm:spPr/>
      <dgm:t>
        <a:bodyPr/>
        <a:lstStyle/>
        <a:p>
          <a:endParaRPr lang="es-ES"/>
        </a:p>
      </dgm:t>
    </dgm:pt>
    <dgm:pt modelId="{B4801603-811B-477C-A728-FE0508969381}" type="sibTrans" cxnId="{D45B9B7B-156B-4B71-8C9A-C152B146B0C9}">
      <dgm:prSet/>
      <dgm:spPr/>
      <dgm:t>
        <a:bodyPr/>
        <a:lstStyle/>
        <a:p>
          <a:endParaRPr lang="es-ES"/>
        </a:p>
      </dgm:t>
    </dgm:pt>
    <dgm:pt modelId="{5D318449-1DA9-4D17-B120-C348CF24C838}">
      <dgm:prSet phldrT="[Texto]" custT="1"/>
      <dgm:spPr/>
      <dgm:t>
        <a:bodyPr/>
        <a:lstStyle/>
        <a:p>
          <a:r>
            <a:rPr lang="es-ES" sz="1600" dirty="0"/>
            <a:t>Blockchain</a:t>
          </a:r>
          <a:r>
            <a:rPr lang="es-ES" sz="1200" dirty="0"/>
            <a:t> </a:t>
          </a:r>
          <a:r>
            <a:rPr lang="es-ES" sz="1600" dirty="0"/>
            <a:t>2.0</a:t>
          </a:r>
          <a:endParaRPr lang="es-ES" sz="1200" dirty="0"/>
        </a:p>
      </dgm:t>
    </dgm:pt>
    <dgm:pt modelId="{7F608D79-C9D6-4EF2-B5A5-0420564A3968}" type="parTrans" cxnId="{CD08E579-FBDE-44C0-A5A3-C16FA7A8CC07}">
      <dgm:prSet/>
      <dgm:spPr/>
      <dgm:t>
        <a:bodyPr/>
        <a:lstStyle/>
        <a:p>
          <a:endParaRPr lang="es-ES"/>
        </a:p>
      </dgm:t>
    </dgm:pt>
    <dgm:pt modelId="{F6CFAC29-E234-4CD4-853F-FE3270327FF2}" type="sibTrans" cxnId="{CD08E579-FBDE-44C0-A5A3-C16FA7A8CC07}">
      <dgm:prSet/>
      <dgm:spPr/>
      <dgm:t>
        <a:bodyPr/>
        <a:lstStyle/>
        <a:p>
          <a:endParaRPr lang="es-ES"/>
        </a:p>
      </dgm:t>
    </dgm:pt>
    <dgm:pt modelId="{3ED2A4F9-659A-4075-9033-CAD60A4C8A3A}">
      <dgm:prSet phldrT="[Texto]"/>
      <dgm:spPr/>
      <dgm:t>
        <a:bodyPr/>
        <a:lstStyle/>
        <a:p>
          <a:r>
            <a:rPr lang="es-ES" dirty="0"/>
            <a:t>Contratos Inteligentes</a:t>
          </a:r>
        </a:p>
      </dgm:t>
    </dgm:pt>
    <dgm:pt modelId="{CE0B60C9-BEBB-4382-B4C1-59CA807E253F}" type="parTrans" cxnId="{7A1CF122-19F2-456F-96FA-71FDE8B2FD7C}">
      <dgm:prSet/>
      <dgm:spPr/>
      <dgm:t>
        <a:bodyPr/>
        <a:lstStyle/>
        <a:p>
          <a:endParaRPr lang="es-ES"/>
        </a:p>
      </dgm:t>
    </dgm:pt>
    <dgm:pt modelId="{4DB2866D-FDC5-4FBC-84B0-00F238830EC8}" type="sibTrans" cxnId="{7A1CF122-19F2-456F-96FA-71FDE8B2FD7C}">
      <dgm:prSet/>
      <dgm:spPr/>
      <dgm:t>
        <a:bodyPr/>
        <a:lstStyle/>
        <a:p>
          <a:endParaRPr lang="es-ES"/>
        </a:p>
      </dgm:t>
    </dgm:pt>
    <dgm:pt modelId="{EB33B7E3-E3CE-454A-A084-3E80B238676F}">
      <dgm:prSet phldrT="[Texto]" custT="1"/>
      <dgm:spPr/>
      <dgm:t>
        <a:bodyPr/>
        <a:lstStyle/>
        <a:p>
          <a:r>
            <a:rPr lang="es-ES" sz="1600" dirty="0"/>
            <a:t>Blockchain</a:t>
          </a:r>
          <a:r>
            <a:rPr lang="es-ES" sz="1200" dirty="0"/>
            <a:t> </a:t>
          </a:r>
          <a:r>
            <a:rPr lang="es-ES" sz="1600" dirty="0"/>
            <a:t>3.0</a:t>
          </a:r>
          <a:endParaRPr lang="es-ES" sz="1200" dirty="0"/>
        </a:p>
      </dgm:t>
    </dgm:pt>
    <dgm:pt modelId="{29531612-4BD8-4468-B18E-303130283197}" type="parTrans" cxnId="{4D4A97CB-4D4D-45E8-8601-E5082EB81708}">
      <dgm:prSet/>
      <dgm:spPr/>
      <dgm:t>
        <a:bodyPr/>
        <a:lstStyle/>
        <a:p>
          <a:endParaRPr lang="es-ES"/>
        </a:p>
      </dgm:t>
    </dgm:pt>
    <dgm:pt modelId="{579AE0D6-C413-4B85-A247-F9040F57D43D}" type="sibTrans" cxnId="{4D4A97CB-4D4D-45E8-8601-E5082EB81708}">
      <dgm:prSet/>
      <dgm:spPr/>
      <dgm:t>
        <a:bodyPr/>
        <a:lstStyle/>
        <a:p>
          <a:endParaRPr lang="es-ES"/>
        </a:p>
      </dgm:t>
    </dgm:pt>
    <dgm:pt modelId="{1BD10386-3F10-471D-943C-8C867E1B2DA2}">
      <dgm:prSet phldrT="[Texto]"/>
      <dgm:spPr/>
      <dgm:t>
        <a:bodyPr/>
        <a:lstStyle/>
        <a:p>
          <a:r>
            <a:rPr lang="es-ES" dirty="0"/>
            <a:t>Dapps Aplicaciones Descentralizadas</a:t>
          </a:r>
        </a:p>
      </dgm:t>
    </dgm:pt>
    <dgm:pt modelId="{2F91B9D3-AE68-4B52-B376-2A963CBF76D2}" type="parTrans" cxnId="{615BDA66-C655-40BC-84A1-DBE428A95344}">
      <dgm:prSet/>
      <dgm:spPr/>
      <dgm:t>
        <a:bodyPr/>
        <a:lstStyle/>
        <a:p>
          <a:endParaRPr lang="es-ES"/>
        </a:p>
      </dgm:t>
    </dgm:pt>
    <dgm:pt modelId="{83540A54-3261-4B91-B2E5-C9ED9381A1F1}" type="sibTrans" cxnId="{615BDA66-C655-40BC-84A1-DBE428A95344}">
      <dgm:prSet/>
      <dgm:spPr/>
      <dgm:t>
        <a:bodyPr/>
        <a:lstStyle/>
        <a:p>
          <a:endParaRPr lang="es-ES"/>
        </a:p>
      </dgm:t>
    </dgm:pt>
    <dgm:pt modelId="{1C635D26-E224-4004-A923-DC5097CB821F}">
      <dgm:prSet phldrT="[Texto]" custT="1"/>
      <dgm:spPr/>
      <dgm:t>
        <a:bodyPr/>
        <a:lstStyle/>
        <a:p>
          <a:r>
            <a:rPr lang="es-ES" sz="1600" dirty="0"/>
            <a:t>Blockchain</a:t>
          </a:r>
          <a:r>
            <a:rPr lang="es-ES" sz="1200" dirty="0"/>
            <a:t> </a:t>
          </a:r>
          <a:r>
            <a:rPr lang="es-ES" sz="1600" dirty="0"/>
            <a:t>4.0</a:t>
          </a:r>
          <a:endParaRPr lang="es-ES" sz="1200" dirty="0"/>
        </a:p>
      </dgm:t>
    </dgm:pt>
    <dgm:pt modelId="{801868D8-DD79-4993-9DF1-49D1C9FC7F44}" type="parTrans" cxnId="{88F41508-2D6E-48EB-904D-3837D6DF4222}">
      <dgm:prSet/>
      <dgm:spPr/>
      <dgm:t>
        <a:bodyPr/>
        <a:lstStyle/>
        <a:p>
          <a:endParaRPr lang="es-ES"/>
        </a:p>
      </dgm:t>
    </dgm:pt>
    <dgm:pt modelId="{C16ED2EA-E90D-4FD4-8B23-DBCAF92E304F}" type="sibTrans" cxnId="{88F41508-2D6E-48EB-904D-3837D6DF4222}">
      <dgm:prSet/>
      <dgm:spPr/>
      <dgm:t>
        <a:bodyPr/>
        <a:lstStyle/>
        <a:p>
          <a:endParaRPr lang="es-ES"/>
        </a:p>
      </dgm:t>
    </dgm:pt>
    <dgm:pt modelId="{6421E074-0139-4E58-9476-663DA8E79EF9}">
      <dgm:prSet phldrT="[Texto]"/>
      <dgm:spPr/>
      <dgm:t>
        <a:bodyPr/>
        <a:lstStyle/>
        <a:p>
          <a:r>
            <a:rPr lang="es-ES" dirty="0"/>
            <a:t>Web 3.0, Metaverso</a:t>
          </a:r>
        </a:p>
      </dgm:t>
    </dgm:pt>
    <dgm:pt modelId="{B76634CF-81A9-4756-8815-76188FC9039B}" type="parTrans" cxnId="{8F8C7FA8-BC6B-4900-926D-A5255DAF90DA}">
      <dgm:prSet/>
      <dgm:spPr/>
      <dgm:t>
        <a:bodyPr/>
        <a:lstStyle/>
        <a:p>
          <a:endParaRPr lang="es-ES"/>
        </a:p>
      </dgm:t>
    </dgm:pt>
    <dgm:pt modelId="{9B07FB8D-7336-4D37-89F4-2A98BDA33B84}" type="sibTrans" cxnId="{8F8C7FA8-BC6B-4900-926D-A5255DAF90DA}">
      <dgm:prSet/>
      <dgm:spPr/>
      <dgm:t>
        <a:bodyPr/>
        <a:lstStyle/>
        <a:p>
          <a:endParaRPr lang="es-ES"/>
        </a:p>
      </dgm:t>
    </dgm:pt>
    <dgm:pt modelId="{F7F8A387-DDA3-45F8-B1E1-B67FEEF0412B}" type="pres">
      <dgm:prSet presAssocID="{4F17DF17-4EF9-4A2B-8E27-2A44851BCB28}" presName="linearFlow" presStyleCnt="0">
        <dgm:presLayoutVars>
          <dgm:dir/>
          <dgm:animLvl val="lvl"/>
          <dgm:resizeHandles val="exact"/>
        </dgm:presLayoutVars>
      </dgm:prSet>
      <dgm:spPr/>
    </dgm:pt>
    <dgm:pt modelId="{F573313B-F222-412C-A3D5-4C4344324697}" type="pres">
      <dgm:prSet presAssocID="{A5E50B72-319D-41A4-B57C-403F65DE9B10}" presName="composite" presStyleCnt="0"/>
      <dgm:spPr/>
    </dgm:pt>
    <dgm:pt modelId="{6DCAF440-5C91-46B0-8CD5-0E4B81027D44}" type="pres">
      <dgm:prSet presAssocID="{A5E50B72-319D-41A4-B57C-403F65DE9B10}" presName="parTx" presStyleLbl="node1" presStyleIdx="0" presStyleCnt="4">
        <dgm:presLayoutVars>
          <dgm:chMax val="0"/>
          <dgm:chPref val="0"/>
          <dgm:bulletEnabled val="1"/>
        </dgm:presLayoutVars>
      </dgm:prSet>
      <dgm:spPr/>
    </dgm:pt>
    <dgm:pt modelId="{B7B904C5-BC63-4A78-9A83-5E3B6683D395}" type="pres">
      <dgm:prSet presAssocID="{A5E50B72-319D-41A4-B57C-403F65DE9B10}" presName="parSh" presStyleLbl="node1" presStyleIdx="0" presStyleCnt="4"/>
      <dgm:spPr/>
    </dgm:pt>
    <dgm:pt modelId="{70709BD7-2CB6-4332-9E51-9136F759C5F1}" type="pres">
      <dgm:prSet presAssocID="{A5E50B72-319D-41A4-B57C-403F65DE9B10}" presName="desTx" presStyleLbl="fgAcc1" presStyleIdx="0" presStyleCnt="4">
        <dgm:presLayoutVars>
          <dgm:bulletEnabled val="1"/>
        </dgm:presLayoutVars>
      </dgm:prSet>
      <dgm:spPr/>
    </dgm:pt>
    <dgm:pt modelId="{10B477D9-0C54-491E-97EB-090C8D803A75}" type="pres">
      <dgm:prSet presAssocID="{CF5FCBB1-6EB9-4463-ABFE-84EFD349511C}" presName="sibTrans" presStyleLbl="sibTrans2D1" presStyleIdx="0" presStyleCnt="3"/>
      <dgm:spPr/>
    </dgm:pt>
    <dgm:pt modelId="{71144D8C-F723-4CBD-A59A-20CDB9C8B4A1}" type="pres">
      <dgm:prSet presAssocID="{CF5FCBB1-6EB9-4463-ABFE-84EFD349511C}" presName="connTx" presStyleLbl="sibTrans2D1" presStyleIdx="0" presStyleCnt="3"/>
      <dgm:spPr/>
    </dgm:pt>
    <dgm:pt modelId="{78C168E2-626C-43B6-96A6-F398EAE42E91}" type="pres">
      <dgm:prSet presAssocID="{5D318449-1DA9-4D17-B120-C348CF24C838}" presName="composite" presStyleCnt="0"/>
      <dgm:spPr/>
    </dgm:pt>
    <dgm:pt modelId="{27C7F598-6215-440D-955B-BC406C44E529}" type="pres">
      <dgm:prSet presAssocID="{5D318449-1DA9-4D17-B120-C348CF24C838}" presName="parTx" presStyleLbl="node1" presStyleIdx="0" presStyleCnt="4">
        <dgm:presLayoutVars>
          <dgm:chMax val="0"/>
          <dgm:chPref val="0"/>
          <dgm:bulletEnabled val="1"/>
        </dgm:presLayoutVars>
      </dgm:prSet>
      <dgm:spPr/>
    </dgm:pt>
    <dgm:pt modelId="{7F252D86-2A53-455A-8CC5-041586919DA9}" type="pres">
      <dgm:prSet presAssocID="{5D318449-1DA9-4D17-B120-C348CF24C838}" presName="parSh" presStyleLbl="node1" presStyleIdx="1" presStyleCnt="4"/>
      <dgm:spPr/>
    </dgm:pt>
    <dgm:pt modelId="{EE2F34E1-5FCC-47A1-929C-F7C567EA2498}" type="pres">
      <dgm:prSet presAssocID="{5D318449-1DA9-4D17-B120-C348CF24C838}" presName="desTx" presStyleLbl="fgAcc1" presStyleIdx="1" presStyleCnt="4">
        <dgm:presLayoutVars>
          <dgm:bulletEnabled val="1"/>
        </dgm:presLayoutVars>
      </dgm:prSet>
      <dgm:spPr/>
    </dgm:pt>
    <dgm:pt modelId="{CF1CB38F-FE57-4A0D-AAAA-DE71B678A804}" type="pres">
      <dgm:prSet presAssocID="{F6CFAC29-E234-4CD4-853F-FE3270327FF2}" presName="sibTrans" presStyleLbl="sibTrans2D1" presStyleIdx="1" presStyleCnt="3"/>
      <dgm:spPr/>
    </dgm:pt>
    <dgm:pt modelId="{1EA1DA14-4159-401E-8197-1F1B6BD913F9}" type="pres">
      <dgm:prSet presAssocID="{F6CFAC29-E234-4CD4-853F-FE3270327FF2}" presName="connTx" presStyleLbl="sibTrans2D1" presStyleIdx="1" presStyleCnt="3"/>
      <dgm:spPr/>
    </dgm:pt>
    <dgm:pt modelId="{3B97F2F6-DC92-448B-8322-2780A20332D3}" type="pres">
      <dgm:prSet presAssocID="{EB33B7E3-E3CE-454A-A084-3E80B238676F}" presName="composite" presStyleCnt="0"/>
      <dgm:spPr/>
    </dgm:pt>
    <dgm:pt modelId="{9B5C49CD-2C04-4FAD-85FF-A6424EE0D832}" type="pres">
      <dgm:prSet presAssocID="{EB33B7E3-E3CE-454A-A084-3E80B238676F}" presName="parTx" presStyleLbl="node1" presStyleIdx="1" presStyleCnt="4">
        <dgm:presLayoutVars>
          <dgm:chMax val="0"/>
          <dgm:chPref val="0"/>
          <dgm:bulletEnabled val="1"/>
        </dgm:presLayoutVars>
      </dgm:prSet>
      <dgm:spPr/>
    </dgm:pt>
    <dgm:pt modelId="{800B83A3-5BF2-4C74-9829-48605582AA83}" type="pres">
      <dgm:prSet presAssocID="{EB33B7E3-E3CE-454A-A084-3E80B238676F}" presName="parSh" presStyleLbl="node1" presStyleIdx="2" presStyleCnt="4"/>
      <dgm:spPr/>
    </dgm:pt>
    <dgm:pt modelId="{F00B4F31-8EB6-4C68-8713-2536DC5753E7}" type="pres">
      <dgm:prSet presAssocID="{EB33B7E3-E3CE-454A-A084-3E80B238676F}" presName="desTx" presStyleLbl="fgAcc1" presStyleIdx="2" presStyleCnt="4">
        <dgm:presLayoutVars>
          <dgm:bulletEnabled val="1"/>
        </dgm:presLayoutVars>
      </dgm:prSet>
      <dgm:spPr/>
    </dgm:pt>
    <dgm:pt modelId="{72C5EEA4-BB67-41A4-88F3-AB1443CC069A}" type="pres">
      <dgm:prSet presAssocID="{579AE0D6-C413-4B85-A247-F9040F57D43D}" presName="sibTrans" presStyleLbl="sibTrans2D1" presStyleIdx="2" presStyleCnt="3"/>
      <dgm:spPr/>
    </dgm:pt>
    <dgm:pt modelId="{C4F269AF-3399-4B5A-8F46-BAD96008BA8D}" type="pres">
      <dgm:prSet presAssocID="{579AE0D6-C413-4B85-A247-F9040F57D43D}" presName="connTx" presStyleLbl="sibTrans2D1" presStyleIdx="2" presStyleCnt="3"/>
      <dgm:spPr/>
    </dgm:pt>
    <dgm:pt modelId="{ECAD613C-3ACF-401E-A7A1-9EB4A968693B}" type="pres">
      <dgm:prSet presAssocID="{1C635D26-E224-4004-A923-DC5097CB821F}" presName="composite" presStyleCnt="0"/>
      <dgm:spPr/>
    </dgm:pt>
    <dgm:pt modelId="{2A6C3C45-19B7-4784-A235-D06000946B47}" type="pres">
      <dgm:prSet presAssocID="{1C635D26-E224-4004-A923-DC5097CB821F}" presName="parTx" presStyleLbl="node1" presStyleIdx="2" presStyleCnt="4">
        <dgm:presLayoutVars>
          <dgm:chMax val="0"/>
          <dgm:chPref val="0"/>
          <dgm:bulletEnabled val="1"/>
        </dgm:presLayoutVars>
      </dgm:prSet>
      <dgm:spPr/>
    </dgm:pt>
    <dgm:pt modelId="{397D4834-6FA1-4B88-8D1E-43F4F717EC73}" type="pres">
      <dgm:prSet presAssocID="{1C635D26-E224-4004-A923-DC5097CB821F}" presName="parSh" presStyleLbl="node1" presStyleIdx="3" presStyleCnt="4"/>
      <dgm:spPr/>
    </dgm:pt>
    <dgm:pt modelId="{E76FCFA9-E377-45BB-AF28-CFD8DE8E7B2B}" type="pres">
      <dgm:prSet presAssocID="{1C635D26-E224-4004-A923-DC5097CB821F}" presName="desTx" presStyleLbl="fgAcc1" presStyleIdx="3" presStyleCnt="4">
        <dgm:presLayoutVars>
          <dgm:bulletEnabled val="1"/>
        </dgm:presLayoutVars>
      </dgm:prSet>
      <dgm:spPr/>
    </dgm:pt>
  </dgm:ptLst>
  <dgm:cxnLst>
    <dgm:cxn modelId="{88F41508-2D6E-48EB-904D-3837D6DF4222}" srcId="{4F17DF17-4EF9-4A2B-8E27-2A44851BCB28}" destId="{1C635D26-E224-4004-A923-DC5097CB821F}" srcOrd="3" destOrd="0" parTransId="{801868D8-DD79-4993-9DF1-49D1C9FC7F44}" sibTransId="{C16ED2EA-E90D-4FD4-8B23-DBCAF92E304F}"/>
    <dgm:cxn modelId="{52B3FC08-BA87-41F8-99EC-5800AF0348A7}" srcId="{4F17DF17-4EF9-4A2B-8E27-2A44851BCB28}" destId="{A5E50B72-319D-41A4-B57C-403F65DE9B10}" srcOrd="0" destOrd="0" parTransId="{426BF259-E736-4234-B833-068F5E3546D4}" sibTransId="{CF5FCBB1-6EB9-4463-ABFE-84EFD349511C}"/>
    <dgm:cxn modelId="{C068BD0E-4180-4F27-86B3-7E686AB17673}" type="presOf" srcId="{1C635D26-E224-4004-A923-DC5097CB821F}" destId="{397D4834-6FA1-4B88-8D1E-43F4F717EC73}" srcOrd="1" destOrd="0" presId="urn:microsoft.com/office/officeart/2005/8/layout/process3"/>
    <dgm:cxn modelId="{7A1E6912-349D-4790-8F47-84924CBAF2E2}" type="presOf" srcId="{1BD10386-3F10-471D-943C-8C867E1B2DA2}" destId="{F00B4F31-8EB6-4C68-8713-2536DC5753E7}" srcOrd="0" destOrd="0" presId="urn:microsoft.com/office/officeart/2005/8/layout/process3"/>
    <dgm:cxn modelId="{7A1CF122-19F2-456F-96FA-71FDE8B2FD7C}" srcId="{5D318449-1DA9-4D17-B120-C348CF24C838}" destId="{3ED2A4F9-659A-4075-9033-CAD60A4C8A3A}" srcOrd="0" destOrd="0" parTransId="{CE0B60C9-BEBB-4382-B4C1-59CA807E253F}" sibTransId="{4DB2866D-FDC5-4FBC-84B0-00F238830EC8}"/>
    <dgm:cxn modelId="{04FFB026-3FF1-417C-9C30-97760373C76E}" type="presOf" srcId="{2B9CEA08-CDF0-4473-9513-93DE652DCBA0}" destId="{70709BD7-2CB6-4332-9E51-9136F759C5F1}" srcOrd="0" destOrd="0" presId="urn:microsoft.com/office/officeart/2005/8/layout/process3"/>
    <dgm:cxn modelId="{2ACFF134-88DA-44E2-99D4-CEBB15450694}" type="presOf" srcId="{A5E50B72-319D-41A4-B57C-403F65DE9B10}" destId="{6DCAF440-5C91-46B0-8CD5-0E4B81027D44}" srcOrd="0" destOrd="0" presId="urn:microsoft.com/office/officeart/2005/8/layout/process3"/>
    <dgm:cxn modelId="{24793D42-A2E6-4538-A1DE-1F8D4D092383}" type="presOf" srcId="{EB33B7E3-E3CE-454A-A084-3E80B238676F}" destId="{9B5C49CD-2C04-4FAD-85FF-A6424EE0D832}" srcOrd="0" destOrd="0" presId="urn:microsoft.com/office/officeart/2005/8/layout/process3"/>
    <dgm:cxn modelId="{4639D265-206B-486D-9297-6E2475619627}" type="presOf" srcId="{3ED2A4F9-659A-4075-9033-CAD60A4C8A3A}" destId="{EE2F34E1-5FCC-47A1-929C-F7C567EA2498}" srcOrd="0" destOrd="0" presId="urn:microsoft.com/office/officeart/2005/8/layout/process3"/>
    <dgm:cxn modelId="{615BDA66-C655-40BC-84A1-DBE428A95344}" srcId="{EB33B7E3-E3CE-454A-A084-3E80B238676F}" destId="{1BD10386-3F10-471D-943C-8C867E1B2DA2}" srcOrd="0" destOrd="0" parTransId="{2F91B9D3-AE68-4B52-B376-2A963CBF76D2}" sibTransId="{83540A54-3261-4B91-B2E5-C9ED9381A1F1}"/>
    <dgm:cxn modelId="{05F91458-695B-44CE-95F6-748E09986874}" type="presOf" srcId="{5D318449-1DA9-4D17-B120-C348CF24C838}" destId="{27C7F598-6215-440D-955B-BC406C44E529}" srcOrd="0" destOrd="0" presId="urn:microsoft.com/office/officeart/2005/8/layout/process3"/>
    <dgm:cxn modelId="{CD08E579-FBDE-44C0-A5A3-C16FA7A8CC07}" srcId="{4F17DF17-4EF9-4A2B-8E27-2A44851BCB28}" destId="{5D318449-1DA9-4D17-B120-C348CF24C838}" srcOrd="1" destOrd="0" parTransId="{7F608D79-C9D6-4EF2-B5A5-0420564A3968}" sibTransId="{F6CFAC29-E234-4CD4-853F-FE3270327FF2}"/>
    <dgm:cxn modelId="{D45B9B7B-156B-4B71-8C9A-C152B146B0C9}" srcId="{A5E50B72-319D-41A4-B57C-403F65DE9B10}" destId="{2B9CEA08-CDF0-4473-9513-93DE652DCBA0}" srcOrd="0" destOrd="0" parTransId="{320D58FB-A970-4EFE-9B47-74D6CBBF4DE6}" sibTransId="{B4801603-811B-477C-A728-FE0508969381}"/>
    <dgm:cxn modelId="{A6576994-47A3-48E8-9F96-094790470564}" type="presOf" srcId="{A5E50B72-319D-41A4-B57C-403F65DE9B10}" destId="{B7B904C5-BC63-4A78-9A83-5E3B6683D395}" srcOrd="1" destOrd="0" presId="urn:microsoft.com/office/officeart/2005/8/layout/process3"/>
    <dgm:cxn modelId="{123CDB9A-C7EB-4A23-9BE4-ABB6E9D6D879}" type="presOf" srcId="{CF5FCBB1-6EB9-4463-ABFE-84EFD349511C}" destId="{71144D8C-F723-4CBD-A59A-20CDB9C8B4A1}" srcOrd="1" destOrd="0" presId="urn:microsoft.com/office/officeart/2005/8/layout/process3"/>
    <dgm:cxn modelId="{8F8C7FA8-BC6B-4900-926D-A5255DAF90DA}" srcId="{1C635D26-E224-4004-A923-DC5097CB821F}" destId="{6421E074-0139-4E58-9476-663DA8E79EF9}" srcOrd="0" destOrd="0" parTransId="{B76634CF-81A9-4756-8815-76188FC9039B}" sibTransId="{9B07FB8D-7336-4D37-89F4-2A98BDA33B84}"/>
    <dgm:cxn modelId="{1ACB1BB2-DDA2-4509-ABE3-5BA41DB86EE0}" type="presOf" srcId="{F6CFAC29-E234-4CD4-853F-FE3270327FF2}" destId="{CF1CB38F-FE57-4A0D-AAAA-DE71B678A804}" srcOrd="0" destOrd="0" presId="urn:microsoft.com/office/officeart/2005/8/layout/process3"/>
    <dgm:cxn modelId="{A9D68DB7-18B7-48C4-9844-AA60E561F57E}" type="presOf" srcId="{EB33B7E3-E3CE-454A-A084-3E80B238676F}" destId="{800B83A3-5BF2-4C74-9829-48605582AA83}" srcOrd="1" destOrd="0" presId="urn:microsoft.com/office/officeart/2005/8/layout/process3"/>
    <dgm:cxn modelId="{4D4A97CB-4D4D-45E8-8601-E5082EB81708}" srcId="{4F17DF17-4EF9-4A2B-8E27-2A44851BCB28}" destId="{EB33B7E3-E3CE-454A-A084-3E80B238676F}" srcOrd="2" destOrd="0" parTransId="{29531612-4BD8-4468-B18E-303130283197}" sibTransId="{579AE0D6-C413-4B85-A247-F9040F57D43D}"/>
    <dgm:cxn modelId="{4A8A75D2-4C74-4978-B858-3B255064D13C}" type="presOf" srcId="{CF5FCBB1-6EB9-4463-ABFE-84EFD349511C}" destId="{10B477D9-0C54-491E-97EB-090C8D803A75}" srcOrd="0" destOrd="0" presId="urn:microsoft.com/office/officeart/2005/8/layout/process3"/>
    <dgm:cxn modelId="{D811C8D3-1A4F-478B-B52D-CDDF924B052D}" type="presOf" srcId="{F6CFAC29-E234-4CD4-853F-FE3270327FF2}" destId="{1EA1DA14-4159-401E-8197-1F1B6BD913F9}" srcOrd="1" destOrd="0" presId="urn:microsoft.com/office/officeart/2005/8/layout/process3"/>
    <dgm:cxn modelId="{D31883E3-7D07-46C5-9837-D1D65329A04E}" type="presOf" srcId="{4F17DF17-4EF9-4A2B-8E27-2A44851BCB28}" destId="{F7F8A387-DDA3-45F8-B1E1-B67FEEF0412B}" srcOrd="0" destOrd="0" presId="urn:microsoft.com/office/officeart/2005/8/layout/process3"/>
    <dgm:cxn modelId="{4524E6E5-918F-4E97-B402-734370A0BDD9}" type="presOf" srcId="{579AE0D6-C413-4B85-A247-F9040F57D43D}" destId="{72C5EEA4-BB67-41A4-88F3-AB1443CC069A}" srcOrd="0" destOrd="0" presId="urn:microsoft.com/office/officeart/2005/8/layout/process3"/>
    <dgm:cxn modelId="{B47B6CED-B640-43A6-B181-4D6989068FBE}" type="presOf" srcId="{1C635D26-E224-4004-A923-DC5097CB821F}" destId="{2A6C3C45-19B7-4784-A235-D06000946B47}" srcOrd="0" destOrd="0" presId="urn:microsoft.com/office/officeart/2005/8/layout/process3"/>
    <dgm:cxn modelId="{57CE6DF2-95AB-4C1A-A872-C463ED77C7B4}" type="presOf" srcId="{6421E074-0139-4E58-9476-663DA8E79EF9}" destId="{E76FCFA9-E377-45BB-AF28-CFD8DE8E7B2B}" srcOrd="0" destOrd="0" presId="urn:microsoft.com/office/officeart/2005/8/layout/process3"/>
    <dgm:cxn modelId="{E6C60BF4-DC25-42CF-899B-1C00237382C7}" type="presOf" srcId="{5D318449-1DA9-4D17-B120-C348CF24C838}" destId="{7F252D86-2A53-455A-8CC5-041586919DA9}" srcOrd="1" destOrd="0" presId="urn:microsoft.com/office/officeart/2005/8/layout/process3"/>
    <dgm:cxn modelId="{D40274F9-0FD3-42F4-9249-1BD0FCB8F30A}" type="presOf" srcId="{579AE0D6-C413-4B85-A247-F9040F57D43D}" destId="{C4F269AF-3399-4B5A-8F46-BAD96008BA8D}" srcOrd="1" destOrd="0" presId="urn:microsoft.com/office/officeart/2005/8/layout/process3"/>
    <dgm:cxn modelId="{956532D7-0BE2-4510-AD58-0574A1A947AD}" type="presParOf" srcId="{F7F8A387-DDA3-45F8-B1E1-B67FEEF0412B}" destId="{F573313B-F222-412C-A3D5-4C4344324697}" srcOrd="0" destOrd="0" presId="urn:microsoft.com/office/officeart/2005/8/layout/process3"/>
    <dgm:cxn modelId="{97C1507D-09F5-4FFB-8CB9-AC7C60CFD08A}" type="presParOf" srcId="{F573313B-F222-412C-A3D5-4C4344324697}" destId="{6DCAF440-5C91-46B0-8CD5-0E4B81027D44}" srcOrd="0" destOrd="0" presId="urn:microsoft.com/office/officeart/2005/8/layout/process3"/>
    <dgm:cxn modelId="{F888D1FA-81FF-46C6-898B-ABCEB2A76262}" type="presParOf" srcId="{F573313B-F222-412C-A3D5-4C4344324697}" destId="{B7B904C5-BC63-4A78-9A83-5E3B6683D395}" srcOrd="1" destOrd="0" presId="urn:microsoft.com/office/officeart/2005/8/layout/process3"/>
    <dgm:cxn modelId="{139B9927-E87E-4A77-8100-7F33EF3C9A74}" type="presParOf" srcId="{F573313B-F222-412C-A3D5-4C4344324697}" destId="{70709BD7-2CB6-4332-9E51-9136F759C5F1}" srcOrd="2" destOrd="0" presId="urn:microsoft.com/office/officeart/2005/8/layout/process3"/>
    <dgm:cxn modelId="{5EF732AF-58EB-44AB-8A0B-19D48E04565C}" type="presParOf" srcId="{F7F8A387-DDA3-45F8-B1E1-B67FEEF0412B}" destId="{10B477D9-0C54-491E-97EB-090C8D803A75}" srcOrd="1" destOrd="0" presId="urn:microsoft.com/office/officeart/2005/8/layout/process3"/>
    <dgm:cxn modelId="{CC232E5C-0D06-4499-94FB-CA169378869F}" type="presParOf" srcId="{10B477D9-0C54-491E-97EB-090C8D803A75}" destId="{71144D8C-F723-4CBD-A59A-20CDB9C8B4A1}" srcOrd="0" destOrd="0" presId="urn:microsoft.com/office/officeart/2005/8/layout/process3"/>
    <dgm:cxn modelId="{7071E037-3C07-4D86-9650-A343A9505381}" type="presParOf" srcId="{F7F8A387-DDA3-45F8-B1E1-B67FEEF0412B}" destId="{78C168E2-626C-43B6-96A6-F398EAE42E91}" srcOrd="2" destOrd="0" presId="urn:microsoft.com/office/officeart/2005/8/layout/process3"/>
    <dgm:cxn modelId="{3A3F850B-593D-427F-9475-46974AA42117}" type="presParOf" srcId="{78C168E2-626C-43B6-96A6-F398EAE42E91}" destId="{27C7F598-6215-440D-955B-BC406C44E529}" srcOrd="0" destOrd="0" presId="urn:microsoft.com/office/officeart/2005/8/layout/process3"/>
    <dgm:cxn modelId="{AB33E5E5-31A4-4002-876B-2F2A1E935CED}" type="presParOf" srcId="{78C168E2-626C-43B6-96A6-F398EAE42E91}" destId="{7F252D86-2A53-455A-8CC5-041586919DA9}" srcOrd="1" destOrd="0" presId="urn:microsoft.com/office/officeart/2005/8/layout/process3"/>
    <dgm:cxn modelId="{5BFA8DBC-D161-4002-A921-553DD84148E2}" type="presParOf" srcId="{78C168E2-626C-43B6-96A6-F398EAE42E91}" destId="{EE2F34E1-5FCC-47A1-929C-F7C567EA2498}" srcOrd="2" destOrd="0" presId="urn:microsoft.com/office/officeart/2005/8/layout/process3"/>
    <dgm:cxn modelId="{6AB7CC93-AA8F-4CFF-AC34-84A39A1396A7}" type="presParOf" srcId="{F7F8A387-DDA3-45F8-B1E1-B67FEEF0412B}" destId="{CF1CB38F-FE57-4A0D-AAAA-DE71B678A804}" srcOrd="3" destOrd="0" presId="urn:microsoft.com/office/officeart/2005/8/layout/process3"/>
    <dgm:cxn modelId="{754C3858-5D73-419B-9BB9-7032359070D5}" type="presParOf" srcId="{CF1CB38F-FE57-4A0D-AAAA-DE71B678A804}" destId="{1EA1DA14-4159-401E-8197-1F1B6BD913F9}" srcOrd="0" destOrd="0" presId="urn:microsoft.com/office/officeart/2005/8/layout/process3"/>
    <dgm:cxn modelId="{828600C4-66F2-4765-96D5-64B7B60EC244}" type="presParOf" srcId="{F7F8A387-DDA3-45F8-B1E1-B67FEEF0412B}" destId="{3B97F2F6-DC92-448B-8322-2780A20332D3}" srcOrd="4" destOrd="0" presId="urn:microsoft.com/office/officeart/2005/8/layout/process3"/>
    <dgm:cxn modelId="{C72DB8D6-31B0-4122-8CA2-447726518887}" type="presParOf" srcId="{3B97F2F6-DC92-448B-8322-2780A20332D3}" destId="{9B5C49CD-2C04-4FAD-85FF-A6424EE0D832}" srcOrd="0" destOrd="0" presId="urn:microsoft.com/office/officeart/2005/8/layout/process3"/>
    <dgm:cxn modelId="{A1363E56-5BA5-4E8D-A0C6-7BC291BA491C}" type="presParOf" srcId="{3B97F2F6-DC92-448B-8322-2780A20332D3}" destId="{800B83A3-5BF2-4C74-9829-48605582AA83}" srcOrd="1" destOrd="0" presId="urn:microsoft.com/office/officeart/2005/8/layout/process3"/>
    <dgm:cxn modelId="{B9D46E81-C4D3-4546-AC89-90D132C286BF}" type="presParOf" srcId="{3B97F2F6-DC92-448B-8322-2780A20332D3}" destId="{F00B4F31-8EB6-4C68-8713-2536DC5753E7}" srcOrd="2" destOrd="0" presId="urn:microsoft.com/office/officeart/2005/8/layout/process3"/>
    <dgm:cxn modelId="{6DF92D38-898D-4E36-B838-1505087AFA34}" type="presParOf" srcId="{F7F8A387-DDA3-45F8-B1E1-B67FEEF0412B}" destId="{72C5EEA4-BB67-41A4-88F3-AB1443CC069A}" srcOrd="5" destOrd="0" presId="urn:microsoft.com/office/officeart/2005/8/layout/process3"/>
    <dgm:cxn modelId="{40570BB2-13D4-43E9-93F5-4C2795B5E518}" type="presParOf" srcId="{72C5EEA4-BB67-41A4-88F3-AB1443CC069A}" destId="{C4F269AF-3399-4B5A-8F46-BAD96008BA8D}" srcOrd="0" destOrd="0" presId="urn:microsoft.com/office/officeart/2005/8/layout/process3"/>
    <dgm:cxn modelId="{03248E10-D7CB-4E4A-9912-4A9D445DAF52}" type="presParOf" srcId="{F7F8A387-DDA3-45F8-B1E1-B67FEEF0412B}" destId="{ECAD613C-3ACF-401E-A7A1-9EB4A968693B}" srcOrd="6" destOrd="0" presId="urn:microsoft.com/office/officeart/2005/8/layout/process3"/>
    <dgm:cxn modelId="{BB5F596A-9C5A-4105-A3D6-38E4F843292C}" type="presParOf" srcId="{ECAD613C-3ACF-401E-A7A1-9EB4A968693B}" destId="{2A6C3C45-19B7-4784-A235-D06000946B47}" srcOrd="0" destOrd="0" presId="urn:microsoft.com/office/officeart/2005/8/layout/process3"/>
    <dgm:cxn modelId="{3EDB0692-4662-430E-B1DE-EA35F9E1ACF3}" type="presParOf" srcId="{ECAD613C-3ACF-401E-A7A1-9EB4A968693B}" destId="{397D4834-6FA1-4B88-8D1E-43F4F717EC73}" srcOrd="1" destOrd="0" presId="urn:microsoft.com/office/officeart/2005/8/layout/process3"/>
    <dgm:cxn modelId="{3E5A771B-88FA-4C90-AED5-A787D43D25FD}" type="presParOf" srcId="{ECAD613C-3ACF-401E-A7A1-9EB4A968693B}" destId="{E76FCFA9-E377-45BB-AF28-CFD8DE8E7B2B}" srcOrd="2" destOrd="0" presId="urn:microsoft.com/office/officeart/2005/8/layout/process3"/>
  </dgm:cxnLst>
  <dgm:bg>
    <a:solidFill>
      <a:schemeClr val="bg1"/>
    </a:solidFill>
  </dgm:bg>
  <dgm:whole>
    <a:ln w="28575">
      <a:solidFill>
        <a:schemeClr val="accent5"/>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AE1EB5-367C-4D6D-9DA3-CAEF61BBF76E}"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s-US"/>
        </a:p>
      </dgm:t>
    </dgm:pt>
    <dgm:pt modelId="{B2BF1C89-0757-47F7-BF93-E668831CC1F8}">
      <dgm:prSet phldrT="[Texto]"/>
      <dgm:spPr/>
      <dgm:t>
        <a:bodyPr/>
        <a:lstStyle/>
        <a:p>
          <a:r>
            <a:rPr lang="es-ES" dirty="0"/>
            <a:t>Revisión de la literatura</a:t>
          </a:r>
          <a:endParaRPr lang="es-US" dirty="0"/>
        </a:p>
      </dgm:t>
    </dgm:pt>
    <dgm:pt modelId="{E811F427-53CB-48F9-A0E4-AA98B9141BF4}" type="parTrans" cxnId="{FCB00617-F26D-4C76-B67F-BF7156D53D25}">
      <dgm:prSet/>
      <dgm:spPr/>
      <dgm:t>
        <a:bodyPr/>
        <a:lstStyle/>
        <a:p>
          <a:endParaRPr lang="es-US"/>
        </a:p>
      </dgm:t>
    </dgm:pt>
    <dgm:pt modelId="{BF79EB84-AD10-42D8-AA67-1B2C647EDCA4}" type="sibTrans" cxnId="{FCB00617-F26D-4C76-B67F-BF7156D53D25}">
      <dgm:prSet/>
      <dgm:spPr/>
      <dgm:t>
        <a:bodyPr/>
        <a:lstStyle/>
        <a:p>
          <a:endParaRPr lang="es-US"/>
        </a:p>
      </dgm:t>
    </dgm:pt>
    <dgm:pt modelId="{16FB32F6-F59B-4A95-A687-7C13010012A9}">
      <dgm:prSet phldrT="[Texto]"/>
      <dgm:spPr/>
      <dgm:t>
        <a:bodyPr/>
        <a:lstStyle/>
        <a:p>
          <a:r>
            <a:rPr lang="es-ES" dirty="0"/>
            <a:t>Identificación de procesos</a:t>
          </a:r>
          <a:endParaRPr lang="es-US" dirty="0"/>
        </a:p>
      </dgm:t>
    </dgm:pt>
    <dgm:pt modelId="{72155B4D-647A-42BC-A9F7-010D1BB3A521}" type="parTrans" cxnId="{5A254897-F9AF-4363-B684-2EB33EB9EBDC}">
      <dgm:prSet/>
      <dgm:spPr/>
      <dgm:t>
        <a:bodyPr/>
        <a:lstStyle/>
        <a:p>
          <a:endParaRPr lang="es-US"/>
        </a:p>
      </dgm:t>
    </dgm:pt>
    <dgm:pt modelId="{A205491B-8898-47C3-9FE4-E0EFEFC39B60}" type="sibTrans" cxnId="{5A254897-F9AF-4363-B684-2EB33EB9EBDC}">
      <dgm:prSet/>
      <dgm:spPr/>
      <dgm:t>
        <a:bodyPr/>
        <a:lstStyle/>
        <a:p>
          <a:endParaRPr lang="es-US"/>
        </a:p>
      </dgm:t>
    </dgm:pt>
    <dgm:pt modelId="{663544D4-0330-4ACD-89EA-ADE626ABF835}">
      <dgm:prSet phldrT="[Texto]"/>
      <dgm:spPr/>
      <dgm:t>
        <a:bodyPr/>
        <a:lstStyle/>
        <a:p>
          <a:r>
            <a:rPr lang="es-ES" dirty="0"/>
            <a:t>Relación con la tecnología blockchain</a:t>
          </a:r>
          <a:endParaRPr lang="es-US" dirty="0"/>
        </a:p>
      </dgm:t>
    </dgm:pt>
    <dgm:pt modelId="{F0F8D540-71C5-41E3-831F-25D94CF7C928}" type="parTrans" cxnId="{5428FB33-D689-4B9C-BA72-3DDAC0A026B8}">
      <dgm:prSet/>
      <dgm:spPr/>
      <dgm:t>
        <a:bodyPr/>
        <a:lstStyle/>
        <a:p>
          <a:endParaRPr lang="es-US"/>
        </a:p>
      </dgm:t>
    </dgm:pt>
    <dgm:pt modelId="{4C51CF44-A0E5-413A-B623-AF0F364B42B3}" type="sibTrans" cxnId="{5428FB33-D689-4B9C-BA72-3DDAC0A026B8}">
      <dgm:prSet/>
      <dgm:spPr/>
      <dgm:t>
        <a:bodyPr/>
        <a:lstStyle/>
        <a:p>
          <a:endParaRPr lang="es-US"/>
        </a:p>
      </dgm:t>
    </dgm:pt>
    <dgm:pt modelId="{7A79B68D-FCC6-474E-809E-617816CB3975}">
      <dgm:prSet phldrT="[Texto]"/>
      <dgm:spPr/>
      <dgm:t>
        <a:bodyPr/>
        <a:lstStyle/>
        <a:p>
          <a:r>
            <a:rPr lang="es-ES" dirty="0"/>
            <a:t>Propuesta metodológica</a:t>
          </a:r>
          <a:endParaRPr lang="es-US" dirty="0"/>
        </a:p>
      </dgm:t>
    </dgm:pt>
    <dgm:pt modelId="{DA7F0C31-E59A-41A4-8942-8A77ED0DA454}" type="parTrans" cxnId="{50C43E2E-2C5D-4C01-A676-4B5459DC85BE}">
      <dgm:prSet/>
      <dgm:spPr/>
      <dgm:t>
        <a:bodyPr/>
        <a:lstStyle/>
        <a:p>
          <a:endParaRPr lang="es-US"/>
        </a:p>
      </dgm:t>
    </dgm:pt>
    <dgm:pt modelId="{5213BB5F-81EB-4BA8-8E4B-FCC43638E723}" type="sibTrans" cxnId="{50C43E2E-2C5D-4C01-A676-4B5459DC85BE}">
      <dgm:prSet/>
      <dgm:spPr/>
      <dgm:t>
        <a:bodyPr/>
        <a:lstStyle/>
        <a:p>
          <a:endParaRPr lang="es-US"/>
        </a:p>
      </dgm:t>
    </dgm:pt>
    <dgm:pt modelId="{46F0E6F2-0E73-4EF2-AC57-6186CF9D1C97}" type="pres">
      <dgm:prSet presAssocID="{F0AE1EB5-367C-4D6D-9DA3-CAEF61BBF76E}" presName="rootnode" presStyleCnt="0">
        <dgm:presLayoutVars>
          <dgm:chMax/>
          <dgm:chPref/>
          <dgm:dir/>
          <dgm:animLvl val="lvl"/>
        </dgm:presLayoutVars>
      </dgm:prSet>
      <dgm:spPr/>
    </dgm:pt>
    <dgm:pt modelId="{63E22EB1-B975-49BF-A030-425D7B822CDB}" type="pres">
      <dgm:prSet presAssocID="{B2BF1C89-0757-47F7-BF93-E668831CC1F8}" presName="composite" presStyleCnt="0"/>
      <dgm:spPr/>
    </dgm:pt>
    <dgm:pt modelId="{15A0DBE9-3F25-4B70-9978-EC50666D716B}" type="pres">
      <dgm:prSet presAssocID="{B2BF1C89-0757-47F7-BF93-E668831CC1F8}" presName="LShape" presStyleLbl="alignNode1" presStyleIdx="0" presStyleCnt="7"/>
      <dgm:spPr/>
    </dgm:pt>
    <dgm:pt modelId="{F777E492-3E76-4622-9805-CA694E8FF8FB}" type="pres">
      <dgm:prSet presAssocID="{B2BF1C89-0757-47F7-BF93-E668831CC1F8}" presName="ParentText" presStyleLbl="revTx" presStyleIdx="0" presStyleCnt="4">
        <dgm:presLayoutVars>
          <dgm:chMax val="0"/>
          <dgm:chPref val="0"/>
          <dgm:bulletEnabled val="1"/>
        </dgm:presLayoutVars>
      </dgm:prSet>
      <dgm:spPr/>
    </dgm:pt>
    <dgm:pt modelId="{1F7B4A87-2944-4580-8143-5FEF61574B25}" type="pres">
      <dgm:prSet presAssocID="{B2BF1C89-0757-47F7-BF93-E668831CC1F8}" presName="Triangle" presStyleLbl="alignNode1" presStyleIdx="1" presStyleCnt="7"/>
      <dgm:spPr/>
    </dgm:pt>
    <dgm:pt modelId="{8F2E33C3-4B55-4B54-A15C-5EC66AD27C8C}" type="pres">
      <dgm:prSet presAssocID="{BF79EB84-AD10-42D8-AA67-1B2C647EDCA4}" presName="sibTrans" presStyleCnt="0"/>
      <dgm:spPr/>
    </dgm:pt>
    <dgm:pt modelId="{148CAA43-7EBC-4244-9EA1-7B281EB5B0D5}" type="pres">
      <dgm:prSet presAssocID="{BF79EB84-AD10-42D8-AA67-1B2C647EDCA4}" presName="space" presStyleCnt="0"/>
      <dgm:spPr/>
    </dgm:pt>
    <dgm:pt modelId="{5CB39AD0-9A6D-4AF0-80B7-C86E59657FBA}" type="pres">
      <dgm:prSet presAssocID="{16FB32F6-F59B-4A95-A687-7C13010012A9}" presName="composite" presStyleCnt="0"/>
      <dgm:spPr/>
    </dgm:pt>
    <dgm:pt modelId="{95D01BBB-BB34-4F6A-850F-021753C8952A}" type="pres">
      <dgm:prSet presAssocID="{16FB32F6-F59B-4A95-A687-7C13010012A9}" presName="LShape" presStyleLbl="alignNode1" presStyleIdx="2" presStyleCnt="7"/>
      <dgm:spPr/>
    </dgm:pt>
    <dgm:pt modelId="{A6CBC079-7233-4D82-9F2F-3D50BBC4016C}" type="pres">
      <dgm:prSet presAssocID="{16FB32F6-F59B-4A95-A687-7C13010012A9}" presName="ParentText" presStyleLbl="revTx" presStyleIdx="1" presStyleCnt="4">
        <dgm:presLayoutVars>
          <dgm:chMax val="0"/>
          <dgm:chPref val="0"/>
          <dgm:bulletEnabled val="1"/>
        </dgm:presLayoutVars>
      </dgm:prSet>
      <dgm:spPr/>
    </dgm:pt>
    <dgm:pt modelId="{36F24A6F-354C-4C3C-9936-2CCD952B5775}" type="pres">
      <dgm:prSet presAssocID="{16FB32F6-F59B-4A95-A687-7C13010012A9}" presName="Triangle" presStyleLbl="alignNode1" presStyleIdx="3" presStyleCnt="7"/>
      <dgm:spPr/>
    </dgm:pt>
    <dgm:pt modelId="{9D848B61-C3A3-4957-9957-6012692B1471}" type="pres">
      <dgm:prSet presAssocID="{A205491B-8898-47C3-9FE4-E0EFEFC39B60}" presName="sibTrans" presStyleCnt="0"/>
      <dgm:spPr/>
    </dgm:pt>
    <dgm:pt modelId="{E5E502DC-5535-4F4C-AE3C-A70F0F17527B}" type="pres">
      <dgm:prSet presAssocID="{A205491B-8898-47C3-9FE4-E0EFEFC39B60}" presName="space" presStyleCnt="0"/>
      <dgm:spPr/>
    </dgm:pt>
    <dgm:pt modelId="{852612D3-1E9E-4B76-9033-BED7A764EC98}" type="pres">
      <dgm:prSet presAssocID="{663544D4-0330-4ACD-89EA-ADE626ABF835}" presName="composite" presStyleCnt="0"/>
      <dgm:spPr/>
    </dgm:pt>
    <dgm:pt modelId="{6896F435-720F-4965-8E26-CC666BEB9267}" type="pres">
      <dgm:prSet presAssocID="{663544D4-0330-4ACD-89EA-ADE626ABF835}" presName="LShape" presStyleLbl="alignNode1" presStyleIdx="4" presStyleCnt="7"/>
      <dgm:spPr/>
    </dgm:pt>
    <dgm:pt modelId="{765B3A7D-67BF-41D2-A2BA-339756A8FDB7}" type="pres">
      <dgm:prSet presAssocID="{663544D4-0330-4ACD-89EA-ADE626ABF835}" presName="ParentText" presStyleLbl="revTx" presStyleIdx="2" presStyleCnt="4">
        <dgm:presLayoutVars>
          <dgm:chMax val="0"/>
          <dgm:chPref val="0"/>
          <dgm:bulletEnabled val="1"/>
        </dgm:presLayoutVars>
      </dgm:prSet>
      <dgm:spPr/>
    </dgm:pt>
    <dgm:pt modelId="{E14B85B0-8A97-49A8-BC44-69AA85655505}" type="pres">
      <dgm:prSet presAssocID="{663544D4-0330-4ACD-89EA-ADE626ABF835}" presName="Triangle" presStyleLbl="alignNode1" presStyleIdx="5" presStyleCnt="7"/>
      <dgm:spPr/>
    </dgm:pt>
    <dgm:pt modelId="{1ADB4417-40D2-444C-A34D-06BF2636F002}" type="pres">
      <dgm:prSet presAssocID="{4C51CF44-A0E5-413A-B623-AF0F364B42B3}" presName="sibTrans" presStyleCnt="0"/>
      <dgm:spPr/>
    </dgm:pt>
    <dgm:pt modelId="{07784438-422A-44C4-AC34-78D2D272A5A0}" type="pres">
      <dgm:prSet presAssocID="{4C51CF44-A0E5-413A-B623-AF0F364B42B3}" presName="space" presStyleCnt="0"/>
      <dgm:spPr/>
    </dgm:pt>
    <dgm:pt modelId="{36D8173D-F859-4866-B076-75EC99FDD561}" type="pres">
      <dgm:prSet presAssocID="{7A79B68D-FCC6-474E-809E-617816CB3975}" presName="composite" presStyleCnt="0"/>
      <dgm:spPr/>
    </dgm:pt>
    <dgm:pt modelId="{CD615624-A6FB-40AA-AD49-C5E1D11EEA35}" type="pres">
      <dgm:prSet presAssocID="{7A79B68D-FCC6-474E-809E-617816CB3975}" presName="LShape" presStyleLbl="alignNode1" presStyleIdx="6" presStyleCnt="7"/>
      <dgm:spPr/>
    </dgm:pt>
    <dgm:pt modelId="{AD1A8510-2F9A-4078-A642-5147500D11EF}" type="pres">
      <dgm:prSet presAssocID="{7A79B68D-FCC6-474E-809E-617816CB3975}" presName="ParentText" presStyleLbl="revTx" presStyleIdx="3" presStyleCnt="4">
        <dgm:presLayoutVars>
          <dgm:chMax val="0"/>
          <dgm:chPref val="0"/>
          <dgm:bulletEnabled val="1"/>
        </dgm:presLayoutVars>
      </dgm:prSet>
      <dgm:spPr/>
    </dgm:pt>
  </dgm:ptLst>
  <dgm:cxnLst>
    <dgm:cxn modelId="{FCB00617-F26D-4C76-B67F-BF7156D53D25}" srcId="{F0AE1EB5-367C-4D6D-9DA3-CAEF61BBF76E}" destId="{B2BF1C89-0757-47F7-BF93-E668831CC1F8}" srcOrd="0" destOrd="0" parTransId="{E811F427-53CB-48F9-A0E4-AA98B9141BF4}" sibTransId="{BF79EB84-AD10-42D8-AA67-1B2C647EDCA4}"/>
    <dgm:cxn modelId="{50C43E2E-2C5D-4C01-A676-4B5459DC85BE}" srcId="{F0AE1EB5-367C-4D6D-9DA3-CAEF61BBF76E}" destId="{7A79B68D-FCC6-474E-809E-617816CB3975}" srcOrd="3" destOrd="0" parTransId="{DA7F0C31-E59A-41A4-8942-8A77ED0DA454}" sibTransId="{5213BB5F-81EB-4BA8-8E4B-FCC43638E723}"/>
    <dgm:cxn modelId="{5428FB33-D689-4B9C-BA72-3DDAC0A026B8}" srcId="{F0AE1EB5-367C-4D6D-9DA3-CAEF61BBF76E}" destId="{663544D4-0330-4ACD-89EA-ADE626ABF835}" srcOrd="2" destOrd="0" parTransId="{F0F8D540-71C5-41E3-831F-25D94CF7C928}" sibTransId="{4C51CF44-A0E5-413A-B623-AF0F364B42B3}"/>
    <dgm:cxn modelId="{4306B338-32AF-4A18-92FB-CA1410385ACA}" type="presOf" srcId="{663544D4-0330-4ACD-89EA-ADE626ABF835}" destId="{765B3A7D-67BF-41D2-A2BA-339756A8FDB7}" srcOrd="0" destOrd="0" presId="urn:microsoft.com/office/officeart/2009/3/layout/StepUpProcess"/>
    <dgm:cxn modelId="{A3916741-AA8E-4A56-B1FE-B6CC256063CE}" type="presOf" srcId="{F0AE1EB5-367C-4D6D-9DA3-CAEF61BBF76E}" destId="{46F0E6F2-0E73-4EF2-AC57-6186CF9D1C97}" srcOrd="0" destOrd="0" presId="urn:microsoft.com/office/officeart/2009/3/layout/StepUpProcess"/>
    <dgm:cxn modelId="{587A9565-EC23-44CE-AF13-5A525F746EA8}" type="presOf" srcId="{7A79B68D-FCC6-474E-809E-617816CB3975}" destId="{AD1A8510-2F9A-4078-A642-5147500D11EF}" srcOrd="0" destOrd="0" presId="urn:microsoft.com/office/officeart/2009/3/layout/StepUpProcess"/>
    <dgm:cxn modelId="{5A254897-F9AF-4363-B684-2EB33EB9EBDC}" srcId="{F0AE1EB5-367C-4D6D-9DA3-CAEF61BBF76E}" destId="{16FB32F6-F59B-4A95-A687-7C13010012A9}" srcOrd="1" destOrd="0" parTransId="{72155B4D-647A-42BC-A9F7-010D1BB3A521}" sibTransId="{A205491B-8898-47C3-9FE4-E0EFEFC39B60}"/>
    <dgm:cxn modelId="{33DD80A4-1DA6-4681-A9A6-306782160AAD}" type="presOf" srcId="{B2BF1C89-0757-47F7-BF93-E668831CC1F8}" destId="{F777E492-3E76-4622-9805-CA694E8FF8FB}" srcOrd="0" destOrd="0" presId="urn:microsoft.com/office/officeart/2009/3/layout/StepUpProcess"/>
    <dgm:cxn modelId="{F9EAD4C0-C6A7-4E5A-A627-671130D6C298}" type="presOf" srcId="{16FB32F6-F59B-4A95-A687-7C13010012A9}" destId="{A6CBC079-7233-4D82-9F2F-3D50BBC4016C}" srcOrd="0" destOrd="0" presId="urn:microsoft.com/office/officeart/2009/3/layout/StepUpProcess"/>
    <dgm:cxn modelId="{012B02CE-6274-43A8-BF60-0C86B6294657}" type="presParOf" srcId="{46F0E6F2-0E73-4EF2-AC57-6186CF9D1C97}" destId="{63E22EB1-B975-49BF-A030-425D7B822CDB}" srcOrd="0" destOrd="0" presId="urn:microsoft.com/office/officeart/2009/3/layout/StepUpProcess"/>
    <dgm:cxn modelId="{37A8EDBC-01E3-42D4-A802-94BD731E06FA}" type="presParOf" srcId="{63E22EB1-B975-49BF-A030-425D7B822CDB}" destId="{15A0DBE9-3F25-4B70-9978-EC50666D716B}" srcOrd="0" destOrd="0" presId="urn:microsoft.com/office/officeart/2009/3/layout/StepUpProcess"/>
    <dgm:cxn modelId="{DB0BA40B-1BB2-409A-B7CD-99C79DC045FD}" type="presParOf" srcId="{63E22EB1-B975-49BF-A030-425D7B822CDB}" destId="{F777E492-3E76-4622-9805-CA694E8FF8FB}" srcOrd="1" destOrd="0" presId="urn:microsoft.com/office/officeart/2009/3/layout/StepUpProcess"/>
    <dgm:cxn modelId="{9A0AD138-0F91-4B7B-81ED-0E428D1F96B2}" type="presParOf" srcId="{63E22EB1-B975-49BF-A030-425D7B822CDB}" destId="{1F7B4A87-2944-4580-8143-5FEF61574B25}" srcOrd="2" destOrd="0" presId="urn:microsoft.com/office/officeart/2009/3/layout/StepUpProcess"/>
    <dgm:cxn modelId="{F5D11C60-5D6E-4419-AF2B-A30D43F4B407}" type="presParOf" srcId="{46F0E6F2-0E73-4EF2-AC57-6186CF9D1C97}" destId="{8F2E33C3-4B55-4B54-A15C-5EC66AD27C8C}" srcOrd="1" destOrd="0" presId="urn:microsoft.com/office/officeart/2009/3/layout/StepUpProcess"/>
    <dgm:cxn modelId="{6615D4A9-A456-4ADD-8329-ADD729B82B7A}" type="presParOf" srcId="{8F2E33C3-4B55-4B54-A15C-5EC66AD27C8C}" destId="{148CAA43-7EBC-4244-9EA1-7B281EB5B0D5}" srcOrd="0" destOrd="0" presId="urn:microsoft.com/office/officeart/2009/3/layout/StepUpProcess"/>
    <dgm:cxn modelId="{83E724C4-E977-4963-9F51-2B08D1DC740A}" type="presParOf" srcId="{46F0E6F2-0E73-4EF2-AC57-6186CF9D1C97}" destId="{5CB39AD0-9A6D-4AF0-80B7-C86E59657FBA}" srcOrd="2" destOrd="0" presId="urn:microsoft.com/office/officeart/2009/3/layout/StepUpProcess"/>
    <dgm:cxn modelId="{C5803DC6-2154-4333-8E27-E6526C6DC1E9}" type="presParOf" srcId="{5CB39AD0-9A6D-4AF0-80B7-C86E59657FBA}" destId="{95D01BBB-BB34-4F6A-850F-021753C8952A}" srcOrd="0" destOrd="0" presId="urn:microsoft.com/office/officeart/2009/3/layout/StepUpProcess"/>
    <dgm:cxn modelId="{39942A7F-489B-4E63-AED2-C7B8E66729BB}" type="presParOf" srcId="{5CB39AD0-9A6D-4AF0-80B7-C86E59657FBA}" destId="{A6CBC079-7233-4D82-9F2F-3D50BBC4016C}" srcOrd="1" destOrd="0" presId="urn:microsoft.com/office/officeart/2009/3/layout/StepUpProcess"/>
    <dgm:cxn modelId="{4BAC8A76-37EE-47FF-A1B7-C6A8B38AF994}" type="presParOf" srcId="{5CB39AD0-9A6D-4AF0-80B7-C86E59657FBA}" destId="{36F24A6F-354C-4C3C-9936-2CCD952B5775}" srcOrd="2" destOrd="0" presId="urn:microsoft.com/office/officeart/2009/3/layout/StepUpProcess"/>
    <dgm:cxn modelId="{A33218B3-7A4F-4282-AACC-B2A6F3F550B3}" type="presParOf" srcId="{46F0E6F2-0E73-4EF2-AC57-6186CF9D1C97}" destId="{9D848B61-C3A3-4957-9957-6012692B1471}" srcOrd="3" destOrd="0" presId="urn:microsoft.com/office/officeart/2009/3/layout/StepUpProcess"/>
    <dgm:cxn modelId="{BCAD91D3-C8E9-45F1-95B7-3EEF8BB450BA}" type="presParOf" srcId="{9D848B61-C3A3-4957-9957-6012692B1471}" destId="{E5E502DC-5535-4F4C-AE3C-A70F0F17527B}" srcOrd="0" destOrd="0" presId="urn:microsoft.com/office/officeart/2009/3/layout/StepUpProcess"/>
    <dgm:cxn modelId="{2C5ADA4A-142B-419D-8BF3-34F1727E2692}" type="presParOf" srcId="{46F0E6F2-0E73-4EF2-AC57-6186CF9D1C97}" destId="{852612D3-1E9E-4B76-9033-BED7A764EC98}" srcOrd="4" destOrd="0" presId="urn:microsoft.com/office/officeart/2009/3/layout/StepUpProcess"/>
    <dgm:cxn modelId="{A7AAC963-459D-4027-A07A-0D409BD7C084}" type="presParOf" srcId="{852612D3-1E9E-4B76-9033-BED7A764EC98}" destId="{6896F435-720F-4965-8E26-CC666BEB9267}" srcOrd="0" destOrd="0" presId="urn:microsoft.com/office/officeart/2009/3/layout/StepUpProcess"/>
    <dgm:cxn modelId="{A70B84B2-5DB4-47A9-9256-B3E6A9B17E27}" type="presParOf" srcId="{852612D3-1E9E-4B76-9033-BED7A764EC98}" destId="{765B3A7D-67BF-41D2-A2BA-339756A8FDB7}" srcOrd="1" destOrd="0" presId="urn:microsoft.com/office/officeart/2009/3/layout/StepUpProcess"/>
    <dgm:cxn modelId="{393C2D52-6A1D-47FE-98BC-ADB93BDE0B54}" type="presParOf" srcId="{852612D3-1E9E-4B76-9033-BED7A764EC98}" destId="{E14B85B0-8A97-49A8-BC44-69AA85655505}" srcOrd="2" destOrd="0" presId="urn:microsoft.com/office/officeart/2009/3/layout/StepUpProcess"/>
    <dgm:cxn modelId="{3E334118-DD0E-4351-A43A-FE1244E54403}" type="presParOf" srcId="{46F0E6F2-0E73-4EF2-AC57-6186CF9D1C97}" destId="{1ADB4417-40D2-444C-A34D-06BF2636F002}" srcOrd="5" destOrd="0" presId="urn:microsoft.com/office/officeart/2009/3/layout/StepUpProcess"/>
    <dgm:cxn modelId="{6701F3E8-40E2-42D4-A1A4-DA57DF93FEFB}" type="presParOf" srcId="{1ADB4417-40D2-444C-A34D-06BF2636F002}" destId="{07784438-422A-44C4-AC34-78D2D272A5A0}" srcOrd="0" destOrd="0" presId="urn:microsoft.com/office/officeart/2009/3/layout/StepUpProcess"/>
    <dgm:cxn modelId="{CF465393-9588-4AD0-9B8E-40E2BD75DCA9}" type="presParOf" srcId="{46F0E6F2-0E73-4EF2-AC57-6186CF9D1C97}" destId="{36D8173D-F859-4866-B076-75EC99FDD561}" srcOrd="6" destOrd="0" presId="urn:microsoft.com/office/officeart/2009/3/layout/StepUpProcess"/>
    <dgm:cxn modelId="{D6E7EF20-5C25-45C9-BB90-E10BC569768A}" type="presParOf" srcId="{36D8173D-F859-4866-B076-75EC99FDD561}" destId="{CD615624-A6FB-40AA-AD49-C5E1D11EEA35}" srcOrd="0" destOrd="0" presId="urn:microsoft.com/office/officeart/2009/3/layout/StepUpProcess"/>
    <dgm:cxn modelId="{D255B4AD-65A5-4FA8-8916-C2A687B7CDBF}" type="presParOf" srcId="{36D8173D-F859-4866-B076-75EC99FDD561}" destId="{AD1A8510-2F9A-4078-A642-5147500D11EF}" srcOrd="1" destOrd="0" presId="urn:microsoft.com/office/officeart/2009/3/layout/StepUpProcess"/>
  </dgm:cxnLst>
  <dgm:bg>
    <a:solidFill>
      <a:schemeClr val="bg1"/>
    </a:solidFill>
  </dgm:bg>
  <dgm:whole>
    <a:ln w="28575">
      <a:solidFill>
        <a:schemeClr val="accent5"/>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049C4B-8A0B-408E-99D8-F7FFF12FB356}" type="doc">
      <dgm:prSet loTypeId="urn:microsoft.com/office/officeart/2005/8/layout/hierarchy3" loCatId="hierarchy" qsTypeId="urn:microsoft.com/office/officeart/2005/8/quickstyle/simple1" qsCatId="simple" csTypeId="urn:microsoft.com/office/officeart/2005/8/colors/accent4_1" csCatId="accent4" phldr="1"/>
      <dgm:spPr/>
      <dgm:t>
        <a:bodyPr/>
        <a:lstStyle/>
        <a:p>
          <a:endParaRPr lang="es-US"/>
        </a:p>
      </dgm:t>
    </dgm:pt>
    <dgm:pt modelId="{9A8CB18A-5E8B-42E8-A091-CA917A51879C}">
      <dgm:prSet phldrT="[Texto]" custT="1"/>
      <dgm:spPr/>
      <dgm:t>
        <a:bodyPr/>
        <a:lstStyle/>
        <a:p>
          <a:r>
            <a:rPr lang="es-ES" sz="1600" b="1" dirty="0"/>
            <a:t>Análisis y Diseño</a:t>
          </a:r>
          <a:endParaRPr lang="es-US" sz="1600" dirty="0"/>
        </a:p>
      </dgm:t>
    </dgm:pt>
    <dgm:pt modelId="{BB9C53F9-2E2E-49FB-8F56-C3852864D7B1}" type="parTrans" cxnId="{D4AABDD8-74DC-42AD-9E72-449778660EF5}">
      <dgm:prSet/>
      <dgm:spPr/>
      <dgm:t>
        <a:bodyPr/>
        <a:lstStyle/>
        <a:p>
          <a:endParaRPr lang="es-US"/>
        </a:p>
      </dgm:t>
    </dgm:pt>
    <dgm:pt modelId="{90FF4B04-9B03-40DA-9D0A-C31C62D8F0F2}" type="sibTrans" cxnId="{D4AABDD8-74DC-42AD-9E72-449778660EF5}">
      <dgm:prSet/>
      <dgm:spPr/>
      <dgm:t>
        <a:bodyPr/>
        <a:lstStyle/>
        <a:p>
          <a:endParaRPr lang="es-US"/>
        </a:p>
      </dgm:t>
    </dgm:pt>
    <dgm:pt modelId="{8F331AF8-221E-44F0-8956-AF5F4F945F77}">
      <dgm:prSet phldrT="[Texto]" custT="1"/>
      <dgm:spPr/>
      <dgm:t>
        <a:bodyPr/>
        <a:lstStyle/>
        <a:p>
          <a:r>
            <a:rPr lang="es-ES" sz="1400" i="1" dirty="0"/>
            <a:t>Análisis de los procesos actuales</a:t>
          </a:r>
          <a:endParaRPr lang="es-US" sz="1400" dirty="0"/>
        </a:p>
      </dgm:t>
    </dgm:pt>
    <dgm:pt modelId="{BC7B0ADB-F2ED-4F4E-8683-9C8B2FBFF5C0}" type="parTrans" cxnId="{C8A507D3-DDED-4D2A-BD84-5C280966FE9F}">
      <dgm:prSet/>
      <dgm:spPr/>
      <dgm:t>
        <a:bodyPr/>
        <a:lstStyle/>
        <a:p>
          <a:endParaRPr lang="es-US"/>
        </a:p>
      </dgm:t>
    </dgm:pt>
    <dgm:pt modelId="{024C6E17-D04E-43A7-8279-3F1F16045941}" type="sibTrans" cxnId="{C8A507D3-DDED-4D2A-BD84-5C280966FE9F}">
      <dgm:prSet/>
      <dgm:spPr/>
      <dgm:t>
        <a:bodyPr/>
        <a:lstStyle/>
        <a:p>
          <a:endParaRPr lang="es-US"/>
        </a:p>
      </dgm:t>
    </dgm:pt>
    <dgm:pt modelId="{1260A3C6-F2D5-4F50-8628-597BD0561003}">
      <dgm:prSet phldrT="[Texto]" custT="1"/>
      <dgm:spPr/>
      <dgm:t>
        <a:bodyPr/>
        <a:lstStyle/>
        <a:p>
          <a:r>
            <a:rPr lang="es-ES" sz="1400" i="1" dirty="0"/>
            <a:t>Diseño de la arquitectura blockchain</a:t>
          </a:r>
          <a:endParaRPr lang="es-US" sz="1400" dirty="0"/>
        </a:p>
      </dgm:t>
    </dgm:pt>
    <dgm:pt modelId="{15849AD0-8843-4A03-84B1-639B73B0FA09}" type="parTrans" cxnId="{63E3FB1D-97F1-454B-91C0-0952D146405A}">
      <dgm:prSet/>
      <dgm:spPr/>
      <dgm:t>
        <a:bodyPr/>
        <a:lstStyle/>
        <a:p>
          <a:endParaRPr lang="es-US"/>
        </a:p>
      </dgm:t>
    </dgm:pt>
    <dgm:pt modelId="{4C5400DA-1E1C-412C-BDD5-5050F8AFC216}" type="sibTrans" cxnId="{63E3FB1D-97F1-454B-91C0-0952D146405A}">
      <dgm:prSet/>
      <dgm:spPr/>
      <dgm:t>
        <a:bodyPr/>
        <a:lstStyle/>
        <a:p>
          <a:endParaRPr lang="es-US"/>
        </a:p>
      </dgm:t>
    </dgm:pt>
    <dgm:pt modelId="{399011DF-14D9-4699-A39F-41AC418C6D69}">
      <dgm:prSet phldrT="[Texto]" custT="1"/>
      <dgm:spPr/>
      <dgm:t>
        <a:bodyPr/>
        <a:lstStyle/>
        <a:p>
          <a:r>
            <a:rPr lang="es-ES" sz="1600" b="1" dirty="0"/>
            <a:t>Desarrollo</a:t>
          </a:r>
          <a:endParaRPr lang="es-US" sz="1600" dirty="0"/>
        </a:p>
      </dgm:t>
    </dgm:pt>
    <dgm:pt modelId="{A01F772A-C43F-4231-8A58-E7DD0A33A994}" type="parTrans" cxnId="{304BE6FE-8042-404A-8C96-5082DA698EAD}">
      <dgm:prSet/>
      <dgm:spPr/>
      <dgm:t>
        <a:bodyPr/>
        <a:lstStyle/>
        <a:p>
          <a:endParaRPr lang="es-US"/>
        </a:p>
      </dgm:t>
    </dgm:pt>
    <dgm:pt modelId="{05D9FD23-A893-4BD2-95DF-8E8FA863F87A}" type="sibTrans" cxnId="{304BE6FE-8042-404A-8C96-5082DA698EAD}">
      <dgm:prSet/>
      <dgm:spPr/>
      <dgm:t>
        <a:bodyPr/>
        <a:lstStyle/>
        <a:p>
          <a:endParaRPr lang="es-US"/>
        </a:p>
      </dgm:t>
    </dgm:pt>
    <dgm:pt modelId="{1EEC34CD-1C8C-48E0-BD6B-8CF088946CEE}">
      <dgm:prSet phldrT="[Texto]" custT="1"/>
      <dgm:spPr/>
      <dgm:t>
        <a:bodyPr/>
        <a:lstStyle/>
        <a:p>
          <a:r>
            <a:rPr lang="es-ES" sz="1400" i="1" dirty="0"/>
            <a:t>Desarrollo de los contratos inteligentes</a:t>
          </a:r>
          <a:endParaRPr lang="es-US" sz="1400" dirty="0"/>
        </a:p>
      </dgm:t>
    </dgm:pt>
    <dgm:pt modelId="{3B08705F-3BE1-402C-9546-0D7DCA3A115D}" type="parTrans" cxnId="{2C3DBB13-A7F4-4754-AC2D-0CE7EBD5CCA3}">
      <dgm:prSet/>
      <dgm:spPr/>
      <dgm:t>
        <a:bodyPr/>
        <a:lstStyle/>
        <a:p>
          <a:endParaRPr lang="es-US"/>
        </a:p>
      </dgm:t>
    </dgm:pt>
    <dgm:pt modelId="{7A61A85A-E511-4B91-8D7D-AE0FD611A8D4}" type="sibTrans" cxnId="{2C3DBB13-A7F4-4754-AC2D-0CE7EBD5CCA3}">
      <dgm:prSet/>
      <dgm:spPr/>
      <dgm:t>
        <a:bodyPr/>
        <a:lstStyle/>
        <a:p>
          <a:endParaRPr lang="es-US"/>
        </a:p>
      </dgm:t>
    </dgm:pt>
    <dgm:pt modelId="{835AB287-C68C-4430-8144-4BDD1D52A9BF}">
      <dgm:prSet phldrT="[Texto]" custT="1"/>
      <dgm:spPr/>
      <dgm:t>
        <a:bodyPr/>
        <a:lstStyle/>
        <a:p>
          <a:r>
            <a:rPr lang="es-ES" sz="1400" i="1" dirty="0"/>
            <a:t>Desarrollo de la interfaz de usuario</a:t>
          </a:r>
          <a:endParaRPr lang="es-US" sz="1400" dirty="0"/>
        </a:p>
      </dgm:t>
    </dgm:pt>
    <dgm:pt modelId="{A930963D-4567-4048-BDFB-35297C7471F0}" type="parTrans" cxnId="{39F605A1-83A7-4C5E-AB02-246CA8168CC4}">
      <dgm:prSet/>
      <dgm:spPr/>
      <dgm:t>
        <a:bodyPr/>
        <a:lstStyle/>
        <a:p>
          <a:endParaRPr lang="es-US"/>
        </a:p>
      </dgm:t>
    </dgm:pt>
    <dgm:pt modelId="{0B7B2E1E-3667-4A28-9BC3-E8517D8011A8}" type="sibTrans" cxnId="{39F605A1-83A7-4C5E-AB02-246CA8168CC4}">
      <dgm:prSet/>
      <dgm:spPr/>
      <dgm:t>
        <a:bodyPr/>
        <a:lstStyle/>
        <a:p>
          <a:endParaRPr lang="es-US"/>
        </a:p>
      </dgm:t>
    </dgm:pt>
    <dgm:pt modelId="{069DEA2E-60DB-47E3-AD61-EF4AEE7733D6}">
      <dgm:prSet phldrT="[Texto]" custT="1"/>
      <dgm:spPr/>
      <dgm:t>
        <a:bodyPr/>
        <a:lstStyle/>
        <a:p>
          <a:r>
            <a:rPr lang="es-ES" sz="1600" b="1" dirty="0"/>
            <a:t>Pruebas</a:t>
          </a:r>
          <a:endParaRPr lang="es-US" sz="1600" dirty="0"/>
        </a:p>
      </dgm:t>
    </dgm:pt>
    <dgm:pt modelId="{1A168E8A-4DE2-40B0-9AD4-FE5C239A4FD1}" type="parTrans" cxnId="{67208218-7FEF-4E8F-A2AB-053DA78FA08B}">
      <dgm:prSet/>
      <dgm:spPr/>
      <dgm:t>
        <a:bodyPr/>
        <a:lstStyle/>
        <a:p>
          <a:endParaRPr lang="es-US"/>
        </a:p>
      </dgm:t>
    </dgm:pt>
    <dgm:pt modelId="{F7794AF3-691D-45A9-8D8E-D685E1F42F73}" type="sibTrans" cxnId="{67208218-7FEF-4E8F-A2AB-053DA78FA08B}">
      <dgm:prSet/>
      <dgm:spPr/>
      <dgm:t>
        <a:bodyPr/>
        <a:lstStyle/>
        <a:p>
          <a:endParaRPr lang="es-US"/>
        </a:p>
      </dgm:t>
    </dgm:pt>
    <dgm:pt modelId="{FE848E19-8016-432E-946A-A298D7820A76}">
      <dgm:prSet phldrT="[Texto]" custT="1"/>
      <dgm:spPr/>
      <dgm:t>
        <a:bodyPr/>
        <a:lstStyle/>
        <a:p>
          <a:r>
            <a:rPr lang="es-ES" sz="1600" b="1" dirty="0"/>
            <a:t>Implementación</a:t>
          </a:r>
          <a:endParaRPr lang="es-US" sz="1600" dirty="0"/>
        </a:p>
      </dgm:t>
    </dgm:pt>
    <dgm:pt modelId="{5364E92F-97A7-48FB-90DE-4EF72D267D37}" type="parTrans" cxnId="{675C7055-778A-409B-901F-0C8F12D8CD70}">
      <dgm:prSet/>
      <dgm:spPr/>
      <dgm:t>
        <a:bodyPr/>
        <a:lstStyle/>
        <a:p>
          <a:endParaRPr lang="es-US"/>
        </a:p>
      </dgm:t>
    </dgm:pt>
    <dgm:pt modelId="{947527B8-D0FD-49DF-9F27-9C69E931A824}" type="sibTrans" cxnId="{675C7055-778A-409B-901F-0C8F12D8CD70}">
      <dgm:prSet/>
      <dgm:spPr/>
      <dgm:t>
        <a:bodyPr/>
        <a:lstStyle/>
        <a:p>
          <a:endParaRPr lang="es-US"/>
        </a:p>
      </dgm:t>
    </dgm:pt>
    <dgm:pt modelId="{61BB0DBF-D394-459A-B003-4EBA3E52A010}">
      <dgm:prSet phldrT="[Texto]" custT="1"/>
      <dgm:spPr/>
      <dgm:t>
        <a:bodyPr/>
        <a:lstStyle/>
        <a:p>
          <a:r>
            <a:rPr lang="es-ES" sz="1400" i="1" dirty="0"/>
            <a:t>Pruebas unitarias</a:t>
          </a:r>
          <a:endParaRPr lang="es-US" sz="1400" dirty="0"/>
        </a:p>
      </dgm:t>
    </dgm:pt>
    <dgm:pt modelId="{DE376262-8FF2-47A7-82CD-24F56BE8361F}" type="parTrans" cxnId="{3A734A0C-1E18-41D7-8C07-CB6A573FD5ED}">
      <dgm:prSet/>
      <dgm:spPr/>
      <dgm:t>
        <a:bodyPr/>
        <a:lstStyle/>
        <a:p>
          <a:endParaRPr lang="es-US"/>
        </a:p>
      </dgm:t>
    </dgm:pt>
    <dgm:pt modelId="{AA95B48D-08F5-435C-8170-B847B63DE8C9}" type="sibTrans" cxnId="{3A734A0C-1E18-41D7-8C07-CB6A573FD5ED}">
      <dgm:prSet/>
      <dgm:spPr/>
      <dgm:t>
        <a:bodyPr/>
        <a:lstStyle/>
        <a:p>
          <a:endParaRPr lang="es-US"/>
        </a:p>
      </dgm:t>
    </dgm:pt>
    <dgm:pt modelId="{77DB99C7-753A-48D2-B583-B8EBABD13B0F}">
      <dgm:prSet phldrT="[Texto]" custT="1"/>
      <dgm:spPr/>
      <dgm:t>
        <a:bodyPr/>
        <a:lstStyle/>
        <a:p>
          <a:r>
            <a:rPr lang="es-ES" sz="1600" b="1" dirty="0"/>
            <a:t>Mantenimiento y Soporte</a:t>
          </a:r>
          <a:endParaRPr lang="es-US" sz="1600" dirty="0"/>
        </a:p>
      </dgm:t>
    </dgm:pt>
    <dgm:pt modelId="{00AB3115-7201-4283-B6C3-79860AC0AD3D}" type="parTrans" cxnId="{384003C4-8A6A-445C-9E81-AD8B0B342135}">
      <dgm:prSet/>
      <dgm:spPr/>
      <dgm:t>
        <a:bodyPr/>
        <a:lstStyle/>
        <a:p>
          <a:endParaRPr lang="es-US"/>
        </a:p>
      </dgm:t>
    </dgm:pt>
    <dgm:pt modelId="{334D27EA-F020-4E6B-B12C-2DFF45FDE08F}" type="sibTrans" cxnId="{384003C4-8A6A-445C-9E81-AD8B0B342135}">
      <dgm:prSet/>
      <dgm:spPr/>
      <dgm:t>
        <a:bodyPr/>
        <a:lstStyle/>
        <a:p>
          <a:endParaRPr lang="es-US"/>
        </a:p>
      </dgm:t>
    </dgm:pt>
    <dgm:pt modelId="{5411F48E-C2DB-4533-9D03-34E3280F9EF7}">
      <dgm:prSet phldrT="[Texto]" custT="1"/>
      <dgm:spPr/>
      <dgm:t>
        <a:bodyPr/>
        <a:lstStyle/>
        <a:p>
          <a:r>
            <a:rPr lang="es-ES" sz="1400" i="1" dirty="0"/>
            <a:t>Migración de datos</a:t>
          </a:r>
          <a:endParaRPr lang="es-US" sz="1400" dirty="0"/>
        </a:p>
      </dgm:t>
    </dgm:pt>
    <dgm:pt modelId="{664BD0CC-3A76-40D7-81F5-4032B4BC36F9}" type="parTrans" cxnId="{20C356C8-956A-4820-AC45-94D622EC1495}">
      <dgm:prSet/>
      <dgm:spPr/>
      <dgm:t>
        <a:bodyPr/>
        <a:lstStyle/>
        <a:p>
          <a:endParaRPr lang="es-US"/>
        </a:p>
      </dgm:t>
    </dgm:pt>
    <dgm:pt modelId="{3A05445C-64E6-48B2-8E8D-74EB39375F73}" type="sibTrans" cxnId="{20C356C8-956A-4820-AC45-94D622EC1495}">
      <dgm:prSet/>
      <dgm:spPr/>
      <dgm:t>
        <a:bodyPr/>
        <a:lstStyle/>
        <a:p>
          <a:endParaRPr lang="es-US"/>
        </a:p>
      </dgm:t>
    </dgm:pt>
    <dgm:pt modelId="{4A5C0871-5EAE-45CA-8941-C4BB8B414651}">
      <dgm:prSet phldrT="[Texto]" custT="1"/>
      <dgm:spPr/>
      <dgm:t>
        <a:bodyPr/>
        <a:lstStyle/>
        <a:p>
          <a:r>
            <a:rPr lang="es-ES" sz="1400" i="1" dirty="0"/>
            <a:t>Monitoreo</a:t>
          </a:r>
          <a:endParaRPr lang="es-US" sz="1400" dirty="0"/>
        </a:p>
      </dgm:t>
    </dgm:pt>
    <dgm:pt modelId="{33895521-E6DA-459E-B7B7-F6A91A909393}" type="parTrans" cxnId="{22191341-0ECF-4E84-9845-89F7AED6BE2F}">
      <dgm:prSet/>
      <dgm:spPr/>
      <dgm:t>
        <a:bodyPr/>
        <a:lstStyle/>
        <a:p>
          <a:endParaRPr lang="es-US"/>
        </a:p>
      </dgm:t>
    </dgm:pt>
    <dgm:pt modelId="{59BE834E-9C51-4DE7-8384-7AA5C57566EA}" type="sibTrans" cxnId="{22191341-0ECF-4E84-9845-89F7AED6BE2F}">
      <dgm:prSet/>
      <dgm:spPr/>
      <dgm:t>
        <a:bodyPr/>
        <a:lstStyle/>
        <a:p>
          <a:endParaRPr lang="es-US"/>
        </a:p>
      </dgm:t>
    </dgm:pt>
    <dgm:pt modelId="{E1E1B98D-0E61-4798-A9E1-D1E07E2A522A}">
      <dgm:prSet phldrT="[Texto]" custT="1"/>
      <dgm:spPr/>
      <dgm:t>
        <a:bodyPr/>
        <a:lstStyle/>
        <a:p>
          <a:r>
            <a:rPr lang="es-ES" sz="1200" i="1" dirty="0"/>
            <a:t>Mantenimiento</a:t>
          </a:r>
          <a:endParaRPr lang="es-US" sz="1200" dirty="0"/>
        </a:p>
      </dgm:t>
    </dgm:pt>
    <dgm:pt modelId="{41303ECF-A1DE-421D-B892-687D20DE7F8F}" type="parTrans" cxnId="{64DA6290-9452-42EB-9585-F774C808CFB0}">
      <dgm:prSet/>
      <dgm:spPr/>
      <dgm:t>
        <a:bodyPr/>
        <a:lstStyle/>
        <a:p>
          <a:endParaRPr lang="es-US"/>
        </a:p>
      </dgm:t>
    </dgm:pt>
    <dgm:pt modelId="{24758BAB-7E46-42EC-B4F2-9437210E5C3E}" type="sibTrans" cxnId="{64DA6290-9452-42EB-9585-F774C808CFB0}">
      <dgm:prSet/>
      <dgm:spPr/>
      <dgm:t>
        <a:bodyPr/>
        <a:lstStyle/>
        <a:p>
          <a:endParaRPr lang="es-US"/>
        </a:p>
      </dgm:t>
    </dgm:pt>
    <dgm:pt modelId="{A7C09AFC-08A8-46AD-BEFE-E4BA68AB18DE}">
      <dgm:prSet phldrT="[Texto]" custT="1"/>
      <dgm:spPr/>
      <dgm:t>
        <a:bodyPr/>
        <a:lstStyle/>
        <a:p>
          <a:r>
            <a:rPr lang="es-ES" sz="1400" i="1" dirty="0"/>
            <a:t>Soporte técnico</a:t>
          </a:r>
          <a:endParaRPr lang="es-US" sz="1400" dirty="0"/>
        </a:p>
      </dgm:t>
    </dgm:pt>
    <dgm:pt modelId="{708B2742-A677-4114-9A11-F0BF2778E3B0}" type="parTrans" cxnId="{4E8FCF58-7359-4812-AA1E-C9ABF307723F}">
      <dgm:prSet/>
      <dgm:spPr/>
      <dgm:t>
        <a:bodyPr/>
        <a:lstStyle/>
        <a:p>
          <a:endParaRPr lang="es-US"/>
        </a:p>
      </dgm:t>
    </dgm:pt>
    <dgm:pt modelId="{F0C4D0C3-FB6E-4C5D-9A16-8E3617B9820B}" type="sibTrans" cxnId="{4E8FCF58-7359-4812-AA1E-C9ABF307723F}">
      <dgm:prSet/>
      <dgm:spPr/>
      <dgm:t>
        <a:bodyPr/>
        <a:lstStyle/>
        <a:p>
          <a:endParaRPr lang="es-US"/>
        </a:p>
      </dgm:t>
    </dgm:pt>
    <dgm:pt modelId="{272206FE-947C-467F-83CB-4E9C0883C279}">
      <dgm:prSet phldrT="[Texto]" custT="1"/>
      <dgm:spPr/>
      <dgm:t>
        <a:bodyPr/>
        <a:lstStyle/>
        <a:p>
          <a:r>
            <a:rPr lang="es-ES" sz="1400" i="1" dirty="0"/>
            <a:t>Capacitación de usuarios</a:t>
          </a:r>
          <a:endParaRPr lang="es-US" sz="1400" dirty="0"/>
        </a:p>
      </dgm:t>
    </dgm:pt>
    <dgm:pt modelId="{7D05529A-77D9-4969-A04A-7898EBC38B96}" type="parTrans" cxnId="{740774A6-18E4-42EB-903D-029DE4B35A17}">
      <dgm:prSet/>
      <dgm:spPr/>
      <dgm:t>
        <a:bodyPr/>
        <a:lstStyle/>
        <a:p>
          <a:endParaRPr lang="es-US"/>
        </a:p>
      </dgm:t>
    </dgm:pt>
    <dgm:pt modelId="{CF567150-7698-41AD-AAD6-B03ABAA0E914}" type="sibTrans" cxnId="{740774A6-18E4-42EB-903D-029DE4B35A17}">
      <dgm:prSet/>
      <dgm:spPr/>
      <dgm:t>
        <a:bodyPr/>
        <a:lstStyle/>
        <a:p>
          <a:endParaRPr lang="es-US"/>
        </a:p>
      </dgm:t>
    </dgm:pt>
    <dgm:pt modelId="{76C8C6DD-393A-4F17-A80B-D13170BB3163}">
      <dgm:prSet phldrT="[Texto]" custT="1"/>
      <dgm:spPr/>
      <dgm:t>
        <a:bodyPr/>
        <a:lstStyle/>
        <a:p>
          <a:r>
            <a:rPr lang="es-ES" sz="1400" i="1" dirty="0"/>
            <a:t>Lanzamiento</a:t>
          </a:r>
          <a:endParaRPr lang="es-US" sz="1400" dirty="0"/>
        </a:p>
      </dgm:t>
    </dgm:pt>
    <dgm:pt modelId="{C9ABB2F4-B903-4075-B3DE-155F188FA328}" type="parTrans" cxnId="{02DAFBA5-6BB1-4BB8-BB2C-860BBD1F251B}">
      <dgm:prSet/>
      <dgm:spPr/>
      <dgm:t>
        <a:bodyPr/>
        <a:lstStyle/>
        <a:p>
          <a:endParaRPr lang="es-US"/>
        </a:p>
      </dgm:t>
    </dgm:pt>
    <dgm:pt modelId="{E6B496B5-2B5D-47D5-A272-A731C223FAAA}" type="sibTrans" cxnId="{02DAFBA5-6BB1-4BB8-BB2C-860BBD1F251B}">
      <dgm:prSet/>
      <dgm:spPr/>
      <dgm:t>
        <a:bodyPr/>
        <a:lstStyle/>
        <a:p>
          <a:endParaRPr lang="es-US"/>
        </a:p>
      </dgm:t>
    </dgm:pt>
    <dgm:pt modelId="{819C0FA3-FE11-4D5A-8895-CE0085BA5B74}">
      <dgm:prSet phldrT="[Texto]" custT="1"/>
      <dgm:spPr/>
      <dgm:t>
        <a:bodyPr/>
        <a:lstStyle/>
        <a:p>
          <a:r>
            <a:rPr lang="es-ES" sz="1400" i="1" dirty="0"/>
            <a:t>Pruebas de integración</a:t>
          </a:r>
          <a:endParaRPr lang="es-US" sz="1400" dirty="0"/>
        </a:p>
      </dgm:t>
    </dgm:pt>
    <dgm:pt modelId="{20922274-83B3-47FD-A8AE-70942680FD4F}" type="parTrans" cxnId="{6914F901-14FB-4BE8-B357-2DD589A0C51B}">
      <dgm:prSet/>
      <dgm:spPr/>
      <dgm:t>
        <a:bodyPr/>
        <a:lstStyle/>
        <a:p>
          <a:endParaRPr lang="es-US"/>
        </a:p>
      </dgm:t>
    </dgm:pt>
    <dgm:pt modelId="{51EA0DD4-470F-4010-A927-C0E3D9A156D6}" type="sibTrans" cxnId="{6914F901-14FB-4BE8-B357-2DD589A0C51B}">
      <dgm:prSet/>
      <dgm:spPr/>
      <dgm:t>
        <a:bodyPr/>
        <a:lstStyle/>
        <a:p>
          <a:endParaRPr lang="es-US"/>
        </a:p>
      </dgm:t>
    </dgm:pt>
    <dgm:pt modelId="{2B58D6E8-E07C-4D3D-8C06-C530E409902D}">
      <dgm:prSet phldrT="[Texto]" custT="1"/>
      <dgm:spPr/>
      <dgm:t>
        <a:bodyPr/>
        <a:lstStyle/>
        <a:p>
          <a:r>
            <a:rPr lang="es-ES" sz="1400" i="1" dirty="0"/>
            <a:t>Pruebas de usuario</a:t>
          </a:r>
          <a:endParaRPr lang="es-US" sz="1400" dirty="0"/>
        </a:p>
      </dgm:t>
    </dgm:pt>
    <dgm:pt modelId="{63B09200-0A83-4AF9-B40F-8D2F455CD706}" type="parTrans" cxnId="{CA6C9758-983D-4A58-B589-487C3973DBCB}">
      <dgm:prSet/>
      <dgm:spPr/>
      <dgm:t>
        <a:bodyPr/>
        <a:lstStyle/>
        <a:p>
          <a:endParaRPr lang="es-US"/>
        </a:p>
      </dgm:t>
    </dgm:pt>
    <dgm:pt modelId="{3B9F5CF5-7563-4036-94B1-1888D40C2934}" type="sibTrans" cxnId="{CA6C9758-983D-4A58-B589-487C3973DBCB}">
      <dgm:prSet/>
      <dgm:spPr/>
      <dgm:t>
        <a:bodyPr/>
        <a:lstStyle/>
        <a:p>
          <a:endParaRPr lang="es-US"/>
        </a:p>
      </dgm:t>
    </dgm:pt>
    <dgm:pt modelId="{0F10D2AF-34AE-4BAB-BE05-B7C3D52FEACE}">
      <dgm:prSet phldrT="[Texto]" custT="1"/>
      <dgm:spPr/>
      <dgm:t>
        <a:bodyPr/>
        <a:lstStyle/>
        <a:p>
          <a:r>
            <a:rPr lang="es-ES" sz="1400" i="1" dirty="0"/>
            <a:t>Desarrollo   de la </a:t>
          </a:r>
          <a:r>
            <a:rPr lang="es-ES" sz="1200" i="1" dirty="0"/>
            <a:t>infraestructura</a:t>
          </a:r>
          <a:endParaRPr lang="es-US" sz="1400" dirty="0"/>
        </a:p>
      </dgm:t>
    </dgm:pt>
    <dgm:pt modelId="{41B9D92F-30FE-4319-A554-0B8D33633065}" type="parTrans" cxnId="{0CE443F9-99A9-4BF9-8E44-0E193FBAEB3C}">
      <dgm:prSet/>
      <dgm:spPr/>
      <dgm:t>
        <a:bodyPr/>
        <a:lstStyle/>
        <a:p>
          <a:endParaRPr lang="es-US"/>
        </a:p>
      </dgm:t>
    </dgm:pt>
    <dgm:pt modelId="{549D085E-6342-4999-9980-7DA1574A47B7}" type="sibTrans" cxnId="{0CE443F9-99A9-4BF9-8E44-0E193FBAEB3C}">
      <dgm:prSet/>
      <dgm:spPr/>
      <dgm:t>
        <a:bodyPr/>
        <a:lstStyle/>
        <a:p>
          <a:endParaRPr lang="es-US"/>
        </a:p>
      </dgm:t>
    </dgm:pt>
    <dgm:pt modelId="{9327B90C-1972-44A3-8899-B76B50DBEA7F}">
      <dgm:prSet phldrT="[Texto]" custT="1"/>
      <dgm:spPr/>
      <dgm:t>
        <a:bodyPr/>
        <a:lstStyle/>
        <a:p>
          <a:r>
            <a:rPr lang="es-ES" sz="1400" i="1" dirty="0"/>
            <a:t>Diseño de la interfaz de usuario</a:t>
          </a:r>
          <a:endParaRPr lang="es-US" sz="1400" dirty="0"/>
        </a:p>
      </dgm:t>
    </dgm:pt>
    <dgm:pt modelId="{15A761A8-637A-48CA-9F2C-E964EA11532E}" type="parTrans" cxnId="{CE67A9C0-FB7B-4C8E-B3D0-14BECB14DF15}">
      <dgm:prSet/>
      <dgm:spPr/>
      <dgm:t>
        <a:bodyPr/>
        <a:lstStyle/>
        <a:p>
          <a:endParaRPr lang="es-US"/>
        </a:p>
      </dgm:t>
    </dgm:pt>
    <dgm:pt modelId="{80E51DC5-67F7-4CA9-BD67-A82B020BC368}" type="sibTrans" cxnId="{CE67A9C0-FB7B-4C8E-B3D0-14BECB14DF15}">
      <dgm:prSet/>
      <dgm:spPr/>
      <dgm:t>
        <a:bodyPr/>
        <a:lstStyle/>
        <a:p>
          <a:endParaRPr lang="es-US"/>
        </a:p>
      </dgm:t>
    </dgm:pt>
    <dgm:pt modelId="{E4CAFB60-9731-4192-899A-C32FED2B779E}" type="pres">
      <dgm:prSet presAssocID="{1C049C4B-8A0B-408E-99D8-F7FFF12FB356}" presName="diagram" presStyleCnt="0">
        <dgm:presLayoutVars>
          <dgm:chPref val="1"/>
          <dgm:dir/>
          <dgm:animOne val="branch"/>
          <dgm:animLvl val="lvl"/>
          <dgm:resizeHandles/>
        </dgm:presLayoutVars>
      </dgm:prSet>
      <dgm:spPr/>
    </dgm:pt>
    <dgm:pt modelId="{B3D0635B-E52E-4955-8514-F90766F5556C}" type="pres">
      <dgm:prSet presAssocID="{9A8CB18A-5E8B-42E8-A091-CA917A51879C}" presName="root" presStyleCnt="0"/>
      <dgm:spPr/>
    </dgm:pt>
    <dgm:pt modelId="{BFCAB25A-3FF9-48E8-85E5-E1B3BCA0562C}" type="pres">
      <dgm:prSet presAssocID="{9A8CB18A-5E8B-42E8-A091-CA917A51879C}" presName="rootComposite" presStyleCnt="0"/>
      <dgm:spPr/>
    </dgm:pt>
    <dgm:pt modelId="{28596F34-5C32-47AA-82E4-50F79C953A39}" type="pres">
      <dgm:prSet presAssocID="{9A8CB18A-5E8B-42E8-A091-CA917A51879C}" presName="rootText" presStyleLbl="node1" presStyleIdx="0" presStyleCnt="5"/>
      <dgm:spPr/>
    </dgm:pt>
    <dgm:pt modelId="{2C426FA1-4357-4BC9-BDAB-620A4E233B45}" type="pres">
      <dgm:prSet presAssocID="{9A8CB18A-5E8B-42E8-A091-CA917A51879C}" presName="rootConnector" presStyleLbl="node1" presStyleIdx="0" presStyleCnt="5"/>
      <dgm:spPr/>
    </dgm:pt>
    <dgm:pt modelId="{75806A50-1C30-43D5-BDDD-D31E80E640CE}" type="pres">
      <dgm:prSet presAssocID="{9A8CB18A-5E8B-42E8-A091-CA917A51879C}" presName="childShape" presStyleCnt="0"/>
      <dgm:spPr/>
    </dgm:pt>
    <dgm:pt modelId="{0B8DB185-6B22-4F07-9014-B0BCAD1FB5E6}" type="pres">
      <dgm:prSet presAssocID="{BC7B0ADB-F2ED-4F4E-8683-9C8B2FBFF5C0}" presName="Name13" presStyleLbl="parChTrans1D2" presStyleIdx="0" presStyleCnt="15"/>
      <dgm:spPr/>
    </dgm:pt>
    <dgm:pt modelId="{640F0802-0980-4A04-9211-25F32B157D51}" type="pres">
      <dgm:prSet presAssocID="{8F331AF8-221E-44F0-8956-AF5F4F945F77}" presName="childText" presStyleLbl="bgAcc1" presStyleIdx="0" presStyleCnt="15">
        <dgm:presLayoutVars>
          <dgm:bulletEnabled val="1"/>
        </dgm:presLayoutVars>
      </dgm:prSet>
      <dgm:spPr/>
    </dgm:pt>
    <dgm:pt modelId="{88015858-A630-43E1-B844-B38C34AEAD18}" type="pres">
      <dgm:prSet presAssocID="{15849AD0-8843-4A03-84B1-639B73B0FA09}" presName="Name13" presStyleLbl="parChTrans1D2" presStyleIdx="1" presStyleCnt="15"/>
      <dgm:spPr/>
    </dgm:pt>
    <dgm:pt modelId="{DF60743E-8E5F-4E31-97DF-9180EB902168}" type="pres">
      <dgm:prSet presAssocID="{1260A3C6-F2D5-4F50-8628-597BD0561003}" presName="childText" presStyleLbl="bgAcc1" presStyleIdx="1" presStyleCnt="15">
        <dgm:presLayoutVars>
          <dgm:bulletEnabled val="1"/>
        </dgm:presLayoutVars>
      </dgm:prSet>
      <dgm:spPr/>
    </dgm:pt>
    <dgm:pt modelId="{6413CE73-7CE5-42E2-A1C3-5C4393FD38B7}" type="pres">
      <dgm:prSet presAssocID="{15A761A8-637A-48CA-9F2C-E964EA11532E}" presName="Name13" presStyleLbl="parChTrans1D2" presStyleIdx="2" presStyleCnt="15"/>
      <dgm:spPr/>
    </dgm:pt>
    <dgm:pt modelId="{2A7E3582-FD74-423C-876F-20EEDA4D3D9A}" type="pres">
      <dgm:prSet presAssocID="{9327B90C-1972-44A3-8899-B76B50DBEA7F}" presName="childText" presStyleLbl="bgAcc1" presStyleIdx="2" presStyleCnt="15">
        <dgm:presLayoutVars>
          <dgm:bulletEnabled val="1"/>
        </dgm:presLayoutVars>
      </dgm:prSet>
      <dgm:spPr/>
    </dgm:pt>
    <dgm:pt modelId="{C6D5A030-EB4E-4532-9554-EE1CDD3B45FA}" type="pres">
      <dgm:prSet presAssocID="{399011DF-14D9-4699-A39F-41AC418C6D69}" presName="root" presStyleCnt="0"/>
      <dgm:spPr/>
    </dgm:pt>
    <dgm:pt modelId="{1FBD95C1-582A-46CC-8AC1-5DFBE99CDF79}" type="pres">
      <dgm:prSet presAssocID="{399011DF-14D9-4699-A39F-41AC418C6D69}" presName="rootComposite" presStyleCnt="0"/>
      <dgm:spPr/>
    </dgm:pt>
    <dgm:pt modelId="{A3D3146C-03BF-49CE-A7FA-A8616C839DB3}" type="pres">
      <dgm:prSet presAssocID="{399011DF-14D9-4699-A39F-41AC418C6D69}" presName="rootText" presStyleLbl="node1" presStyleIdx="1" presStyleCnt="5"/>
      <dgm:spPr/>
    </dgm:pt>
    <dgm:pt modelId="{B04DDA8F-F79D-4253-99E5-F3F3C235333D}" type="pres">
      <dgm:prSet presAssocID="{399011DF-14D9-4699-A39F-41AC418C6D69}" presName="rootConnector" presStyleLbl="node1" presStyleIdx="1" presStyleCnt="5"/>
      <dgm:spPr/>
    </dgm:pt>
    <dgm:pt modelId="{D3B20334-A959-46BC-87A9-E88353478307}" type="pres">
      <dgm:prSet presAssocID="{399011DF-14D9-4699-A39F-41AC418C6D69}" presName="childShape" presStyleCnt="0"/>
      <dgm:spPr/>
    </dgm:pt>
    <dgm:pt modelId="{07B6A998-1FCE-4EAC-9611-1D000EFE3577}" type="pres">
      <dgm:prSet presAssocID="{3B08705F-3BE1-402C-9546-0D7DCA3A115D}" presName="Name13" presStyleLbl="parChTrans1D2" presStyleIdx="3" presStyleCnt="15"/>
      <dgm:spPr/>
    </dgm:pt>
    <dgm:pt modelId="{E7DD68D2-A009-41FD-AD26-B237D2DD105C}" type="pres">
      <dgm:prSet presAssocID="{1EEC34CD-1C8C-48E0-BD6B-8CF088946CEE}" presName="childText" presStyleLbl="bgAcc1" presStyleIdx="3" presStyleCnt="15">
        <dgm:presLayoutVars>
          <dgm:bulletEnabled val="1"/>
        </dgm:presLayoutVars>
      </dgm:prSet>
      <dgm:spPr/>
    </dgm:pt>
    <dgm:pt modelId="{05648C3E-FFC4-47B7-8F3B-56E935D8BFE7}" type="pres">
      <dgm:prSet presAssocID="{A930963D-4567-4048-BDFB-35297C7471F0}" presName="Name13" presStyleLbl="parChTrans1D2" presStyleIdx="4" presStyleCnt="15"/>
      <dgm:spPr/>
    </dgm:pt>
    <dgm:pt modelId="{CB91BC4B-78C3-4451-91AC-C3F0B3BED046}" type="pres">
      <dgm:prSet presAssocID="{835AB287-C68C-4430-8144-4BDD1D52A9BF}" presName="childText" presStyleLbl="bgAcc1" presStyleIdx="4" presStyleCnt="15">
        <dgm:presLayoutVars>
          <dgm:bulletEnabled val="1"/>
        </dgm:presLayoutVars>
      </dgm:prSet>
      <dgm:spPr/>
    </dgm:pt>
    <dgm:pt modelId="{6863AC3E-A714-4CB4-B265-A1887C7FDABD}" type="pres">
      <dgm:prSet presAssocID="{41B9D92F-30FE-4319-A554-0B8D33633065}" presName="Name13" presStyleLbl="parChTrans1D2" presStyleIdx="5" presStyleCnt="15"/>
      <dgm:spPr/>
    </dgm:pt>
    <dgm:pt modelId="{0C0C5E4A-6F39-4049-9E7F-0B2ACABBE288}" type="pres">
      <dgm:prSet presAssocID="{0F10D2AF-34AE-4BAB-BE05-B7C3D52FEACE}" presName="childText" presStyleLbl="bgAcc1" presStyleIdx="5" presStyleCnt="15">
        <dgm:presLayoutVars>
          <dgm:bulletEnabled val="1"/>
        </dgm:presLayoutVars>
      </dgm:prSet>
      <dgm:spPr/>
    </dgm:pt>
    <dgm:pt modelId="{E1EBB7E4-577D-45FC-9228-B3F71810F21A}" type="pres">
      <dgm:prSet presAssocID="{069DEA2E-60DB-47E3-AD61-EF4AEE7733D6}" presName="root" presStyleCnt="0"/>
      <dgm:spPr/>
    </dgm:pt>
    <dgm:pt modelId="{6D7D439D-8E58-4991-9FBB-585D5357AD9F}" type="pres">
      <dgm:prSet presAssocID="{069DEA2E-60DB-47E3-AD61-EF4AEE7733D6}" presName="rootComposite" presStyleCnt="0"/>
      <dgm:spPr/>
    </dgm:pt>
    <dgm:pt modelId="{A1228AD8-43BD-4F0A-BA42-2E5E294ED391}" type="pres">
      <dgm:prSet presAssocID="{069DEA2E-60DB-47E3-AD61-EF4AEE7733D6}" presName="rootText" presStyleLbl="node1" presStyleIdx="2" presStyleCnt="5"/>
      <dgm:spPr/>
    </dgm:pt>
    <dgm:pt modelId="{D78333BC-95EF-4FBE-A182-204139A48AF0}" type="pres">
      <dgm:prSet presAssocID="{069DEA2E-60DB-47E3-AD61-EF4AEE7733D6}" presName="rootConnector" presStyleLbl="node1" presStyleIdx="2" presStyleCnt="5"/>
      <dgm:spPr/>
    </dgm:pt>
    <dgm:pt modelId="{95B6E189-A545-4808-B779-882FE6C25E46}" type="pres">
      <dgm:prSet presAssocID="{069DEA2E-60DB-47E3-AD61-EF4AEE7733D6}" presName="childShape" presStyleCnt="0"/>
      <dgm:spPr/>
    </dgm:pt>
    <dgm:pt modelId="{250D87B6-A399-4188-A89D-D3DC8C172BD7}" type="pres">
      <dgm:prSet presAssocID="{DE376262-8FF2-47A7-82CD-24F56BE8361F}" presName="Name13" presStyleLbl="parChTrans1D2" presStyleIdx="6" presStyleCnt="15"/>
      <dgm:spPr/>
    </dgm:pt>
    <dgm:pt modelId="{3017DFB9-7CDB-481C-B0A4-598653CF8C69}" type="pres">
      <dgm:prSet presAssocID="{61BB0DBF-D394-459A-B003-4EBA3E52A010}" presName="childText" presStyleLbl="bgAcc1" presStyleIdx="6" presStyleCnt="15">
        <dgm:presLayoutVars>
          <dgm:bulletEnabled val="1"/>
        </dgm:presLayoutVars>
      </dgm:prSet>
      <dgm:spPr/>
    </dgm:pt>
    <dgm:pt modelId="{F1BB0876-2D75-4477-884C-5926B2E0A0C1}" type="pres">
      <dgm:prSet presAssocID="{20922274-83B3-47FD-A8AE-70942680FD4F}" presName="Name13" presStyleLbl="parChTrans1D2" presStyleIdx="7" presStyleCnt="15"/>
      <dgm:spPr/>
    </dgm:pt>
    <dgm:pt modelId="{F2B7E217-E43F-45AD-B46D-69E9541E3F93}" type="pres">
      <dgm:prSet presAssocID="{819C0FA3-FE11-4D5A-8895-CE0085BA5B74}" presName="childText" presStyleLbl="bgAcc1" presStyleIdx="7" presStyleCnt="15">
        <dgm:presLayoutVars>
          <dgm:bulletEnabled val="1"/>
        </dgm:presLayoutVars>
      </dgm:prSet>
      <dgm:spPr/>
    </dgm:pt>
    <dgm:pt modelId="{67DF9098-0B41-4AC8-90CC-22766A21B59F}" type="pres">
      <dgm:prSet presAssocID="{63B09200-0A83-4AF9-B40F-8D2F455CD706}" presName="Name13" presStyleLbl="parChTrans1D2" presStyleIdx="8" presStyleCnt="15"/>
      <dgm:spPr/>
    </dgm:pt>
    <dgm:pt modelId="{1FB91BB3-DEBA-45E4-B50C-68B65850A89D}" type="pres">
      <dgm:prSet presAssocID="{2B58D6E8-E07C-4D3D-8C06-C530E409902D}" presName="childText" presStyleLbl="bgAcc1" presStyleIdx="8" presStyleCnt="15">
        <dgm:presLayoutVars>
          <dgm:bulletEnabled val="1"/>
        </dgm:presLayoutVars>
      </dgm:prSet>
      <dgm:spPr/>
    </dgm:pt>
    <dgm:pt modelId="{851B7CFB-8BAB-435B-A813-21230340CB79}" type="pres">
      <dgm:prSet presAssocID="{FE848E19-8016-432E-946A-A298D7820A76}" presName="root" presStyleCnt="0"/>
      <dgm:spPr/>
    </dgm:pt>
    <dgm:pt modelId="{E86ACD3A-59E0-4A31-A16C-373E6DACD774}" type="pres">
      <dgm:prSet presAssocID="{FE848E19-8016-432E-946A-A298D7820A76}" presName="rootComposite" presStyleCnt="0"/>
      <dgm:spPr/>
    </dgm:pt>
    <dgm:pt modelId="{A5A981F5-787D-46FE-89DF-D1095A78CE68}" type="pres">
      <dgm:prSet presAssocID="{FE848E19-8016-432E-946A-A298D7820A76}" presName="rootText" presStyleLbl="node1" presStyleIdx="3" presStyleCnt="5" custScaleX="106786"/>
      <dgm:spPr/>
    </dgm:pt>
    <dgm:pt modelId="{2FD0F759-27F3-4780-91FB-04ADA90D02C5}" type="pres">
      <dgm:prSet presAssocID="{FE848E19-8016-432E-946A-A298D7820A76}" presName="rootConnector" presStyleLbl="node1" presStyleIdx="3" presStyleCnt="5"/>
      <dgm:spPr/>
    </dgm:pt>
    <dgm:pt modelId="{E205BE9F-1901-4751-8593-F935C8E251ED}" type="pres">
      <dgm:prSet presAssocID="{FE848E19-8016-432E-946A-A298D7820A76}" presName="childShape" presStyleCnt="0"/>
      <dgm:spPr/>
    </dgm:pt>
    <dgm:pt modelId="{DF35CFFD-5014-4203-BCA0-C12ECC7A1A6C}" type="pres">
      <dgm:prSet presAssocID="{664BD0CC-3A76-40D7-81F5-4032B4BC36F9}" presName="Name13" presStyleLbl="parChTrans1D2" presStyleIdx="9" presStyleCnt="15"/>
      <dgm:spPr/>
    </dgm:pt>
    <dgm:pt modelId="{01E31ABB-7375-4238-930B-F6572B62F643}" type="pres">
      <dgm:prSet presAssocID="{5411F48E-C2DB-4533-9D03-34E3280F9EF7}" presName="childText" presStyleLbl="bgAcc1" presStyleIdx="9" presStyleCnt="15">
        <dgm:presLayoutVars>
          <dgm:bulletEnabled val="1"/>
        </dgm:presLayoutVars>
      </dgm:prSet>
      <dgm:spPr/>
    </dgm:pt>
    <dgm:pt modelId="{F1264D03-40CC-45C9-B270-A07DB9A2063C}" type="pres">
      <dgm:prSet presAssocID="{7D05529A-77D9-4969-A04A-7898EBC38B96}" presName="Name13" presStyleLbl="parChTrans1D2" presStyleIdx="10" presStyleCnt="15"/>
      <dgm:spPr/>
    </dgm:pt>
    <dgm:pt modelId="{15A24F21-EB86-4405-936D-1AA41F27698E}" type="pres">
      <dgm:prSet presAssocID="{272206FE-947C-467F-83CB-4E9C0883C279}" presName="childText" presStyleLbl="bgAcc1" presStyleIdx="10" presStyleCnt="15">
        <dgm:presLayoutVars>
          <dgm:bulletEnabled val="1"/>
        </dgm:presLayoutVars>
      </dgm:prSet>
      <dgm:spPr/>
    </dgm:pt>
    <dgm:pt modelId="{C109470D-1A81-4E13-A007-7054EB7863F6}" type="pres">
      <dgm:prSet presAssocID="{C9ABB2F4-B903-4075-B3DE-155F188FA328}" presName="Name13" presStyleLbl="parChTrans1D2" presStyleIdx="11" presStyleCnt="15"/>
      <dgm:spPr/>
    </dgm:pt>
    <dgm:pt modelId="{36507588-033C-4263-B81C-E8CECE44A712}" type="pres">
      <dgm:prSet presAssocID="{76C8C6DD-393A-4F17-A80B-D13170BB3163}" presName="childText" presStyleLbl="bgAcc1" presStyleIdx="11" presStyleCnt="15">
        <dgm:presLayoutVars>
          <dgm:bulletEnabled val="1"/>
        </dgm:presLayoutVars>
      </dgm:prSet>
      <dgm:spPr/>
    </dgm:pt>
    <dgm:pt modelId="{FBF37373-C2D1-47AB-9C23-07471F74127F}" type="pres">
      <dgm:prSet presAssocID="{77DB99C7-753A-48D2-B583-B8EBABD13B0F}" presName="root" presStyleCnt="0"/>
      <dgm:spPr/>
    </dgm:pt>
    <dgm:pt modelId="{5043640A-67F4-48A0-9F3D-8A0CF379594A}" type="pres">
      <dgm:prSet presAssocID="{77DB99C7-753A-48D2-B583-B8EBABD13B0F}" presName="rootComposite" presStyleCnt="0"/>
      <dgm:spPr/>
    </dgm:pt>
    <dgm:pt modelId="{F5635052-3B34-40AF-B105-B00A3F6FD30D}" type="pres">
      <dgm:prSet presAssocID="{77DB99C7-753A-48D2-B583-B8EBABD13B0F}" presName="rootText" presStyleLbl="node1" presStyleIdx="4" presStyleCnt="5" custScaleX="108197"/>
      <dgm:spPr/>
    </dgm:pt>
    <dgm:pt modelId="{376ED67B-5F3D-471E-A285-18952ECA8A61}" type="pres">
      <dgm:prSet presAssocID="{77DB99C7-753A-48D2-B583-B8EBABD13B0F}" presName="rootConnector" presStyleLbl="node1" presStyleIdx="4" presStyleCnt="5"/>
      <dgm:spPr/>
    </dgm:pt>
    <dgm:pt modelId="{F7D40BE0-624A-41B9-B9A0-3AA1CFC5BBE7}" type="pres">
      <dgm:prSet presAssocID="{77DB99C7-753A-48D2-B583-B8EBABD13B0F}" presName="childShape" presStyleCnt="0"/>
      <dgm:spPr/>
    </dgm:pt>
    <dgm:pt modelId="{B877EB5B-D2F2-4854-A22C-5AF8771BF285}" type="pres">
      <dgm:prSet presAssocID="{33895521-E6DA-459E-B7B7-F6A91A909393}" presName="Name13" presStyleLbl="parChTrans1D2" presStyleIdx="12" presStyleCnt="15"/>
      <dgm:spPr/>
    </dgm:pt>
    <dgm:pt modelId="{9EA4B78F-039C-4C2F-B317-EFCE4CA66557}" type="pres">
      <dgm:prSet presAssocID="{4A5C0871-5EAE-45CA-8941-C4BB8B414651}" presName="childText" presStyleLbl="bgAcc1" presStyleIdx="12" presStyleCnt="15">
        <dgm:presLayoutVars>
          <dgm:bulletEnabled val="1"/>
        </dgm:presLayoutVars>
      </dgm:prSet>
      <dgm:spPr/>
    </dgm:pt>
    <dgm:pt modelId="{3B94381F-249F-4591-A359-935F460EB64A}" type="pres">
      <dgm:prSet presAssocID="{41303ECF-A1DE-421D-B892-687D20DE7F8F}" presName="Name13" presStyleLbl="parChTrans1D2" presStyleIdx="13" presStyleCnt="15"/>
      <dgm:spPr/>
    </dgm:pt>
    <dgm:pt modelId="{00603C59-8544-4A10-8BD1-6432BB15B700}" type="pres">
      <dgm:prSet presAssocID="{E1E1B98D-0E61-4798-A9E1-D1E07E2A522A}" presName="childText" presStyleLbl="bgAcc1" presStyleIdx="13" presStyleCnt="15">
        <dgm:presLayoutVars>
          <dgm:bulletEnabled val="1"/>
        </dgm:presLayoutVars>
      </dgm:prSet>
      <dgm:spPr/>
    </dgm:pt>
    <dgm:pt modelId="{091369CC-C741-4A3B-9FBB-52BF89153FBB}" type="pres">
      <dgm:prSet presAssocID="{708B2742-A677-4114-9A11-F0BF2778E3B0}" presName="Name13" presStyleLbl="parChTrans1D2" presStyleIdx="14" presStyleCnt="15"/>
      <dgm:spPr/>
    </dgm:pt>
    <dgm:pt modelId="{50EC89FC-1BB3-4FBB-BC0E-E23D732CD9AD}" type="pres">
      <dgm:prSet presAssocID="{A7C09AFC-08A8-46AD-BEFE-E4BA68AB18DE}" presName="childText" presStyleLbl="bgAcc1" presStyleIdx="14" presStyleCnt="15">
        <dgm:presLayoutVars>
          <dgm:bulletEnabled val="1"/>
        </dgm:presLayoutVars>
      </dgm:prSet>
      <dgm:spPr/>
    </dgm:pt>
  </dgm:ptLst>
  <dgm:cxnLst>
    <dgm:cxn modelId="{6914F901-14FB-4BE8-B357-2DD589A0C51B}" srcId="{069DEA2E-60DB-47E3-AD61-EF4AEE7733D6}" destId="{819C0FA3-FE11-4D5A-8895-CE0085BA5B74}" srcOrd="1" destOrd="0" parTransId="{20922274-83B3-47FD-A8AE-70942680FD4F}" sibTransId="{51EA0DD4-470F-4010-A927-C0E3D9A156D6}"/>
    <dgm:cxn modelId="{3A734A0C-1E18-41D7-8C07-CB6A573FD5ED}" srcId="{069DEA2E-60DB-47E3-AD61-EF4AEE7733D6}" destId="{61BB0DBF-D394-459A-B003-4EBA3E52A010}" srcOrd="0" destOrd="0" parTransId="{DE376262-8FF2-47A7-82CD-24F56BE8361F}" sibTransId="{AA95B48D-08F5-435C-8170-B847B63DE8C9}"/>
    <dgm:cxn modelId="{B9C3920E-05B9-41C6-9C2A-C74A2C3A5732}" type="presOf" srcId="{77DB99C7-753A-48D2-B583-B8EBABD13B0F}" destId="{376ED67B-5F3D-471E-A285-18952ECA8A61}" srcOrd="1" destOrd="0" presId="urn:microsoft.com/office/officeart/2005/8/layout/hierarchy3"/>
    <dgm:cxn modelId="{69623D10-28F3-4D04-878E-180285A362F7}" type="presOf" srcId="{7D05529A-77D9-4969-A04A-7898EBC38B96}" destId="{F1264D03-40CC-45C9-B270-A07DB9A2063C}" srcOrd="0" destOrd="0" presId="urn:microsoft.com/office/officeart/2005/8/layout/hierarchy3"/>
    <dgm:cxn modelId="{D274D711-F993-4FEF-8EFA-39E26745A8A6}" type="presOf" srcId="{76C8C6DD-393A-4F17-A80B-D13170BB3163}" destId="{36507588-033C-4263-B81C-E8CECE44A712}" srcOrd="0" destOrd="0" presId="urn:microsoft.com/office/officeart/2005/8/layout/hierarchy3"/>
    <dgm:cxn modelId="{2C3DBB13-A7F4-4754-AC2D-0CE7EBD5CCA3}" srcId="{399011DF-14D9-4699-A39F-41AC418C6D69}" destId="{1EEC34CD-1C8C-48E0-BD6B-8CF088946CEE}" srcOrd="0" destOrd="0" parTransId="{3B08705F-3BE1-402C-9546-0D7DCA3A115D}" sibTransId="{7A61A85A-E511-4B91-8D7D-AE0FD611A8D4}"/>
    <dgm:cxn modelId="{CBCFE213-9214-4EE4-B925-B0D8025F54C4}" type="presOf" srcId="{069DEA2E-60DB-47E3-AD61-EF4AEE7733D6}" destId="{D78333BC-95EF-4FBE-A182-204139A48AF0}" srcOrd="1" destOrd="0" presId="urn:microsoft.com/office/officeart/2005/8/layout/hierarchy3"/>
    <dgm:cxn modelId="{67208218-7FEF-4E8F-A2AB-053DA78FA08B}" srcId="{1C049C4B-8A0B-408E-99D8-F7FFF12FB356}" destId="{069DEA2E-60DB-47E3-AD61-EF4AEE7733D6}" srcOrd="2" destOrd="0" parTransId="{1A168E8A-4DE2-40B0-9AD4-FE5C239A4FD1}" sibTransId="{F7794AF3-691D-45A9-8D8E-D685E1F42F73}"/>
    <dgm:cxn modelId="{63E3FB1D-97F1-454B-91C0-0952D146405A}" srcId="{9A8CB18A-5E8B-42E8-A091-CA917A51879C}" destId="{1260A3C6-F2D5-4F50-8628-597BD0561003}" srcOrd="1" destOrd="0" parTransId="{15849AD0-8843-4A03-84B1-639B73B0FA09}" sibTransId="{4C5400DA-1E1C-412C-BDD5-5050F8AFC216}"/>
    <dgm:cxn modelId="{3D07452A-005D-49BB-B445-6A7977E66803}" type="presOf" srcId="{9A8CB18A-5E8B-42E8-A091-CA917A51879C}" destId="{2C426FA1-4357-4BC9-BDAB-620A4E233B45}" srcOrd="1" destOrd="0" presId="urn:microsoft.com/office/officeart/2005/8/layout/hierarchy3"/>
    <dgm:cxn modelId="{6B9D842B-DE21-454B-A626-A1EF8C8EFFE7}" type="presOf" srcId="{664BD0CC-3A76-40D7-81F5-4032B4BC36F9}" destId="{DF35CFFD-5014-4203-BCA0-C12ECC7A1A6C}" srcOrd="0" destOrd="0" presId="urn:microsoft.com/office/officeart/2005/8/layout/hierarchy3"/>
    <dgm:cxn modelId="{93F69D2D-F0F8-49B5-B48D-94C68E58BFB0}" type="presOf" srcId="{835AB287-C68C-4430-8144-4BDD1D52A9BF}" destId="{CB91BC4B-78C3-4451-91AC-C3F0B3BED046}" srcOrd="0" destOrd="0" presId="urn:microsoft.com/office/officeart/2005/8/layout/hierarchy3"/>
    <dgm:cxn modelId="{A1847A36-A174-422E-A1DA-6A0DBBAF80CF}" type="presOf" srcId="{41303ECF-A1DE-421D-B892-687D20DE7F8F}" destId="{3B94381F-249F-4591-A359-935F460EB64A}" srcOrd="0" destOrd="0" presId="urn:microsoft.com/office/officeart/2005/8/layout/hierarchy3"/>
    <dgm:cxn modelId="{1789D636-7737-497D-8ACD-52F9C36D341A}" type="presOf" srcId="{DE376262-8FF2-47A7-82CD-24F56BE8361F}" destId="{250D87B6-A399-4188-A89D-D3DC8C172BD7}" srcOrd="0" destOrd="0" presId="urn:microsoft.com/office/officeart/2005/8/layout/hierarchy3"/>
    <dgm:cxn modelId="{78B7273B-FA14-4D61-A10E-F038535C16BB}" type="presOf" srcId="{272206FE-947C-467F-83CB-4E9C0883C279}" destId="{15A24F21-EB86-4405-936D-1AA41F27698E}" srcOrd="0" destOrd="0" presId="urn:microsoft.com/office/officeart/2005/8/layout/hierarchy3"/>
    <dgm:cxn modelId="{54D6C03C-28D0-4999-92DF-D0D5E50E6343}" type="presOf" srcId="{2B58D6E8-E07C-4D3D-8C06-C530E409902D}" destId="{1FB91BB3-DEBA-45E4-B50C-68B65850A89D}" srcOrd="0" destOrd="0" presId="urn:microsoft.com/office/officeart/2005/8/layout/hierarchy3"/>
    <dgm:cxn modelId="{AD476140-BC1D-407E-ACA3-EE967F8BF375}" type="presOf" srcId="{C9ABB2F4-B903-4075-B3DE-155F188FA328}" destId="{C109470D-1A81-4E13-A007-7054EB7863F6}" srcOrd="0" destOrd="0" presId="urn:microsoft.com/office/officeart/2005/8/layout/hierarchy3"/>
    <dgm:cxn modelId="{22191341-0ECF-4E84-9845-89F7AED6BE2F}" srcId="{77DB99C7-753A-48D2-B583-B8EBABD13B0F}" destId="{4A5C0871-5EAE-45CA-8941-C4BB8B414651}" srcOrd="0" destOrd="0" parTransId="{33895521-E6DA-459E-B7B7-F6A91A909393}" sibTransId="{59BE834E-9C51-4DE7-8384-7AA5C57566EA}"/>
    <dgm:cxn modelId="{C2539A63-EC84-4FC3-89BF-0EACDAF09F2C}" type="presOf" srcId="{A930963D-4567-4048-BDFB-35297C7471F0}" destId="{05648C3E-FFC4-47B7-8F3B-56E935D8BFE7}" srcOrd="0" destOrd="0" presId="urn:microsoft.com/office/officeart/2005/8/layout/hierarchy3"/>
    <dgm:cxn modelId="{22A3A366-BD7F-4157-8E68-972BFBCE5151}" type="presOf" srcId="{FE848E19-8016-432E-946A-A298D7820A76}" destId="{2FD0F759-27F3-4780-91FB-04ADA90D02C5}" srcOrd="1" destOrd="0" presId="urn:microsoft.com/office/officeart/2005/8/layout/hierarchy3"/>
    <dgm:cxn modelId="{550C5B67-B923-4DDA-99AB-A3A583314977}" type="presOf" srcId="{20922274-83B3-47FD-A8AE-70942680FD4F}" destId="{F1BB0876-2D75-4477-884C-5926B2E0A0C1}" srcOrd="0" destOrd="0" presId="urn:microsoft.com/office/officeart/2005/8/layout/hierarchy3"/>
    <dgm:cxn modelId="{C6C87D4A-E8F8-4AFA-8EC0-5E9ACD71E8EC}" type="presOf" srcId="{1C049C4B-8A0B-408E-99D8-F7FFF12FB356}" destId="{E4CAFB60-9731-4192-899A-C32FED2B779E}" srcOrd="0" destOrd="0" presId="urn:microsoft.com/office/officeart/2005/8/layout/hierarchy3"/>
    <dgm:cxn modelId="{CD42A34F-6901-427E-A986-02FB23677F26}" type="presOf" srcId="{63B09200-0A83-4AF9-B40F-8D2F455CD706}" destId="{67DF9098-0B41-4AC8-90CC-22766A21B59F}" srcOrd="0" destOrd="0" presId="urn:microsoft.com/office/officeart/2005/8/layout/hierarchy3"/>
    <dgm:cxn modelId="{675C7055-778A-409B-901F-0C8F12D8CD70}" srcId="{1C049C4B-8A0B-408E-99D8-F7FFF12FB356}" destId="{FE848E19-8016-432E-946A-A298D7820A76}" srcOrd="3" destOrd="0" parTransId="{5364E92F-97A7-48FB-90DE-4EF72D267D37}" sibTransId="{947527B8-D0FD-49DF-9F27-9C69E931A824}"/>
    <dgm:cxn modelId="{4B46E875-6A72-4A8A-A934-ACECFCFF3BD7}" type="presOf" srcId="{A7C09AFC-08A8-46AD-BEFE-E4BA68AB18DE}" destId="{50EC89FC-1BB3-4FBB-BC0E-E23D732CD9AD}" srcOrd="0" destOrd="0" presId="urn:microsoft.com/office/officeart/2005/8/layout/hierarchy3"/>
    <dgm:cxn modelId="{CA6C9758-983D-4A58-B589-487C3973DBCB}" srcId="{069DEA2E-60DB-47E3-AD61-EF4AEE7733D6}" destId="{2B58D6E8-E07C-4D3D-8C06-C530E409902D}" srcOrd="2" destOrd="0" parTransId="{63B09200-0A83-4AF9-B40F-8D2F455CD706}" sibTransId="{3B9F5CF5-7563-4036-94B1-1888D40C2934}"/>
    <dgm:cxn modelId="{4E8FCF58-7359-4812-AA1E-C9ABF307723F}" srcId="{77DB99C7-753A-48D2-B583-B8EBABD13B0F}" destId="{A7C09AFC-08A8-46AD-BEFE-E4BA68AB18DE}" srcOrd="2" destOrd="0" parTransId="{708B2742-A677-4114-9A11-F0BF2778E3B0}" sibTransId="{F0C4D0C3-FB6E-4C5D-9A16-8E3617B9820B}"/>
    <dgm:cxn modelId="{F677467B-8266-45DF-9929-1D34F6F54180}" type="presOf" srcId="{33895521-E6DA-459E-B7B7-F6A91A909393}" destId="{B877EB5B-D2F2-4854-A22C-5AF8771BF285}" srcOrd="0" destOrd="0" presId="urn:microsoft.com/office/officeart/2005/8/layout/hierarchy3"/>
    <dgm:cxn modelId="{079CE580-C159-486B-8DA1-66B2F1D822A7}" type="presOf" srcId="{77DB99C7-753A-48D2-B583-B8EBABD13B0F}" destId="{F5635052-3B34-40AF-B105-B00A3F6FD30D}" srcOrd="0" destOrd="0" presId="urn:microsoft.com/office/officeart/2005/8/layout/hierarchy3"/>
    <dgm:cxn modelId="{33A18382-35E2-4E33-B163-454E0EB50B82}" type="presOf" srcId="{15849AD0-8843-4A03-84B1-639B73B0FA09}" destId="{88015858-A630-43E1-B844-B38C34AEAD18}" srcOrd="0" destOrd="0" presId="urn:microsoft.com/office/officeart/2005/8/layout/hierarchy3"/>
    <dgm:cxn modelId="{B84A1489-CFA8-44A9-9FC9-BEB664771A70}" type="presOf" srcId="{4A5C0871-5EAE-45CA-8941-C4BB8B414651}" destId="{9EA4B78F-039C-4C2F-B317-EFCE4CA66557}" srcOrd="0" destOrd="0" presId="urn:microsoft.com/office/officeart/2005/8/layout/hierarchy3"/>
    <dgm:cxn modelId="{64DA6290-9452-42EB-9585-F774C808CFB0}" srcId="{77DB99C7-753A-48D2-B583-B8EBABD13B0F}" destId="{E1E1B98D-0E61-4798-A9E1-D1E07E2A522A}" srcOrd="1" destOrd="0" parTransId="{41303ECF-A1DE-421D-B892-687D20DE7F8F}" sibTransId="{24758BAB-7E46-42EC-B4F2-9437210E5C3E}"/>
    <dgm:cxn modelId="{EF8328A0-DA3F-4CF4-BB5E-F4EB5AB942D5}" type="presOf" srcId="{15A761A8-637A-48CA-9F2C-E964EA11532E}" destId="{6413CE73-7CE5-42E2-A1C3-5C4393FD38B7}" srcOrd="0" destOrd="0" presId="urn:microsoft.com/office/officeart/2005/8/layout/hierarchy3"/>
    <dgm:cxn modelId="{39F605A1-83A7-4C5E-AB02-246CA8168CC4}" srcId="{399011DF-14D9-4699-A39F-41AC418C6D69}" destId="{835AB287-C68C-4430-8144-4BDD1D52A9BF}" srcOrd="1" destOrd="0" parTransId="{A930963D-4567-4048-BDFB-35297C7471F0}" sibTransId="{0B7B2E1E-3667-4A28-9BC3-E8517D8011A8}"/>
    <dgm:cxn modelId="{02DAFBA5-6BB1-4BB8-BB2C-860BBD1F251B}" srcId="{FE848E19-8016-432E-946A-A298D7820A76}" destId="{76C8C6DD-393A-4F17-A80B-D13170BB3163}" srcOrd="2" destOrd="0" parTransId="{C9ABB2F4-B903-4075-B3DE-155F188FA328}" sibTransId="{E6B496B5-2B5D-47D5-A272-A731C223FAAA}"/>
    <dgm:cxn modelId="{740774A6-18E4-42EB-903D-029DE4B35A17}" srcId="{FE848E19-8016-432E-946A-A298D7820A76}" destId="{272206FE-947C-467F-83CB-4E9C0883C279}" srcOrd="1" destOrd="0" parTransId="{7D05529A-77D9-4969-A04A-7898EBC38B96}" sibTransId="{CF567150-7698-41AD-AAD6-B03ABAA0E914}"/>
    <dgm:cxn modelId="{7BEE12A7-ECCB-4118-8215-7E23C6CEC781}" type="presOf" srcId="{FE848E19-8016-432E-946A-A298D7820A76}" destId="{A5A981F5-787D-46FE-89DF-D1095A78CE68}" srcOrd="0" destOrd="0" presId="urn:microsoft.com/office/officeart/2005/8/layout/hierarchy3"/>
    <dgm:cxn modelId="{6170D8A8-131A-4D8C-A8CF-D24203AF802E}" type="presOf" srcId="{41B9D92F-30FE-4319-A554-0B8D33633065}" destId="{6863AC3E-A714-4CB4-B265-A1887C7FDABD}" srcOrd="0" destOrd="0" presId="urn:microsoft.com/office/officeart/2005/8/layout/hierarchy3"/>
    <dgm:cxn modelId="{79B8BAB3-A099-4583-B89D-0FAC6F1F4359}" type="presOf" srcId="{61BB0DBF-D394-459A-B003-4EBA3E52A010}" destId="{3017DFB9-7CDB-481C-B0A4-598653CF8C69}" srcOrd="0" destOrd="0" presId="urn:microsoft.com/office/officeart/2005/8/layout/hierarchy3"/>
    <dgm:cxn modelId="{68D609B5-4888-47EA-9A45-6211712720D0}" type="presOf" srcId="{1EEC34CD-1C8C-48E0-BD6B-8CF088946CEE}" destId="{E7DD68D2-A009-41FD-AD26-B237D2DD105C}" srcOrd="0" destOrd="0" presId="urn:microsoft.com/office/officeart/2005/8/layout/hierarchy3"/>
    <dgm:cxn modelId="{37B25ABA-C249-495B-8C32-7EEAC6910720}" type="presOf" srcId="{399011DF-14D9-4699-A39F-41AC418C6D69}" destId="{A3D3146C-03BF-49CE-A7FA-A8616C839DB3}" srcOrd="0" destOrd="0" presId="urn:microsoft.com/office/officeart/2005/8/layout/hierarchy3"/>
    <dgm:cxn modelId="{A5271BBD-0791-48B8-9DF5-D455ED056F18}" type="presOf" srcId="{399011DF-14D9-4699-A39F-41AC418C6D69}" destId="{B04DDA8F-F79D-4253-99E5-F3F3C235333D}" srcOrd="1" destOrd="0" presId="urn:microsoft.com/office/officeart/2005/8/layout/hierarchy3"/>
    <dgm:cxn modelId="{CE67A9C0-FB7B-4C8E-B3D0-14BECB14DF15}" srcId="{9A8CB18A-5E8B-42E8-A091-CA917A51879C}" destId="{9327B90C-1972-44A3-8899-B76B50DBEA7F}" srcOrd="2" destOrd="0" parTransId="{15A761A8-637A-48CA-9F2C-E964EA11532E}" sibTransId="{80E51DC5-67F7-4CA9-BD67-A82B020BC368}"/>
    <dgm:cxn modelId="{384003C4-8A6A-445C-9E81-AD8B0B342135}" srcId="{1C049C4B-8A0B-408E-99D8-F7FFF12FB356}" destId="{77DB99C7-753A-48D2-B583-B8EBABD13B0F}" srcOrd="4" destOrd="0" parTransId="{00AB3115-7201-4283-B6C3-79860AC0AD3D}" sibTransId="{334D27EA-F020-4E6B-B12C-2DFF45FDE08F}"/>
    <dgm:cxn modelId="{20C356C8-956A-4820-AC45-94D622EC1495}" srcId="{FE848E19-8016-432E-946A-A298D7820A76}" destId="{5411F48E-C2DB-4533-9D03-34E3280F9EF7}" srcOrd="0" destOrd="0" parTransId="{664BD0CC-3A76-40D7-81F5-4032B4BC36F9}" sibTransId="{3A05445C-64E6-48B2-8E8D-74EB39375F73}"/>
    <dgm:cxn modelId="{6044BAD1-1F71-4780-84D8-E007C2D0EB5F}" type="presOf" srcId="{9A8CB18A-5E8B-42E8-A091-CA917A51879C}" destId="{28596F34-5C32-47AA-82E4-50F79C953A39}" srcOrd="0" destOrd="0" presId="urn:microsoft.com/office/officeart/2005/8/layout/hierarchy3"/>
    <dgm:cxn modelId="{C8A507D3-DDED-4D2A-BD84-5C280966FE9F}" srcId="{9A8CB18A-5E8B-42E8-A091-CA917A51879C}" destId="{8F331AF8-221E-44F0-8956-AF5F4F945F77}" srcOrd="0" destOrd="0" parTransId="{BC7B0ADB-F2ED-4F4E-8683-9C8B2FBFF5C0}" sibTransId="{024C6E17-D04E-43A7-8279-3F1F16045941}"/>
    <dgm:cxn modelId="{912A3FD7-E57B-41B9-839A-EE361AF0F817}" type="presOf" srcId="{1260A3C6-F2D5-4F50-8628-597BD0561003}" destId="{DF60743E-8E5F-4E31-97DF-9180EB902168}" srcOrd="0" destOrd="0" presId="urn:microsoft.com/office/officeart/2005/8/layout/hierarchy3"/>
    <dgm:cxn modelId="{EA2B6FD7-2FEA-4A2E-851E-EF5D7EDCA485}" type="presOf" srcId="{819C0FA3-FE11-4D5A-8895-CE0085BA5B74}" destId="{F2B7E217-E43F-45AD-B46D-69E9541E3F93}" srcOrd="0" destOrd="0" presId="urn:microsoft.com/office/officeart/2005/8/layout/hierarchy3"/>
    <dgm:cxn modelId="{D4AABDD8-74DC-42AD-9E72-449778660EF5}" srcId="{1C049C4B-8A0B-408E-99D8-F7FFF12FB356}" destId="{9A8CB18A-5E8B-42E8-A091-CA917A51879C}" srcOrd="0" destOrd="0" parTransId="{BB9C53F9-2E2E-49FB-8F56-C3852864D7B1}" sibTransId="{90FF4B04-9B03-40DA-9D0A-C31C62D8F0F2}"/>
    <dgm:cxn modelId="{9414F0E3-55F1-4CA7-B763-99A1EB0F4970}" type="presOf" srcId="{0F10D2AF-34AE-4BAB-BE05-B7C3D52FEACE}" destId="{0C0C5E4A-6F39-4049-9E7F-0B2ACABBE288}" srcOrd="0" destOrd="0" presId="urn:microsoft.com/office/officeart/2005/8/layout/hierarchy3"/>
    <dgm:cxn modelId="{930E8BE4-E9E1-4CCA-8052-2158F88DEAF3}" type="presOf" srcId="{9327B90C-1972-44A3-8899-B76B50DBEA7F}" destId="{2A7E3582-FD74-423C-876F-20EEDA4D3D9A}" srcOrd="0" destOrd="0" presId="urn:microsoft.com/office/officeart/2005/8/layout/hierarchy3"/>
    <dgm:cxn modelId="{7A5DCEE4-2900-4970-91CD-CF2E7CF41EBD}" type="presOf" srcId="{5411F48E-C2DB-4533-9D03-34E3280F9EF7}" destId="{01E31ABB-7375-4238-930B-F6572B62F643}" srcOrd="0" destOrd="0" presId="urn:microsoft.com/office/officeart/2005/8/layout/hierarchy3"/>
    <dgm:cxn modelId="{A65AE5E4-4249-419C-821A-0892988D5D97}" type="presOf" srcId="{BC7B0ADB-F2ED-4F4E-8683-9C8B2FBFF5C0}" destId="{0B8DB185-6B22-4F07-9014-B0BCAD1FB5E6}" srcOrd="0" destOrd="0" presId="urn:microsoft.com/office/officeart/2005/8/layout/hierarchy3"/>
    <dgm:cxn modelId="{1D66B8EE-75F4-44CD-A3DC-F6521C1636E7}" type="presOf" srcId="{E1E1B98D-0E61-4798-A9E1-D1E07E2A522A}" destId="{00603C59-8544-4A10-8BD1-6432BB15B700}" srcOrd="0" destOrd="0" presId="urn:microsoft.com/office/officeart/2005/8/layout/hierarchy3"/>
    <dgm:cxn modelId="{6E9EBDF5-CD71-43F5-9DAD-AFA331E616CE}" type="presOf" srcId="{3B08705F-3BE1-402C-9546-0D7DCA3A115D}" destId="{07B6A998-1FCE-4EAC-9611-1D000EFE3577}" srcOrd="0" destOrd="0" presId="urn:microsoft.com/office/officeart/2005/8/layout/hierarchy3"/>
    <dgm:cxn modelId="{0CE443F9-99A9-4BF9-8E44-0E193FBAEB3C}" srcId="{399011DF-14D9-4699-A39F-41AC418C6D69}" destId="{0F10D2AF-34AE-4BAB-BE05-B7C3D52FEACE}" srcOrd="2" destOrd="0" parTransId="{41B9D92F-30FE-4319-A554-0B8D33633065}" sibTransId="{549D085E-6342-4999-9980-7DA1574A47B7}"/>
    <dgm:cxn modelId="{BC05E1F9-2D18-4176-BA5D-B9180CA8DB71}" type="presOf" srcId="{8F331AF8-221E-44F0-8956-AF5F4F945F77}" destId="{640F0802-0980-4A04-9211-25F32B157D51}" srcOrd="0" destOrd="0" presId="urn:microsoft.com/office/officeart/2005/8/layout/hierarchy3"/>
    <dgm:cxn modelId="{16A5DDFC-DA38-48FB-8454-F745686F5E63}" type="presOf" srcId="{069DEA2E-60DB-47E3-AD61-EF4AEE7733D6}" destId="{A1228AD8-43BD-4F0A-BA42-2E5E294ED391}" srcOrd="0" destOrd="0" presId="urn:microsoft.com/office/officeart/2005/8/layout/hierarchy3"/>
    <dgm:cxn modelId="{5CC259FD-1CCD-4E62-B62F-36F67C84AC4A}" type="presOf" srcId="{708B2742-A677-4114-9A11-F0BF2778E3B0}" destId="{091369CC-C741-4A3B-9FBB-52BF89153FBB}" srcOrd="0" destOrd="0" presId="urn:microsoft.com/office/officeart/2005/8/layout/hierarchy3"/>
    <dgm:cxn modelId="{304BE6FE-8042-404A-8C96-5082DA698EAD}" srcId="{1C049C4B-8A0B-408E-99D8-F7FFF12FB356}" destId="{399011DF-14D9-4699-A39F-41AC418C6D69}" srcOrd="1" destOrd="0" parTransId="{A01F772A-C43F-4231-8A58-E7DD0A33A994}" sibTransId="{05D9FD23-A893-4BD2-95DF-8E8FA863F87A}"/>
    <dgm:cxn modelId="{C4C6D321-BE82-4031-88F8-F9BEC8295C9A}" type="presParOf" srcId="{E4CAFB60-9731-4192-899A-C32FED2B779E}" destId="{B3D0635B-E52E-4955-8514-F90766F5556C}" srcOrd="0" destOrd="0" presId="urn:microsoft.com/office/officeart/2005/8/layout/hierarchy3"/>
    <dgm:cxn modelId="{B67A586E-B979-4140-B130-2BC070C6C84C}" type="presParOf" srcId="{B3D0635B-E52E-4955-8514-F90766F5556C}" destId="{BFCAB25A-3FF9-48E8-85E5-E1B3BCA0562C}" srcOrd="0" destOrd="0" presId="urn:microsoft.com/office/officeart/2005/8/layout/hierarchy3"/>
    <dgm:cxn modelId="{7C6DC795-064C-46CD-9AC0-AADA7C1252C0}" type="presParOf" srcId="{BFCAB25A-3FF9-48E8-85E5-E1B3BCA0562C}" destId="{28596F34-5C32-47AA-82E4-50F79C953A39}" srcOrd="0" destOrd="0" presId="urn:microsoft.com/office/officeart/2005/8/layout/hierarchy3"/>
    <dgm:cxn modelId="{7905ADAA-C5A7-42DA-B7B1-FED5FA08B2E9}" type="presParOf" srcId="{BFCAB25A-3FF9-48E8-85E5-E1B3BCA0562C}" destId="{2C426FA1-4357-4BC9-BDAB-620A4E233B45}" srcOrd="1" destOrd="0" presId="urn:microsoft.com/office/officeart/2005/8/layout/hierarchy3"/>
    <dgm:cxn modelId="{8586AA9F-3BBC-4CE7-BCA1-DE08F8FDE396}" type="presParOf" srcId="{B3D0635B-E52E-4955-8514-F90766F5556C}" destId="{75806A50-1C30-43D5-BDDD-D31E80E640CE}" srcOrd="1" destOrd="0" presId="urn:microsoft.com/office/officeart/2005/8/layout/hierarchy3"/>
    <dgm:cxn modelId="{E31F76BC-A6D2-4EE3-8FE5-CF10B9CDFB58}" type="presParOf" srcId="{75806A50-1C30-43D5-BDDD-D31E80E640CE}" destId="{0B8DB185-6B22-4F07-9014-B0BCAD1FB5E6}" srcOrd="0" destOrd="0" presId="urn:microsoft.com/office/officeart/2005/8/layout/hierarchy3"/>
    <dgm:cxn modelId="{6D9BDA63-4B39-41B6-9C9A-F636C9A319FE}" type="presParOf" srcId="{75806A50-1C30-43D5-BDDD-D31E80E640CE}" destId="{640F0802-0980-4A04-9211-25F32B157D51}" srcOrd="1" destOrd="0" presId="urn:microsoft.com/office/officeart/2005/8/layout/hierarchy3"/>
    <dgm:cxn modelId="{9722C3E8-127E-4670-9131-036954FB89C4}" type="presParOf" srcId="{75806A50-1C30-43D5-BDDD-D31E80E640CE}" destId="{88015858-A630-43E1-B844-B38C34AEAD18}" srcOrd="2" destOrd="0" presId="urn:microsoft.com/office/officeart/2005/8/layout/hierarchy3"/>
    <dgm:cxn modelId="{AC629B36-76FC-402F-BBA8-6E2EB5185D17}" type="presParOf" srcId="{75806A50-1C30-43D5-BDDD-D31E80E640CE}" destId="{DF60743E-8E5F-4E31-97DF-9180EB902168}" srcOrd="3" destOrd="0" presId="urn:microsoft.com/office/officeart/2005/8/layout/hierarchy3"/>
    <dgm:cxn modelId="{017A59AF-83CB-487E-B595-5A50EB2D4642}" type="presParOf" srcId="{75806A50-1C30-43D5-BDDD-D31E80E640CE}" destId="{6413CE73-7CE5-42E2-A1C3-5C4393FD38B7}" srcOrd="4" destOrd="0" presId="urn:microsoft.com/office/officeart/2005/8/layout/hierarchy3"/>
    <dgm:cxn modelId="{C3C12D9F-06FC-4DD3-8DB8-55A9759420E0}" type="presParOf" srcId="{75806A50-1C30-43D5-BDDD-D31E80E640CE}" destId="{2A7E3582-FD74-423C-876F-20EEDA4D3D9A}" srcOrd="5" destOrd="0" presId="urn:microsoft.com/office/officeart/2005/8/layout/hierarchy3"/>
    <dgm:cxn modelId="{55C25261-85B8-475C-992F-CB5FE352FB0A}" type="presParOf" srcId="{E4CAFB60-9731-4192-899A-C32FED2B779E}" destId="{C6D5A030-EB4E-4532-9554-EE1CDD3B45FA}" srcOrd="1" destOrd="0" presId="urn:microsoft.com/office/officeart/2005/8/layout/hierarchy3"/>
    <dgm:cxn modelId="{367F475E-3A3B-47E4-AB96-DA5C43177D28}" type="presParOf" srcId="{C6D5A030-EB4E-4532-9554-EE1CDD3B45FA}" destId="{1FBD95C1-582A-46CC-8AC1-5DFBE99CDF79}" srcOrd="0" destOrd="0" presId="urn:microsoft.com/office/officeart/2005/8/layout/hierarchy3"/>
    <dgm:cxn modelId="{BC36926F-25F9-499F-8777-81B856553835}" type="presParOf" srcId="{1FBD95C1-582A-46CC-8AC1-5DFBE99CDF79}" destId="{A3D3146C-03BF-49CE-A7FA-A8616C839DB3}" srcOrd="0" destOrd="0" presId="urn:microsoft.com/office/officeart/2005/8/layout/hierarchy3"/>
    <dgm:cxn modelId="{5885E119-8C8B-4C3E-97F0-9E65A27587EA}" type="presParOf" srcId="{1FBD95C1-582A-46CC-8AC1-5DFBE99CDF79}" destId="{B04DDA8F-F79D-4253-99E5-F3F3C235333D}" srcOrd="1" destOrd="0" presId="urn:microsoft.com/office/officeart/2005/8/layout/hierarchy3"/>
    <dgm:cxn modelId="{824F72AA-36AB-4E6F-ADCC-E98361D41F02}" type="presParOf" srcId="{C6D5A030-EB4E-4532-9554-EE1CDD3B45FA}" destId="{D3B20334-A959-46BC-87A9-E88353478307}" srcOrd="1" destOrd="0" presId="urn:microsoft.com/office/officeart/2005/8/layout/hierarchy3"/>
    <dgm:cxn modelId="{AB9BCC56-ADF0-4CE5-8E68-97E1D6F642EB}" type="presParOf" srcId="{D3B20334-A959-46BC-87A9-E88353478307}" destId="{07B6A998-1FCE-4EAC-9611-1D000EFE3577}" srcOrd="0" destOrd="0" presId="urn:microsoft.com/office/officeart/2005/8/layout/hierarchy3"/>
    <dgm:cxn modelId="{D4E6A048-8AA9-4515-A83D-CDD7C31364F4}" type="presParOf" srcId="{D3B20334-A959-46BC-87A9-E88353478307}" destId="{E7DD68D2-A009-41FD-AD26-B237D2DD105C}" srcOrd="1" destOrd="0" presId="urn:microsoft.com/office/officeart/2005/8/layout/hierarchy3"/>
    <dgm:cxn modelId="{DD8C8EDC-F3D8-4B63-B5B1-7ED50BD1801E}" type="presParOf" srcId="{D3B20334-A959-46BC-87A9-E88353478307}" destId="{05648C3E-FFC4-47B7-8F3B-56E935D8BFE7}" srcOrd="2" destOrd="0" presId="urn:microsoft.com/office/officeart/2005/8/layout/hierarchy3"/>
    <dgm:cxn modelId="{AA66D0E0-EF0D-43AB-A4AA-FFE588BAD2AA}" type="presParOf" srcId="{D3B20334-A959-46BC-87A9-E88353478307}" destId="{CB91BC4B-78C3-4451-91AC-C3F0B3BED046}" srcOrd="3" destOrd="0" presId="urn:microsoft.com/office/officeart/2005/8/layout/hierarchy3"/>
    <dgm:cxn modelId="{1B68C5E9-391F-4EDC-9058-02A46CC21B5E}" type="presParOf" srcId="{D3B20334-A959-46BC-87A9-E88353478307}" destId="{6863AC3E-A714-4CB4-B265-A1887C7FDABD}" srcOrd="4" destOrd="0" presId="urn:microsoft.com/office/officeart/2005/8/layout/hierarchy3"/>
    <dgm:cxn modelId="{ADF000C4-13A1-4F71-A146-52D18053AB5B}" type="presParOf" srcId="{D3B20334-A959-46BC-87A9-E88353478307}" destId="{0C0C5E4A-6F39-4049-9E7F-0B2ACABBE288}" srcOrd="5" destOrd="0" presId="urn:microsoft.com/office/officeart/2005/8/layout/hierarchy3"/>
    <dgm:cxn modelId="{00564C13-195A-453C-BC9B-3902EB991E9F}" type="presParOf" srcId="{E4CAFB60-9731-4192-899A-C32FED2B779E}" destId="{E1EBB7E4-577D-45FC-9228-B3F71810F21A}" srcOrd="2" destOrd="0" presId="urn:microsoft.com/office/officeart/2005/8/layout/hierarchy3"/>
    <dgm:cxn modelId="{2C84DE0F-9C16-4E92-BC23-189F48B502BD}" type="presParOf" srcId="{E1EBB7E4-577D-45FC-9228-B3F71810F21A}" destId="{6D7D439D-8E58-4991-9FBB-585D5357AD9F}" srcOrd="0" destOrd="0" presId="urn:microsoft.com/office/officeart/2005/8/layout/hierarchy3"/>
    <dgm:cxn modelId="{BAA03B36-8F34-4905-B2AA-99B19EFFCDDD}" type="presParOf" srcId="{6D7D439D-8E58-4991-9FBB-585D5357AD9F}" destId="{A1228AD8-43BD-4F0A-BA42-2E5E294ED391}" srcOrd="0" destOrd="0" presId="urn:microsoft.com/office/officeart/2005/8/layout/hierarchy3"/>
    <dgm:cxn modelId="{31F0B1D3-5959-40F3-BEBF-FCA583360900}" type="presParOf" srcId="{6D7D439D-8E58-4991-9FBB-585D5357AD9F}" destId="{D78333BC-95EF-4FBE-A182-204139A48AF0}" srcOrd="1" destOrd="0" presId="urn:microsoft.com/office/officeart/2005/8/layout/hierarchy3"/>
    <dgm:cxn modelId="{EEBF790A-0C84-4D23-83B0-A07C0E28CF70}" type="presParOf" srcId="{E1EBB7E4-577D-45FC-9228-B3F71810F21A}" destId="{95B6E189-A545-4808-B779-882FE6C25E46}" srcOrd="1" destOrd="0" presId="urn:microsoft.com/office/officeart/2005/8/layout/hierarchy3"/>
    <dgm:cxn modelId="{2A99F652-8A0F-4F17-9FFB-19133EB143B9}" type="presParOf" srcId="{95B6E189-A545-4808-B779-882FE6C25E46}" destId="{250D87B6-A399-4188-A89D-D3DC8C172BD7}" srcOrd="0" destOrd="0" presId="urn:microsoft.com/office/officeart/2005/8/layout/hierarchy3"/>
    <dgm:cxn modelId="{A42ED875-5A11-4E10-81F1-999672513754}" type="presParOf" srcId="{95B6E189-A545-4808-B779-882FE6C25E46}" destId="{3017DFB9-7CDB-481C-B0A4-598653CF8C69}" srcOrd="1" destOrd="0" presId="urn:microsoft.com/office/officeart/2005/8/layout/hierarchy3"/>
    <dgm:cxn modelId="{0A577676-5F51-42DB-8C3A-B2BEBB367BDC}" type="presParOf" srcId="{95B6E189-A545-4808-B779-882FE6C25E46}" destId="{F1BB0876-2D75-4477-884C-5926B2E0A0C1}" srcOrd="2" destOrd="0" presId="urn:microsoft.com/office/officeart/2005/8/layout/hierarchy3"/>
    <dgm:cxn modelId="{17F9B5F8-57AE-4C80-8971-8F013B5306BD}" type="presParOf" srcId="{95B6E189-A545-4808-B779-882FE6C25E46}" destId="{F2B7E217-E43F-45AD-B46D-69E9541E3F93}" srcOrd="3" destOrd="0" presId="urn:microsoft.com/office/officeart/2005/8/layout/hierarchy3"/>
    <dgm:cxn modelId="{A139F470-D242-4B1B-ADE9-EC8113FEEDF8}" type="presParOf" srcId="{95B6E189-A545-4808-B779-882FE6C25E46}" destId="{67DF9098-0B41-4AC8-90CC-22766A21B59F}" srcOrd="4" destOrd="0" presId="urn:microsoft.com/office/officeart/2005/8/layout/hierarchy3"/>
    <dgm:cxn modelId="{723C27C9-7CA0-4621-B83C-D7B46B77F5FD}" type="presParOf" srcId="{95B6E189-A545-4808-B779-882FE6C25E46}" destId="{1FB91BB3-DEBA-45E4-B50C-68B65850A89D}" srcOrd="5" destOrd="0" presId="urn:microsoft.com/office/officeart/2005/8/layout/hierarchy3"/>
    <dgm:cxn modelId="{1CBB47F2-864D-4367-97F9-58C8EA915AC0}" type="presParOf" srcId="{E4CAFB60-9731-4192-899A-C32FED2B779E}" destId="{851B7CFB-8BAB-435B-A813-21230340CB79}" srcOrd="3" destOrd="0" presId="urn:microsoft.com/office/officeart/2005/8/layout/hierarchy3"/>
    <dgm:cxn modelId="{8140FD07-1E4D-4033-A0F3-381FD7273FFF}" type="presParOf" srcId="{851B7CFB-8BAB-435B-A813-21230340CB79}" destId="{E86ACD3A-59E0-4A31-A16C-373E6DACD774}" srcOrd="0" destOrd="0" presId="urn:microsoft.com/office/officeart/2005/8/layout/hierarchy3"/>
    <dgm:cxn modelId="{F71CA52A-E4FA-4D20-B0AF-D2612D41CBE9}" type="presParOf" srcId="{E86ACD3A-59E0-4A31-A16C-373E6DACD774}" destId="{A5A981F5-787D-46FE-89DF-D1095A78CE68}" srcOrd="0" destOrd="0" presId="urn:microsoft.com/office/officeart/2005/8/layout/hierarchy3"/>
    <dgm:cxn modelId="{6E2C3041-D244-4650-9CD5-AA1B80D7DD42}" type="presParOf" srcId="{E86ACD3A-59E0-4A31-A16C-373E6DACD774}" destId="{2FD0F759-27F3-4780-91FB-04ADA90D02C5}" srcOrd="1" destOrd="0" presId="urn:microsoft.com/office/officeart/2005/8/layout/hierarchy3"/>
    <dgm:cxn modelId="{D2AFA5E0-CF5E-4BDD-A1CE-68BB7F567659}" type="presParOf" srcId="{851B7CFB-8BAB-435B-A813-21230340CB79}" destId="{E205BE9F-1901-4751-8593-F935C8E251ED}" srcOrd="1" destOrd="0" presId="urn:microsoft.com/office/officeart/2005/8/layout/hierarchy3"/>
    <dgm:cxn modelId="{AB0C8446-E7A5-4952-8498-A418A12B8C84}" type="presParOf" srcId="{E205BE9F-1901-4751-8593-F935C8E251ED}" destId="{DF35CFFD-5014-4203-BCA0-C12ECC7A1A6C}" srcOrd="0" destOrd="0" presId="urn:microsoft.com/office/officeart/2005/8/layout/hierarchy3"/>
    <dgm:cxn modelId="{FBD1066C-F050-4EA1-9812-22D458222F79}" type="presParOf" srcId="{E205BE9F-1901-4751-8593-F935C8E251ED}" destId="{01E31ABB-7375-4238-930B-F6572B62F643}" srcOrd="1" destOrd="0" presId="urn:microsoft.com/office/officeart/2005/8/layout/hierarchy3"/>
    <dgm:cxn modelId="{9821477A-1712-4A0D-9A97-D2017FD1F1CB}" type="presParOf" srcId="{E205BE9F-1901-4751-8593-F935C8E251ED}" destId="{F1264D03-40CC-45C9-B270-A07DB9A2063C}" srcOrd="2" destOrd="0" presId="urn:microsoft.com/office/officeart/2005/8/layout/hierarchy3"/>
    <dgm:cxn modelId="{DEF4D61D-1653-42F0-95A2-9A64F71F37A2}" type="presParOf" srcId="{E205BE9F-1901-4751-8593-F935C8E251ED}" destId="{15A24F21-EB86-4405-936D-1AA41F27698E}" srcOrd="3" destOrd="0" presId="urn:microsoft.com/office/officeart/2005/8/layout/hierarchy3"/>
    <dgm:cxn modelId="{B7A14DA0-5DEC-4A8C-B0B9-41AE58276AEF}" type="presParOf" srcId="{E205BE9F-1901-4751-8593-F935C8E251ED}" destId="{C109470D-1A81-4E13-A007-7054EB7863F6}" srcOrd="4" destOrd="0" presId="urn:microsoft.com/office/officeart/2005/8/layout/hierarchy3"/>
    <dgm:cxn modelId="{51F09E9D-B261-4BDD-B5DB-9EB0D8FA2AA9}" type="presParOf" srcId="{E205BE9F-1901-4751-8593-F935C8E251ED}" destId="{36507588-033C-4263-B81C-E8CECE44A712}" srcOrd="5" destOrd="0" presId="urn:microsoft.com/office/officeart/2005/8/layout/hierarchy3"/>
    <dgm:cxn modelId="{60C01C9E-2838-442A-9AC9-76C2E5528ABF}" type="presParOf" srcId="{E4CAFB60-9731-4192-899A-C32FED2B779E}" destId="{FBF37373-C2D1-47AB-9C23-07471F74127F}" srcOrd="4" destOrd="0" presId="urn:microsoft.com/office/officeart/2005/8/layout/hierarchy3"/>
    <dgm:cxn modelId="{D0293539-644E-42B3-9B64-C3FC8CCEF1F2}" type="presParOf" srcId="{FBF37373-C2D1-47AB-9C23-07471F74127F}" destId="{5043640A-67F4-48A0-9F3D-8A0CF379594A}" srcOrd="0" destOrd="0" presId="urn:microsoft.com/office/officeart/2005/8/layout/hierarchy3"/>
    <dgm:cxn modelId="{6BBEF90F-E5C4-42FA-AB78-3680E03BF6B2}" type="presParOf" srcId="{5043640A-67F4-48A0-9F3D-8A0CF379594A}" destId="{F5635052-3B34-40AF-B105-B00A3F6FD30D}" srcOrd="0" destOrd="0" presId="urn:microsoft.com/office/officeart/2005/8/layout/hierarchy3"/>
    <dgm:cxn modelId="{34A92FD4-992E-426B-B219-9FA1D119AC62}" type="presParOf" srcId="{5043640A-67F4-48A0-9F3D-8A0CF379594A}" destId="{376ED67B-5F3D-471E-A285-18952ECA8A61}" srcOrd="1" destOrd="0" presId="urn:microsoft.com/office/officeart/2005/8/layout/hierarchy3"/>
    <dgm:cxn modelId="{CB8937E9-DCBE-469D-A7E4-DE688DEC8DD4}" type="presParOf" srcId="{FBF37373-C2D1-47AB-9C23-07471F74127F}" destId="{F7D40BE0-624A-41B9-B9A0-3AA1CFC5BBE7}" srcOrd="1" destOrd="0" presId="urn:microsoft.com/office/officeart/2005/8/layout/hierarchy3"/>
    <dgm:cxn modelId="{D3A88FA0-DB6E-46B1-A3F8-916E80E6354F}" type="presParOf" srcId="{F7D40BE0-624A-41B9-B9A0-3AA1CFC5BBE7}" destId="{B877EB5B-D2F2-4854-A22C-5AF8771BF285}" srcOrd="0" destOrd="0" presId="urn:microsoft.com/office/officeart/2005/8/layout/hierarchy3"/>
    <dgm:cxn modelId="{59DD2F06-E9E9-4E1D-9D4D-DA19A3D3C636}" type="presParOf" srcId="{F7D40BE0-624A-41B9-B9A0-3AA1CFC5BBE7}" destId="{9EA4B78F-039C-4C2F-B317-EFCE4CA66557}" srcOrd="1" destOrd="0" presId="urn:microsoft.com/office/officeart/2005/8/layout/hierarchy3"/>
    <dgm:cxn modelId="{C1AE71C5-3694-4462-85E7-7C53648E502B}" type="presParOf" srcId="{F7D40BE0-624A-41B9-B9A0-3AA1CFC5BBE7}" destId="{3B94381F-249F-4591-A359-935F460EB64A}" srcOrd="2" destOrd="0" presId="urn:microsoft.com/office/officeart/2005/8/layout/hierarchy3"/>
    <dgm:cxn modelId="{E598F4FF-21CA-46F0-A373-03EBB70D0720}" type="presParOf" srcId="{F7D40BE0-624A-41B9-B9A0-3AA1CFC5BBE7}" destId="{00603C59-8544-4A10-8BD1-6432BB15B700}" srcOrd="3" destOrd="0" presId="urn:microsoft.com/office/officeart/2005/8/layout/hierarchy3"/>
    <dgm:cxn modelId="{1978099B-CD28-4AF9-A6B3-FEE79E4FE82A}" type="presParOf" srcId="{F7D40BE0-624A-41B9-B9A0-3AA1CFC5BBE7}" destId="{091369CC-C741-4A3B-9FBB-52BF89153FBB}" srcOrd="4" destOrd="0" presId="urn:microsoft.com/office/officeart/2005/8/layout/hierarchy3"/>
    <dgm:cxn modelId="{7E0CF390-C167-49DC-8179-F3E644C18F82}" type="presParOf" srcId="{F7D40BE0-624A-41B9-B9A0-3AA1CFC5BBE7}" destId="{50EC89FC-1BB3-4FBB-BC0E-E23D732CD9AD}"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1B1C52-F054-4A69-9247-825210FD9367}"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s-ES"/>
        </a:p>
      </dgm:t>
    </dgm:pt>
    <dgm:pt modelId="{D4057B5D-384E-4D6D-8CE3-1E92706BF700}">
      <dgm:prSet custT="1"/>
      <dgm:spPr/>
      <dgm:t>
        <a:bodyPr/>
        <a:lstStyle/>
        <a:p>
          <a:pPr rtl="0"/>
          <a:r>
            <a:rPr lang="es-ES" sz="1600" dirty="0"/>
            <a:t>La tecnología blockchain es una innovación con potencial para impactar la educación.</a:t>
          </a:r>
        </a:p>
      </dgm:t>
    </dgm:pt>
    <dgm:pt modelId="{ADD59A48-F73F-486A-8025-9671A852391F}" type="parTrans" cxnId="{023EB4EA-19F1-44CB-AF4B-C4DCF910ACC5}">
      <dgm:prSet/>
      <dgm:spPr/>
      <dgm:t>
        <a:bodyPr/>
        <a:lstStyle/>
        <a:p>
          <a:endParaRPr lang="es-ES" sz="2400"/>
        </a:p>
      </dgm:t>
    </dgm:pt>
    <dgm:pt modelId="{03D34168-E0BD-4C64-BA35-8082E05F50D8}" type="sibTrans" cxnId="{023EB4EA-19F1-44CB-AF4B-C4DCF910ACC5}">
      <dgm:prSet/>
      <dgm:spPr/>
      <dgm:t>
        <a:bodyPr/>
        <a:lstStyle/>
        <a:p>
          <a:endParaRPr lang="es-ES" sz="2400"/>
        </a:p>
      </dgm:t>
    </dgm:pt>
    <dgm:pt modelId="{0F0CA3B7-FF65-4555-B31B-7A973F2A0D39}">
      <dgm:prSet custT="1"/>
      <dgm:spPr/>
      <dgm:t>
        <a:bodyPr/>
        <a:lstStyle/>
        <a:p>
          <a:pPr rtl="0"/>
          <a:r>
            <a:rPr lang="es-ES" sz="1600" dirty="0"/>
            <a:t>Contar con una metodología para su implementación. </a:t>
          </a:r>
        </a:p>
      </dgm:t>
    </dgm:pt>
    <dgm:pt modelId="{DB6B312D-D6AC-4148-83EE-D973517F8EEA}" type="parTrans" cxnId="{4383AF42-1E68-4CFC-AB66-BB053BDE9A93}">
      <dgm:prSet/>
      <dgm:spPr/>
      <dgm:t>
        <a:bodyPr/>
        <a:lstStyle/>
        <a:p>
          <a:endParaRPr lang="es-ES" sz="2400"/>
        </a:p>
      </dgm:t>
    </dgm:pt>
    <dgm:pt modelId="{0E0B33DA-AFD6-434A-984C-A5C4F13D2CBE}" type="sibTrans" cxnId="{4383AF42-1E68-4CFC-AB66-BB053BDE9A93}">
      <dgm:prSet/>
      <dgm:spPr/>
      <dgm:t>
        <a:bodyPr/>
        <a:lstStyle/>
        <a:p>
          <a:endParaRPr lang="es-ES" sz="2400"/>
        </a:p>
      </dgm:t>
    </dgm:pt>
    <dgm:pt modelId="{0542DFEC-DE34-4C49-BD4C-FB559DF87711}">
      <dgm:prSet custT="1"/>
      <dgm:spPr/>
      <dgm:t>
        <a:bodyPr/>
        <a:lstStyle/>
        <a:p>
          <a:pPr rtl="0"/>
          <a:r>
            <a:rPr lang="es-ES" sz="1600" dirty="0"/>
            <a:t>Implementarla depende del conocimiento, los recursos y  las regulaciones legales.</a:t>
          </a:r>
        </a:p>
      </dgm:t>
    </dgm:pt>
    <dgm:pt modelId="{17BD2207-97C4-44B3-A61B-1856031E9F6A}" type="parTrans" cxnId="{559E12BA-B776-46B7-AD4A-40CB2CD22161}">
      <dgm:prSet/>
      <dgm:spPr/>
      <dgm:t>
        <a:bodyPr/>
        <a:lstStyle/>
        <a:p>
          <a:endParaRPr lang="es-ES" sz="2400"/>
        </a:p>
      </dgm:t>
    </dgm:pt>
    <dgm:pt modelId="{4037CBA2-E7D8-423A-AEC3-A0AA6BF51B48}" type="sibTrans" cxnId="{559E12BA-B776-46B7-AD4A-40CB2CD22161}">
      <dgm:prSet/>
      <dgm:spPr/>
      <dgm:t>
        <a:bodyPr/>
        <a:lstStyle/>
        <a:p>
          <a:endParaRPr lang="es-ES" sz="2400"/>
        </a:p>
      </dgm:t>
    </dgm:pt>
    <dgm:pt modelId="{7453F5C1-A446-44FF-8F71-F74BBF85BEF0}">
      <dgm:prSet custT="1"/>
      <dgm:spPr/>
      <dgm:t>
        <a:bodyPr/>
        <a:lstStyle/>
        <a:p>
          <a:r>
            <a:rPr lang="es-ES" sz="1600" dirty="0"/>
            <a:t>Proponer un análisis de la aplicabilidad de la tecnología blockchain en la UNEG.</a:t>
          </a:r>
        </a:p>
      </dgm:t>
    </dgm:pt>
    <dgm:pt modelId="{EC06E96C-3052-4FFC-9E2A-202C53107679}" type="parTrans" cxnId="{3CDDEB87-9931-4C94-A174-B98BABA8DE8C}">
      <dgm:prSet/>
      <dgm:spPr/>
      <dgm:t>
        <a:bodyPr/>
        <a:lstStyle/>
        <a:p>
          <a:endParaRPr lang="es-ES" sz="2400"/>
        </a:p>
      </dgm:t>
    </dgm:pt>
    <dgm:pt modelId="{1A0A0849-6DBE-448D-8791-D42DAECCDE3A}" type="sibTrans" cxnId="{3CDDEB87-9931-4C94-A174-B98BABA8DE8C}">
      <dgm:prSet/>
      <dgm:spPr/>
      <dgm:t>
        <a:bodyPr/>
        <a:lstStyle/>
        <a:p>
          <a:endParaRPr lang="es-ES" sz="2400"/>
        </a:p>
      </dgm:t>
    </dgm:pt>
    <dgm:pt modelId="{8DE874BA-D979-48EE-9E12-1EDA9241784A}" type="pres">
      <dgm:prSet presAssocID="{241B1C52-F054-4A69-9247-825210FD9367}" presName="Name0" presStyleCnt="0">
        <dgm:presLayoutVars>
          <dgm:chMax val="7"/>
          <dgm:chPref val="7"/>
          <dgm:dir/>
        </dgm:presLayoutVars>
      </dgm:prSet>
      <dgm:spPr/>
    </dgm:pt>
    <dgm:pt modelId="{0828BA08-25E3-4354-A035-9ACC2D8DA78E}" type="pres">
      <dgm:prSet presAssocID="{241B1C52-F054-4A69-9247-825210FD9367}" presName="Name1" presStyleCnt="0"/>
      <dgm:spPr/>
    </dgm:pt>
    <dgm:pt modelId="{3FC28346-5554-4B33-8309-9094BFA947DE}" type="pres">
      <dgm:prSet presAssocID="{241B1C52-F054-4A69-9247-825210FD9367}" presName="cycle" presStyleCnt="0"/>
      <dgm:spPr/>
    </dgm:pt>
    <dgm:pt modelId="{6B1FC270-060D-478F-A9F8-56A7631016FE}" type="pres">
      <dgm:prSet presAssocID="{241B1C52-F054-4A69-9247-825210FD9367}" presName="srcNode" presStyleLbl="node1" presStyleIdx="0" presStyleCnt="4"/>
      <dgm:spPr/>
    </dgm:pt>
    <dgm:pt modelId="{AAF4A52C-99C5-4E19-A218-03391AC0D9D8}" type="pres">
      <dgm:prSet presAssocID="{241B1C52-F054-4A69-9247-825210FD9367}" presName="conn" presStyleLbl="parChTrans1D2" presStyleIdx="0" presStyleCnt="1"/>
      <dgm:spPr/>
    </dgm:pt>
    <dgm:pt modelId="{71BE896C-7129-4346-A9A8-280BBC6B3BE1}" type="pres">
      <dgm:prSet presAssocID="{241B1C52-F054-4A69-9247-825210FD9367}" presName="extraNode" presStyleLbl="node1" presStyleIdx="0" presStyleCnt="4"/>
      <dgm:spPr/>
    </dgm:pt>
    <dgm:pt modelId="{650BFDD9-22DE-4BBE-923E-8F193C9D9117}" type="pres">
      <dgm:prSet presAssocID="{241B1C52-F054-4A69-9247-825210FD9367}" presName="dstNode" presStyleLbl="node1" presStyleIdx="0" presStyleCnt="4"/>
      <dgm:spPr/>
    </dgm:pt>
    <dgm:pt modelId="{30EE757E-BAFD-4E0A-B0BF-8DCC11162BA8}" type="pres">
      <dgm:prSet presAssocID="{D4057B5D-384E-4D6D-8CE3-1E92706BF700}" presName="text_1" presStyleLbl="node1" presStyleIdx="0" presStyleCnt="4">
        <dgm:presLayoutVars>
          <dgm:bulletEnabled val="1"/>
        </dgm:presLayoutVars>
      </dgm:prSet>
      <dgm:spPr/>
    </dgm:pt>
    <dgm:pt modelId="{59A7A8A5-BF74-4F8A-A8AF-0E6148DDCD05}" type="pres">
      <dgm:prSet presAssocID="{D4057B5D-384E-4D6D-8CE3-1E92706BF700}" presName="accent_1" presStyleCnt="0"/>
      <dgm:spPr/>
    </dgm:pt>
    <dgm:pt modelId="{4A4743CD-A0B1-4445-B887-FA5F7ED7563F}" type="pres">
      <dgm:prSet presAssocID="{D4057B5D-384E-4D6D-8CE3-1E92706BF700}" presName="accentRepeatNode" presStyleLbl="solidFgAcc1" presStyleIdx="0" presStyleCnt="4"/>
      <dgm:spPr/>
    </dgm:pt>
    <dgm:pt modelId="{8E952930-4AE6-4C19-BD78-E62B5CB7FDE3}" type="pres">
      <dgm:prSet presAssocID="{0542DFEC-DE34-4C49-BD4C-FB559DF87711}" presName="text_2" presStyleLbl="node1" presStyleIdx="1" presStyleCnt="4">
        <dgm:presLayoutVars>
          <dgm:bulletEnabled val="1"/>
        </dgm:presLayoutVars>
      </dgm:prSet>
      <dgm:spPr/>
    </dgm:pt>
    <dgm:pt modelId="{7DF58179-762C-4322-BD27-14A54B7EC6EA}" type="pres">
      <dgm:prSet presAssocID="{0542DFEC-DE34-4C49-BD4C-FB559DF87711}" presName="accent_2" presStyleCnt="0"/>
      <dgm:spPr/>
    </dgm:pt>
    <dgm:pt modelId="{D6775E2F-10C0-4E29-994D-00F4D9D4B9E0}" type="pres">
      <dgm:prSet presAssocID="{0542DFEC-DE34-4C49-BD4C-FB559DF87711}" presName="accentRepeatNode" presStyleLbl="solidFgAcc1" presStyleIdx="1" presStyleCnt="4"/>
      <dgm:spPr/>
    </dgm:pt>
    <dgm:pt modelId="{DDC1636A-DAAC-4095-92B5-C35C3C40A679}" type="pres">
      <dgm:prSet presAssocID="{7453F5C1-A446-44FF-8F71-F74BBF85BEF0}" presName="text_3" presStyleLbl="node1" presStyleIdx="2" presStyleCnt="4">
        <dgm:presLayoutVars>
          <dgm:bulletEnabled val="1"/>
        </dgm:presLayoutVars>
      </dgm:prSet>
      <dgm:spPr/>
    </dgm:pt>
    <dgm:pt modelId="{2E3DE9E6-CC9B-43E3-995C-9CC3BD3F058E}" type="pres">
      <dgm:prSet presAssocID="{7453F5C1-A446-44FF-8F71-F74BBF85BEF0}" presName="accent_3" presStyleCnt="0"/>
      <dgm:spPr/>
    </dgm:pt>
    <dgm:pt modelId="{E326EAA7-97B8-4625-A4C0-4201E08F134E}" type="pres">
      <dgm:prSet presAssocID="{7453F5C1-A446-44FF-8F71-F74BBF85BEF0}" presName="accentRepeatNode" presStyleLbl="solidFgAcc1" presStyleIdx="2" presStyleCnt="4"/>
      <dgm:spPr/>
    </dgm:pt>
    <dgm:pt modelId="{DA2F7446-D2D6-4A5D-A53D-4AD645D6AEC2}" type="pres">
      <dgm:prSet presAssocID="{0F0CA3B7-FF65-4555-B31B-7A973F2A0D39}" presName="text_4" presStyleLbl="node1" presStyleIdx="3" presStyleCnt="4">
        <dgm:presLayoutVars>
          <dgm:bulletEnabled val="1"/>
        </dgm:presLayoutVars>
      </dgm:prSet>
      <dgm:spPr/>
    </dgm:pt>
    <dgm:pt modelId="{F01BAB92-1101-4FFC-945F-537CEF59521A}" type="pres">
      <dgm:prSet presAssocID="{0F0CA3B7-FF65-4555-B31B-7A973F2A0D39}" presName="accent_4" presStyleCnt="0"/>
      <dgm:spPr/>
    </dgm:pt>
    <dgm:pt modelId="{183CDC56-1218-40D5-AE6C-7D1754A18C34}" type="pres">
      <dgm:prSet presAssocID="{0F0CA3B7-FF65-4555-B31B-7A973F2A0D39}" presName="accentRepeatNode" presStyleLbl="solidFgAcc1" presStyleIdx="3" presStyleCnt="4"/>
      <dgm:spPr/>
    </dgm:pt>
  </dgm:ptLst>
  <dgm:cxnLst>
    <dgm:cxn modelId="{D55BC50E-0AD2-4C25-A33D-8D90D43C0DF1}" type="presOf" srcId="{241B1C52-F054-4A69-9247-825210FD9367}" destId="{8DE874BA-D979-48EE-9E12-1EDA9241784A}" srcOrd="0" destOrd="0" presId="urn:microsoft.com/office/officeart/2008/layout/VerticalCurvedList"/>
    <dgm:cxn modelId="{57C41C15-EF63-47B0-9653-48048A08AABA}" type="presOf" srcId="{0542DFEC-DE34-4C49-BD4C-FB559DF87711}" destId="{8E952930-4AE6-4C19-BD78-E62B5CB7FDE3}" srcOrd="0" destOrd="0" presId="urn:microsoft.com/office/officeart/2008/layout/VerticalCurvedList"/>
    <dgm:cxn modelId="{92E20E62-D6E1-44D6-875C-E949E80D939B}" type="presOf" srcId="{7453F5C1-A446-44FF-8F71-F74BBF85BEF0}" destId="{DDC1636A-DAAC-4095-92B5-C35C3C40A679}" srcOrd="0" destOrd="0" presId="urn:microsoft.com/office/officeart/2008/layout/VerticalCurvedList"/>
    <dgm:cxn modelId="{4383AF42-1E68-4CFC-AB66-BB053BDE9A93}" srcId="{241B1C52-F054-4A69-9247-825210FD9367}" destId="{0F0CA3B7-FF65-4555-B31B-7A973F2A0D39}" srcOrd="3" destOrd="0" parTransId="{DB6B312D-D6AC-4148-83EE-D973517F8EEA}" sibTransId="{0E0B33DA-AFD6-434A-984C-A5C4F13D2CBE}"/>
    <dgm:cxn modelId="{A783A953-870F-4218-8B69-EE1327F6AE3A}" type="presOf" srcId="{0F0CA3B7-FF65-4555-B31B-7A973F2A0D39}" destId="{DA2F7446-D2D6-4A5D-A53D-4AD645D6AEC2}" srcOrd="0" destOrd="0" presId="urn:microsoft.com/office/officeart/2008/layout/VerticalCurvedList"/>
    <dgm:cxn modelId="{3CDDEB87-9931-4C94-A174-B98BABA8DE8C}" srcId="{241B1C52-F054-4A69-9247-825210FD9367}" destId="{7453F5C1-A446-44FF-8F71-F74BBF85BEF0}" srcOrd="2" destOrd="0" parTransId="{EC06E96C-3052-4FFC-9E2A-202C53107679}" sibTransId="{1A0A0849-6DBE-448D-8791-D42DAECCDE3A}"/>
    <dgm:cxn modelId="{7B7F5190-ADAF-4D9F-931D-0850B80915BD}" type="presOf" srcId="{03D34168-E0BD-4C64-BA35-8082E05F50D8}" destId="{AAF4A52C-99C5-4E19-A218-03391AC0D9D8}" srcOrd="0" destOrd="0" presId="urn:microsoft.com/office/officeart/2008/layout/VerticalCurvedList"/>
    <dgm:cxn modelId="{559E12BA-B776-46B7-AD4A-40CB2CD22161}" srcId="{241B1C52-F054-4A69-9247-825210FD9367}" destId="{0542DFEC-DE34-4C49-BD4C-FB559DF87711}" srcOrd="1" destOrd="0" parTransId="{17BD2207-97C4-44B3-A61B-1856031E9F6A}" sibTransId="{4037CBA2-E7D8-423A-AEC3-A0AA6BF51B48}"/>
    <dgm:cxn modelId="{909271C9-2626-4168-A552-1C75CACE8DBD}" type="presOf" srcId="{D4057B5D-384E-4D6D-8CE3-1E92706BF700}" destId="{30EE757E-BAFD-4E0A-B0BF-8DCC11162BA8}" srcOrd="0" destOrd="0" presId="urn:microsoft.com/office/officeart/2008/layout/VerticalCurvedList"/>
    <dgm:cxn modelId="{023EB4EA-19F1-44CB-AF4B-C4DCF910ACC5}" srcId="{241B1C52-F054-4A69-9247-825210FD9367}" destId="{D4057B5D-384E-4D6D-8CE3-1E92706BF700}" srcOrd="0" destOrd="0" parTransId="{ADD59A48-F73F-486A-8025-9671A852391F}" sibTransId="{03D34168-E0BD-4C64-BA35-8082E05F50D8}"/>
    <dgm:cxn modelId="{C7E608EA-42F8-4959-92C9-8195068DDB52}" type="presParOf" srcId="{8DE874BA-D979-48EE-9E12-1EDA9241784A}" destId="{0828BA08-25E3-4354-A035-9ACC2D8DA78E}" srcOrd="0" destOrd="0" presId="urn:microsoft.com/office/officeart/2008/layout/VerticalCurvedList"/>
    <dgm:cxn modelId="{AADC37C4-F339-4023-9104-6DABFD576BE0}" type="presParOf" srcId="{0828BA08-25E3-4354-A035-9ACC2D8DA78E}" destId="{3FC28346-5554-4B33-8309-9094BFA947DE}" srcOrd="0" destOrd="0" presId="urn:microsoft.com/office/officeart/2008/layout/VerticalCurvedList"/>
    <dgm:cxn modelId="{990453A7-4A65-4A3A-8D7C-A0AA979CFA25}" type="presParOf" srcId="{3FC28346-5554-4B33-8309-9094BFA947DE}" destId="{6B1FC270-060D-478F-A9F8-56A7631016FE}" srcOrd="0" destOrd="0" presId="urn:microsoft.com/office/officeart/2008/layout/VerticalCurvedList"/>
    <dgm:cxn modelId="{79AD1903-7D03-41F5-A017-826DCDFB5E77}" type="presParOf" srcId="{3FC28346-5554-4B33-8309-9094BFA947DE}" destId="{AAF4A52C-99C5-4E19-A218-03391AC0D9D8}" srcOrd="1" destOrd="0" presId="urn:microsoft.com/office/officeart/2008/layout/VerticalCurvedList"/>
    <dgm:cxn modelId="{5B0425D0-8F6B-4DA0-8674-D8AF47A6C7FA}" type="presParOf" srcId="{3FC28346-5554-4B33-8309-9094BFA947DE}" destId="{71BE896C-7129-4346-A9A8-280BBC6B3BE1}" srcOrd="2" destOrd="0" presId="urn:microsoft.com/office/officeart/2008/layout/VerticalCurvedList"/>
    <dgm:cxn modelId="{7D4CA7D8-6C39-49A4-BFC3-DDD91D1F7D28}" type="presParOf" srcId="{3FC28346-5554-4B33-8309-9094BFA947DE}" destId="{650BFDD9-22DE-4BBE-923E-8F193C9D9117}" srcOrd="3" destOrd="0" presId="urn:microsoft.com/office/officeart/2008/layout/VerticalCurvedList"/>
    <dgm:cxn modelId="{8BFE7524-68A4-4B8E-A369-0B261133B6FA}" type="presParOf" srcId="{0828BA08-25E3-4354-A035-9ACC2D8DA78E}" destId="{30EE757E-BAFD-4E0A-B0BF-8DCC11162BA8}" srcOrd="1" destOrd="0" presId="urn:microsoft.com/office/officeart/2008/layout/VerticalCurvedList"/>
    <dgm:cxn modelId="{350C2E0C-4230-4DC2-97E6-736086C59E3D}" type="presParOf" srcId="{0828BA08-25E3-4354-A035-9ACC2D8DA78E}" destId="{59A7A8A5-BF74-4F8A-A8AF-0E6148DDCD05}" srcOrd="2" destOrd="0" presId="urn:microsoft.com/office/officeart/2008/layout/VerticalCurvedList"/>
    <dgm:cxn modelId="{76EB10F0-A9DD-4B54-ABE2-CB1551E4FA0F}" type="presParOf" srcId="{59A7A8A5-BF74-4F8A-A8AF-0E6148DDCD05}" destId="{4A4743CD-A0B1-4445-B887-FA5F7ED7563F}" srcOrd="0" destOrd="0" presId="urn:microsoft.com/office/officeart/2008/layout/VerticalCurvedList"/>
    <dgm:cxn modelId="{1897EA49-6C17-4DDF-9FF8-9872ACE687F5}" type="presParOf" srcId="{0828BA08-25E3-4354-A035-9ACC2D8DA78E}" destId="{8E952930-4AE6-4C19-BD78-E62B5CB7FDE3}" srcOrd="3" destOrd="0" presId="urn:microsoft.com/office/officeart/2008/layout/VerticalCurvedList"/>
    <dgm:cxn modelId="{6D2A5EE5-BE4E-4DB6-B2A7-905CE2C89556}" type="presParOf" srcId="{0828BA08-25E3-4354-A035-9ACC2D8DA78E}" destId="{7DF58179-762C-4322-BD27-14A54B7EC6EA}" srcOrd="4" destOrd="0" presId="urn:microsoft.com/office/officeart/2008/layout/VerticalCurvedList"/>
    <dgm:cxn modelId="{940EC783-21F3-47D5-BE70-C24363C44BD0}" type="presParOf" srcId="{7DF58179-762C-4322-BD27-14A54B7EC6EA}" destId="{D6775E2F-10C0-4E29-994D-00F4D9D4B9E0}" srcOrd="0" destOrd="0" presId="urn:microsoft.com/office/officeart/2008/layout/VerticalCurvedList"/>
    <dgm:cxn modelId="{008ACF34-1DC6-4948-AC15-27CA1B92FB2C}" type="presParOf" srcId="{0828BA08-25E3-4354-A035-9ACC2D8DA78E}" destId="{DDC1636A-DAAC-4095-92B5-C35C3C40A679}" srcOrd="5" destOrd="0" presId="urn:microsoft.com/office/officeart/2008/layout/VerticalCurvedList"/>
    <dgm:cxn modelId="{13F8AD94-8FDC-4320-974E-DBF630B795FC}" type="presParOf" srcId="{0828BA08-25E3-4354-A035-9ACC2D8DA78E}" destId="{2E3DE9E6-CC9B-43E3-995C-9CC3BD3F058E}" srcOrd="6" destOrd="0" presId="urn:microsoft.com/office/officeart/2008/layout/VerticalCurvedList"/>
    <dgm:cxn modelId="{6AF60F20-F40A-4735-8271-7D398F707F2D}" type="presParOf" srcId="{2E3DE9E6-CC9B-43E3-995C-9CC3BD3F058E}" destId="{E326EAA7-97B8-4625-A4C0-4201E08F134E}" srcOrd="0" destOrd="0" presId="urn:microsoft.com/office/officeart/2008/layout/VerticalCurvedList"/>
    <dgm:cxn modelId="{064AC881-04E3-4A26-9651-B56FC6520B6F}" type="presParOf" srcId="{0828BA08-25E3-4354-A035-9ACC2D8DA78E}" destId="{DA2F7446-D2D6-4A5D-A53D-4AD645D6AEC2}" srcOrd="7" destOrd="0" presId="urn:microsoft.com/office/officeart/2008/layout/VerticalCurvedList"/>
    <dgm:cxn modelId="{4B07E544-85EF-4287-A22D-B2EF454DA1EE}" type="presParOf" srcId="{0828BA08-25E3-4354-A035-9ACC2D8DA78E}" destId="{F01BAB92-1101-4FFC-945F-537CEF59521A}" srcOrd="8" destOrd="0" presId="urn:microsoft.com/office/officeart/2008/layout/VerticalCurvedList"/>
    <dgm:cxn modelId="{13FB9E7A-A981-4BAA-9308-41D8DA62B090}" type="presParOf" srcId="{F01BAB92-1101-4FFC-945F-537CEF59521A}" destId="{183CDC56-1218-40D5-AE6C-7D1754A18C34}" srcOrd="0" destOrd="0" presId="urn:microsoft.com/office/officeart/2008/layout/VerticalCurv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0C848-5877-4BE0-9EA6-7634A6E6DB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s-ES"/>
        </a:p>
      </dgm:t>
    </dgm:pt>
    <dgm:pt modelId="{B10110E8-EEB7-4D2A-9C0D-630474AE582F}">
      <dgm:prSet custT="1"/>
      <dgm:spPr/>
      <dgm:t>
        <a:bodyPr/>
        <a:lstStyle/>
        <a:p>
          <a:pPr rtl="0"/>
          <a:r>
            <a:rPr lang="es-VE" sz="1600" dirty="0"/>
            <a:t>¿Es aplicable la tecnología blockchain (TBC) en las instituciones educativa universitarias?</a:t>
          </a:r>
          <a:endParaRPr lang="es-ES" sz="1600" dirty="0"/>
        </a:p>
      </dgm:t>
    </dgm:pt>
    <dgm:pt modelId="{9A1D5B35-6769-4B13-908F-54446069F10D}" type="parTrans" cxnId="{9BB8B1D5-FFE9-4F40-B21D-408F5F4F2E0E}">
      <dgm:prSet/>
      <dgm:spPr/>
      <dgm:t>
        <a:bodyPr/>
        <a:lstStyle/>
        <a:p>
          <a:endParaRPr lang="es-ES" sz="1600"/>
        </a:p>
      </dgm:t>
    </dgm:pt>
    <dgm:pt modelId="{8CF39A49-CDC4-464F-ACAD-80E5CAE764DB}" type="sibTrans" cxnId="{9BB8B1D5-FFE9-4F40-B21D-408F5F4F2E0E}">
      <dgm:prSet/>
      <dgm:spPr/>
      <dgm:t>
        <a:bodyPr/>
        <a:lstStyle/>
        <a:p>
          <a:endParaRPr lang="es-ES" sz="1600"/>
        </a:p>
      </dgm:t>
    </dgm:pt>
    <dgm:pt modelId="{D6733606-F534-4FB0-8621-F9A3CB61CEB1}">
      <dgm:prSet custT="1"/>
      <dgm:spPr/>
      <dgm:t>
        <a:bodyPr/>
        <a:lstStyle/>
        <a:p>
          <a:pPr rtl="0"/>
          <a:r>
            <a:rPr lang="es-VE" sz="1600" dirty="0"/>
            <a:t>¿Cómo se describe la automatización de procesos académicos en la UNEG bajo la gestión de virtualización?</a:t>
          </a:r>
          <a:endParaRPr lang="es-ES" sz="1600" dirty="0"/>
        </a:p>
      </dgm:t>
    </dgm:pt>
    <dgm:pt modelId="{933E57DB-ECA9-4ADB-B127-ED8C0E7029DD}" type="parTrans" cxnId="{6445AEA7-CFD9-4C03-B212-FACF776C6831}">
      <dgm:prSet/>
      <dgm:spPr/>
      <dgm:t>
        <a:bodyPr/>
        <a:lstStyle/>
        <a:p>
          <a:endParaRPr lang="es-ES" sz="1600"/>
        </a:p>
      </dgm:t>
    </dgm:pt>
    <dgm:pt modelId="{5F1CB350-A396-4D3F-A4F8-5CCB4C373534}" type="sibTrans" cxnId="{6445AEA7-CFD9-4C03-B212-FACF776C6831}">
      <dgm:prSet/>
      <dgm:spPr/>
      <dgm:t>
        <a:bodyPr/>
        <a:lstStyle/>
        <a:p>
          <a:endParaRPr lang="es-ES" sz="1600"/>
        </a:p>
      </dgm:t>
    </dgm:pt>
    <dgm:pt modelId="{9D657D7F-DAFF-475F-A6B4-2BB611214A2A}">
      <dgm:prSet custT="1"/>
      <dgm:spPr/>
      <dgm:t>
        <a:bodyPr/>
        <a:lstStyle/>
        <a:p>
          <a:pPr rtl="0"/>
          <a:r>
            <a:rPr lang="es-VE" sz="1600" dirty="0"/>
            <a:t>¿En qué forma se corresponde la TBC con los procesos académicos de la UNEG?</a:t>
          </a:r>
          <a:endParaRPr lang="es-ES" sz="1600" dirty="0"/>
        </a:p>
      </dgm:t>
    </dgm:pt>
    <dgm:pt modelId="{747ED8E9-389E-42CD-B577-61CB30D51826}" type="parTrans" cxnId="{5760C685-80BD-4638-85E0-8D62372041B1}">
      <dgm:prSet/>
      <dgm:spPr/>
      <dgm:t>
        <a:bodyPr/>
        <a:lstStyle/>
        <a:p>
          <a:endParaRPr lang="es-ES" sz="1600"/>
        </a:p>
      </dgm:t>
    </dgm:pt>
    <dgm:pt modelId="{F47A7966-CF44-4231-B098-70C520D097CD}" type="sibTrans" cxnId="{5760C685-80BD-4638-85E0-8D62372041B1}">
      <dgm:prSet/>
      <dgm:spPr/>
      <dgm:t>
        <a:bodyPr/>
        <a:lstStyle/>
        <a:p>
          <a:endParaRPr lang="es-ES" sz="1600"/>
        </a:p>
      </dgm:t>
    </dgm:pt>
    <dgm:pt modelId="{2BBE45C7-4BDA-4A58-9980-1613ADD765F0}" type="pres">
      <dgm:prSet presAssocID="{6230C848-5877-4BE0-9EA6-7634A6E6DBD8}" presName="linear" presStyleCnt="0">
        <dgm:presLayoutVars>
          <dgm:animLvl val="lvl"/>
          <dgm:resizeHandles val="exact"/>
        </dgm:presLayoutVars>
      </dgm:prSet>
      <dgm:spPr/>
    </dgm:pt>
    <dgm:pt modelId="{1B50BF43-7CDF-44AD-8A4A-DF7D60BB9EC1}" type="pres">
      <dgm:prSet presAssocID="{B10110E8-EEB7-4D2A-9C0D-630474AE582F}" presName="parentText" presStyleLbl="node1" presStyleIdx="0" presStyleCnt="3" custLinFactY="-335569" custLinFactNeighborX="-17607" custLinFactNeighborY="-400000">
        <dgm:presLayoutVars>
          <dgm:chMax val="0"/>
          <dgm:bulletEnabled val="1"/>
        </dgm:presLayoutVars>
      </dgm:prSet>
      <dgm:spPr/>
    </dgm:pt>
    <dgm:pt modelId="{F670A64A-B3B3-4E86-92F7-9C2D16B61052}" type="pres">
      <dgm:prSet presAssocID="{8CF39A49-CDC4-464F-ACAD-80E5CAE764DB}" presName="spacer" presStyleCnt="0"/>
      <dgm:spPr/>
    </dgm:pt>
    <dgm:pt modelId="{BE0C70FB-6DD7-4DD3-B03B-543409DFBDFE}" type="pres">
      <dgm:prSet presAssocID="{D6733606-F534-4FB0-8621-F9A3CB61CEB1}" presName="parentText" presStyleLbl="node1" presStyleIdx="1" presStyleCnt="3">
        <dgm:presLayoutVars>
          <dgm:chMax val="0"/>
          <dgm:bulletEnabled val="1"/>
        </dgm:presLayoutVars>
      </dgm:prSet>
      <dgm:spPr/>
    </dgm:pt>
    <dgm:pt modelId="{D8186820-1AFE-4679-B9F1-652306896DA9}" type="pres">
      <dgm:prSet presAssocID="{5F1CB350-A396-4D3F-A4F8-5CCB4C373534}" presName="spacer" presStyleCnt="0"/>
      <dgm:spPr/>
    </dgm:pt>
    <dgm:pt modelId="{823C9A65-7087-488B-8F40-408B2F3B49F7}" type="pres">
      <dgm:prSet presAssocID="{9D657D7F-DAFF-475F-A6B4-2BB611214A2A}" presName="parentText" presStyleLbl="node1" presStyleIdx="2" presStyleCnt="3">
        <dgm:presLayoutVars>
          <dgm:chMax val="0"/>
          <dgm:bulletEnabled val="1"/>
        </dgm:presLayoutVars>
      </dgm:prSet>
      <dgm:spPr/>
    </dgm:pt>
  </dgm:ptLst>
  <dgm:cxnLst>
    <dgm:cxn modelId="{7504F96F-F5E5-405D-B4B1-C56D60080AE7}" type="presOf" srcId="{9D657D7F-DAFF-475F-A6B4-2BB611214A2A}" destId="{823C9A65-7087-488B-8F40-408B2F3B49F7}" srcOrd="0" destOrd="0" presId="urn:microsoft.com/office/officeart/2005/8/layout/vList2"/>
    <dgm:cxn modelId="{5760C685-80BD-4638-85E0-8D62372041B1}" srcId="{6230C848-5877-4BE0-9EA6-7634A6E6DBD8}" destId="{9D657D7F-DAFF-475F-A6B4-2BB611214A2A}" srcOrd="2" destOrd="0" parTransId="{747ED8E9-389E-42CD-B577-61CB30D51826}" sibTransId="{F47A7966-CF44-4231-B098-70C520D097CD}"/>
    <dgm:cxn modelId="{91D4B79E-781E-4D35-B778-F9FD4E537EF7}" type="presOf" srcId="{6230C848-5877-4BE0-9EA6-7634A6E6DBD8}" destId="{2BBE45C7-4BDA-4A58-9980-1613ADD765F0}" srcOrd="0" destOrd="0" presId="urn:microsoft.com/office/officeart/2005/8/layout/vList2"/>
    <dgm:cxn modelId="{5BB34EA4-8B2C-4053-B109-F61247DF7533}" type="presOf" srcId="{D6733606-F534-4FB0-8621-F9A3CB61CEB1}" destId="{BE0C70FB-6DD7-4DD3-B03B-543409DFBDFE}" srcOrd="0" destOrd="0" presId="urn:microsoft.com/office/officeart/2005/8/layout/vList2"/>
    <dgm:cxn modelId="{6445AEA7-CFD9-4C03-B212-FACF776C6831}" srcId="{6230C848-5877-4BE0-9EA6-7634A6E6DBD8}" destId="{D6733606-F534-4FB0-8621-F9A3CB61CEB1}" srcOrd="1" destOrd="0" parTransId="{933E57DB-ECA9-4ADB-B127-ED8C0E7029DD}" sibTransId="{5F1CB350-A396-4D3F-A4F8-5CCB4C373534}"/>
    <dgm:cxn modelId="{741894B0-54D2-49AA-B1D8-10D90AB1C8B5}" type="presOf" srcId="{B10110E8-EEB7-4D2A-9C0D-630474AE582F}" destId="{1B50BF43-7CDF-44AD-8A4A-DF7D60BB9EC1}" srcOrd="0" destOrd="0" presId="urn:microsoft.com/office/officeart/2005/8/layout/vList2"/>
    <dgm:cxn modelId="{9BB8B1D5-FFE9-4F40-B21D-408F5F4F2E0E}" srcId="{6230C848-5877-4BE0-9EA6-7634A6E6DBD8}" destId="{B10110E8-EEB7-4D2A-9C0D-630474AE582F}" srcOrd="0" destOrd="0" parTransId="{9A1D5B35-6769-4B13-908F-54446069F10D}" sibTransId="{8CF39A49-CDC4-464F-ACAD-80E5CAE764DB}"/>
    <dgm:cxn modelId="{01ACBF22-5944-4D4F-966E-DA8D10A09C02}" type="presParOf" srcId="{2BBE45C7-4BDA-4A58-9980-1613ADD765F0}" destId="{1B50BF43-7CDF-44AD-8A4A-DF7D60BB9EC1}" srcOrd="0" destOrd="0" presId="urn:microsoft.com/office/officeart/2005/8/layout/vList2"/>
    <dgm:cxn modelId="{88D057F0-D154-4111-B4D5-839AFCC4990D}" type="presParOf" srcId="{2BBE45C7-4BDA-4A58-9980-1613ADD765F0}" destId="{F670A64A-B3B3-4E86-92F7-9C2D16B61052}" srcOrd="1" destOrd="0" presId="urn:microsoft.com/office/officeart/2005/8/layout/vList2"/>
    <dgm:cxn modelId="{06DFD253-8097-4A2E-85EC-AE473FBA6BC7}" type="presParOf" srcId="{2BBE45C7-4BDA-4A58-9980-1613ADD765F0}" destId="{BE0C70FB-6DD7-4DD3-B03B-543409DFBDFE}" srcOrd="2" destOrd="0" presId="urn:microsoft.com/office/officeart/2005/8/layout/vList2"/>
    <dgm:cxn modelId="{CD384C80-436A-4A90-AF17-4DAAE008A0E5}" type="presParOf" srcId="{2BBE45C7-4BDA-4A58-9980-1613ADD765F0}" destId="{D8186820-1AFE-4679-B9F1-652306896DA9}" srcOrd="3" destOrd="0" presId="urn:microsoft.com/office/officeart/2005/8/layout/vList2"/>
    <dgm:cxn modelId="{52F20CB1-4C23-4071-A98D-C8EFFAD8D8E5}" type="presParOf" srcId="{2BBE45C7-4BDA-4A58-9980-1613ADD765F0}" destId="{823C9A65-7087-488B-8F40-408B2F3B49F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03F32B-4F6B-4D92-AFDD-02D9D11C6A51}"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s-ES"/>
        </a:p>
      </dgm:t>
    </dgm:pt>
    <dgm:pt modelId="{815D2249-153C-4502-B6AF-0A8FAEF761C6}">
      <dgm:prSet custT="1"/>
      <dgm:spPr/>
      <dgm:t>
        <a:bodyPr/>
        <a:lstStyle/>
        <a:p>
          <a:pPr rtl="0"/>
          <a:r>
            <a:rPr lang="es-VE" sz="1600" dirty="0"/>
            <a:t>Establecer </a:t>
          </a:r>
          <a:r>
            <a:rPr lang="es-ES" sz="1600" dirty="0"/>
            <a:t>la aplicabilidad de la TBC en el campo académico universitario.</a:t>
          </a:r>
        </a:p>
      </dgm:t>
    </dgm:pt>
    <dgm:pt modelId="{0A8E3574-8A33-491A-A897-A28253BD9D84}" type="parTrans" cxnId="{30E66FDC-BAFB-445B-BA08-E64A41993704}">
      <dgm:prSet/>
      <dgm:spPr/>
      <dgm:t>
        <a:bodyPr/>
        <a:lstStyle/>
        <a:p>
          <a:endParaRPr lang="es-ES" sz="2000"/>
        </a:p>
      </dgm:t>
    </dgm:pt>
    <dgm:pt modelId="{3D19861A-E2C4-4762-A810-1782259E2720}" type="sibTrans" cxnId="{30E66FDC-BAFB-445B-BA08-E64A41993704}">
      <dgm:prSet/>
      <dgm:spPr/>
      <dgm:t>
        <a:bodyPr/>
        <a:lstStyle/>
        <a:p>
          <a:endParaRPr lang="es-ES" sz="2000"/>
        </a:p>
      </dgm:t>
    </dgm:pt>
    <dgm:pt modelId="{72A88D85-6AF4-4551-86A5-29C76DD1CE96}">
      <dgm:prSet custT="1"/>
      <dgm:spPr/>
      <dgm:t>
        <a:bodyPr/>
        <a:lstStyle/>
        <a:p>
          <a:pPr rtl="0"/>
          <a:r>
            <a:rPr lang="es-VE" sz="1600" dirty="0"/>
            <a:t>Caracterizar la automatización de los procesos académicos bajo la gestión de la virtualización de la UNEG.</a:t>
          </a:r>
          <a:endParaRPr lang="es-ES" sz="1600" dirty="0"/>
        </a:p>
      </dgm:t>
    </dgm:pt>
    <dgm:pt modelId="{0AA73C63-6C20-44AF-A2EB-9F4EEBAA203A}" type="parTrans" cxnId="{B4ABE0A4-9848-41F4-B5FA-CD87036C6048}">
      <dgm:prSet/>
      <dgm:spPr/>
      <dgm:t>
        <a:bodyPr/>
        <a:lstStyle/>
        <a:p>
          <a:endParaRPr lang="es-ES" sz="2000"/>
        </a:p>
      </dgm:t>
    </dgm:pt>
    <dgm:pt modelId="{8810DBD8-9F54-49F0-BDE6-395DB1E165CD}" type="sibTrans" cxnId="{B4ABE0A4-9848-41F4-B5FA-CD87036C6048}">
      <dgm:prSet/>
      <dgm:spPr/>
      <dgm:t>
        <a:bodyPr/>
        <a:lstStyle/>
        <a:p>
          <a:endParaRPr lang="es-ES" sz="2000"/>
        </a:p>
      </dgm:t>
    </dgm:pt>
    <dgm:pt modelId="{37A13368-9AAC-4416-903F-4BC11C543BEF}">
      <dgm:prSet custT="1"/>
      <dgm:spPr/>
      <dgm:t>
        <a:bodyPr/>
        <a:lstStyle/>
        <a:p>
          <a:pPr rtl="0"/>
          <a:r>
            <a:rPr lang="es-VE" sz="1600" dirty="0"/>
            <a:t>Relacionar </a:t>
          </a:r>
          <a:r>
            <a:rPr lang="es-ES" sz="1600" dirty="0"/>
            <a:t>los elementos de la TBC con los procesos académicos de la UNEG.</a:t>
          </a:r>
        </a:p>
      </dgm:t>
    </dgm:pt>
    <dgm:pt modelId="{2F5A3136-476B-4F19-9794-E5C54C7CE805}" type="parTrans" cxnId="{2E0E5273-AF26-4CEF-B5F3-0CC2EBB45006}">
      <dgm:prSet/>
      <dgm:spPr/>
      <dgm:t>
        <a:bodyPr/>
        <a:lstStyle/>
        <a:p>
          <a:endParaRPr lang="es-ES" sz="2000"/>
        </a:p>
      </dgm:t>
    </dgm:pt>
    <dgm:pt modelId="{A11F0310-1C85-48D9-9FB4-F45979FDB8B8}" type="sibTrans" cxnId="{2E0E5273-AF26-4CEF-B5F3-0CC2EBB45006}">
      <dgm:prSet/>
      <dgm:spPr/>
      <dgm:t>
        <a:bodyPr/>
        <a:lstStyle/>
        <a:p>
          <a:endParaRPr lang="es-ES" sz="2000"/>
        </a:p>
      </dgm:t>
    </dgm:pt>
    <dgm:pt modelId="{6D34BD8A-A061-491F-A86A-3BE4B15FD410}" type="pres">
      <dgm:prSet presAssocID="{CF03F32B-4F6B-4D92-AFDD-02D9D11C6A51}" presName="linear" presStyleCnt="0">
        <dgm:presLayoutVars>
          <dgm:animLvl val="lvl"/>
          <dgm:resizeHandles val="exact"/>
        </dgm:presLayoutVars>
      </dgm:prSet>
      <dgm:spPr/>
    </dgm:pt>
    <dgm:pt modelId="{65B598AA-9A1E-42C8-A6A9-39EB36CF08E3}" type="pres">
      <dgm:prSet presAssocID="{815D2249-153C-4502-B6AF-0A8FAEF761C6}" presName="parentText" presStyleLbl="node1" presStyleIdx="0" presStyleCnt="3" custScaleY="67093" custLinFactY="-11121" custLinFactNeighborY="-100000">
        <dgm:presLayoutVars>
          <dgm:chMax val="0"/>
          <dgm:bulletEnabled val="1"/>
        </dgm:presLayoutVars>
      </dgm:prSet>
      <dgm:spPr/>
    </dgm:pt>
    <dgm:pt modelId="{955B95D4-F562-4E96-96B7-20108CE01546}" type="pres">
      <dgm:prSet presAssocID="{3D19861A-E2C4-4762-A810-1782259E2720}" presName="spacer" presStyleCnt="0"/>
      <dgm:spPr/>
    </dgm:pt>
    <dgm:pt modelId="{8F617C83-9A52-4752-8917-C2122C0BF1E1}" type="pres">
      <dgm:prSet presAssocID="{72A88D85-6AF4-4551-86A5-29C76DD1CE96}" presName="parentText" presStyleLbl="node1" presStyleIdx="1" presStyleCnt="3" custLinFactY="169" custLinFactNeighborY="100000">
        <dgm:presLayoutVars>
          <dgm:chMax val="0"/>
          <dgm:bulletEnabled val="1"/>
        </dgm:presLayoutVars>
      </dgm:prSet>
      <dgm:spPr/>
    </dgm:pt>
    <dgm:pt modelId="{BA326B06-51AC-42F3-BA3F-9E73BC72E5AB}" type="pres">
      <dgm:prSet presAssocID="{8810DBD8-9F54-49F0-BDE6-395DB1E165CD}" presName="spacer" presStyleCnt="0"/>
      <dgm:spPr/>
    </dgm:pt>
    <dgm:pt modelId="{85B8AD7D-B95A-487E-BF60-4D54AF867362}" type="pres">
      <dgm:prSet presAssocID="{37A13368-9AAC-4416-903F-4BC11C543BEF}" presName="parentText" presStyleLbl="node1" presStyleIdx="2" presStyleCnt="3" custLinFactY="11121" custLinFactNeighborY="100000">
        <dgm:presLayoutVars>
          <dgm:chMax val="0"/>
          <dgm:bulletEnabled val="1"/>
        </dgm:presLayoutVars>
      </dgm:prSet>
      <dgm:spPr/>
    </dgm:pt>
  </dgm:ptLst>
  <dgm:cxnLst>
    <dgm:cxn modelId="{050ADA08-42DE-47BC-9C05-210D29A41FA6}" type="presOf" srcId="{CF03F32B-4F6B-4D92-AFDD-02D9D11C6A51}" destId="{6D34BD8A-A061-491F-A86A-3BE4B15FD410}" srcOrd="0" destOrd="0" presId="urn:microsoft.com/office/officeart/2005/8/layout/vList2"/>
    <dgm:cxn modelId="{2E0E5273-AF26-4CEF-B5F3-0CC2EBB45006}" srcId="{CF03F32B-4F6B-4D92-AFDD-02D9D11C6A51}" destId="{37A13368-9AAC-4416-903F-4BC11C543BEF}" srcOrd="2" destOrd="0" parTransId="{2F5A3136-476B-4F19-9794-E5C54C7CE805}" sibTransId="{A11F0310-1C85-48D9-9FB4-F45979FDB8B8}"/>
    <dgm:cxn modelId="{328F4E77-BD20-48FE-A820-550CA754AB7F}" type="presOf" srcId="{72A88D85-6AF4-4551-86A5-29C76DD1CE96}" destId="{8F617C83-9A52-4752-8917-C2122C0BF1E1}" srcOrd="0" destOrd="0" presId="urn:microsoft.com/office/officeart/2005/8/layout/vList2"/>
    <dgm:cxn modelId="{B4ABE0A4-9848-41F4-B5FA-CD87036C6048}" srcId="{CF03F32B-4F6B-4D92-AFDD-02D9D11C6A51}" destId="{72A88D85-6AF4-4551-86A5-29C76DD1CE96}" srcOrd="1" destOrd="0" parTransId="{0AA73C63-6C20-44AF-A2EB-9F4EEBAA203A}" sibTransId="{8810DBD8-9F54-49F0-BDE6-395DB1E165CD}"/>
    <dgm:cxn modelId="{B9CD43C7-20BA-45F6-A07A-705DC9FD5ABD}" type="presOf" srcId="{815D2249-153C-4502-B6AF-0A8FAEF761C6}" destId="{65B598AA-9A1E-42C8-A6A9-39EB36CF08E3}" srcOrd="0" destOrd="0" presId="urn:microsoft.com/office/officeart/2005/8/layout/vList2"/>
    <dgm:cxn modelId="{30E66FDC-BAFB-445B-BA08-E64A41993704}" srcId="{CF03F32B-4F6B-4D92-AFDD-02D9D11C6A51}" destId="{815D2249-153C-4502-B6AF-0A8FAEF761C6}" srcOrd="0" destOrd="0" parTransId="{0A8E3574-8A33-491A-A897-A28253BD9D84}" sibTransId="{3D19861A-E2C4-4762-A810-1782259E2720}"/>
    <dgm:cxn modelId="{B7572AF8-58B1-42DD-8A34-60F4A272507F}" type="presOf" srcId="{37A13368-9AAC-4416-903F-4BC11C543BEF}" destId="{85B8AD7D-B95A-487E-BF60-4D54AF867362}" srcOrd="0" destOrd="0" presId="urn:microsoft.com/office/officeart/2005/8/layout/vList2"/>
    <dgm:cxn modelId="{79C3CDFA-C603-419C-8CC9-776E5AE7A5F5}" type="presParOf" srcId="{6D34BD8A-A061-491F-A86A-3BE4B15FD410}" destId="{65B598AA-9A1E-42C8-A6A9-39EB36CF08E3}" srcOrd="0" destOrd="0" presId="urn:microsoft.com/office/officeart/2005/8/layout/vList2"/>
    <dgm:cxn modelId="{20C3981B-2511-4538-ACBF-96AA955DAB2B}" type="presParOf" srcId="{6D34BD8A-A061-491F-A86A-3BE4B15FD410}" destId="{955B95D4-F562-4E96-96B7-20108CE01546}" srcOrd="1" destOrd="0" presId="urn:microsoft.com/office/officeart/2005/8/layout/vList2"/>
    <dgm:cxn modelId="{9EE82FD3-2AB8-46B1-8879-AFA6F1BED71A}" type="presParOf" srcId="{6D34BD8A-A061-491F-A86A-3BE4B15FD410}" destId="{8F617C83-9A52-4752-8917-C2122C0BF1E1}" srcOrd="2" destOrd="0" presId="urn:microsoft.com/office/officeart/2005/8/layout/vList2"/>
    <dgm:cxn modelId="{3E707E35-DCC0-452D-9A3B-014065115730}" type="presParOf" srcId="{6D34BD8A-A061-491F-A86A-3BE4B15FD410}" destId="{BA326B06-51AC-42F3-BA3F-9E73BC72E5AB}" srcOrd="3" destOrd="0" presId="urn:microsoft.com/office/officeart/2005/8/layout/vList2"/>
    <dgm:cxn modelId="{EEF9F398-6B27-4427-8580-3EC0EBDE9B7F}" type="presParOf" srcId="{6D34BD8A-A061-491F-A86A-3BE4B15FD410}" destId="{85B8AD7D-B95A-487E-BF60-4D54AF867362}" srcOrd="4"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D52A76-AD64-42C2-B7FE-47CE53E92743}"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s-ES"/>
        </a:p>
      </dgm:t>
    </dgm:pt>
    <dgm:pt modelId="{DE67AB99-5F60-4427-AA67-590DA7364CD7}">
      <dgm:prSet custT="1"/>
      <dgm:spPr/>
      <dgm:t>
        <a:bodyPr/>
        <a:lstStyle/>
        <a:p>
          <a:pPr rtl="0"/>
          <a:r>
            <a:rPr lang="es-ES" sz="1600" dirty="0"/>
            <a:t>Analizar la automatización de los procesos académicos mediante la TBC en la UNEG.</a:t>
          </a:r>
        </a:p>
      </dgm:t>
    </dgm:pt>
    <dgm:pt modelId="{889AC0E5-4EC3-46C3-8A39-59E678B7866F}" type="parTrans" cxnId="{A068AB82-6F71-482C-A71D-C93A06921A5C}">
      <dgm:prSet/>
      <dgm:spPr/>
      <dgm:t>
        <a:bodyPr/>
        <a:lstStyle/>
        <a:p>
          <a:endParaRPr lang="es-ES"/>
        </a:p>
      </dgm:t>
    </dgm:pt>
    <dgm:pt modelId="{48FAE1B0-9304-4E53-B350-E9D26ACCC8C4}" type="sibTrans" cxnId="{A068AB82-6F71-482C-A71D-C93A06921A5C}">
      <dgm:prSet/>
      <dgm:spPr/>
      <dgm:t>
        <a:bodyPr/>
        <a:lstStyle/>
        <a:p>
          <a:endParaRPr lang="es-ES"/>
        </a:p>
      </dgm:t>
    </dgm:pt>
    <dgm:pt modelId="{B861DBF8-1BA4-4E09-A658-077EB0416DD6}" type="pres">
      <dgm:prSet presAssocID="{67D52A76-AD64-42C2-B7FE-47CE53E92743}" presName="linear" presStyleCnt="0">
        <dgm:presLayoutVars>
          <dgm:animLvl val="lvl"/>
          <dgm:resizeHandles val="exact"/>
        </dgm:presLayoutVars>
      </dgm:prSet>
      <dgm:spPr/>
    </dgm:pt>
    <dgm:pt modelId="{1885668B-625F-45C7-8C8E-FA7707539B13}" type="pres">
      <dgm:prSet presAssocID="{DE67AB99-5F60-4427-AA67-590DA7364CD7}" presName="parentText" presStyleLbl="node1" presStyleIdx="0" presStyleCnt="1" custScaleY="62381">
        <dgm:presLayoutVars>
          <dgm:chMax val="0"/>
          <dgm:bulletEnabled val="1"/>
        </dgm:presLayoutVars>
      </dgm:prSet>
      <dgm:spPr/>
    </dgm:pt>
  </dgm:ptLst>
  <dgm:cxnLst>
    <dgm:cxn modelId="{5190D36B-4D4E-4A58-90F8-8C01BC3FEDA6}" type="presOf" srcId="{67D52A76-AD64-42C2-B7FE-47CE53E92743}" destId="{B861DBF8-1BA4-4E09-A658-077EB0416DD6}" srcOrd="0" destOrd="0" presId="urn:microsoft.com/office/officeart/2005/8/layout/vList2"/>
    <dgm:cxn modelId="{A068AB82-6F71-482C-A71D-C93A06921A5C}" srcId="{67D52A76-AD64-42C2-B7FE-47CE53E92743}" destId="{DE67AB99-5F60-4427-AA67-590DA7364CD7}" srcOrd="0" destOrd="0" parTransId="{889AC0E5-4EC3-46C3-8A39-59E678B7866F}" sibTransId="{48FAE1B0-9304-4E53-B350-E9D26ACCC8C4}"/>
    <dgm:cxn modelId="{B37620DC-1525-4A09-B92A-C5B9262EDEF1}" type="presOf" srcId="{DE67AB99-5F60-4427-AA67-590DA7364CD7}" destId="{1885668B-625F-45C7-8C8E-FA7707539B13}" srcOrd="0" destOrd="0" presId="urn:microsoft.com/office/officeart/2005/8/layout/vList2"/>
    <dgm:cxn modelId="{33E0E98C-742B-4B94-9DA5-3932540742EB}" type="presParOf" srcId="{B861DBF8-1BA4-4E09-A658-077EB0416DD6}" destId="{1885668B-625F-45C7-8C8E-FA7707539B13}"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03F32B-4F6B-4D92-AFDD-02D9D11C6A51}"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s-ES"/>
        </a:p>
      </dgm:t>
    </dgm:pt>
    <dgm:pt modelId="{4E7E4C66-3C84-4C9C-A1B1-311598087CB7}">
      <dgm:prSet custT="1"/>
      <dgm:spPr/>
      <dgm:t>
        <a:bodyPr/>
        <a:lstStyle/>
        <a:p>
          <a:pPr rtl="0"/>
          <a:r>
            <a:rPr lang="es-ES" sz="1600" dirty="0"/>
            <a:t>Generar los lineamientos metodológicos para la automatización de procesos académicos por medio de la </a:t>
          </a:r>
          <a:r>
            <a:rPr lang="es-US" sz="1600" dirty="0"/>
            <a:t>TBC </a:t>
          </a:r>
          <a:r>
            <a:rPr lang="es-ES" sz="1600" dirty="0"/>
            <a:t>en la UNEG.</a:t>
          </a:r>
        </a:p>
      </dgm:t>
    </dgm:pt>
    <dgm:pt modelId="{1662FFCA-A787-4E2E-9033-07E8D26C545D}" type="parTrans" cxnId="{BE083B92-959C-4DE4-9FF7-B171D66EDBE7}">
      <dgm:prSet/>
      <dgm:spPr/>
      <dgm:t>
        <a:bodyPr/>
        <a:lstStyle/>
        <a:p>
          <a:endParaRPr lang="es-ES" sz="2000"/>
        </a:p>
      </dgm:t>
    </dgm:pt>
    <dgm:pt modelId="{42CFC044-1043-4E77-B929-67F01DB65221}" type="sibTrans" cxnId="{BE083B92-959C-4DE4-9FF7-B171D66EDBE7}">
      <dgm:prSet/>
      <dgm:spPr/>
      <dgm:t>
        <a:bodyPr/>
        <a:lstStyle/>
        <a:p>
          <a:endParaRPr lang="es-ES" sz="2000"/>
        </a:p>
      </dgm:t>
    </dgm:pt>
    <dgm:pt modelId="{6D34BD8A-A061-491F-A86A-3BE4B15FD410}" type="pres">
      <dgm:prSet presAssocID="{CF03F32B-4F6B-4D92-AFDD-02D9D11C6A51}" presName="linear" presStyleCnt="0">
        <dgm:presLayoutVars>
          <dgm:animLvl val="lvl"/>
          <dgm:resizeHandles val="exact"/>
        </dgm:presLayoutVars>
      </dgm:prSet>
      <dgm:spPr/>
    </dgm:pt>
    <dgm:pt modelId="{634EBB17-007B-4079-9393-19895F2CF4D4}" type="pres">
      <dgm:prSet presAssocID="{4E7E4C66-3C84-4C9C-A1B1-311598087CB7}" presName="parentText" presStyleLbl="node1" presStyleIdx="0" presStyleCnt="1" custScaleY="331907" custLinFactNeighborY="-9342">
        <dgm:presLayoutVars>
          <dgm:chMax val="0"/>
          <dgm:bulletEnabled val="1"/>
        </dgm:presLayoutVars>
      </dgm:prSet>
      <dgm:spPr/>
    </dgm:pt>
  </dgm:ptLst>
  <dgm:cxnLst>
    <dgm:cxn modelId="{050ADA08-42DE-47BC-9C05-210D29A41FA6}" type="presOf" srcId="{CF03F32B-4F6B-4D92-AFDD-02D9D11C6A51}" destId="{6D34BD8A-A061-491F-A86A-3BE4B15FD410}" srcOrd="0" destOrd="0" presId="urn:microsoft.com/office/officeart/2005/8/layout/vList2"/>
    <dgm:cxn modelId="{0F54C33B-54C0-45B4-A003-3E4C479C7D36}" type="presOf" srcId="{4E7E4C66-3C84-4C9C-A1B1-311598087CB7}" destId="{634EBB17-007B-4079-9393-19895F2CF4D4}" srcOrd="0" destOrd="0" presId="urn:microsoft.com/office/officeart/2005/8/layout/vList2"/>
    <dgm:cxn modelId="{BE083B92-959C-4DE4-9FF7-B171D66EDBE7}" srcId="{CF03F32B-4F6B-4D92-AFDD-02D9D11C6A51}" destId="{4E7E4C66-3C84-4C9C-A1B1-311598087CB7}" srcOrd="0" destOrd="0" parTransId="{1662FFCA-A787-4E2E-9033-07E8D26C545D}" sibTransId="{42CFC044-1043-4E77-B929-67F01DB65221}"/>
    <dgm:cxn modelId="{58F4CF61-DCFD-4315-A882-7D491CF2FF97}" type="presParOf" srcId="{6D34BD8A-A061-491F-A86A-3BE4B15FD410}" destId="{634EBB17-007B-4079-9393-19895F2CF4D4}" srcOrd="0" destOrd="0" presId="urn:microsoft.com/office/officeart/2005/8/layout/vList2"/>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CB53FA-EF66-40D1-B9EF-0561E3284ED6}"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s-ES"/>
        </a:p>
      </dgm:t>
    </dgm:pt>
    <dgm:pt modelId="{F833AE7F-77E3-4D52-A924-B06E7FE30D82}">
      <dgm:prSet phldrT="[Texto]"/>
      <dgm:spPr/>
      <dgm:t>
        <a:bodyPr/>
        <a:lstStyle/>
        <a:p>
          <a:r>
            <a:rPr lang="es-ES" dirty="0"/>
            <a:t> </a:t>
          </a:r>
        </a:p>
      </dgm:t>
    </dgm:pt>
    <dgm:pt modelId="{2FF96C19-E248-45EE-AA7C-3A35F69EA0C2}" type="parTrans" cxnId="{FFF802AE-6FD1-4BF2-BE94-61FF625E864F}">
      <dgm:prSet/>
      <dgm:spPr/>
      <dgm:t>
        <a:bodyPr/>
        <a:lstStyle/>
        <a:p>
          <a:endParaRPr lang="es-ES"/>
        </a:p>
      </dgm:t>
    </dgm:pt>
    <dgm:pt modelId="{8DE4FDE2-3D30-4710-9E6D-1059653F00EB}" type="sibTrans" cxnId="{FFF802AE-6FD1-4BF2-BE94-61FF625E864F}">
      <dgm:prSet/>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t>
        <a:bodyPr/>
        <a:lstStyle/>
        <a:p>
          <a:endParaRPr lang="es-ES"/>
        </a:p>
      </dgm:t>
    </dgm:pt>
    <dgm:pt modelId="{463E23B2-668E-4DAF-80FC-A758C2D8CF57}">
      <dgm:prSet phldrT="[Texto]"/>
      <dgm:spPr/>
      <dgm:t>
        <a:bodyPr/>
        <a:lstStyle/>
        <a:p>
          <a:r>
            <a:rPr lang="es-ES" dirty="0"/>
            <a:t> </a:t>
          </a:r>
        </a:p>
      </dgm:t>
    </dgm:pt>
    <dgm:pt modelId="{EB7A1577-9F8F-4ECC-8E07-C092A22CB4FE}" type="parTrans" cxnId="{F45BF8E9-A274-4E55-A745-5D8F9F94BCCB}">
      <dgm:prSet/>
      <dgm:spPr/>
      <dgm:t>
        <a:bodyPr/>
        <a:lstStyle/>
        <a:p>
          <a:endParaRPr lang="es-ES"/>
        </a:p>
      </dgm:t>
    </dgm:pt>
    <dgm:pt modelId="{41419E4D-733D-4BA3-B768-AFCAEE5FF345}" type="sibTrans" cxnId="{F45BF8E9-A274-4E55-A745-5D8F9F94BCCB}">
      <dgm:prSet/>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t>
        <a:bodyPr/>
        <a:lstStyle/>
        <a:p>
          <a:endParaRPr lang="es-ES"/>
        </a:p>
      </dgm:t>
    </dgm:pt>
    <dgm:pt modelId="{3D44EC75-DE3B-4675-857A-E7D83B1CE62D}">
      <dgm:prSet phldrT="[Texto]"/>
      <dgm:spPr/>
      <dgm:t>
        <a:bodyPr/>
        <a:lstStyle/>
        <a:p>
          <a:endParaRPr lang="es-ES" dirty="0"/>
        </a:p>
      </dgm:t>
    </dgm:pt>
    <dgm:pt modelId="{9F4393EA-3D91-47E5-A231-B09CF582A67F}" type="parTrans" cxnId="{D54FCF25-B620-496A-9E0A-6ACB4908C30C}">
      <dgm:prSet/>
      <dgm:spPr/>
      <dgm:t>
        <a:bodyPr/>
        <a:lstStyle/>
        <a:p>
          <a:endParaRPr lang="es-ES"/>
        </a:p>
      </dgm:t>
    </dgm:pt>
    <dgm:pt modelId="{BBD18352-090C-4FB8-A988-4012A6BEFFD3}" type="sibTrans" cxnId="{D54FCF25-B620-496A-9E0A-6ACB4908C30C}">
      <dgm:prSet/>
      <dgm:spPr>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dgm:spPr>
      <dgm:t>
        <a:bodyPr/>
        <a:lstStyle/>
        <a:p>
          <a:endParaRPr lang="es-ES"/>
        </a:p>
      </dgm:t>
    </dgm:pt>
    <dgm:pt modelId="{1EF22E54-6F9C-4435-828C-22A0BCB9CBBA}">
      <dgm:prSet custT="1"/>
      <dgm:spPr/>
      <dgm:t>
        <a:bodyPr/>
        <a:lstStyle/>
        <a:p>
          <a:endParaRPr lang="es-ES" sz="2800" dirty="0">
            <a:solidFill>
              <a:schemeClr val="tx1"/>
            </a:solidFill>
          </a:endParaRPr>
        </a:p>
      </dgm:t>
    </dgm:pt>
    <dgm:pt modelId="{9684BDC7-7D84-45A9-8098-AF0DFB16EE1E}" type="sibTrans" cxnId="{D63D6F21-8852-4B08-BAF1-D10E2E56402F}">
      <dgm:prSet/>
      <dgm:spPr>
        <a:blipFill>
          <a:blip xmlns:r="http://schemas.openxmlformats.org/officeDocument/2006/relationships" r:embed="rId4">
            <a:extLst>
              <a:ext uri="{28A0092B-C50C-407E-A947-70E740481C1C}">
                <a14:useLocalDpi xmlns:a14="http://schemas.microsoft.com/office/drawing/2010/main"/>
              </a:ext>
            </a:extLst>
          </a:blip>
          <a:srcRect/>
          <a:stretch>
            <a:fillRect/>
          </a:stretch>
        </a:blipFill>
      </dgm:spPr>
      <dgm:t>
        <a:bodyPr/>
        <a:lstStyle/>
        <a:p>
          <a:endParaRPr lang="es-ES"/>
        </a:p>
      </dgm:t>
    </dgm:pt>
    <dgm:pt modelId="{92A8CFC2-6B30-4983-8A2B-A3EAF3B4E5AD}" type="parTrans" cxnId="{D63D6F21-8852-4B08-BAF1-D10E2E56402F}">
      <dgm:prSet/>
      <dgm:spPr/>
      <dgm:t>
        <a:bodyPr/>
        <a:lstStyle/>
        <a:p>
          <a:endParaRPr lang="es-ES"/>
        </a:p>
      </dgm:t>
    </dgm:pt>
    <dgm:pt modelId="{48289561-7882-4A89-A83B-EC43550DCB5D}">
      <dgm:prSet phldrT="[Texto]"/>
      <dgm:spPr/>
      <dgm:t>
        <a:bodyPr/>
        <a:lstStyle/>
        <a:p>
          <a:r>
            <a:rPr lang="es-ES" dirty="0"/>
            <a:t> </a:t>
          </a:r>
        </a:p>
      </dgm:t>
    </dgm:pt>
    <dgm:pt modelId="{23E54D0D-DF95-40C8-A53E-28B518996593}" type="sibTrans" cxnId="{0F12FD37-6569-4B66-9618-70CBA834EAEC}">
      <dgm:prSet/>
      <dgm:spPr>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dgm:spPr>
      <dgm:t>
        <a:bodyPr/>
        <a:lstStyle/>
        <a:p>
          <a:endParaRPr lang="es-ES"/>
        </a:p>
      </dgm:t>
    </dgm:pt>
    <dgm:pt modelId="{2F0971D6-0DAD-4171-AF1D-ACA56FC970B8}" type="parTrans" cxnId="{0F12FD37-6569-4B66-9618-70CBA834EAEC}">
      <dgm:prSet/>
      <dgm:spPr/>
      <dgm:t>
        <a:bodyPr/>
        <a:lstStyle/>
        <a:p>
          <a:endParaRPr lang="es-ES"/>
        </a:p>
      </dgm:t>
    </dgm:pt>
    <dgm:pt modelId="{E74BB753-F371-4D2E-A32E-F880FCD6BE12}" type="pres">
      <dgm:prSet presAssocID="{4FCB53FA-EF66-40D1-B9EF-0561E3284ED6}" presName="Name0" presStyleCnt="0">
        <dgm:presLayoutVars>
          <dgm:chMax val="7"/>
          <dgm:chPref val="7"/>
          <dgm:dir/>
        </dgm:presLayoutVars>
      </dgm:prSet>
      <dgm:spPr/>
    </dgm:pt>
    <dgm:pt modelId="{1CC271F0-92B2-4F6A-932B-2C4CA66825CA}" type="pres">
      <dgm:prSet presAssocID="{4FCB53FA-EF66-40D1-B9EF-0561E3284ED6}" presName="Name1" presStyleCnt="0"/>
      <dgm:spPr/>
    </dgm:pt>
    <dgm:pt modelId="{000CE357-3138-4322-A966-7923A63BD499}" type="pres">
      <dgm:prSet presAssocID="{9684BDC7-7D84-45A9-8098-AF0DFB16EE1E}" presName="picture_1" presStyleCnt="0"/>
      <dgm:spPr/>
    </dgm:pt>
    <dgm:pt modelId="{AC935A52-9D63-46B7-8F58-7B3363C706C5}" type="pres">
      <dgm:prSet presAssocID="{9684BDC7-7D84-45A9-8098-AF0DFB16EE1E}" presName="pictureRepeatNode" presStyleLbl="alignImgPlace1" presStyleIdx="0" presStyleCnt="5" custScaleX="76275" custScaleY="84014"/>
      <dgm:spPr/>
    </dgm:pt>
    <dgm:pt modelId="{D86F5EBA-01F0-439E-AAFF-FA4C807FE104}" type="pres">
      <dgm:prSet presAssocID="{1EF22E54-6F9C-4435-828C-22A0BCB9CBBA}" presName="text_1" presStyleLbl="node1" presStyleIdx="0" presStyleCnt="0" custScaleX="160134" custScaleY="72217" custLinFactY="73536" custLinFactNeighborX="6174" custLinFactNeighborY="100000">
        <dgm:presLayoutVars>
          <dgm:bulletEnabled val="1"/>
        </dgm:presLayoutVars>
      </dgm:prSet>
      <dgm:spPr/>
    </dgm:pt>
    <dgm:pt modelId="{CD8F2B5C-A228-40D0-98C9-97C38795A00F}" type="pres">
      <dgm:prSet presAssocID="{23E54D0D-DF95-40C8-A53E-28B518996593}" presName="picture_2" presStyleCnt="0"/>
      <dgm:spPr/>
    </dgm:pt>
    <dgm:pt modelId="{8BA298CF-44EE-4E38-B599-FDB2E8A71EE1}" type="pres">
      <dgm:prSet presAssocID="{23E54D0D-DF95-40C8-A53E-28B518996593}" presName="pictureRepeatNode" presStyleLbl="alignImgPlace1" presStyleIdx="1" presStyleCnt="5"/>
      <dgm:spPr/>
    </dgm:pt>
    <dgm:pt modelId="{45EF28D7-EF2A-42EE-8948-2AF6C925E0BD}" type="pres">
      <dgm:prSet presAssocID="{48289561-7882-4A89-A83B-EC43550DCB5D}" presName="line_2" presStyleLbl="parChTrans1D1" presStyleIdx="0" presStyleCnt="4"/>
      <dgm:spPr/>
    </dgm:pt>
    <dgm:pt modelId="{05828758-33EC-4B16-8AFC-B24337BFF7F9}" type="pres">
      <dgm:prSet presAssocID="{48289561-7882-4A89-A83B-EC43550DCB5D}" presName="textparent_2" presStyleLbl="node1" presStyleIdx="0" presStyleCnt="0"/>
      <dgm:spPr/>
    </dgm:pt>
    <dgm:pt modelId="{6658D973-8866-46EC-9729-AAD15FD7BEFA}" type="pres">
      <dgm:prSet presAssocID="{48289561-7882-4A89-A83B-EC43550DCB5D}" presName="text_2" presStyleLbl="revTx" presStyleIdx="0" presStyleCnt="4">
        <dgm:presLayoutVars>
          <dgm:bulletEnabled val="1"/>
        </dgm:presLayoutVars>
      </dgm:prSet>
      <dgm:spPr/>
    </dgm:pt>
    <dgm:pt modelId="{61848E7F-E9FE-4D27-AB39-FE3A54E1FEA1}" type="pres">
      <dgm:prSet presAssocID="{8DE4FDE2-3D30-4710-9E6D-1059653F00EB}" presName="picture_3" presStyleCnt="0"/>
      <dgm:spPr/>
    </dgm:pt>
    <dgm:pt modelId="{6348EDC6-D1BA-471B-9743-C4E0CB0297DB}" type="pres">
      <dgm:prSet presAssocID="{8DE4FDE2-3D30-4710-9E6D-1059653F00EB}" presName="pictureRepeatNode" presStyleLbl="alignImgPlace1" presStyleIdx="2" presStyleCnt="5"/>
      <dgm:spPr/>
    </dgm:pt>
    <dgm:pt modelId="{079DDC53-86B3-46FC-9E73-124B027E0B05}" type="pres">
      <dgm:prSet presAssocID="{F833AE7F-77E3-4D52-A924-B06E7FE30D82}" presName="line_3" presStyleLbl="parChTrans1D1" presStyleIdx="1" presStyleCnt="4"/>
      <dgm:spPr/>
    </dgm:pt>
    <dgm:pt modelId="{4B6F2B78-DC54-4776-86D2-3C5F657F15F5}" type="pres">
      <dgm:prSet presAssocID="{F833AE7F-77E3-4D52-A924-B06E7FE30D82}" presName="textparent_3" presStyleLbl="node1" presStyleIdx="0" presStyleCnt="0"/>
      <dgm:spPr/>
    </dgm:pt>
    <dgm:pt modelId="{C8B820F7-F0DE-48EB-8201-56F640326275}" type="pres">
      <dgm:prSet presAssocID="{F833AE7F-77E3-4D52-A924-B06E7FE30D82}" presName="text_3" presStyleLbl="revTx" presStyleIdx="1" presStyleCnt="4">
        <dgm:presLayoutVars>
          <dgm:bulletEnabled val="1"/>
        </dgm:presLayoutVars>
      </dgm:prSet>
      <dgm:spPr/>
    </dgm:pt>
    <dgm:pt modelId="{204E89CD-20D8-4C24-A1CB-92C951D802C9}" type="pres">
      <dgm:prSet presAssocID="{41419E4D-733D-4BA3-B768-AFCAEE5FF345}" presName="picture_4" presStyleCnt="0"/>
      <dgm:spPr/>
    </dgm:pt>
    <dgm:pt modelId="{AE09926B-168A-4EFE-9CC2-5FA1D2FB95E5}" type="pres">
      <dgm:prSet presAssocID="{41419E4D-733D-4BA3-B768-AFCAEE5FF345}" presName="pictureRepeatNode" presStyleLbl="alignImgPlace1" presStyleIdx="3" presStyleCnt="5"/>
      <dgm:spPr/>
    </dgm:pt>
    <dgm:pt modelId="{F41C1406-6804-4773-A2CD-630205151163}" type="pres">
      <dgm:prSet presAssocID="{463E23B2-668E-4DAF-80FC-A758C2D8CF57}" presName="line_4" presStyleLbl="parChTrans1D1" presStyleIdx="2" presStyleCnt="4"/>
      <dgm:spPr/>
    </dgm:pt>
    <dgm:pt modelId="{CE93959F-105A-4DAD-8A1A-F5ADF1271024}" type="pres">
      <dgm:prSet presAssocID="{463E23B2-668E-4DAF-80FC-A758C2D8CF57}" presName="textparent_4" presStyleLbl="node1" presStyleIdx="0" presStyleCnt="0"/>
      <dgm:spPr/>
    </dgm:pt>
    <dgm:pt modelId="{95B14A0C-7608-4AB5-BE05-6018CC07B72D}" type="pres">
      <dgm:prSet presAssocID="{463E23B2-668E-4DAF-80FC-A758C2D8CF57}" presName="text_4" presStyleLbl="revTx" presStyleIdx="2" presStyleCnt="4">
        <dgm:presLayoutVars>
          <dgm:bulletEnabled val="1"/>
        </dgm:presLayoutVars>
      </dgm:prSet>
      <dgm:spPr/>
    </dgm:pt>
    <dgm:pt modelId="{B75DF8FA-2DBF-422B-9CE1-889C1F57167B}" type="pres">
      <dgm:prSet presAssocID="{BBD18352-090C-4FB8-A988-4012A6BEFFD3}" presName="picture_5" presStyleCnt="0"/>
      <dgm:spPr/>
    </dgm:pt>
    <dgm:pt modelId="{ED785A8D-9839-4FB9-9C52-F4B24F9DAD41}" type="pres">
      <dgm:prSet presAssocID="{BBD18352-090C-4FB8-A988-4012A6BEFFD3}" presName="pictureRepeatNode" presStyleLbl="alignImgPlace1" presStyleIdx="4" presStyleCnt="5"/>
      <dgm:spPr/>
    </dgm:pt>
    <dgm:pt modelId="{E2034BFD-9ED2-4866-BFC6-2A7383D7A993}" type="pres">
      <dgm:prSet presAssocID="{3D44EC75-DE3B-4675-857A-E7D83B1CE62D}" presName="line_5" presStyleLbl="parChTrans1D1" presStyleIdx="3" presStyleCnt="4"/>
      <dgm:spPr/>
    </dgm:pt>
    <dgm:pt modelId="{FEA9E0B4-51C3-4386-BB21-8EC6CF724C74}" type="pres">
      <dgm:prSet presAssocID="{3D44EC75-DE3B-4675-857A-E7D83B1CE62D}" presName="textparent_5" presStyleLbl="node1" presStyleIdx="0" presStyleCnt="0"/>
      <dgm:spPr/>
    </dgm:pt>
    <dgm:pt modelId="{0C3B7B2F-F2EF-45D8-BE76-506D15C7D3A2}" type="pres">
      <dgm:prSet presAssocID="{3D44EC75-DE3B-4675-857A-E7D83B1CE62D}" presName="text_5" presStyleLbl="revTx" presStyleIdx="3" presStyleCnt="4">
        <dgm:presLayoutVars>
          <dgm:bulletEnabled val="1"/>
        </dgm:presLayoutVars>
      </dgm:prSet>
      <dgm:spPr/>
    </dgm:pt>
  </dgm:ptLst>
  <dgm:cxnLst>
    <dgm:cxn modelId="{B8C2F305-C3BE-4818-B458-C0597F8EBB8D}" type="presOf" srcId="{1EF22E54-6F9C-4435-828C-22A0BCB9CBBA}" destId="{D86F5EBA-01F0-439E-AAFF-FA4C807FE104}" srcOrd="0" destOrd="0" presId="urn:microsoft.com/office/officeart/2008/layout/CircularPictureCallout"/>
    <dgm:cxn modelId="{E9459C0F-475D-43BD-90A0-74BE066E5A4D}" type="presOf" srcId="{41419E4D-733D-4BA3-B768-AFCAEE5FF345}" destId="{AE09926B-168A-4EFE-9CC2-5FA1D2FB95E5}" srcOrd="0" destOrd="0" presId="urn:microsoft.com/office/officeart/2008/layout/CircularPictureCallout"/>
    <dgm:cxn modelId="{EEE5FE12-8986-4096-8870-3FE2B6D16091}" type="presOf" srcId="{48289561-7882-4A89-A83B-EC43550DCB5D}" destId="{6658D973-8866-46EC-9729-AAD15FD7BEFA}" srcOrd="0" destOrd="0" presId="urn:microsoft.com/office/officeart/2008/layout/CircularPictureCallout"/>
    <dgm:cxn modelId="{D63D6F21-8852-4B08-BAF1-D10E2E56402F}" srcId="{4FCB53FA-EF66-40D1-B9EF-0561E3284ED6}" destId="{1EF22E54-6F9C-4435-828C-22A0BCB9CBBA}" srcOrd="0" destOrd="0" parTransId="{92A8CFC2-6B30-4983-8A2B-A3EAF3B4E5AD}" sibTransId="{9684BDC7-7D84-45A9-8098-AF0DFB16EE1E}"/>
    <dgm:cxn modelId="{D54FCF25-B620-496A-9E0A-6ACB4908C30C}" srcId="{4FCB53FA-EF66-40D1-B9EF-0561E3284ED6}" destId="{3D44EC75-DE3B-4675-857A-E7D83B1CE62D}" srcOrd="4" destOrd="0" parTransId="{9F4393EA-3D91-47E5-A231-B09CF582A67F}" sibTransId="{BBD18352-090C-4FB8-A988-4012A6BEFFD3}"/>
    <dgm:cxn modelId="{0F12FD37-6569-4B66-9618-70CBA834EAEC}" srcId="{4FCB53FA-EF66-40D1-B9EF-0561E3284ED6}" destId="{48289561-7882-4A89-A83B-EC43550DCB5D}" srcOrd="1" destOrd="0" parTransId="{2F0971D6-0DAD-4171-AF1D-ACA56FC970B8}" sibTransId="{23E54D0D-DF95-40C8-A53E-28B518996593}"/>
    <dgm:cxn modelId="{57737D6F-1842-4C34-8EFB-225DA2A36A1F}" type="presOf" srcId="{23E54D0D-DF95-40C8-A53E-28B518996593}" destId="{8BA298CF-44EE-4E38-B599-FDB2E8A71EE1}" srcOrd="0" destOrd="0" presId="urn:microsoft.com/office/officeart/2008/layout/CircularPictureCallout"/>
    <dgm:cxn modelId="{20157F50-4BA8-48E2-91E3-D68D2517ECC2}" type="presOf" srcId="{3D44EC75-DE3B-4675-857A-E7D83B1CE62D}" destId="{0C3B7B2F-F2EF-45D8-BE76-506D15C7D3A2}" srcOrd="0" destOrd="0" presId="urn:microsoft.com/office/officeart/2008/layout/CircularPictureCallout"/>
    <dgm:cxn modelId="{4DD7A359-6B9A-47DB-A11A-D76BBB89C356}" type="presOf" srcId="{4FCB53FA-EF66-40D1-B9EF-0561E3284ED6}" destId="{E74BB753-F371-4D2E-A32E-F880FCD6BE12}" srcOrd="0" destOrd="0" presId="urn:microsoft.com/office/officeart/2008/layout/CircularPictureCallout"/>
    <dgm:cxn modelId="{D79B988A-E6EE-49F1-943E-B71515DB11E6}" type="presOf" srcId="{9684BDC7-7D84-45A9-8098-AF0DFB16EE1E}" destId="{AC935A52-9D63-46B7-8F58-7B3363C706C5}" srcOrd="0" destOrd="0" presId="urn:microsoft.com/office/officeart/2008/layout/CircularPictureCallout"/>
    <dgm:cxn modelId="{59610F95-EF1B-4ECC-8065-B08AC2A69714}" type="presOf" srcId="{F833AE7F-77E3-4D52-A924-B06E7FE30D82}" destId="{C8B820F7-F0DE-48EB-8201-56F640326275}" srcOrd="0" destOrd="0" presId="urn:microsoft.com/office/officeart/2008/layout/CircularPictureCallout"/>
    <dgm:cxn modelId="{FFF802AE-6FD1-4BF2-BE94-61FF625E864F}" srcId="{4FCB53FA-EF66-40D1-B9EF-0561E3284ED6}" destId="{F833AE7F-77E3-4D52-A924-B06E7FE30D82}" srcOrd="2" destOrd="0" parTransId="{2FF96C19-E248-45EE-AA7C-3A35F69EA0C2}" sibTransId="{8DE4FDE2-3D30-4710-9E6D-1059653F00EB}"/>
    <dgm:cxn modelId="{58FDACC9-35E5-4D7B-9BF0-930D465FD214}" type="presOf" srcId="{BBD18352-090C-4FB8-A988-4012A6BEFFD3}" destId="{ED785A8D-9839-4FB9-9C52-F4B24F9DAD41}" srcOrd="0" destOrd="0" presId="urn:microsoft.com/office/officeart/2008/layout/CircularPictureCallout"/>
    <dgm:cxn modelId="{085917D5-7E6F-4E99-A05C-D924112620EF}" type="presOf" srcId="{8DE4FDE2-3D30-4710-9E6D-1059653F00EB}" destId="{6348EDC6-D1BA-471B-9743-C4E0CB0297DB}" srcOrd="0" destOrd="0" presId="urn:microsoft.com/office/officeart/2008/layout/CircularPictureCallout"/>
    <dgm:cxn modelId="{F45BF8E9-A274-4E55-A745-5D8F9F94BCCB}" srcId="{4FCB53FA-EF66-40D1-B9EF-0561E3284ED6}" destId="{463E23B2-668E-4DAF-80FC-A758C2D8CF57}" srcOrd="3" destOrd="0" parTransId="{EB7A1577-9F8F-4ECC-8E07-C092A22CB4FE}" sibTransId="{41419E4D-733D-4BA3-B768-AFCAEE5FF345}"/>
    <dgm:cxn modelId="{F427CDEE-59E8-4824-93E6-2403504C4C13}" type="presOf" srcId="{463E23B2-668E-4DAF-80FC-A758C2D8CF57}" destId="{95B14A0C-7608-4AB5-BE05-6018CC07B72D}" srcOrd="0" destOrd="0" presId="urn:microsoft.com/office/officeart/2008/layout/CircularPictureCallout"/>
    <dgm:cxn modelId="{F8395EA9-A357-4096-AA27-3888F41D66C9}" type="presParOf" srcId="{E74BB753-F371-4D2E-A32E-F880FCD6BE12}" destId="{1CC271F0-92B2-4F6A-932B-2C4CA66825CA}" srcOrd="0" destOrd="0" presId="urn:microsoft.com/office/officeart/2008/layout/CircularPictureCallout"/>
    <dgm:cxn modelId="{DF0B019E-7E0A-4618-9967-9091C7894047}" type="presParOf" srcId="{1CC271F0-92B2-4F6A-932B-2C4CA66825CA}" destId="{000CE357-3138-4322-A966-7923A63BD499}" srcOrd="0" destOrd="0" presId="urn:microsoft.com/office/officeart/2008/layout/CircularPictureCallout"/>
    <dgm:cxn modelId="{E975ECD0-8A70-4714-8E1E-23B8B046B027}" type="presParOf" srcId="{000CE357-3138-4322-A966-7923A63BD499}" destId="{AC935A52-9D63-46B7-8F58-7B3363C706C5}" srcOrd="0" destOrd="0" presId="urn:microsoft.com/office/officeart/2008/layout/CircularPictureCallout"/>
    <dgm:cxn modelId="{45C7D39E-6063-4D2A-B997-979075F0F608}" type="presParOf" srcId="{1CC271F0-92B2-4F6A-932B-2C4CA66825CA}" destId="{D86F5EBA-01F0-439E-AAFF-FA4C807FE104}" srcOrd="1" destOrd="0" presId="urn:microsoft.com/office/officeart/2008/layout/CircularPictureCallout"/>
    <dgm:cxn modelId="{D2A98B2D-B36B-4E09-9039-1743A1CEE705}" type="presParOf" srcId="{1CC271F0-92B2-4F6A-932B-2C4CA66825CA}" destId="{CD8F2B5C-A228-40D0-98C9-97C38795A00F}" srcOrd="2" destOrd="0" presId="urn:microsoft.com/office/officeart/2008/layout/CircularPictureCallout"/>
    <dgm:cxn modelId="{8BB3A3E6-B1C3-4A48-8CB8-11AB0585A97D}" type="presParOf" srcId="{CD8F2B5C-A228-40D0-98C9-97C38795A00F}" destId="{8BA298CF-44EE-4E38-B599-FDB2E8A71EE1}" srcOrd="0" destOrd="0" presId="urn:microsoft.com/office/officeart/2008/layout/CircularPictureCallout"/>
    <dgm:cxn modelId="{214708E7-5028-4C98-BB69-C68AEB466A55}" type="presParOf" srcId="{1CC271F0-92B2-4F6A-932B-2C4CA66825CA}" destId="{45EF28D7-EF2A-42EE-8948-2AF6C925E0BD}" srcOrd="3" destOrd="0" presId="urn:microsoft.com/office/officeart/2008/layout/CircularPictureCallout"/>
    <dgm:cxn modelId="{DB9950FD-80FE-40F1-B910-48CD9692D740}" type="presParOf" srcId="{1CC271F0-92B2-4F6A-932B-2C4CA66825CA}" destId="{05828758-33EC-4B16-8AFC-B24337BFF7F9}" srcOrd="4" destOrd="0" presId="urn:microsoft.com/office/officeart/2008/layout/CircularPictureCallout"/>
    <dgm:cxn modelId="{8753153F-2785-4B30-B6BF-2C4FF53FBA68}" type="presParOf" srcId="{05828758-33EC-4B16-8AFC-B24337BFF7F9}" destId="{6658D973-8866-46EC-9729-AAD15FD7BEFA}" srcOrd="0" destOrd="0" presId="urn:microsoft.com/office/officeart/2008/layout/CircularPictureCallout"/>
    <dgm:cxn modelId="{BC652D56-C612-45CA-92B5-E4824F355696}" type="presParOf" srcId="{1CC271F0-92B2-4F6A-932B-2C4CA66825CA}" destId="{61848E7F-E9FE-4D27-AB39-FE3A54E1FEA1}" srcOrd="5" destOrd="0" presId="urn:microsoft.com/office/officeart/2008/layout/CircularPictureCallout"/>
    <dgm:cxn modelId="{48B84B7B-763F-42A6-8721-9DA4C47CCE69}" type="presParOf" srcId="{61848E7F-E9FE-4D27-AB39-FE3A54E1FEA1}" destId="{6348EDC6-D1BA-471B-9743-C4E0CB0297DB}" srcOrd="0" destOrd="0" presId="urn:microsoft.com/office/officeart/2008/layout/CircularPictureCallout"/>
    <dgm:cxn modelId="{2D11BA35-8E3B-4F9D-ADBE-05238FF0B91F}" type="presParOf" srcId="{1CC271F0-92B2-4F6A-932B-2C4CA66825CA}" destId="{079DDC53-86B3-46FC-9E73-124B027E0B05}" srcOrd="6" destOrd="0" presId="urn:microsoft.com/office/officeart/2008/layout/CircularPictureCallout"/>
    <dgm:cxn modelId="{CA86450B-4ED3-45E7-A0F4-DEEF55C126B0}" type="presParOf" srcId="{1CC271F0-92B2-4F6A-932B-2C4CA66825CA}" destId="{4B6F2B78-DC54-4776-86D2-3C5F657F15F5}" srcOrd="7" destOrd="0" presId="urn:microsoft.com/office/officeart/2008/layout/CircularPictureCallout"/>
    <dgm:cxn modelId="{7D598486-2B91-411E-9C63-EE00C3D88D02}" type="presParOf" srcId="{4B6F2B78-DC54-4776-86D2-3C5F657F15F5}" destId="{C8B820F7-F0DE-48EB-8201-56F640326275}" srcOrd="0" destOrd="0" presId="urn:microsoft.com/office/officeart/2008/layout/CircularPictureCallout"/>
    <dgm:cxn modelId="{AF4D4E40-A2E2-49DD-8BC1-77A8A2E9A534}" type="presParOf" srcId="{1CC271F0-92B2-4F6A-932B-2C4CA66825CA}" destId="{204E89CD-20D8-4C24-A1CB-92C951D802C9}" srcOrd="8" destOrd="0" presId="urn:microsoft.com/office/officeart/2008/layout/CircularPictureCallout"/>
    <dgm:cxn modelId="{AADD98A0-6C23-4ADE-9503-AE7DBFDAFF9F}" type="presParOf" srcId="{204E89CD-20D8-4C24-A1CB-92C951D802C9}" destId="{AE09926B-168A-4EFE-9CC2-5FA1D2FB95E5}" srcOrd="0" destOrd="0" presId="urn:microsoft.com/office/officeart/2008/layout/CircularPictureCallout"/>
    <dgm:cxn modelId="{7E2FB3E0-363C-4396-AECE-CFF35F53DB6B}" type="presParOf" srcId="{1CC271F0-92B2-4F6A-932B-2C4CA66825CA}" destId="{F41C1406-6804-4773-A2CD-630205151163}" srcOrd="9" destOrd="0" presId="urn:microsoft.com/office/officeart/2008/layout/CircularPictureCallout"/>
    <dgm:cxn modelId="{4B78720E-86B5-4D25-913F-5BD9B221AC0F}" type="presParOf" srcId="{1CC271F0-92B2-4F6A-932B-2C4CA66825CA}" destId="{CE93959F-105A-4DAD-8A1A-F5ADF1271024}" srcOrd="10" destOrd="0" presId="urn:microsoft.com/office/officeart/2008/layout/CircularPictureCallout"/>
    <dgm:cxn modelId="{89BACB14-D159-43C7-A17A-5241DCED7B1B}" type="presParOf" srcId="{CE93959F-105A-4DAD-8A1A-F5ADF1271024}" destId="{95B14A0C-7608-4AB5-BE05-6018CC07B72D}" srcOrd="0" destOrd="0" presId="urn:microsoft.com/office/officeart/2008/layout/CircularPictureCallout"/>
    <dgm:cxn modelId="{35BF5AF4-1012-47F4-AC38-FDD8AF8EDA6C}" type="presParOf" srcId="{1CC271F0-92B2-4F6A-932B-2C4CA66825CA}" destId="{B75DF8FA-2DBF-422B-9CE1-889C1F57167B}" srcOrd="11" destOrd="0" presId="urn:microsoft.com/office/officeart/2008/layout/CircularPictureCallout"/>
    <dgm:cxn modelId="{85761082-57D8-4DAA-8E80-AE253E81D43F}" type="presParOf" srcId="{B75DF8FA-2DBF-422B-9CE1-889C1F57167B}" destId="{ED785A8D-9839-4FB9-9C52-F4B24F9DAD41}" srcOrd="0" destOrd="0" presId="urn:microsoft.com/office/officeart/2008/layout/CircularPictureCallout"/>
    <dgm:cxn modelId="{007D985F-C5B0-4A84-878A-640473C3D4B3}" type="presParOf" srcId="{1CC271F0-92B2-4F6A-932B-2C4CA66825CA}" destId="{E2034BFD-9ED2-4866-BFC6-2A7383D7A993}" srcOrd="12" destOrd="0" presId="urn:microsoft.com/office/officeart/2008/layout/CircularPictureCallout"/>
    <dgm:cxn modelId="{FE64B6F1-2917-4B9A-A801-5A992565D0F9}" type="presParOf" srcId="{1CC271F0-92B2-4F6A-932B-2C4CA66825CA}" destId="{FEA9E0B4-51C3-4386-BB21-8EC6CF724C74}" srcOrd="13" destOrd="0" presId="urn:microsoft.com/office/officeart/2008/layout/CircularPictureCallout"/>
    <dgm:cxn modelId="{673E58F2-0885-4FF8-8E92-6558F8DE1070}" type="presParOf" srcId="{FEA9E0B4-51C3-4386-BB21-8EC6CF724C74}" destId="{0C3B7B2F-F2EF-45D8-BE76-506D15C7D3A2}"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0A30D9-3D87-440C-9BD9-60C9ED738BD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s-US"/>
        </a:p>
      </dgm:t>
    </dgm:pt>
    <dgm:pt modelId="{900E5C97-B23D-446E-B755-4B0ACD91727E}">
      <dgm:prSet phldrT="[Texto]" custT="1"/>
      <dgm:spPr/>
      <dgm:t>
        <a:bodyPr/>
        <a:lstStyle/>
        <a:p>
          <a:pPr>
            <a:lnSpc>
              <a:spcPct val="100000"/>
            </a:lnSpc>
            <a:spcAft>
              <a:spcPts val="0"/>
            </a:spcAft>
            <a:buChar char="•"/>
          </a:pPr>
          <a:r>
            <a:rPr lang="es-VE" sz="1400" dirty="0"/>
            <a:t>Sustentada en leyes y decretos de pertinencia para el país. CRV-1999: Art.108; LOCTI: Art. 38; etc.</a:t>
          </a:r>
          <a:endParaRPr lang="es-US" sz="1400" dirty="0"/>
        </a:p>
      </dgm:t>
    </dgm:pt>
    <dgm:pt modelId="{61CB935A-5A36-4794-BCA8-FB5B4FDFB3DC}" type="parTrans" cxnId="{FC13103E-CFD5-4FDE-B0AE-66C21CA45B75}">
      <dgm:prSet/>
      <dgm:spPr/>
      <dgm:t>
        <a:bodyPr/>
        <a:lstStyle/>
        <a:p>
          <a:endParaRPr lang="es-US"/>
        </a:p>
      </dgm:t>
    </dgm:pt>
    <dgm:pt modelId="{71D79D8E-E711-4B9B-A45F-63AB0AA3E508}" type="sibTrans" cxnId="{FC13103E-CFD5-4FDE-B0AE-66C21CA45B75}">
      <dgm:prSet/>
      <dgm:spPr/>
      <dgm:t>
        <a:bodyPr/>
        <a:lstStyle/>
        <a:p>
          <a:endParaRPr lang="es-US"/>
        </a:p>
      </dgm:t>
    </dgm:pt>
    <dgm:pt modelId="{6D7F768C-F7C2-4175-B6A5-2F8FB41787C9}">
      <dgm:prSet custT="1"/>
      <dgm:spPr/>
      <dgm:t>
        <a:bodyPr/>
        <a:lstStyle/>
        <a:p>
          <a:pPr>
            <a:lnSpc>
              <a:spcPct val="100000"/>
            </a:lnSpc>
            <a:spcAft>
              <a:spcPts val="0"/>
            </a:spcAft>
          </a:pPr>
          <a:r>
            <a:rPr lang="es-VE" sz="1400" dirty="0"/>
            <a:t>Se basa en valores éticos, principios filosóficos y epistemológicos.</a:t>
          </a:r>
          <a:endParaRPr lang="es-ES" sz="1400" dirty="0"/>
        </a:p>
      </dgm:t>
    </dgm:pt>
    <dgm:pt modelId="{696FFFEC-473F-43D2-B333-75FD858997A2}" type="parTrans" cxnId="{380BA483-8375-4922-A665-289D85C3F4B2}">
      <dgm:prSet/>
      <dgm:spPr/>
      <dgm:t>
        <a:bodyPr/>
        <a:lstStyle/>
        <a:p>
          <a:endParaRPr lang="es-US"/>
        </a:p>
      </dgm:t>
    </dgm:pt>
    <dgm:pt modelId="{8D22ED3C-5B45-466A-9E8C-FC0AF6AB2F2D}" type="sibTrans" cxnId="{380BA483-8375-4922-A665-289D85C3F4B2}">
      <dgm:prSet/>
      <dgm:spPr/>
      <dgm:t>
        <a:bodyPr/>
        <a:lstStyle/>
        <a:p>
          <a:endParaRPr lang="es-US"/>
        </a:p>
      </dgm:t>
    </dgm:pt>
    <dgm:pt modelId="{073382BB-94CD-4A19-972C-60D572219F5D}">
      <dgm:prSet custT="1"/>
      <dgm:spPr/>
      <dgm:t>
        <a:bodyPr/>
        <a:lstStyle/>
        <a:p>
          <a:pPr>
            <a:lnSpc>
              <a:spcPct val="100000"/>
            </a:lnSpc>
            <a:spcAft>
              <a:spcPts val="0"/>
            </a:spcAft>
          </a:pPr>
          <a:r>
            <a:rPr lang="es-VE" sz="1400"/>
            <a:t>Irrumpe en el paradigma organizacional educativo mejorando los procedimientos. </a:t>
          </a:r>
          <a:endParaRPr lang="es-ES" sz="1400" dirty="0"/>
        </a:p>
      </dgm:t>
    </dgm:pt>
    <dgm:pt modelId="{2AA9E6BD-77A9-4C2F-956E-133743190630}" type="parTrans" cxnId="{AB231623-7595-42E8-8551-A22DBA0BA429}">
      <dgm:prSet/>
      <dgm:spPr/>
      <dgm:t>
        <a:bodyPr/>
        <a:lstStyle/>
        <a:p>
          <a:endParaRPr lang="es-US"/>
        </a:p>
      </dgm:t>
    </dgm:pt>
    <dgm:pt modelId="{5A90D810-E56C-468C-AE77-5F6A303CE525}" type="sibTrans" cxnId="{AB231623-7595-42E8-8551-A22DBA0BA429}">
      <dgm:prSet/>
      <dgm:spPr/>
      <dgm:t>
        <a:bodyPr/>
        <a:lstStyle/>
        <a:p>
          <a:endParaRPr lang="es-US"/>
        </a:p>
      </dgm:t>
    </dgm:pt>
    <dgm:pt modelId="{E555A45E-20ED-4E2C-82EC-16D049468CDE}" type="pres">
      <dgm:prSet presAssocID="{2E0A30D9-3D87-440C-9BD9-60C9ED738BD7}" presName="linear" presStyleCnt="0">
        <dgm:presLayoutVars>
          <dgm:animLvl val="lvl"/>
          <dgm:resizeHandles val="exact"/>
        </dgm:presLayoutVars>
      </dgm:prSet>
      <dgm:spPr/>
    </dgm:pt>
    <dgm:pt modelId="{CADEA444-19F8-4AE8-8242-C6F4D91E9038}" type="pres">
      <dgm:prSet presAssocID="{900E5C97-B23D-446E-B755-4B0ACD91727E}" presName="parentText" presStyleLbl="node1" presStyleIdx="0" presStyleCnt="3" custScaleY="74331">
        <dgm:presLayoutVars>
          <dgm:chMax val="0"/>
          <dgm:bulletEnabled val="1"/>
        </dgm:presLayoutVars>
      </dgm:prSet>
      <dgm:spPr/>
    </dgm:pt>
    <dgm:pt modelId="{90159022-4BD9-4372-BDCE-528B9306AB57}" type="pres">
      <dgm:prSet presAssocID="{71D79D8E-E711-4B9B-A45F-63AB0AA3E508}" presName="spacer" presStyleCnt="0"/>
      <dgm:spPr/>
    </dgm:pt>
    <dgm:pt modelId="{CEF0D770-F764-4109-BFB0-5C1B0F12C61A}" type="pres">
      <dgm:prSet presAssocID="{6D7F768C-F7C2-4175-B6A5-2F8FB41787C9}" presName="parentText" presStyleLbl="node1" presStyleIdx="1" presStyleCnt="3" custScaleY="74331">
        <dgm:presLayoutVars>
          <dgm:chMax val="0"/>
          <dgm:bulletEnabled val="1"/>
        </dgm:presLayoutVars>
      </dgm:prSet>
      <dgm:spPr/>
    </dgm:pt>
    <dgm:pt modelId="{56157362-8FE8-41AB-9587-DFEC496491A8}" type="pres">
      <dgm:prSet presAssocID="{8D22ED3C-5B45-466A-9E8C-FC0AF6AB2F2D}" presName="spacer" presStyleCnt="0"/>
      <dgm:spPr/>
    </dgm:pt>
    <dgm:pt modelId="{DA45C6F2-7B5A-406D-88A3-E2DCBECB40B1}" type="pres">
      <dgm:prSet presAssocID="{073382BB-94CD-4A19-972C-60D572219F5D}" presName="parentText" presStyleLbl="node1" presStyleIdx="2" presStyleCnt="3" custScaleY="74331">
        <dgm:presLayoutVars>
          <dgm:chMax val="0"/>
          <dgm:bulletEnabled val="1"/>
        </dgm:presLayoutVars>
      </dgm:prSet>
      <dgm:spPr/>
    </dgm:pt>
  </dgm:ptLst>
  <dgm:cxnLst>
    <dgm:cxn modelId="{AB231623-7595-42E8-8551-A22DBA0BA429}" srcId="{2E0A30D9-3D87-440C-9BD9-60C9ED738BD7}" destId="{073382BB-94CD-4A19-972C-60D572219F5D}" srcOrd="2" destOrd="0" parTransId="{2AA9E6BD-77A9-4C2F-956E-133743190630}" sibTransId="{5A90D810-E56C-468C-AE77-5F6A303CE525}"/>
    <dgm:cxn modelId="{6B05B825-0880-4290-9246-0A90CA999B56}" type="presOf" srcId="{900E5C97-B23D-446E-B755-4B0ACD91727E}" destId="{CADEA444-19F8-4AE8-8242-C6F4D91E9038}" srcOrd="0" destOrd="0" presId="urn:microsoft.com/office/officeart/2005/8/layout/vList2"/>
    <dgm:cxn modelId="{3B503F30-2F8A-43EE-B6DE-DD26081CE434}" type="presOf" srcId="{073382BB-94CD-4A19-972C-60D572219F5D}" destId="{DA45C6F2-7B5A-406D-88A3-E2DCBECB40B1}" srcOrd="0" destOrd="0" presId="urn:microsoft.com/office/officeart/2005/8/layout/vList2"/>
    <dgm:cxn modelId="{FC13103E-CFD5-4FDE-B0AE-66C21CA45B75}" srcId="{2E0A30D9-3D87-440C-9BD9-60C9ED738BD7}" destId="{900E5C97-B23D-446E-B755-4B0ACD91727E}" srcOrd="0" destOrd="0" parTransId="{61CB935A-5A36-4794-BCA8-FB5B4FDFB3DC}" sibTransId="{71D79D8E-E711-4B9B-A45F-63AB0AA3E508}"/>
    <dgm:cxn modelId="{0FDA4840-A395-4CCD-9B65-5B70326F2D24}" type="presOf" srcId="{6D7F768C-F7C2-4175-B6A5-2F8FB41787C9}" destId="{CEF0D770-F764-4109-BFB0-5C1B0F12C61A}" srcOrd="0" destOrd="0" presId="urn:microsoft.com/office/officeart/2005/8/layout/vList2"/>
    <dgm:cxn modelId="{380BA483-8375-4922-A665-289D85C3F4B2}" srcId="{2E0A30D9-3D87-440C-9BD9-60C9ED738BD7}" destId="{6D7F768C-F7C2-4175-B6A5-2F8FB41787C9}" srcOrd="1" destOrd="0" parTransId="{696FFFEC-473F-43D2-B333-75FD858997A2}" sibTransId="{8D22ED3C-5B45-466A-9E8C-FC0AF6AB2F2D}"/>
    <dgm:cxn modelId="{19B7BD88-846A-4DD3-9F02-6E551E27BCD1}" type="presOf" srcId="{2E0A30D9-3D87-440C-9BD9-60C9ED738BD7}" destId="{E555A45E-20ED-4E2C-82EC-16D049468CDE}" srcOrd="0" destOrd="0" presId="urn:microsoft.com/office/officeart/2005/8/layout/vList2"/>
    <dgm:cxn modelId="{88503632-A4FF-4816-A34C-F45EC1B60144}" type="presParOf" srcId="{E555A45E-20ED-4E2C-82EC-16D049468CDE}" destId="{CADEA444-19F8-4AE8-8242-C6F4D91E9038}" srcOrd="0" destOrd="0" presId="urn:microsoft.com/office/officeart/2005/8/layout/vList2"/>
    <dgm:cxn modelId="{1477DE08-B6C5-4EE3-A438-D202DAAAE1BC}" type="presParOf" srcId="{E555A45E-20ED-4E2C-82EC-16D049468CDE}" destId="{90159022-4BD9-4372-BDCE-528B9306AB57}" srcOrd="1" destOrd="0" presId="urn:microsoft.com/office/officeart/2005/8/layout/vList2"/>
    <dgm:cxn modelId="{35486717-AE33-492B-AB2D-9FACA2BD5CE7}" type="presParOf" srcId="{E555A45E-20ED-4E2C-82EC-16D049468CDE}" destId="{CEF0D770-F764-4109-BFB0-5C1B0F12C61A}" srcOrd="2" destOrd="0" presId="urn:microsoft.com/office/officeart/2005/8/layout/vList2"/>
    <dgm:cxn modelId="{4838B8BB-CB7E-49D0-990F-2D3C4562FD87}" type="presParOf" srcId="{E555A45E-20ED-4E2C-82EC-16D049468CDE}" destId="{56157362-8FE8-41AB-9587-DFEC496491A8}" srcOrd="3" destOrd="0" presId="urn:microsoft.com/office/officeart/2005/8/layout/vList2"/>
    <dgm:cxn modelId="{D3F3783F-A499-46EA-BF36-4C0E810F6DC2}" type="presParOf" srcId="{E555A45E-20ED-4E2C-82EC-16D049468CDE}" destId="{DA45C6F2-7B5A-406D-88A3-E2DCBECB40B1}" srcOrd="4"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0A30D9-3D87-440C-9BD9-60C9ED738BD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s-US"/>
        </a:p>
      </dgm:t>
    </dgm:pt>
    <dgm:pt modelId="{04C7CBC3-21C2-4383-87EF-EE1C689C1265}">
      <dgm:prSet custT="1"/>
      <dgm:spPr/>
      <dgm:t>
        <a:bodyPr/>
        <a:lstStyle/>
        <a:p>
          <a:pPr>
            <a:lnSpc>
              <a:spcPct val="100000"/>
            </a:lnSpc>
            <a:spcAft>
              <a:spcPts val="0"/>
            </a:spcAft>
          </a:pPr>
          <a:r>
            <a:rPr lang="es-VE" sz="1400"/>
            <a:t>En lo pragmático busca soluciones confiables y eficientes.</a:t>
          </a:r>
          <a:endParaRPr lang="es-ES" sz="1400" dirty="0"/>
        </a:p>
      </dgm:t>
    </dgm:pt>
    <dgm:pt modelId="{615E6148-0875-48B2-ACA9-69A97DEB0559}" type="parTrans" cxnId="{41072519-4FB1-499D-B633-7D2DBD5EC27E}">
      <dgm:prSet/>
      <dgm:spPr/>
      <dgm:t>
        <a:bodyPr/>
        <a:lstStyle/>
        <a:p>
          <a:endParaRPr lang="es-US"/>
        </a:p>
      </dgm:t>
    </dgm:pt>
    <dgm:pt modelId="{BD105746-7A42-49F7-B645-63E47AD1F460}" type="sibTrans" cxnId="{41072519-4FB1-499D-B633-7D2DBD5EC27E}">
      <dgm:prSet/>
      <dgm:spPr/>
      <dgm:t>
        <a:bodyPr/>
        <a:lstStyle/>
        <a:p>
          <a:endParaRPr lang="es-US"/>
        </a:p>
      </dgm:t>
    </dgm:pt>
    <dgm:pt modelId="{250EF61E-3D7D-4FED-AC6D-B434AB676D60}">
      <dgm:prSet custT="1"/>
      <dgm:spPr/>
      <dgm:t>
        <a:bodyPr/>
        <a:lstStyle/>
        <a:p>
          <a:pPr>
            <a:lnSpc>
              <a:spcPct val="100000"/>
            </a:lnSpc>
            <a:spcAft>
              <a:spcPts val="0"/>
            </a:spcAft>
          </a:pPr>
          <a:r>
            <a:rPr lang="es-VE" sz="1400"/>
            <a:t>Fomenta la investigación y desarrollando de la tecnología blockchain en el ambiente educativo. </a:t>
          </a:r>
          <a:endParaRPr lang="es-ES" sz="1400" dirty="0"/>
        </a:p>
      </dgm:t>
    </dgm:pt>
    <dgm:pt modelId="{6E82AB55-D442-430F-AB73-F49A83228439}" type="parTrans" cxnId="{ECCFA0D7-4B51-4A28-A006-A177F165AC63}">
      <dgm:prSet/>
      <dgm:spPr/>
      <dgm:t>
        <a:bodyPr/>
        <a:lstStyle/>
        <a:p>
          <a:endParaRPr lang="es-US"/>
        </a:p>
      </dgm:t>
    </dgm:pt>
    <dgm:pt modelId="{63E4519B-180C-41F8-9DDC-A7D9D364ED09}" type="sibTrans" cxnId="{ECCFA0D7-4B51-4A28-A006-A177F165AC63}">
      <dgm:prSet/>
      <dgm:spPr/>
      <dgm:t>
        <a:bodyPr/>
        <a:lstStyle/>
        <a:p>
          <a:endParaRPr lang="es-US"/>
        </a:p>
      </dgm:t>
    </dgm:pt>
    <dgm:pt modelId="{768B9024-E12E-49E4-B542-2069938A8D1A}">
      <dgm:prSet custT="1"/>
      <dgm:spPr/>
      <dgm:t>
        <a:bodyPr/>
        <a:lstStyle/>
        <a:p>
          <a:pPr>
            <a:lnSpc>
              <a:spcPct val="100000"/>
            </a:lnSpc>
            <a:spcAft>
              <a:spcPts val="0"/>
            </a:spcAft>
          </a:pPr>
          <a:r>
            <a:rPr lang="es-VE" sz="1400"/>
            <a:t>Quedará un precedente documental y lineamientos para implementar soluciones basadas en BC</a:t>
          </a:r>
          <a:endParaRPr lang="es-ES" sz="1400" dirty="0"/>
        </a:p>
      </dgm:t>
    </dgm:pt>
    <dgm:pt modelId="{6FF92339-6CBF-4DFF-88D3-331604ACC285}" type="parTrans" cxnId="{78FB7B88-D2D1-4C77-86C1-FC084874C8AD}">
      <dgm:prSet/>
      <dgm:spPr/>
      <dgm:t>
        <a:bodyPr/>
        <a:lstStyle/>
        <a:p>
          <a:endParaRPr lang="es-US"/>
        </a:p>
      </dgm:t>
    </dgm:pt>
    <dgm:pt modelId="{5B6E87CF-9757-4CF4-A904-4FCE0C7DCDC7}" type="sibTrans" cxnId="{78FB7B88-D2D1-4C77-86C1-FC084874C8AD}">
      <dgm:prSet/>
      <dgm:spPr/>
      <dgm:t>
        <a:bodyPr/>
        <a:lstStyle/>
        <a:p>
          <a:endParaRPr lang="es-US"/>
        </a:p>
      </dgm:t>
    </dgm:pt>
    <dgm:pt modelId="{E555A45E-20ED-4E2C-82EC-16D049468CDE}" type="pres">
      <dgm:prSet presAssocID="{2E0A30D9-3D87-440C-9BD9-60C9ED738BD7}" presName="linear" presStyleCnt="0">
        <dgm:presLayoutVars>
          <dgm:animLvl val="lvl"/>
          <dgm:resizeHandles val="exact"/>
        </dgm:presLayoutVars>
      </dgm:prSet>
      <dgm:spPr/>
    </dgm:pt>
    <dgm:pt modelId="{25FFD6CE-37E2-4E8D-BEBD-E5C62A467526}" type="pres">
      <dgm:prSet presAssocID="{04C7CBC3-21C2-4383-87EF-EE1C689C1265}" presName="parentText" presStyleLbl="node1" presStyleIdx="0" presStyleCnt="3" custScaleY="74331">
        <dgm:presLayoutVars>
          <dgm:chMax val="0"/>
          <dgm:bulletEnabled val="1"/>
        </dgm:presLayoutVars>
      </dgm:prSet>
      <dgm:spPr/>
    </dgm:pt>
    <dgm:pt modelId="{09DC10A9-46B6-44EC-81CC-2F7D1FED82DD}" type="pres">
      <dgm:prSet presAssocID="{BD105746-7A42-49F7-B645-63E47AD1F460}" presName="spacer" presStyleCnt="0"/>
      <dgm:spPr/>
    </dgm:pt>
    <dgm:pt modelId="{5BEEADD9-FB9A-4350-99E5-0FC9D82E874A}" type="pres">
      <dgm:prSet presAssocID="{250EF61E-3D7D-4FED-AC6D-B434AB676D60}" presName="parentText" presStyleLbl="node1" presStyleIdx="1" presStyleCnt="3" custScaleY="74331">
        <dgm:presLayoutVars>
          <dgm:chMax val="0"/>
          <dgm:bulletEnabled val="1"/>
        </dgm:presLayoutVars>
      </dgm:prSet>
      <dgm:spPr/>
    </dgm:pt>
    <dgm:pt modelId="{05B14AED-5952-4C38-B042-221806A9B460}" type="pres">
      <dgm:prSet presAssocID="{63E4519B-180C-41F8-9DDC-A7D9D364ED09}" presName="spacer" presStyleCnt="0"/>
      <dgm:spPr/>
    </dgm:pt>
    <dgm:pt modelId="{3C49A2B5-5B03-4C1E-A3C2-B400BA4752A2}" type="pres">
      <dgm:prSet presAssocID="{768B9024-E12E-49E4-B542-2069938A8D1A}" presName="parentText" presStyleLbl="node1" presStyleIdx="2" presStyleCnt="3" custScaleY="74331">
        <dgm:presLayoutVars>
          <dgm:chMax val="0"/>
          <dgm:bulletEnabled val="1"/>
        </dgm:presLayoutVars>
      </dgm:prSet>
      <dgm:spPr/>
    </dgm:pt>
  </dgm:ptLst>
  <dgm:cxnLst>
    <dgm:cxn modelId="{9DEE8A08-710E-4D6D-815F-C2B4EB98EB1F}" type="presOf" srcId="{250EF61E-3D7D-4FED-AC6D-B434AB676D60}" destId="{5BEEADD9-FB9A-4350-99E5-0FC9D82E874A}" srcOrd="0" destOrd="0" presId="urn:microsoft.com/office/officeart/2005/8/layout/vList2"/>
    <dgm:cxn modelId="{41072519-4FB1-499D-B633-7D2DBD5EC27E}" srcId="{2E0A30D9-3D87-440C-9BD9-60C9ED738BD7}" destId="{04C7CBC3-21C2-4383-87EF-EE1C689C1265}" srcOrd="0" destOrd="0" parTransId="{615E6148-0875-48B2-ACA9-69A97DEB0559}" sibTransId="{BD105746-7A42-49F7-B645-63E47AD1F460}"/>
    <dgm:cxn modelId="{78FB7B88-D2D1-4C77-86C1-FC084874C8AD}" srcId="{2E0A30D9-3D87-440C-9BD9-60C9ED738BD7}" destId="{768B9024-E12E-49E4-B542-2069938A8D1A}" srcOrd="2" destOrd="0" parTransId="{6FF92339-6CBF-4DFF-88D3-331604ACC285}" sibTransId="{5B6E87CF-9757-4CF4-A904-4FCE0C7DCDC7}"/>
    <dgm:cxn modelId="{19B7BD88-846A-4DD3-9F02-6E551E27BCD1}" type="presOf" srcId="{2E0A30D9-3D87-440C-9BD9-60C9ED738BD7}" destId="{E555A45E-20ED-4E2C-82EC-16D049468CDE}" srcOrd="0" destOrd="0" presId="urn:microsoft.com/office/officeart/2005/8/layout/vList2"/>
    <dgm:cxn modelId="{786508B5-9E73-4774-9226-0A448413524B}" type="presOf" srcId="{768B9024-E12E-49E4-B542-2069938A8D1A}" destId="{3C49A2B5-5B03-4C1E-A3C2-B400BA4752A2}" srcOrd="0" destOrd="0" presId="urn:microsoft.com/office/officeart/2005/8/layout/vList2"/>
    <dgm:cxn modelId="{5796F5BE-507F-4CFA-9824-CFC0C57F32EF}" type="presOf" srcId="{04C7CBC3-21C2-4383-87EF-EE1C689C1265}" destId="{25FFD6CE-37E2-4E8D-BEBD-E5C62A467526}" srcOrd="0" destOrd="0" presId="urn:microsoft.com/office/officeart/2005/8/layout/vList2"/>
    <dgm:cxn modelId="{ECCFA0D7-4B51-4A28-A006-A177F165AC63}" srcId="{2E0A30D9-3D87-440C-9BD9-60C9ED738BD7}" destId="{250EF61E-3D7D-4FED-AC6D-B434AB676D60}" srcOrd="1" destOrd="0" parTransId="{6E82AB55-D442-430F-AB73-F49A83228439}" sibTransId="{63E4519B-180C-41F8-9DDC-A7D9D364ED09}"/>
    <dgm:cxn modelId="{AFC34855-21A3-4809-8AD7-2510C46AA8A1}" type="presParOf" srcId="{E555A45E-20ED-4E2C-82EC-16D049468CDE}" destId="{25FFD6CE-37E2-4E8D-BEBD-E5C62A467526}" srcOrd="0" destOrd="0" presId="urn:microsoft.com/office/officeart/2005/8/layout/vList2"/>
    <dgm:cxn modelId="{40BC6BBC-7DDC-429F-B63D-CFAD99FABF1F}" type="presParOf" srcId="{E555A45E-20ED-4E2C-82EC-16D049468CDE}" destId="{09DC10A9-46B6-44EC-81CC-2F7D1FED82DD}" srcOrd="1" destOrd="0" presId="urn:microsoft.com/office/officeart/2005/8/layout/vList2"/>
    <dgm:cxn modelId="{90C30A2C-4D17-4DD3-8824-17025383122B}" type="presParOf" srcId="{E555A45E-20ED-4E2C-82EC-16D049468CDE}" destId="{5BEEADD9-FB9A-4350-99E5-0FC9D82E874A}" srcOrd="2" destOrd="0" presId="urn:microsoft.com/office/officeart/2005/8/layout/vList2"/>
    <dgm:cxn modelId="{E6A8CDE7-47EB-49E5-BC70-D1D483DD5C9E}" type="presParOf" srcId="{E555A45E-20ED-4E2C-82EC-16D049468CDE}" destId="{05B14AED-5952-4C38-B042-221806A9B460}" srcOrd="3" destOrd="0" presId="urn:microsoft.com/office/officeart/2005/8/layout/vList2"/>
    <dgm:cxn modelId="{4BCAEF86-D676-4401-9C8B-669E6DE7EBCE}" type="presParOf" srcId="{E555A45E-20ED-4E2C-82EC-16D049468CDE}" destId="{3C49A2B5-5B03-4C1E-A3C2-B400BA4752A2}" srcOrd="4"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AE8E7-744E-4113-8BCD-811DDBEC39EB}">
      <dsp:nvSpPr>
        <dsp:cNvPr id="0" name=""/>
        <dsp:cNvSpPr/>
      </dsp:nvSpPr>
      <dsp:spPr>
        <a:xfrm>
          <a:off x="0" y="97903"/>
          <a:ext cx="3888432" cy="6364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kern="1200" dirty="0"/>
            <a:t>Blockchain, la gestión de virtualización en la UNEG y la automatización de los procesos.</a:t>
          </a:r>
        </a:p>
      </dsp:txBody>
      <dsp:txXfrm>
        <a:off x="31070" y="128973"/>
        <a:ext cx="3826292" cy="574340"/>
      </dsp:txXfrm>
    </dsp:sp>
    <dsp:sp modelId="{F7A3B74F-EB00-4FFB-BE0C-22ECBAB9A726}">
      <dsp:nvSpPr>
        <dsp:cNvPr id="0" name=""/>
        <dsp:cNvSpPr/>
      </dsp:nvSpPr>
      <dsp:spPr>
        <a:xfrm>
          <a:off x="0" y="780464"/>
          <a:ext cx="3888432" cy="6364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kern="1200" dirty="0"/>
            <a:t>Retos actuales de la enseñanza y el uso de nuevas tecnologías como la Blockchain.</a:t>
          </a:r>
        </a:p>
      </dsp:txBody>
      <dsp:txXfrm>
        <a:off x="31070" y="811534"/>
        <a:ext cx="3826292" cy="574340"/>
      </dsp:txXfrm>
    </dsp:sp>
    <dsp:sp modelId="{C14BEB1F-5F63-441E-9887-A53927468A9F}">
      <dsp:nvSpPr>
        <dsp:cNvPr id="0" name=""/>
        <dsp:cNvSpPr/>
      </dsp:nvSpPr>
      <dsp:spPr>
        <a:xfrm>
          <a:off x="0" y="1463024"/>
          <a:ext cx="3888432" cy="63648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kern="1200" dirty="0"/>
            <a:t>Blockchain en las finanzas, pero: ¿Blockchain en la educación?</a:t>
          </a:r>
        </a:p>
      </dsp:txBody>
      <dsp:txXfrm>
        <a:off x="31070" y="1494094"/>
        <a:ext cx="3826292" cy="5743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83DE0-D279-4C6D-9985-61B95269CE13}">
      <dsp:nvSpPr>
        <dsp:cNvPr id="0" name=""/>
        <dsp:cNvSpPr/>
      </dsp:nvSpPr>
      <dsp:spPr>
        <a:xfrm>
          <a:off x="0" y="0"/>
          <a:ext cx="1008112" cy="1007406"/>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380A12-14E8-4216-9321-0ABD9A90F093}">
      <dsp:nvSpPr>
        <dsp:cNvPr id="0" name=""/>
        <dsp:cNvSpPr/>
      </dsp:nvSpPr>
      <dsp:spPr>
        <a:xfrm>
          <a:off x="0" y="909246"/>
          <a:ext cx="927363" cy="49972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622300">
            <a:lnSpc>
              <a:spcPct val="90000"/>
            </a:lnSpc>
            <a:spcBef>
              <a:spcPct val="0"/>
            </a:spcBef>
            <a:spcAft>
              <a:spcPct val="35000"/>
            </a:spcAft>
            <a:buNone/>
          </a:pPr>
          <a:r>
            <a:rPr lang="es-ES" sz="1400" kern="1200" dirty="0">
              <a:solidFill>
                <a:schemeClr val="tx2"/>
              </a:solidFill>
            </a:rPr>
            <a:t>Satoshi Nakamoto</a:t>
          </a:r>
        </a:p>
      </dsp:txBody>
      <dsp:txXfrm>
        <a:off x="0" y="909246"/>
        <a:ext cx="927363" cy="4997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7979C-562B-4C5C-9A93-ACC5827CF804}">
      <dsp:nvSpPr>
        <dsp:cNvPr id="0" name=""/>
        <dsp:cNvSpPr/>
      </dsp:nvSpPr>
      <dsp:spPr>
        <a:xfrm>
          <a:off x="181969" y="0"/>
          <a:ext cx="1119456" cy="1059779"/>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98761F-AD17-4924-8778-08FDE94D30FD}">
      <dsp:nvSpPr>
        <dsp:cNvPr id="0" name=""/>
        <dsp:cNvSpPr/>
      </dsp:nvSpPr>
      <dsp:spPr>
        <a:xfrm>
          <a:off x="87434" y="1059946"/>
          <a:ext cx="1407525" cy="3259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622300">
            <a:lnSpc>
              <a:spcPct val="90000"/>
            </a:lnSpc>
            <a:spcBef>
              <a:spcPct val="0"/>
            </a:spcBef>
            <a:spcAft>
              <a:spcPts val="0"/>
            </a:spcAft>
            <a:buNone/>
          </a:pPr>
          <a:r>
            <a:rPr lang="es-ES" sz="1400" kern="1200" dirty="0">
              <a:solidFill>
                <a:schemeClr val="tx2"/>
              </a:solidFill>
            </a:rPr>
            <a:t>Hernández</a:t>
          </a:r>
          <a:endParaRPr lang="es-ES" sz="1600" kern="1200" dirty="0">
            <a:solidFill>
              <a:schemeClr val="tx2"/>
            </a:solidFill>
          </a:endParaRPr>
        </a:p>
      </dsp:txBody>
      <dsp:txXfrm>
        <a:off x="87434" y="1059946"/>
        <a:ext cx="1407525" cy="3259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E7891-33DD-469E-BB86-5B1C0BB8CCA4}">
      <dsp:nvSpPr>
        <dsp:cNvPr id="0" name=""/>
        <dsp:cNvSpPr/>
      </dsp:nvSpPr>
      <dsp:spPr>
        <a:xfrm>
          <a:off x="205341" y="0"/>
          <a:ext cx="946788" cy="1007718"/>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7DCF8-01C6-477F-8CFA-4221A866BA37}">
      <dsp:nvSpPr>
        <dsp:cNvPr id="0" name=""/>
        <dsp:cNvSpPr/>
      </dsp:nvSpPr>
      <dsp:spPr>
        <a:xfrm>
          <a:off x="345386" y="1029068"/>
          <a:ext cx="666698" cy="22398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622300">
            <a:lnSpc>
              <a:spcPct val="90000"/>
            </a:lnSpc>
            <a:spcBef>
              <a:spcPct val="0"/>
            </a:spcBef>
            <a:spcAft>
              <a:spcPct val="35000"/>
            </a:spcAft>
            <a:buNone/>
          </a:pPr>
          <a:r>
            <a:rPr lang="es-ES" sz="1400" kern="1200" dirty="0">
              <a:solidFill>
                <a:schemeClr val="tx2"/>
              </a:solidFill>
            </a:rPr>
            <a:t>Castells</a:t>
          </a:r>
          <a:endParaRPr lang="es-ES" sz="1800" kern="1200" dirty="0">
            <a:solidFill>
              <a:schemeClr val="tx2"/>
            </a:solidFill>
          </a:endParaRPr>
        </a:p>
      </dsp:txBody>
      <dsp:txXfrm>
        <a:off x="345386" y="1029068"/>
        <a:ext cx="666698" cy="2239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904C5-BC63-4A78-9A83-5E3B6683D395}">
      <dsp:nvSpPr>
        <dsp:cNvPr id="0" name=""/>
        <dsp:cNvSpPr/>
      </dsp:nvSpPr>
      <dsp:spPr>
        <a:xfrm>
          <a:off x="1131" y="253943"/>
          <a:ext cx="1422005" cy="6021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s-ES" sz="1600" kern="1200" dirty="0"/>
            <a:t>Blockchain</a:t>
          </a:r>
          <a:r>
            <a:rPr lang="es-ES" sz="1200" kern="1200" dirty="0"/>
            <a:t> </a:t>
          </a:r>
          <a:r>
            <a:rPr lang="es-ES" sz="1600" kern="1200" dirty="0"/>
            <a:t>1.0</a:t>
          </a:r>
          <a:endParaRPr lang="es-ES" sz="1200" kern="1200" dirty="0"/>
        </a:p>
      </dsp:txBody>
      <dsp:txXfrm>
        <a:off x="1131" y="253943"/>
        <a:ext cx="1422005" cy="401400"/>
      </dsp:txXfrm>
    </dsp:sp>
    <dsp:sp modelId="{70709BD7-2CB6-4332-9E51-9136F759C5F1}">
      <dsp:nvSpPr>
        <dsp:cNvPr id="0" name=""/>
        <dsp:cNvSpPr/>
      </dsp:nvSpPr>
      <dsp:spPr>
        <a:xfrm>
          <a:off x="292385" y="655344"/>
          <a:ext cx="1422005" cy="734400"/>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ES" sz="1200" kern="1200" dirty="0"/>
            <a:t>Criptomonedas</a:t>
          </a:r>
        </a:p>
      </dsp:txBody>
      <dsp:txXfrm>
        <a:off x="313895" y="676854"/>
        <a:ext cx="1378985" cy="691380"/>
      </dsp:txXfrm>
    </dsp:sp>
    <dsp:sp modelId="{10B477D9-0C54-491E-97EB-090C8D803A75}">
      <dsp:nvSpPr>
        <dsp:cNvPr id="0" name=""/>
        <dsp:cNvSpPr/>
      </dsp:nvSpPr>
      <dsp:spPr>
        <a:xfrm>
          <a:off x="1638708" y="277624"/>
          <a:ext cx="457010" cy="35403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638708" y="348432"/>
        <a:ext cx="350799" cy="212422"/>
      </dsp:txXfrm>
    </dsp:sp>
    <dsp:sp modelId="{7F252D86-2A53-455A-8CC5-041586919DA9}">
      <dsp:nvSpPr>
        <dsp:cNvPr id="0" name=""/>
        <dsp:cNvSpPr/>
      </dsp:nvSpPr>
      <dsp:spPr>
        <a:xfrm>
          <a:off x="2285421" y="253943"/>
          <a:ext cx="1422005" cy="6021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s-ES" sz="1600" kern="1200" dirty="0"/>
            <a:t>Blockchain</a:t>
          </a:r>
          <a:r>
            <a:rPr lang="es-ES" sz="1200" kern="1200" dirty="0"/>
            <a:t> </a:t>
          </a:r>
          <a:r>
            <a:rPr lang="es-ES" sz="1600" kern="1200" dirty="0"/>
            <a:t>2.0</a:t>
          </a:r>
          <a:endParaRPr lang="es-ES" sz="1200" kern="1200" dirty="0"/>
        </a:p>
      </dsp:txBody>
      <dsp:txXfrm>
        <a:off x="2285421" y="253943"/>
        <a:ext cx="1422005" cy="401400"/>
      </dsp:txXfrm>
    </dsp:sp>
    <dsp:sp modelId="{EE2F34E1-5FCC-47A1-929C-F7C567EA2498}">
      <dsp:nvSpPr>
        <dsp:cNvPr id="0" name=""/>
        <dsp:cNvSpPr/>
      </dsp:nvSpPr>
      <dsp:spPr>
        <a:xfrm>
          <a:off x="2576675" y="655344"/>
          <a:ext cx="1422005" cy="734400"/>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ES" sz="1200" kern="1200" dirty="0"/>
            <a:t>Contratos Inteligentes</a:t>
          </a:r>
        </a:p>
      </dsp:txBody>
      <dsp:txXfrm>
        <a:off x="2598185" y="676854"/>
        <a:ext cx="1378985" cy="691380"/>
      </dsp:txXfrm>
    </dsp:sp>
    <dsp:sp modelId="{CF1CB38F-FE57-4A0D-AAAA-DE71B678A804}">
      <dsp:nvSpPr>
        <dsp:cNvPr id="0" name=""/>
        <dsp:cNvSpPr/>
      </dsp:nvSpPr>
      <dsp:spPr>
        <a:xfrm>
          <a:off x="3922997" y="277624"/>
          <a:ext cx="457010" cy="35403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22997" y="348432"/>
        <a:ext cx="350799" cy="212422"/>
      </dsp:txXfrm>
    </dsp:sp>
    <dsp:sp modelId="{800B83A3-5BF2-4C74-9829-48605582AA83}">
      <dsp:nvSpPr>
        <dsp:cNvPr id="0" name=""/>
        <dsp:cNvSpPr/>
      </dsp:nvSpPr>
      <dsp:spPr>
        <a:xfrm>
          <a:off x="4569710" y="253943"/>
          <a:ext cx="1422005" cy="6021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s-ES" sz="1600" kern="1200" dirty="0"/>
            <a:t>Blockchain</a:t>
          </a:r>
          <a:r>
            <a:rPr lang="es-ES" sz="1200" kern="1200" dirty="0"/>
            <a:t> </a:t>
          </a:r>
          <a:r>
            <a:rPr lang="es-ES" sz="1600" kern="1200" dirty="0"/>
            <a:t>3.0</a:t>
          </a:r>
          <a:endParaRPr lang="es-ES" sz="1200" kern="1200" dirty="0"/>
        </a:p>
      </dsp:txBody>
      <dsp:txXfrm>
        <a:off x="4569710" y="253943"/>
        <a:ext cx="1422005" cy="401400"/>
      </dsp:txXfrm>
    </dsp:sp>
    <dsp:sp modelId="{F00B4F31-8EB6-4C68-8713-2536DC5753E7}">
      <dsp:nvSpPr>
        <dsp:cNvPr id="0" name=""/>
        <dsp:cNvSpPr/>
      </dsp:nvSpPr>
      <dsp:spPr>
        <a:xfrm>
          <a:off x="4860964" y="655344"/>
          <a:ext cx="1422005" cy="734400"/>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ES" sz="1200" kern="1200" dirty="0"/>
            <a:t>Dapps Aplicaciones Descentralizadas</a:t>
          </a:r>
        </a:p>
      </dsp:txBody>
      <dsp:txXfrm>
        <a:off x="4882474" y="676854"/>
        <a:ext cx="1378985" cy="691380"/>
      </dsp:txXfrm>
    </dsp:sp>
    <dsp:sp modelId="{72C5EEA4-BB67-41A4-88F3-AB1443CC069A}">
      <dsp:nvSpPr>
        <dsp:cNvPr id="0" name=""/>
        <dsp:cNvSpPr/>
      </dsp:nvSpPr>
      <dsp:spPr>
        <a:xfrm>
          <a:off x="6207287" y="277624"/>
          <a:ext cx="457010" cy="35403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6207287" y="348432"/>
        <a:ext cx="350799" cy="212422"/>
      </dsp:txXfrm>
    </dsp:sp>
    <dsp:sp modelId="{397D4834-6FA1-4B88-8D1E-43F4F717EC73}">
      <dsp:nvSpPr>
        <dsp:cNvPr id="0" name=""/>
        <dsp:cNvSpPr/>
      </dsp:nvSpPr>
      <dsp:spPr>
        <a:xfrm>
          <a:off x="6854000" y="253943"/>
          <a:ext cx="1422005" cy="6021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s-ES" sz="1600" kern="1200" dirty="0"/>
            <a:t>Blockchain</a:t>
          </a:r>
          <a:r>
            <a:rPr lang="es-ES" sz="1200" kern="1200" dirty="0"/>
            <a:t> </a:t>
          </a:r>
          <a:r>
            <a:rPr lang="es-ES" sz="1600" kern="1200" dirty="0"/>
            <a:t>4.0</a:t>
          </a:r>
          <a:endParaRPr lang="es-ES" sz="1200" kern="1200" dirty="0"/>
        </a:p>
      </dsp:txBody>
      <dsp:txXfrm>
        <a:off x="6854000" y="253943"/>
        <a:ext cx="1422005" cy="401400"/>
      </dsp:txXfrm>
    </dsp:sp>
    <dsp:sp modelId="{E76FCFA9-E377-45BB-AF28-CFD8DE8E7B2B}">
      <dsp:nvSpPr>
        <dsp:cNvPr id="0" name=""/>
        <dsp:cNvSpPr/>
      </dsp:nvSpPr>
      <dsp:spPr>
        <a:xfrm>
          <a:off x="7145254" y="655344"/>
          <a:ext cx="1422005" cy="734400"/>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ES" sz="1200" kern="1200" dirty="0"/>
            <a:t>Web 3.0, Metaverso</a:t>
          </a:r>
        </a:p>
      </dsp:txBody>
      <dsp:txXfrm>
        <a:off x="7166764" y="676854"/>
        <a:ext cx="1378985" cy="6913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0DBE9-3F25-4B70-9978-EC50666D716B}">
      <dsp:nvSpPr>
        <dsp:cNvPr id="0" name=""/>
        <dsp:cNvSpPr/>
      </dsp:nvSpPr>
      <dsp:spPr>
        <a:xfrm rot="5400000">
          <a:off x="282302" y="882526"/>
          <a:ext cx="848312" cy="1411572"/>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77E492-3E76-4622-9805-CA694E8FF8FB}">
      <dsp:nvSpPr>
        <dsp:cNvPr id="0" name=""/>
        <dsp:cNvSpPr/>
      </dsp:nvSpPr>
      <dsp:spPr>
        <a:xfrm>
          <a:off x="140698" y="1304282"/>
          <a:ext cx="1274375" cy="1117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ES" sz="1600" kern="1200" dirty="0"/>
            <a:t>Revisión de la literatura</a:t>
          </a:r>
          <a:endParaRPr lang="es-US" sz="1600" kern="1200" dirty="0"/>
        </a:p>
      </dsp:txBody>
      <dsp:txXfrm>
        <a:off x="140698" y="1304282"/>
        <a:ext cx="1274375" cy="1117064"/>
      </dsp:txXfrm>
    </dsp:sp>
    <dsp:sp modelId="{1F7B4A87-2944-4580-8143-5FEF61574B25}">
      <dsp:nvSpPr>
        <dsp:cNvPr id="0" name=""/>
        <dsp:cNvSpPr/>
      </dsp:nvSpPr>
      <dsp:spPr>
        <a:xfrm>
          <a:off x="1174625" y="778605"/>
          <a:ext cx="240448" cy="240448"/>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D01BBB-BB34-4F6A-850F-021753C8952A}">
      <dsp:nvSpPr>
        <dsp:cNvPr id="0" name=""/>
        <dsp:cNvSpPr/>
      </dsp:nvSpPr>
      <dsp:spPr>
        <a:xfrm rot="5400000">
          <a:off x="1842387" y="496482"/>
          <a:ext cx="848312" cy="1411572"/>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BC079-7233-4D82-9F2F-3D50BBC4016C}">
      <dsp:nvSpPr>
        <dsp:cNvPr id="0" name=""/>
        <dsp:cNvSpPr/>
      </dsp:nvSpPr>
      <dsp:spPr>
        <a:xfrm>
          <a:off x="1700782" y="918238"/>
          <a:ext cx="1274375" cy="1117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ES" sz="1600" kern="1200" dirty="0"/>
            <a:t>Identificación de procesos</a:t>
          </a:r>
          <a:endParaRPr lang="es-US" sz="1600" kern="1200" dirty="0"/>
        </a:p>
      </dsp:txBody>
      <dsp:txXfrm>
        <a:off x="1700782" y="918238"/>
        <a:ext cx="1274375" cy="1117064"/>
      </dsp:txXfrm>
    </dsp:sp>
    <dsp:sp modelId="{36F24A6F-354C-4C3C-9936-2CCD952B5775}">
      <dsp:nvSpPr>
        <dsp:cNvPr id="0" name=""/>
        <dsp:cNvSpPr/>
      </dsp:nvSpPr>
      <dsp:spPr>
        <a:xfrm>
          <a:off x="2734710" y="392560"/>
          <a:ext cx="240448" cy="240448"/>
        </a:xfrm>
        <a:prstGeom prst="triangle">
          <a:avLst>
            <a:gd name="adj" fmla="val 1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96F435-720F-4965-8E26-CC666BEB9267}">
      <dsp:nvSpPr>
        <dsp:cNvPr id="0" name=""/>
        <dsp:cNvSpPr/>
      </dsp:nvSpPr>
      <dsp:spPr>
        <a:xfrm rot="5400000">
          <a:off x="3402471" y="110437"/>
          <a:ext cx="848312" cy="1411572"/>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5B3A7D-67BF-41D2-A2BA-339756A8FDB7}">
      <dsp:nvSpPr>
        <dsp:cNvPr id="0" name=""/>
        <dsp:cNvSpPr/>
      </dsp:nvSpPr>
      <dsp:spPr>
        <a:xfrm>
          <a:off x="3260867" y="532193"/>
          <a:ext cx="1274375" cy="1117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ES" sz="1600" kern="1200" dirty="0"/>
            <a:t>Relación con la tecnología blockchain</a:t>
          </a:r>
          <a:endParaRPr lang="es-US" sz="1600" kern="1200" dirty="0"/>
        </a:p>
      </dsp:txBody>
      <dsp:txXfrm>
        <a:off x="3260867" y="532193"/>
        <a:ext cx="1274375" cy="1117064"/>
      </dsp:txXfrm>
    </dsp:sp>
    <dsp:sp modelId="{E14B85B0-8A97-49A8-BC44-69AA85655505}">
      <dsp:nvSpPr>
        <dsp:cNvPr id="0" name=""/>
        <dsp:cNvSpPr/>
      </dsp:nvSpPr>
      <dsp:spPr>
        <a:xfrm>
          <a:off x="4294794" y="6516"/>
          <a:ext cx="240448" cy="240448"/>
        </a:xfrm>
        <a:prstGeom prst="triangle">
          <a:avLst>
            <a:gd name="adj" fmla="val 1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615624-A6FB-40AA-AD49-C5E1D11EEA35}">
      <dsp:nvSpPr>
        <dsp:cNvPr id="0" name=""/>
        <dsp:cNvSpPr/>
      </dsp:nvSpPr>
      <dsp:spPr>
        <a:xfrm rot="5400000">
          <a:off x="4962556" y="-275606"/>
          <a:ext cx="848312" cy="1411572"/>
        </a:xfrm>
        <a:prstGeom prst="corner">
          <a:avLst>
            <a:gd name="adj1" fmla="val 16120"/>
            <a:gd name="adj2" fmla="val 161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A8510-2F9A-4078-A642-5147500D11EF}">
      <dsp:nvSpPr>
        <dsp:cNvPr id="0" name=""/>
        <dsp:cNvSpPr/>
      </dsp:nvSpPr>
      <dsp:spPr>
        <a:xfrm>
          <a:off x="4820951" y="146149"/>
          <a:ext cx="1274375" cy="1117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ES" sz="1600" kern="1200" dirty="0"/>
            <a:t>Propuesta metodológica</a:t>
          </a:r>
          <a:endParaRPr lang="es-US" sz="1600" kern="1200" dirty="0"/>
        </a:p>
      </dsp:txBody>
      <dsp:txXfrm>
        <a:off x="4820951" y="146149"/>
        <a:ext cx="1274375" cy="11170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96F34-5C32-47AA-82E4-50F79C953A39}">
      <dsp:nvSpPr>
        <dsp:cNvPr id="0" name=""/>
        <dsp:cNvSpPr/>
      </dsp:nvSpPr>
      <dsp:spPr>
        <a:xfrm>
          <a:off x="223" y="312836"/>
          <a:ext cx="1399187" cy="699593"/>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t>Análisis y Diseño</a:t>
          </a:r>
          <a:endParaRPr lang="es-US" sz="1600" kern="1200" dirty="0"/>
        </a:p>
      </dsp:txBody>
      <dsp:txXfrm>
        <a:off x="20713" y="333326"/>
        <a:ext cx="1358207" cy="658613"/>
      </dsp:txXfrm>
    </dsp:sp>
    <dsp:sp modelId="{0B8DB185-6B22-4F07-9014-B0BCAD1FB5E6}">
      <dsp:nvSpPr>
        <dsp:cNvPr id="0" name=""/>
        <dsp:cNvSpPr/>
      </dsp:nvSpPr>
      <dsp:spPr>
        <a:xfrm>
          <a:off x="140142" y="1012430"/>
          <a:ext cx="139918" cy="524695"/>
        </a:xfrm>
        <a:custGeom>
          <a:avLst/>
          <a:gdLst/>
          <a:ahLst/>
          <a:cxnLst/>
          <a:rect l="0" t="0" r="0" b="0"/>
          <a:pathLst>
            <a:path>
              <a:moveTo>
                <a:pt x="0" y="0"/>
              </a:moveTo>
              <a:lnTo>
                <a:pt x="0" y="524695"/>
              </a:lnTo>
              <a:lnTo>
                <a:pt x="139918" y="52469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0F0802-0980-4A04-9211-25F32B157D51}">
      <dsp:nvSpPr>
        <dsp:cNvPr id="0" name=""/>
        <dsp:cNvSpPr/>
      </dsp:nvSpPr>
      <dsp:spPr>
        <a:xfrm>
          <a:off x="280061" y="1187328"/>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Análisis de los procesos actuales</a:t>
          </a:r>
          <a:endParaRPr lang="es-US" sz="1400" kern="1200" dirty="0"/>
        </a:p>
      </dsp:txBody>
      <dsp:txXfrm>
        <a:off x="300551" y="1207818"/>
        <a:ext cx="1078370" cy="658613"/>
      </dsp:txXfrm>
    </dsp:sp>
    <dsp:sp modelId="{88015858-A630-43E1-B844-B38C34AEAD18}">
      <dsp:nvSpPr>
        <dsp:cNvPr id="0" name=""/>
        <dsp:cNvSpPr/>
      </dsp:nvSpPr>
      <dsp:spPr>
        <a:xfrm>
          <a:off x="140142" y="1012430"/>
          <a:ext cx="139918" cy="1399187"/>
        </a:xfrm>
        <a:custGeom>
          <a:avLst/>
          <a:gdLst/>
          <a:ahLst/>
          <a:cxnLst/>
          <a:rect l="0" t="0" r="0" b="0"/>
          <a:pathLst>
            <a:path>
              <a:moveTo>
                <a:pt x="0" y="0"/>
              </a:moveTo>
              <a:lnTo>
                <a:pt x="0" y="1399187"/>
              </a:lnTo>
              <a:lnTo>
                <a:pt x="139918" y="139918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60743E-8E5F-4E31-97DF-9180EB902168}">
      <dsp:nvSpPr>
        <dsp:cNvPr id="0" name=""/>
        <dsp:cNvSpPr/>
      </dsp:nvSpPr>
      <dsp:spPr>
        <a:xfrm>
          <a:off x="280061" y="2061821"/>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Diseño de la arquitectura blockchain</a:t>
          </a:r>
          <a:endParaRPr lang="es-US" sz="1400" kern="1200" dirty="0"/>
        </a:p>
      </dsp:txBody>
      <dsp:txXfrm>
        <a:off x="300551" y="2082311"/>
        <a:ext cx="1078370" cy="658613"/>
      </dsp:txXfrm>
    </dsp:sp>
    <dsp:sp modelId="{6413CE73-7CE5-42E2-A1C3-5C4393FD38B7}">
      <dsp:nvSpPr>
        <dsp:cNvPr id="0" name=""/>
        <dsp:cNvSpPr/>
      </dsp:nvSpPr>
      <dsp:spPr>
        <a:xfrm>
          <a:off x="140142" y="1012430"/>
          <a:ext cx="139918" cy="2273680"/>
        </a:xfrm>
        <a:custGeom>
          <a:avLst/>
          <a:gdLst/>
          <a:ahLst/>
          <a:cxnLst/>
          <a:rect l="0" t="0" r="0" b="0"/>
          <a:pathLst>
            <a:path>
              <a:moveTo>
                <a:pt x="0" y="0"/>
              </a:moveTo>
              <a:lnTo>
                <a:pt x="0" y="2273680"/>
              </a:lnTo>
              <a:lnTo>
                <a:pt x="139918" y="227368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7E3582-FD74-423C-876F-20EEDA4D3D9A}">
      <dsp:nvSpPr>
        <dsp:cNvPr id="0" name=""/>
        <dsp:cNvSpPr/>
      </dsp:nvSpPr>
      <dsp:spPr>
        <a:xfrm>
          <a:off x="280061" y="2936313"/>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Diseño de la interfaz de usuario</a:t>
          </a:r>
          <a:endParaRPr lang="es-US" sz="1400" kern="1200" dirty="0"/>
        </a:p>
      </dsp:txBody>
      <dsp:txXfrm>
        <a:off x="300551" y="2956803"/>
        <a:ext cx="1078370" cy="658613"/>
      </dsp:txXfrm>
    </dsp:sp>
    <dsp:sp modelId="{A3D3146C-03BF-49CE-A7FA-A8616C839DB3}">
      <dsp:nvSpPr>
        <dsp:cNvPr id="0" name=""/>
        <dsp:cNvSpPr/>
      </dsp:nvSpPr>
      <dsp:spPr>
        <a:xfrm>
          <a:off x="1749208" y="312836"/>
          <a:ext cx="1399187" cy="699593"/>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t>Desarrollo</a:t>
          </a:r>
          <a:endParaRPr lang="es-US" sz="1600" kern="1200" dirty="0"/>
        </a:p>
      </dsp:txBody>
      <dsp:txXfrm>
        <a:off x="1769698" y="333326"/>
        <a:ext cx="1358207" cy="658613"/>
      </dsp:txXfrm>
    </dsp:sp>
    <dsp:sp modelId="{07B6A998-1FCE-4EAC-9611-1D000EFE3577}">
      <dsp:nvSpPr>
        <dsp:cNvPr id="0" name=""/>
        <dsp:cNvSpPr/>
      </dsp:nvSpPr>
      <dsp:spPr>
        <a:xfrm>
          <a:off x="1889127" y="1012430"/>
          <a:ext cx="139918" cy="524695"/>
        </a:xfrm>
        <a:custGeom>
          <a:avLst/>
          <a:gdLst/>
          <a:ahLst/>
          <a:cxnLst/>
          <a:rect l="0" t="0" r="0" b="0"/>
          <a:pathLst>
            <a:path>
              <a:moveTo>
                <a:pt x="0" y="0"/>
              </a:moveTo>
              <a:lnTo>
                <a:pt x="0" y="524695"/>
              </a:lnTo>
              <a:lnTo>
                <a:pt x="139918" y="52469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DD68D2-A009-41FD-AD26-B237D2DD105C}">
      <dsp:nvSpPr>
        <dsp:cNvPr id="0" name=""/>
        <dsp:cNvSpPr/>
      </dsp:nvSpPr>
      <dsp:spPr>
        <a:xfrm>
          <a:off x="2029046" y="1187328"/>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Desarrollo de los contratos inteligentes</a:t>
          </a:r>
          <a:endParaRPr lang="es-US" sz="1400" kern="1200" dirty="0"/>
        </a:p>
      </dsp:txBody>
      <dsp:txXfrm>
        <a:off x="2049536" y="1207818"/>
        <a:ext cx="1078370" cy="658613"/>
      </dsp:txXfrm>
    </dsp:sp>
    <dsp:sp modelId="{05648C3E-FFC4-47B7-8F3B-56E935D8BFE7}">
      <dsp:nvSpPr>
        <dsp:cNvPr id="0" name=""/>
        <dsp:cNvSpPr/>
      </dsp:nvSpPr>
      <dsp:spPr>
        <a:xfrm>
          <a:off x="1889127" y="1012430"/>
          <a:ext cx="139918" cy="1399187"/>
        </a:xfrm>
        <a:custGeom>
          <a:avLst/>
          <a:gdLst/>
          <a:ahLst/>
          <a:cxnLst/>
          <a:rect l="0" t="0" r="0" b="0"/>
          <a:pathLst>
            <a:path>
              <a:moveTo>
                <a:pt x="0" y="0"/>
              </a:moveTo>
              <a:lnTo>
                <a:pt x="0" y="1399187"/>
              </a:lnTo>
              <a:lnTo>
                <a:pt x="139918" y="139918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91BC4B-78C3-4451-91AC-C3F0B3BED046}">
      <dsp:nvSpPr>
        <dsp:cNvPr id="0" name=""/>
        <dsp:cNvSpPr/>
      </dsp:nvSpPr>
      <dsp:spPr>
        <a:xfrm>
          <a:off x="2029046" y="2061821"/>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Desarrollo de la interfaz de usuario</a:t>
          </a:r>
          <a:endParaRPr lang="es-US" sz="1400" kern="1200" dirty="0"/>
        </a:p>
      </dsp:txBody>
      <dsp:txXfrm>
        <a:off x="2049536" y="2082311"/>
        <a:ext cx="1078370" cy="658613"/>
      </dsp:txXfrm>
    </dsp:sp>
    <dsp:sp modelId="{6863AC3E-A714-4CB4-B265-A1887C7FDABD}">
      <dsp:nvSpPr>
        <dsp:cNvPr id="0" name=""/>
        <dsp:cNvSpPr/>
      </dsp:nvSpPr>
      <dsp:spPr>
        <a:xfrm>
          <a:off x="1889127" y="1012430"/>
          <a:ext cx="139918" cy="2273680"/>
        </a:xfrm>
        <a:custGeom>
          <a:avLst/>
          <a:gdLst/>
          <a:ahLst/>
          <a:cxnLst/>
          <a:rect l="0" t="0" r="0" b="0"/>
          <a:pathLst>
            <a:path>
              <a:moveTo>
                <a:pt x="0" y="0"/>
              </a:moveTo>
              <a:lnTo>
                <a:pt x="0" y="2273680"/>
              </a:lnTo>
              <a:lnTo>
                <a:pt x="139918" y="227368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0C5E4A-6F39-4049-9E7F-0B2ACABBE288}">
      <dsp:nvSpPr>
        <dsp:cNvPr id="0" name=""/>
        <dsp:cNvSpPr/>
      </dsp:nvSpPr>
      <dsp:spPr>
        <a:xfrm>
          <a:off x="2029046" y="2936313"/>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Desarrollo   de la </a:t>
          </a:r>
          <a:r>
            <a:rPr lang="es-ES" sz="1200" i="1" kern="1200" dirty="0"/>
            <a:t>infraestructura</a:t>
          </a:r>
          <a:endParaRPr lang="es-US" sz="1400" kern="1200" dirty="0"/>
        </a:p>
      </dsp:txBody>
      <dsp:txXfrm>
        <a:off x="2049536" y="2956803"/>
        <a:ext cx="1078370" cy="658613"/>
      </dsp:txXfrm>
    </dsp:sp>
    <dsp:sp modelId="{A1228AD8-43BD-4F0A-BA42-2E5E294ED391}">
      <dsp:nvSpPr>
        <dsp:cNvPr id="0" name=""/>
        <dsp:cNvSpPr/>
      </dsp:nvSpPr>
      <dsp:spPr>
        <a:xfrm>
          <a:off x="3498193" y="312836"/>
          <a:ext cx="1399187" cy="699593"/>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t>Pruebas</a:t>
          </a:r>
          <a:endParaRPr lang="es-US" sz="1600" kern="1200" dirty="0"/>
        </a:p>
      </dsp:txBody>
      <dsp:txXfrm>
        <a:off x="3518683" y="333326"/>
        <a:ext cx="1358207" cy="658613"/>
      </dsp:txXfrm>
    </dsp:sp>
    <dsp:sp modelId="{250D87B6-A399-4188-A89D-D3DC8C172BD7}">
      <dsp:nvSpPr>
        <dsp:cNvPr id="0" name=""/>
        <dsp:cNvSpPr/>
      </dsp:nvSpPr>
      <dsp:spPr>
        <a:xfrm>
          <a:off x="3638112" y="1012430"/>
          <a:ext cx="139918" cy="524695"/>
        </a:xfrm>
        <a:custGeom>
          <a:avLst/>
          <a:gdLst/>
          <a:ahLst/>
          <a:cxnLst/>
          <a:rect l="0" t="0" r="0" b="0"/>
          <a:pathLst>
            <a:path>
              <a:moveTo>
                <a:pt x="0" y="0"/>
              </a:moveTo>
              <a:lnTo>
                <a:pt x="0" y="524695"/>
              </a:lnTo>
              <a:lnTo>
                <a:pt x="139918" y="52469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7DFB9-7CDB-481C-B0A4-598653CF8C69}">
      <dsp:nvSpPr>
        <dsp:cNvPr id="0" name=""/>
        <dsp:cNvSpPr/>
      </dsp:nvSpPr>
      <dsp:spPr>
        <a:xfrm>
          <a:off x="3778031" y="1187328"/>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Pruebas unitarias</a:t>
          </a:r>
          <a:endParaRPr lang="es-US" sz="1400" kern="1200" dirty="0"/>
        </a:p>
      </dsp:txBody>
      <dsp:txXfrm>
        <a:off x="3798521" y="1207818"/>
        <a:ext cx="1078370" cy="658613"/>
      </dsp:txXfrm>
    </dsp:sp>
    <dsp:sp modelId="{F1BB0876-2D75-4477-884C-5926B2E0A0C1}">
      <dsp:nvSpPr>
        <dsp:cNvPr id="0" name=""/>
        <dsp:cNvSpPr/>
      </dsp:nvSpPr>
      <dsp:spPr>
        <a:xfrm>
          <a:off x="3638112" y="1012430"/>
          <a:ext cx="139918" cy="1399187"/>
        </a:xfrm>
        <a:custGeom>
          <a:avLst/>
          <a:gdLst/>
          <a:ahLst/>
          <a:cxnLst/>
          <a:rect l="0" t="0" r="0" b="0"/>
          <a:pathLst>
            <a:path>
              <a:moveTo>
                <a:pt x="0" y="0"/>
              </a:moveTo>
              <a:lnTo>
                <a:pt x="0" y="1399187"/>
              </a:lnTo>
              <a:lnTo>
                <a:pt x="139918" y="139918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7E217-E43F-45AD-B46D-69E9541E3F93}">
      <dsp:nvSpPr>
        <dsp:cNvPr id="0" name=""/>
        <dsp:cNvSpPr/>
      </dsp:nvSpPr>
      <dsp:spPr>
        <a:xfrm>
          <a:off x="3778031" y="2061821"/>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Pruebas de integración</a:t>
          </a:r>
          <a:endParaRPr lang="es-US" sz="1400" kern="1200" dirty="0"/>
        </a:p>
      </dsp:txBody>
      <dsp:txXfrm>
        <a:off x="3798521" y="2082311"/>
        <a:ext cx="1078370" cy="658613"/>
      </dsp:txXfrm>
    </dsp:sp>
    <dsp:sp modelId="{67DF9098-0B41-4AC8-90CC-22766A21B59F}">
      <dsp:nvSpPr>
        <dsp:cNvPr id="0" name=""/>
        <dsp:cNvSpPr/>
      </dsp:nvSpPr>
      <dsp:spPr>
        <a:xfrm>
          <a:off x="3638112" y="1012430"/>
          <a:ext cx="139918" cy="2273680"/>
        </a:xfrm>
        <a:custGeom>
          <a:avLst/>
          <a:gdLst/>
          <a:ahLst/>
          <a:cxnLst/>
          <a:rect l="0" t="0" r="0" b="0"/>
          <a:pathLst>
            <a:path>
              <a:moveTo>
                <a:pt x="0" y="0"/>
              </a:moveTo>
              <a:lnTo>
                <a:pt x="0" y="2273680"/>
              </a:lnTo>
              <a:lnTo>
                <a:pt x="139918" y="227368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91BB3-DEBA-45E4-B50C-68B65850A89D}">
      <dsp:nvSpPr>
        <dsp:cNvPr id="0" name=""/>
        <dsp:cNvSpPr/>
      </dsp:nvSpPr>
      <dsp:spPr>
        <a:xfrm>
          <a:off x="3778031" y="2936313"/>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Pruebas de usuario</a:t>
          </a:r>
          <a:endParaRPr lang="es-US" sz="1400" kern="1200" dirty="0"/>
        </a:p>
      </dsp:txBody>
      <dsp:txXfrm>
        <a:off x="3798521" y="2956803"/>
        <a:ext cx="1078370" cy="658613"/>
      </dsp:txXfrm>
    </dsp:sp>
    <dsp:sp modelId="{A5A981F5-787D-46FE-89DF-D1095A78CE68}">
      <dsp:nvSpPr>
        <dsp:cNvPr id="0" name=""/>
        <dsp:cNvSpPr/>
      </dsp:nvSpPr>
      <dsp:spPr>
        <a:xfrm>
          <a:off x="5247178" y="312836"/>
          <a:ext cx="1494136" cy="699593"/>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t>Implementación</a:t>
          </a:r>
          <a:endParaRPr lang="es-US" sz="1600" kern="1200" dirty="0"/>
        </a:p>
      </dsp:txBody>
      <dsp:txXfrm>
        <a:off x="5267668" y="333326"/>
        <a:ext cx="1453156" cy="658613"/>
      </dsp:txXfrm>
    </dsp:sp>
    <dsp:sp modelId="{DF35CFFD-5014-4203-BCA0-C12ECC7A1A6C}">
      <dsp:nvSpPr>
        <dsp:cNvPr id="0" name=""/>
        <dsp:cNvSpPr/>
      </dsp:nvSpPr>
      <dsp:spPr>
        <a:xfrm>
          <a:off x="5396592" y="1012430"/>
          <a:ext cx="149413" cy="524695"/>
        </a:xfrm>
        <a:custGeom>
          <a:avLst/>
          <a:gdLst/>
          <a:ahLst/>
          <a:cxnLst/>
          <a:rect l="0" t="0" r="0" b="0"/>
          <a:pathLst>
            <a:path>
              <a:moveTo>
                <a:pt x="0" y="0"/>
              </a:moveTo>
              <a:lnTo>
                <a:pt x="0" y="524695"/>
              </a:lnTo>
              <a:lnTo>
                <a:pt x="149413" y="52469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31ABB-7375-4238-930B-F6572B62F643}">
      <dsp:nvSpPr>
        <dsp:cNvPr id="0" name=""/>
        <dsp:cNvSpPr/>
      </dsp:nvSpPr>
      <dsp:spPr>
        <a:xfrm>
          <a:off x="5546006" y="1187328"/>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Migración de datos</a:t>
          </a:r>
          <a:endParaRPr lang="es-US" sz="1400" kern="1200" dirty="0"/>
        </a:p>
      </dsp:txBody>
      <dsp:txXfrm>
        <a:off x="5566496" y="1207818"/>
        <a:ext cx="1078370" cy="658613"/>
      </dsp:txXfrm>
    </dsp:sp>
    <dsp:sp modelId="{F1264D03-40CC-45C9-B270-A07DB9A2063C}">
      <dsp:nvSpPr>
        <dsp:cNvPr id="0" name=""/>
        <dsp:cNvSpPr/>
      </dsp:nvSpPr>
      <dsp:spPr>
        <a:xfrm>
          <a:off x="5396592" y="1012430"/>
          <a:ext cx="149413" cy="1399187"/>
        </a:xfrm>
        <a:custGeom>
          <a:avLst/>
          <a:gdLst/>
          <a:ahLst/>
          <a:cxnLst/>
          <a:rect l="0" t="0" r="0" b="0"/>
          <a:pathLst>
            <a:path>
              <a:moveTo>
                <a:pt x="0" y="0"/>
              </a:moveTo>
              <a:lnTo>
                <a:pt x="0" y="1399187"/>
              </a:lnTo>
              <a:lnTo>
                <a:pt x="149413" y="139918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A24F21-EB86-4405-936D-1AA41F27698E}">
      <dsp:nvSpPr>
        <dsp:cNvPr id="0" name=""/>
        <dsp:cNvSpPr/>
      </dsp:nvSpPr>
      <dsp:spPr>
        <a:xfrm>
          <a:off x="5546006" y="2061821"/>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Capacitación de usuarios</a:t>
          </a:r>
          <a:endParaRPr lang="es-US" sz="1400" kern="1200" dirty="0"/>
        </a:p>
      </dsp:txBody>
      <dsp:txXfrm>
        <a:off x="5566496" y="2082311"/>
        <a:ext cx="1078370" cy="658613"/>
      </dsp:txXfrm>
    </dsp:sp>
    <dsp:sp modelId="{C109470D-1A81-4E13-A007-7054EB7863F6}">
      <dsp:nvSpPr>
        <dsp:cNvPr id="0" name=""/>
        <dsp:cNvSpPr/>
      </dsp:nvSpPr>
      <dsp:spPr>
        <a:xfrm>
          <a:off x="5396592" y="1012430"/>
          <a:ext cx="149413" cy="2273680"/>
        </a:xfrm>
        <a:custGeom>
          <a:avLst/>
          <a:gdLst/>
          <a:ahLst/>
          <a:cxnLst/>
          <a:rect l="0" t="0" r="0" b="0"/>
          <a:pathLst>
            <a:path>
              <a:moveTo>
                <a:pt x="0" y="0"/>
              </a:moveTo>
              <a:lnTo>
                <a:pt x="0" y="2273680"/>
              </a:lnTo>
              <a:lnTo>
                <a:pt x="149413" y="227368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507588-033C-4263-B81C-E8CECE44A712}">
      <dsp:nvSpPr>
        <dsp:cNvPr id="0" name=""/>
        <dsp:cNvSpPr/>
      </dsp:nvSpPr>
      <dsp:spPr>
        <a:xfrm>
          <a:off x="5546006" y="2936313"/>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Lanzamiento</a:t>
          </a:r>
          <a:endParaRPr lang="es-US" sz="1400" kern="1200" dirty="0"/>
        </a:p>
      </dsp:txBody>
      <dsp:txXfrm>
        <a:off x="5566496" y="2956803"/>
        <a:ext cx="1078370" cy="658613"/>
      </dsp:txXfrm>
    </dsp:sp>
    <dsp:sp modelId="{F5635052-3B34-40AF-B105-B00A3F6FD30D}">
      <dsp:nvSpPr>
        <dsp:cNvPr id="0" name=""/>
        <dsp:cNvSpPr/>
      </dsp:nvSpPr>
      <dsp:spPr>
        <a:xfrm>
          <a:off x="7091112" y="312836"/>
          <a:ext cx="1513879" cy="699593"/>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b="1" kern="1200" dirty="0"/>
            <a:t>Mantenimiento y Soporte</a:t>
          </a:r>
          <a:endParaRPr lang="es-US" sz="1600" kern="1200" dirty="0"/>
        </a:p>
      </dsp:txBody>
      <dsp:txXfrm>
        <a:off x="7111602" y="333326"/>
        <a:ext cx="1472899" cy="658613"/>
      </dsp:txXfrm>
    </dsp:sp>
    <dsp:sp modelId="{B877EB5B-D2F2-4854-A22C-5AF8771BF285}">
      <dsp:nvSpPr>
        <dsp:cNvPr id="0" name=""/>
        <dsp:cNvSpPr/>
      </dsp:nvSpPr>
      <dsp:spPr>
        <a:xfrm>
          <a:off x="7242500" y="1012430"/>
          <a:ext cx="151387" cy="524695"/>
        </a:xfrm>
        <a:custGeom>
          <a:avLst/>
          <a:gdLst/>
          <a:ahLst/>
          <a:cxnLst/>
          <a:rect l="0" t="0" r="0" b="0"/>
          <a:pathLst>
            <a:path>
              <a:moveTo>
                <a:pt x="0" y="0"/>
              </a:moveTo>
              <a:lnTo>
                <a:pt x="0" y="524695"/>
              </a:lnTo>
              <a:lnTo>
                <a:pt x="151387" y="52469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A4B78F-039C-4C2F-B317-EFCE4CA66557}">
      <dsp:nvSpPr>
        <dsp:cNvPr id="0" name=""/>
        <dsp:cNvSpPr/>
      </dsp:nvSpPr>
      <dsp:spPr>
        <a:xfrm>
          <a:off x="7393888" y="1187328"/>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Monitoreo</a:t>
          </a:r>
          <a:endParaRPr lang="es-US" sz="1400" kern="1200" dirty="0"/>
        </a:p>
      </dsp:txBody>
      <dsp:txXfrm>
        <a:off x="7414378" y="1207818"/>
        <a:ext cx="1078370" cy="658613"/>
      </dsp:txXfrm>
    </dsp:sp>
    <dsp:sp modelId="{3B94381F-249F-4591-A359-935F460EB64A}">
      <dsp:nvSpPr>
        <dsp:cNvPr id="0" name=""/>
        <dsp:cNvSpPr/>
      </dsp:nvSpPr>
      <dsp:spPr>
        <a:xfrm>
          <a:off x="7242500" y="1012430"/>
          <a:ext cx="151387" cy="1399187"/>
        </a:xfrm>
        <a:custGeom>
          <a:avLst/>
          <a:gdLst/>
          <a:ahLst/>
          <a:cxnLst/>
          <a:rect l="0" t="0" r="0" b="0"/>
          <a:pathLst>
            <a:path>
              <a:moveTo>
                <a:pt x="0" y="0"/>
              </a:moveTo>
              <a:lnTo>
                <a:pt x="0" y="1399187"/>
              </a:lnTo>
              <a:lnTo>
                <a:pt x="151387" y="139918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03C59-8544-4A10-8BD1-6432BB15B700}">
      <dsp:nvSpPr>
        <dsp:cNvPr id="0" name=""/>
        <dsp:cNvSpPr/>
      </dsp:nvSpPr>
      <dsp:spPr>
        <a:xfrm>
          <a:off x="7393888" y="2061821"/>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ES" sz="1200" i="1" kern="1200" dirty="0"/>
            <a:t>Mantenimiento</a:t>
          </a:r>
          <a:endParaRPr lang="es-US" sz="1200" kern="1200" dirty="0"/>
        </a:p>
      </dsp:txBody>
      <dsp:txXfrm>
        <a:off x="7414378" y="2082311"/>
        <a:ext cx="1078370" cy="658613"/>
      </dsp:txXfrm>
    </dsp:sp>
    <dsp:sp modelId="{091369CC-C741-4A3B-9FBB-52BF89153FBB}">
      <dsp:nvSpPr>
        <dsp:cNvPr id="0" name=""/>
        <dsp:cNvSpPr/>
      </dsp:nvSpPr>
      <dsp:spPr>
        <a:xfrm>
          <a:off x="7242500" y="1012430"/>
          <a:ext cx="151387" cy="2273680"/>
        </a:xfrm>
        <a:custGeom>
          <a:avLst/>
          <a:gdLst/>
          <a:ahLst/>
          <a:cxnLst/>
          <a:rect l="0" t="0" r="0" b="0"/>
          <a:pathLst>
            <a:path>
              <a:moveTo>
                <a:pt x="0" y="0"/>
              </a:moveTo>
              <a:lnTo>
                <a:pt x="0" y="2273680"/>
              </a:lnTo>
              <a:lnTo>
                <a:pt x="151387" y="227368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EC89FC-1BB3-4FBB-BC0E-E23D732CD9AD}">
      <dsp:nvSpPr>
        <dsp:cNvPr id="0" name=""/>
        <dsp:cNvSpPr/>
      </dsp:nvSpPr>
      <dsp:spPr>
        <a:xfrm>
          <a:off x="7393888" y="2936313"/>
          <a:ext cx="1119350" cy="699593"/>
        </a:xfrm>
        <a:prstGeom prst="roundRect">
          <a:avLst>
            <a:gd name="adj" fmla="val 10000"/>
          </a:avLst>
        </a:prstGeom>
        <a:solidFill>
          <a:schemeClr val="accent4">
            <a:alpha val="90000"/>
            <a:tint val="4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i="1" kern="1200" dirty="0"/>
            <a:t>Soporte técnico</a:t>
          </a:r>
          <a:endParaRPr lang="es-US" sz="1400" kern="1200" dirty="0"/>
        </a:p>
      </dsp:txBody>
      <dsp:txXfrm>
        <a:off x="7414378" y="2956803"/>
        <a:ext cx="1078370" cy="658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4A52C-99C5-4E19-A218-03391AC0D9D8}">
      <dsp:nvSpPr>
        <dsp:cNvPr id="0" name=""/>
        <dsp:cNvSpPr/>
      </dsp:nvSpPr>
      <dsp:spPr>
        <a:xfrm>
          <a:off x="-5210386" y="-798064"/>
          <a:ext cx="6204640" cy="6204640"/>
        </a:xfrm>
        <a:prstGeom prst="blockArc">
          <a:avLst>
            <a:gd name="adj1" fmla="val 18900000"/>
            <a:gd name="adj2" fmla="val 2700000"/>
            <a:gd name="adj3" fmla="val 348"/>
          </a:avLst>
        </a:pr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E757E-BAFD-4E0A-B0BF-8DCC11162BA8}">
      <dsp:nvSpPr>
        <dsp:cNvPr id="0" name=""/>
        <dsp:cNvSpPr/>
      </dsp:nvSpPr>
      <dsp:spPr>
        <a:xfrm>
          <a:off x="520572" y="354302"/>
          <a:ext cx="3520096" cy="70897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748" tIns="40640" rIns="40640" bIns="40640" numCol="1" spcCol="1270" anchor="ctr" anchorCtr="0">
          <a:noAutofit/>
        </a:bodyPr>
        <a:lstStyle/>
        <a:p>
          <a:pPr marL="0" lvl="0" indent="0" algn="l" defTabSz="711200" rtl="0">
            <a:lnSpc>
              <a:spcPct val="90000"/>
            </a:lnSpc>
            <a:spcBef>
              <a:spcPct val="0"/>
            </a:spcBef>
            <a:spcAft>
              <a:spcPct val="35000"/>
            </a:spcAft>
            <a:buNone/>
          </a:pPr>
          <a:r>
            <a:rPr lang="es-ES" sz="1600" kern="1200" dirty="0"/>
            <a:t>La tecnología blockchain es una innovación con potencial para impactar la educación.</a:t>
          </a:r>
        </a:p>
      </dsp:txBody>
      <dsp:txXfrm>
        <a:off x="520572" y="354302"/>
        <a:ext cx="3520096" cy="708973"/>
      </dsp:txXfrm>
    </dsp:sp>
    <dsp:sp modelId="{4A4743CD-A0B1-4445-B887-FA5F7ED7563F}">
      <dsp:nvSpPr>
        <dsp:cNvPr id="0" name=""/>
        <dsp:cNvSpPr/>
      </dsp:nvSpPr>
      <dsp:spPr>
        <a:xfrm>
          <a:off x="77464" y="265680"/>
          <a:ext cx="886216" cy="88621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952930-4AE6-4C19-BD78-E62B5CB7FDE3}">
      <dsp:nvSpPr>
        <dsp:cNvPr id="0" name=""/>
        <dsp:cNvSpPr/>
      </dsp:nvSpPr>
      <dsp:spPr>
        <a:xfrm>
          <a:off x="927043" y="1417946"/>
          <a:ext cx="3113625" cy="70897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748" tIns="40640" rIns="40640" bIns="40640" numCol="1" spcCol="1270" anchor="ctr" anchorCtr="0">
          <a:noAutofit/>
        </a:bodyPr>
        <a:lstStyle/>
        <a:p>
          <a:pPr marL="0" lvl="0" indent="0" algn="l" defTabSz="711200" rtl="0">
            <a:lnSpc>
              <a:spcPct val="90000"/>
            </a:lnSpc>
            <a:spcBef>
              <a:spcPct val="0"/>
            </a:spcBef>
            <a:spcAft>
              <a:spcPct val="35000"/>
            </a:spcAft>
            <a:buNone/>
          </a:pPr>
          <a:r>
            <a:rPr lang="es-ES" sz="1600" kern="1200" dirty="0"/>
            <a:t>Implementarla depende del conocimiento, los recursos y  las regulaciones legales.</a:t>
          </a:r>
        </a:p>
      </dsp:txBody>
      <dsp:txXfrm>
        <a:off x="927043" y="1417946"/>
        <a:ext cx="3113625" cy="708973"/>
      </dsp:txXfrm>
    </dsp:sp>
    <dsp:sp modelId="{D6775E2F-10C0-4E29-994D-00F4D9D4B9E0}">
      <dsp:nvSpPr>
        <dsp:cNvPr id="0" name=""/>
        <dsp:cNvSpPr/>
      </dsp:nvSpPr>
      <dsp:spPr>
        <a:xfrm>
          <a:off x="483935" y="1329325"/>
          <a:ext cx="886216" cy="88621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C1636A-DAAC-4095-92B5-C35C3C40A679}">
      <dsp:nvSpPr>
        <dsp:cNvPr id="0" name=""/>
        <dsp:cNvSpPr/>
      </dsp:nvSpPr>
      <dsp:spPr>
        <a:xfrm>
          <a:off x="927043" y="2481591"/>
          <a:ext cx="3113625" cy="70897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748" tIns="40640" rIns="40640" bIns="40640" numCol="1" spcCol="1270" anchor="ctr" anchorCtr="0">
          <a:noAutofit/>
        </a:bodyPr>
        <a:lstStyle/>
        <a:p>
          <a:pPr marL="0" lvl="0" indent="0" algn="l" defTabSz="711200">
            <a:lnSpc>
              <a:spcPct val="90000"/>
            </a:lnSpc>
            <a:spcBef>
              <a:spcPct val="0"/>
            </a:spcBef>
            <a:spcAft>
              <a:spcPct val="35000"/>
            </a:spcAft>
            <a:buNone/>
          </a:pPr>
          <a:r>
            <a:rPr lang="es-ES" sz="1600" kern="1200" dirty="0"/>
            <a:t>Proponer un análisis de la aplicabilidad de la tecnología blockchain en la UNEG.</a:t>
          </a:r>
        </a:p>
      </dsp:txBody>
      <dsp:txXfrm>
        <a:off x="927043" y="2481591"/>
        <a:ext cx="3113625" cy="708973"/>
      </dsp:txXfrm>
    </dsp:sp>
    <dsp:sp modelId="{E326EAA7-97B8-4625-A4C0-4201E08F134E}">
      <dsp:nvSpPr>
        <dsp:cNvPr id="0" name=""/>
        <dsp:cNvSpPr/>
      </dsp:nvSpPr>
      <dsp:spPr>
        <a:xfrm>
          <a:off x="483935" y="2392969"/>
          <a:ext cx="886216" cy="88621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2F7446-D2D6-4A5D-A53D-4AD645D6AEC2}">
      <dsp:nvSpPr>
        <dsp:cNvPr id="0" name=""/>
        <dsp:cNvSpPr/>
      </dsp:nvSpPr>
      <dsp:spPr>
        <a:xfrm>
          <a:off x="520572" y="3545236"/>
          <a:ext cx="3520096" cy="70897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748" tIns="40640" rIns="40640" bIns="40640" numCol="1" spcCol="1270" anchor="ctr" anchorCtr="0">
          <a:noAutofit/>
        </a:bodyPr>
        <a:lstStyle/>
        <a:p>
          <a:pPr marL="0" lvl="0" indent="0" algn="l" defTabSz="711200" rtl="0">
            <a:lnSpc>
              <a:spcPct val="90000"/>
            </a:lnSpc>
            <a:spcBef>
              <a:spcPct val="0"/>
            </a:spcBef>
            <a:spcAft>
              <a:spcPct val="35000"/>
            </a:spcAft>
            <a:buNone/>
          </a:pPr>
          <a:r>
            <a:rPr lang="es-ES" sz="1600" kern="1200" dirty="0"/>
            <a:t>Contar con una metodología para su implementación. </a:t>
          </a:r>
        </a:p>
      </dsp:txBody>
      <dsp:txXfrm>
        <a:off x="520572" y="3545236"/>
        <a:ext cx="3520096" cy="708973"/>
      </dsp:txXfrm>
    </dsp:sp>
    <dsp:sp modelId="{183CDC56-1218-40D5-AE6C-7D1754A18C34}">
      <dsp:nvSpPr>
        <dsp:cNvPr id="0" name=""/>
        <dsp:cNvSpPr/>
      </dsp:nvSpPr>
      <dsp:spPr>
        <a:xfrm>
          <a:off x="77464" y="3456614"/>
          <a:ext cx="886216" cy="88621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0BF43-7CDF-44AD-8A4A-DF7D60BB9EC1}">
      <dsp:nvSpPr>
        <dsp:cNvPr id="0" name=""/>
        <dsp:cNvSpPr/>
      </dsp:nvSpPr>
      <dsp:spPr>
        <a:xfrm>
          <a:off x="0" y="0"/>
          <a:ext cx="4176464" cy="719277"/>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VE" sz="1600" kern="1200" dirty="0"/>
            <a:t>¿Es aplicable la tecnología blockchain (TBC) en las instituciones educativa universitarias?</a:t>
          </a:r>
          <a:endParaRPr lang="es-ES" sz="1600" kern="1200" dirty="0"/>
        </a:p>
      </dsp:txBody>
      <dsp:txXfrm>
        <a:off x="35112" y="35112"/>
        <a:ext cx="4106240" cy="649053"/>
      </dsp:txXfrm>
    </dsp:sp>
    <dsp:sp modelId="{BE0C70FB-6DD7-4DD3-B03B-543409DFBDFE}">
      <dsp:nvSpPr>
        <dsp:cNvPr id="0" name=""/>
        <dsp:cNvSpPr/>
      </dsp:nvSpPr>
      <dsp:spPr>
        <a:xfrm>
          <a:off x="0" y="731226"/>
          <a:ext cx="4176464" cy="719277"/>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VE" sz="1600" kern="1200" dirty="0"/>
            <a:t>¿Cómo se describe la automatización de procesos académicos en la UNEG bajo la gestión de virtualización?</a:t>
          </a:r>
          <a:endParaRPr lang="es-ES" sz="1600" kern="1200" dirty="0"/>
        </a:p>
      </dsp:txBody>
      <dsp:txXfrm>
        <a:off x="35112" y="766338"/>
        <a:ext cx="4106240" cy="649053"/>
      </dsp:txXfrm>
    </dsp:sp>
    <dsp:sp modelId="{823C9A65-7087-488B-8F40-408B2F3B49F7}">
      <dsp:nvSpPr>
        <dsp:cNvPr id="0" name=""/>
        <dsp:cNvSpPr/>
      </dsp:nvSpPr>
      <dsp:spPr>
        <a:xfrm>
          <a:off x="0" y="1462162"/>
          <a:ext cx="4176464" cy="719277"/>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VE" sz="1600" kern="1200" dirty="0"/>
            <a:t>¿En qué forma se corresponde la TBC con los procesos académicos de la UNEG?</a:t>
          </a:r>
          <a:endParaRPr lang="es-ES" sz="1600" kern="1200" dirty="0"/>
        </a:p>
      </dsp:txBody>
      <dsp:txXfrm>
        <a:off x="35112" y="1497274"/>
        <a:ext cx="4106240" cy="6490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598AA-9A1E-42C8-A6A9-39EB36CF08E3}">
      <dsp:nvSpPr>
        <dsp:cNvPr id="0" name=""/>
        <dsp:cNvSpPr/>
      </dsp:nvSpPr>
      <dsp:spPr>
        <a:xfrm>
          <a:off x="0" y="0"/>
          <a:ext cx="4320000" cy="48957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VE" sz="1600" kern="1200" dirty="0"/>
            <a:t>Establecer </a:t>
          </a:r>
          <a:r>
            <a:rPr lang="es-ES" sz="1600" kern="1200" dirty="0"/>
            <a:t>la aplicabilidad de la TBC en el campo académico universitario.</a:t>
          </a:r>
        </a:p>
      </dsp:txBody>
      <dsp:txXfrm>
        <a:off x="23899" y="23899"/>
        <a:ext cx="4272202" cy="441772"/>
      </dsp:txXfrm>
    </dsp:sp>
    <dsp:sp modelId="{8F617C83-9A52-4752-8917-C2122C0BF1E1}">
      <dsp:nvSpPr>
        <dsp:cNvPr id="0" name=""/>
        <dsp:cNvSpPr/>
      </dsp:nvSpPr>
      <dsp:spPr>
        <a:xfrm>
          <a:off x="0" y="515361"/>
          <a:ext cx="4320000" cy="72968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VE" sz="1600" kern="1200" dirty="0"/>
            <a:t>Caracterizar la automatización de los procesos académicos bajo la gestión de la virtualización de la UNEG.</a:t>
          </a:r>
          <a:endParaRPr lang="es-ES" sz="1600" kern="1200" dirty="0"/>
        </a:p>
      </dsp:txBody>
      <dsp:txXfrm>
        <a:off x="35620" y="550981"/>
        <a:ext cx="4248760" cy="658449"/>
      </dsp:txXfrm>
    </dsp:sp>
    <dsp:sp modelId="{85B8AD7D-B95A-487E-BF60-4D54AF867362}">
      <dsp:nvSpPr>
        <dsp:cNvPr id="0" name=""/>
        <dsp:cNvSpPr/>
      </dsp:nvSpPr>
      <dsp:spPr>
        <a:xfrm>
          <a:off x="0" y="1244723"/>
          <a:ext cx="4320000" cy="72968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VE" sz="1600" kern="1200" dirty="0"/>
            <a:t>Relacionar </a:t>
          </a:r>
          <a:r>
            <a:rPr lang="es-ES" sz="1600" kern="1200" dirty="0"/>
            <a:t>los elementos de la TBC con los procesos académicos de la UNEG.</a:t>
          </a:r>
        </a:p>
      </dsp:txBody>
      <dsp:txXfrm>
        <a:off x="35620" y="1280343"/>
        <a:ext cx="4248760" cy="6584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5668B-625F-45C7-8C8E-FA7707539B13}">
      <dsp:nvSpPr>
        <dsp:cNvPr id="0" name=""/>
        <dsp:cNvSpPr/>
      </dsp:nvSpPr>
      <dsp:spPr>
        <a:xfrm>
          <a:off x="0" y="282193"/>
          <a:ext cx="4320000" cy="759052"/>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kern="1200" dirty="0"/>
            <a:t>Analizar la automatización de los procesos académicos mediante la TBC en la UNEG.</a:t>
          </a:r>
        </a:p>
      </dsp:txBody>
      <dsp:txXfrm>
        <a:off x="37054" y="319247"/>
        <a:ext cx="4245892" cy="6849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EBB17-007B-4079-9393-19895F2CF4D4}">
      <dsp:nvSpPr>
        <dsp:cNvPr id="0" name=""/>
        <dsp:cNvSpPr/>
      </dsp:nvSpPr>
      <dsp:spPr>
        <a:xfrm>
          <a:off x="0" y="1"/>
          <a:ext cx="4320000" cy="717711"/>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kern="1200" dirty="0"/>
            <a:t>Generar los lineamientos metodológicos para la automatización de procesos académicos por medio de la </a:t>
          </a:r>
          <a:r>
            <a:rPr lang="es-US" sz="1600" kern="1200" dirty="0"/>
            <a:t>TBC </a:t>
          </a:r>
          <a:r>
            <a:rPr lang="es-ES" sz="1600" kern="1200" dirty="0"/>
            <a:t>en la UNEG.</a:t>
          </a:r>
        </a:p>
      </dsp:txBody>
      <dsp:txXfrm>
        <a:off x="35036" y="35037"/>
        <a:ext cx="4249928" cy="6476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34BFD-9ED2-4866-BFC6-2A7383D7A993}">
      <dsp:nvSpPr>
        <dsp:cNvPr id="0" name=""/>
        <dsp:cNvSpPr/>
      </dsp:nvSpPr>
      <dsp:spPr>
        <a:xfrm>
          <a:off x="2098439" y="3220720"/>
          <a:ext cx="300228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1C1406-6804-4773-A2CD-630205151163}">
      <dsp:nvSpPr>
        <dsp:cNvPr id="0" name=""/>
        <dsp:cNvSpPr/>
      </dsp:nvSpPr>
      <dsp:spPr>
        <a:xfrm>
          <a:off x="2098439" y="2480056"/>
          <a:ext cx="249936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9DDC53-86B3-46FC-9E73-124B027E0B05}">
      <dsp:nvSpPr>
        <dsp:cNvPr id="0" name=""/>
        <dsp:cNvSpPr/>
      </dsp:nvSpPr>
      <dsp:spPr>
        <a:xfrm>
          <a:off x="2098439" y="1583943"/>
          <a:ext cx="249936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F28D7-EF2A-42EE-8948-2AF6C925E0BD}">
      <dsp:nvSpPr>
        <dsp:cNvPr id="0" name=""/>
        <dsp:cNvSpPr/>
      </dsp:nvSpPr>
      <dsp:spPr>
        <a:xfrm>
          <a:off x="2098439" y="843279"/>
          <a:ext cx="300228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935A52-9D63-46B7-8F58-7B3363C706C5}">
      <dsp:nvSpPr>
        <dsp:cNvPr id="0" name=""/>
        <dsp:cNvSpPr/>
      </dsp:nvSpPr>
      <dsp:spPr>
        <a:xfrm>
          <a:off x="936008" y="751626"/>
          <a:ext cx="2324862" cy="2560746"/>
        </a:xfrm>
        <a:prstGeom prst="ellipse">
          <a:avLst/>
        </a:prstGeom>
        <a:blipFill>
          <a:blip xmlns:r="http://schemas.openxmlformats.org/officeDocument/2006/relationships" r:embed="rId1">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6F5EBA-01F0-439E-AAFF-FA4C807FE104}">
      <dsp:nvSpPr>
        <dsp:cNvPr id="0" name=""/>
        <dsp:cNvSpPr/>
      </dsp:nvSpPr>
      <dsp:spPr>
        <a:xfrm>
          <a:off x="656993" y="3337612"/>
          <a:ext cx="3123765" cy="72638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44600">
            <a:lnSpc>
              <a:spcPct val="90000"/>
            </a:lnSpc>
            <a:spcBef>
              <a:spcPct val="0"/>
            </a:spcBef>
            <a:spcAft>
              <a:spcPct val="35000"/>
            </a:spcAft>
            <a:buNone/>
          </a:pPr>
          <a:endParaRPr lang="es-ES" sz="2800" kern="1200" dirty="0">
            <a:solidFill>
              <a:schemeClr val="tx1"/>
            </a:solidFill>
          </a:endParaRPr>
        </a:p>
      </dsp:txBody>
      <dsp:txXfrm>
        <a:off x="656993" y="3337612"/>
        <a:ext cx="3123765" cy="726387"/>
      </dsp:txXfrm>
    </dsp:sp>
    <dsp:sp modelId="{8BA298CF-44EE-4E38-B599-FDB2E8A71EE1}">
      <dsp:nvSpPr>
        <dsp:cNvPr id="0" name=""/>
        <dsp:cNvSpPr/>
      </dsp:nvSpPr>
      <dsp:spPr>
        <a:xfrm>
          <a:off x="4765439" y="507999"/>
          <a:ext cx="670560" cy="670560"/>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58D973-8866-46EC-9729-AAD15FD7BEFA}">
      <dsp:nvSpPr>
        <dsp:cNvPr id="0" name=""/>
        <dsp:cNvSpPr/>
      </dsp:nvSpPr>
      <dsp:spPr>
        <a:xfrm>
          <a:off x="5435999" y="507999"/>
          <a:ext cx="123443" cy="67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0" rIns="182880" bIns="0" numCol="1" spcCol="1270" anchor="ctr" anchorCtr="0">
          <a:noAutofit/>
        </a:bodyPr>
        <a:lstStyle/>
        <a:p>
          <a:pPr marL="0" lvl="0" indent="0" algn="l" defTabSz="2133600">
            <a:lnSpc>
              <a:spcPct val="90000"/>
            </a:lnSpc>
            <a:spcBef>
              <a:spcPct val="0"/>
            </a:spcBef>
            <a:spcAft>
              <a:spcPct val="35000"/>
            </a:spcAft>
            <a:buNone/>
          </a:pPr>
          <a:r>
            <a:rPr lang="es-ES" sz="4800" kern="1200" dirty="0"/>
            <a:t> </a:t>
          </a:r>
        </a:p>
      </dsp:txBody>
      <dsp:txXfrm>
        <a:off x="5435999" y="507999"/>
        <a:ext cx="123443" cy="670560"/>
      </dsp:txXfrm>
    </dsp:sp>
    <dsp:sp modelId="{6348EDC6-D1BA-471B-9743-C4E0CB0297DB}">
      <dsp:nvSpPr>
        <dsp:cNvPr id="0" name=""/>
        <dsp:cNvSpPr/>
      </dsp:nvSpPr>
      <dsp:spPr>
        <a:xfrm>
          <a:off x="4262519" y="1248663"/>
          <a:ext cx="670560" cy="670560"/>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820F7-F0DE-48EB-8201-56F640326275}">
      <dsp:nvSpPr>
        <dsp:cNvPr id="0" name=""/>
        <dsp:cNvSpPr/>
      </dsp:nvSpPr>
      <dsp:spPr>
        <a:xfrm>
          <a:off x="4933079" y="1248663"/>
          <a:ext cx="173736" cy="67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0" rIns="182880" bIns="0" numCol="1" spcCol="1270" anchor="ctr" anchorCtr="0">
          <a:noAutofit/>
        </a:bodyPr>
        <a:lstStyle/>
        <a:p>
          <a:pPr marL="0" lvl="0" indent="0" algn="l" defTabSz="2133600">
            <a:lnSpc>
              <a:spcPct val="90000"/>
            </a:lnSpc>
            <a:spcBef>
              <a:spcPct val="0"/>
            </a:spcBef>
            <a:spcAft>
              <a:spcPct val="35000"/>
            </a:spcAft>
            <a:buNone/>
          </a:pPr>
          <a:r>
            <a:rPr lang="es-ES" sz="4800" kern="1200" dirty="0"/>
            <a:t> </a:t>
          </a:r>
        </a:p>
      </dsp:txBody>
      <dsp:txXfrm>
        <a:off x="4933079" y="1248663"/>
        <a:ext cx="173736" cy="670560"/>
      </dsp:txXfrm>
    </dsp:sp>
    <dsp:sp modelId="{AE09926B-168A-4EFE-9CC2-5FA1D2FB95E5}">
      <dsp:nvSpPr>
        <dsp:cNvPr id="0" name=""/>
        <dsp:cNvSpPr/>
      </dsp:nvSpPr>
      <dsp:spPr>
        <a:xfrm>
          <a:off x="4262519" y="2144776"/>
          <a:ext cx="670560" cy="670560"/>
        </a:xfrm>
        <a:prstGeom prst="ellipse">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B14A0C-7608-4AB5-BE05-6018CC07B72D}">
      <dsp:nvSpPr>
        <dsp:cNvPr id="0" name=""/>
        <dsp:cNvSpPr/>
      </dsp:nvSpPr>
      <dsp:spPr>
        <a:xfrm>
          <a:off x="4933079" y="2144776"/>
          <a:ext cx="173736" cy="67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0" rIns="182880" bIns="0" numCol="1" spcCol="1270" anchor="ctr" anchorCtr="0">
          <a:noAutofit/>
        </a:bodyPr>
        <a:lstStyle/>
        <a:p>
          <a:pPr marL="0" lvl="0" indent="0" algn="l" defTabSz="2133600">
            <a:lnSpc>
              <a:spcPct val="90000"/>
            </a:lnSpc>
            <a:spcBef>
              <a:spcPct val="0"/>
            </a:spcBef>
            <a:spcAft>
              <a:spcPct val="35000"/>
            </a:spcAft>
            <a:buNone/>
          </a:pPr>
          <a:r>
            <a:rPr lang="es-ES" sz="4800" kern="1200" dirty="0"/>
            <a:t> </a:t>
          </a:r>
        </a:p>
      </dsp:txBody>
      <dsp:txXfrm>
        <a:off x="4933079" y="2144776"/>
        <a:ext cx="173736" cy="670560"/>
      </dsp:txXfrm>
    </dsp:sp>
    <dsp:sp modelId="{ED785A8D-9839-4FB9-9C52-F4B24F9DAD41}">
      <dsp:nvSpPr>
        <dsp:cNvPr id="0" name=""/>
        <dsp:cNvSpPr/>
      </dsp:nvSpPr>
      <dsp:spPr>
        <a:xfrm>
          <a:off x="4765439" y="2885440"/>
          <a:ext cx="670560" cy="670560"/>
        </a:xfrm>
        <a:prstGeom prst="ellipse">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3B7B2F-F2EF-45D8-BE76-506D15C7D3A2}">
      <dsp:nvSpPr>
        <dsp:cNvPr id="0" name=""/>
        <dsp:cNvSpPr/>
      </dsp:nvSpPr>
      <dsp:spPr>
        <a:xfrm>
          <a:off x="5435999" y="2885440"/>
          <a:ext cx="123443" cy="67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0" rIns="182880" bIns="0" numCol="1" spcCol="1270" anchor="ctr" anchorCtr="0">
          <a:noAutofit/>
        </a:bodyPr>
        <a:lstStyle/>
        <a:p>
          <a:pPr marL="0" lvl="0" indent="0" algn="l" defTabSz="2133600">
            <a:lnSpc>
              <a:spcPct val="90000"/>
            </a:lnSpc>
            <a:spcBef>
              <a:spcPct val="0"/>
            </a:spcBef>
            <a:spcAft>
              <a:spcPct val="35000"/>
            </a:spcAft>
            <a:buNone/>
          </a:pPr>
          <a:endParaRPr lang="es-ES" sz="4800" kern="1200" dirty="0"/>
        </a:p>
      </dsp:txBody>
      <dsp:txXfrm>
        <a:off x="5435999" y="2885440"/>
        <a:ext cx="123443" cy="670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EA444-19F8-4AE8-8242-C6F4D91E9038}">
      <dsp:nvSpPr>
        <dsp:cNvPr id="0" name=""/>
        <dsp:cNvSpPr/>
      </dsp:nvSpPr>
      <dsp:spPr>
        <a:xfrm>
          <a:off x="0" y="54"/>
          <a:ext cx="4014676" cy="61224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ts val="0"/>
            </a:spcAft>
            <a:buNone/>
          </a:pPr>
          <a:r>
            <a:rPr lang="es-VE" sz="1400" kern="1200" dirty="0"/>
            <a:t>Sustentada en leyes y decretos de pertinencia para el país. CRV-1999: Art.108; LOCTI: Art. 38; etc.</a:t>
          </a:r>
          <a:endParaRPr lang="es-US" sz="1400" kern="1200" dirty="0"/>
        </a:p>
      </dsp:txBody>
      <dsp:txXfrm>
        <a:off x="29888" y="29942"/>
        <a:ext cx="3954900" cy="552473"/>
      </dsp:txXfrm>
    </dsp:sp>
    <dsp:sp modelId="{CEF0D770-F764-4109-BFB0-5C1B0F12C61A}">
      <dsp:nvSpPr>
        <dsp:cNvPr id="0" name=""/>
        <dsp:cNvSpPr/>
      </dsp:nvSpPr>
      <dsp:spPr>
        <a:xfrm>
          <a:off x="0" y="739023"/>
          <a:ext cx="4014676" cy="61224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ts val="0"/>
            </a:spcAft>
            <a:buNone/>
          </a:pPr>
          <a:r>
            <a:rPr lang="es-VE" sz="1400" kern="1200" dirty="0"/>
            <a:t>Se basa en valores éticos, principios filosóficos y epistemológicos.</a:t>
          </a:r>
          <a:endParaRPr lang="es-ES" sz="1400" kern="1200" dirty="0"/>
        </a:p>
      </dsp:txBody>
      <dsp:txXfrm>
        <a:off x="29888" y="768911"/>
        <a:ext cx="3954900" cy="552473"/>
      </dsp:txXfrm>
    </dsp:sp>
    <dsp:sp modelId="{DA45C6F2-7B5A-406D-88A3-E2DCBECB40B1}">
      <dsp:nvSpPr>
        <dsp:cNvPr id="0" name=""/>
        <dsp:cNvSpPr/>
      </dsp:nvSpPr>
      <dsp:spPr>
        <a:xfrm>
          <a:off x="0" y="1477993"/>
          <a:ext cx="4014676" cy="61224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ts val="0"/>
            </a:spcAft>
            <a:buNone/>
          </a:pPr>
          <a:r>
            <a:rPr lang="es-VE" sz="1400" kern="1200"/>
            <a:t>Irrumpe en el paradigma organizacional educativo mejorando los procedimientos. </a:t>
          </a:r>
          <a:endParaRPr lang="es-ES" sz="1400" kern="1200" dirty="0"/>
        </a:p>
      </dsp:txBody>
      <dsp:txXfrm>
        <a:off x="29888" y="1507881"/>
        <a:ext cx="3954900" cy="5524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FD6CE-37E2-4E8D-BEBD-E5C62A467526}">
      <dsp:nvSpPr>
        <dsp:cNvPr id="0" name=""/>
        <dsp:cNvSpPr/>
      </dsp:nvSpPr>
      <dsp:spPr>
        <a:xfrm>
          <a:off x="0" y="54"/>
          <a:ext cx="4014676" cy="61224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ts val="0"/>
            </a:spcAft>
            <a:buNone/>
          </a:pPr>
          <a:r>
            <a:rPr lang="es-VE" sz="1400" kern="1200"/>
            <a:t>En lo pragmático busca soluciones confiables y eficientes.</a:t>
          </a:r>
          <a:endParaRPr lang="es-ES" sz="1400" kern="1200" dirty="0"/>
        </a:p>
      </dsp:txBody>
      <dsp:txXfrm>
        <a:off x="29888" y="29942"/>
        <a:ext cx="3954900" cy="552473"/>
      </dsp:txXfrm>
    </dsp:sp>
    <dsp:sp modelId="{5BEEADD9-FB9A-4350-99E5-0FC9D82E874A}">
      <dsp:nvSpPr>
        <dsp:cNvPr id="0" name=""/>
        <dsp:cNvSpPr/>
      </dsp:nvSpPr>
      <dsp:spPr>
        <a:xfrm>
          <a:off x="0" y="739023"/>
          <a:ext cx="4014676" cy="61224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ts val="0"/>
            </a:spcAft>
            <a:buNone/>
          </a:pPr>
          <a:r>
            <a:rPr lang="es-VE" sz="1400" kern="1200"/>
            <a:t>Fomenta la investigación y desarrollando de la tecnología blockchain en el ambiente educativo. </a:t>
          </a:r>
          <a:endParaRPr lang="es-ES" sz="1400" kern="1200" dirty="0"/>
        </a:p>
      </dsp:txBody>
      <dsp:txXfrm>
        <a:off x="29888" y="768911"/>
        <a:ext cx="3954900" cy="552473"/>
      </dsp:txXfrm>
    </dsp:sp>
    <dsp:sp modelId="{3C49A2B5-5B03-4C1E-A3C2-B400BA4752A2}">
      <dsp:nvSpPr>
        <dsp:cNvPr id="0" name=""/>
        <dsp:cNvSpPr/>
      </dsp:nvSpPr>
      <dsp:spPr>
        <a:xfrm>
          <a:off x="0" y="1477993"/>
          <a:ext cx="4014676" cy="612249"/>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ts val="0"/>
            </a:spcAft>
            <a:buNone/>
          </a:pPr>
          <a:r>
            <a:rPr lang="es-VE" sz="1400" kern="1200"/>
            <a:t>Quedará un precedente documental y lineamientos para implementar soluciones basadas en BC</a:t>
          </a:r>
          <a:endParaRPr lang="es-ES" sz="1400" kern="1200" dirty="0"/>
        </a:p>
      </dsp:txBody>
      <dsp:txXfrm>
        <a:off x="29888" y="1507881"/>
        <a:ext cx="3954900" cy="5524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3BFF73-FA72-4837-B730-E62A2C2533B3}" type="datetimeFigureOut">
              <a:rPr lang="es-ES" smtClean="0"/>
              <a:t>08/10/2024</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808BAC-23CF-4B5D-9A7D-DB426B062E68}" type="slidenum">
              <a:rPr lang="es-ES" smtClean="0"/>
              <a:t>‹Nº›</a:t>
            </a:fld>
            <a:endParaRPr lang="es-ES"/>
          </a:p>
        </p:txBody>
      </p:sp>
    </p:spTree>
    <p:extLst>
      <p:ext uri="{BB962C8B-B14F-4D97-AF65-F5344CB8AC3E}">
        <p14:creationId xmlns:p14="http://schemas.microsoft.com/office/powerpoint/2010/main" val="938948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EA1F71-3073-4EE5-8D6C-3012238C7122}" type="datetimeFigureOut">
              <a:rPr lang="es-ES" smtClean="0"/>
              <a:t>08/10/2024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A512D-7AB1-451D-9DFC-31FF5B9DAA40}" type="slidenum">
              <a:rPr lang="es-ES" smtClean="0"/>
              <a:t>‹Nº›</a:t>
            </a:fld>
            <a:endParaRPr lang="es-ES"/>
          </a:p>
        </p:txBody>
      </p:sp>
    </p:spTree>
    <p:extLst>
      <p:ext uri="{BB962C8B-B14F-4D97-AF65-F5344CB8AC3E}">
        <p14:creationId xmlns:p14="http://schemas.microsoft.com/office/powerpoint/2010/main" val="121785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0" marR="0">
              <a:lnSpc>
                <a:spcPct val="107000"/>
              </a:lnSpc>
              <a:spcBef>
                <a:spcPts val="0"/>
              </a:spcBef>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¡La educación superior está viviendo una transformación digital sin precedentes!</a:t>
            </a:r>
          </a:p>
          <a:p>
            <a:pPr marL="0" marR="0">
              <a:lnSpc>
                <a:spcPct val="107000"/>
              </a:lnSpc>
              <a:spcBef>
                <a:spcPts val="0"/>
              </a:spcBef>
              <a:spcAft>
                <a:spcPts val="800"/>
              </a:spcAft>
            </a:pPr>
            <a:endParaRPr lang="es-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En algún momento, hemos sido testigos que en las instituciones educativas ha ocurrido la pérdida de documentos, la dificultad para verificar la autenticidad de los títulos o la lentitud en los procesos administrativos. Son problemas comunes y la UNEG no está eximida de ellos.</a:t>
            </a:r>
          </a:p>
          <a:p>
            <a:pPr marL="0" marR="0">
              <a:lnSpc>
                <a:spcPct val="107000"/>
              </a:lnSpc>
              <a:spcBef>
                <a:spcPts val="0"/>
              </a:spcBef>
              <a:spcAft>
                <a:spcPts val="800"/>
              </a:spcAft>
            </a:pPr>
            <a:endParaRPr lang="es-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Blockchain es una tecnología que permite crear registros digitales seguros y transparentes, donde la información se almacena en bloques enlazados de manera criptográfica, haciendo imposible alterarla.</a:t>
            </a:r>
          </a:p>
          <a:p>
            <a:pPr marL="0" marR="0">
              <a:lnSpc>
                <a:spcPct val="107000"/>
              </a:lnSpc>
              <a:spcBef>
                <a:spcPts val="0"/>
              </a:spcBef>
              <a:spcAft>
                <a:spcPts val="800"/>
              </a:spcAft>
            </a:pPr>
            <a:endParaRPr lang="es-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¡Muy buenos días para todos! Mi nombre es Hernán Rivas y mi tesis lleva por título: “AUTOMATIZACIÓN DE LOS PROCESOS ACADÉMICOS MEDIANTE LA TECNOLOGÍA BLOCKCHAIN EN LA UNEG”.</a:t>
            </a:r>
          </a:p>
          <a:p>
            <a:pPr marL="0" marR="0">
              <a:lnSpc>
                <a:spcPct val="107000"/>
              </a:lnSpc>
              <a:spcBef>
                <a:spcPts val="0"/>
              </a:spcBef>
              <a:spcAft>
                <a:spcPts val="800"/>
              </a:spcAft>
            </a:pPr>
            <a:endParaRPr lang="es-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Primero que nada, quiero agradecer a mi tutora, la Dra. Milagros Cova, y a mis asesores, el Dr. Víctor Inciarte y la Msc. Nayleth Rodríguez, por su gran apoyo en este proyecto.</a:t>
            </a:r>
            <a:endParaRPr lang="es-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1</a:t>
            </a:fld>
            <a:endParaRPr lang="es-ES"/>
          </a:p>
        </p:txBody>
      </p:sp>
    </p:spTree>
    <p:extLst>
      <p:ext uri="{BB962C8B-B14F-4D97-AF65-F5344CB8AC3E}">
        <p14:creationId xmlns:p14="http://schemas.microsoft.com/office/powerpoint/2010/main" val="315750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algn="just"/>
            <a:r>
              <a:rPr lang="es-ES" sz="1200" dirty="0">
                <a:solidFill>
                  <a:schemeClr val="tx1"/>
                </a:solidFill>
              </a:rPr>
              <a:t>En cuanto a la </a:t>
            </a:r>
            <a:r>
              <a:rPr lang="es-ES" sz="1200" b="1" dirty="0">
                <a:solidFill>
                  <a:schemeClr val="tx1"/>
                </a:solidFill>
              </a:rPr>
              <a:t>metodología de investigación</a:t>
            </a:r>
            <a:r>
              <a:rPr lang="es-ES" sz="1200" dirty="0">
                <a:solidFill>
                  <a:schemeClr val="tx1"/>
                </a:solidFill>
              </a:rPr>
              <a:t>, se trata de una estudio mixto “puro” con un </a:t>
            </a:r>
            <a:r>
              <a:rPr lang="es-ES" sz="1200" b="1" dirty="0">
                <a:solidFill>
                  <a:schemeClr val="tx1"/>
                </a:solidFill>
              </a:rPr>
              <a:t>diseño</a:t>
            </a:r>
            <a:r>
              <a:rPr lang="es-ES" sz="1200" dirty="0">
                <a:solidFill>
                  <a:schemeClr val="tx1"/>
                </a:solidFill>
              </a:rPr>
              <a:t> general de integración, secuencial, narrativo y descriptivo en lo cualitativo y no experimental, transeccional y descriptivo en lo cuantitativo, donde La </a:t>
            </a:r>
            <a:r>
              <a:rPr lang="es-ES" sz="1200" b="1" dirty="0">
                <a:solidFill>
                  <a:schemeClr val="tx1"/>
                </a:solidFill>
              </a:rPr>
              <a:t>Unidad de Análisis </a:t>
            </a:r>
            <a:r>
              <a:rPr lang="es-ES" sz="1200" dirty="0">
                <a:solidFill>
                  <a:schemeClr val="tx1"/>
                </a:solidFill>
              </a:rPr>
              <a:t>es La automatización de procesos académicos mediante la tecnología blockchain en la UNEG y la </a:t>
            </a:r>
            <a:r>
              <a:rPr lang="es-ES" sz="1200" b="1" dirty="0">
                <a:solidFill>
                  <a:schemeClr val="tx1"/>
                </a:solidFill>
              </a:rPr>
              <a:t>Unidad de Observación</a:t>
            </a:r>
            <a:r>
              <a:rPr lang="es-ES" sz="1200" dirty="0">
                <a:solidFill>
                  <a:schemeClr val="tx1"/>
                </a:solidFill>
              </a:rPr>
              <a:t> está referida a los procesos académicos. Tomando como </a:t>
            </a:r>
            <a:r>
              <a:rPr lang="es-ES" sz="1200" b="1" dirty="0">
                <a:solidFill>
                  <a:schemeClr val="tx1"/>
                </a:solidFill>
              </a:rPr>
              <a:t>población</a:t>
            </a:r>
            <a:r>
              <a:rPr lang="es-ES" sz="1200" dirty="0">
                <a:solidFill>
                  <a:schemeClr val="tx1"/>
                </a:solidFill>
              </a:rPr>
              <a:t> al conjunto de procesos académicos que se llevan a cabo en la UNEG para el período 2023-2024 y la </a:t>
            </a:r>
            <a:r>
              <a:rPr lang="es-ES" sz="1200" b="1" dirty="0">
                <a:solidFill>
                  <a:schemeClr val="tx1"/>
                </a:solidFill>
              </a:rPr>
              <a:t>muestra</a:t>
            </a:r>
            <a:r>
              <a:rPr lang="es-ES" sz="1200" dirty="0">
                <a:solidFill>
                  <a:schemeClr val="tx1"/>
                </a:solidFill>
              </a:rPr>
              <a:t> un grupo o subconjunto de éstos, que se seleccionaron intencionalmente por ser emblemáticos y compartir características comunes al resto, de acuerdo con los fines de este trabajo.</a:t>
            </a:r>
          </a:p>
          <a:p>
            <a:pPr algn="just"/>
            <a:endParaRPr lang="es-ES" sz="1200" dirty="0">
              <a:solidFill>
                <a:prstClr val="black"/>
              </a:solidFill>
            </a:endParaRPr>
          </a:p>
          <a:p>
            <a:pPr marL="0" algn="l" rtl="0" eaLnBrk="1" fontAlgn="ctr" latinLnBrk="0" hangingPunct="1">
              <a:spcBef>
                <a:spcPts val="0"/>
              </a:spcBef>
              <a:spcAft>
                <a:spcPts val="0"/>
              </a:spcAft>
            </a:pPr>
            <a:r>
              <a:rPr lang="es-ES" sz="1800" b="0" i="0" u="none" strike="noStrike" kern="1200" dirty="0">
                <a:solidFill>
                  <a:srgbClr val="FFFFFF"/>
                </a:solidFill>
                <a:effectLst/>
                <a:latin typeface="Calibri" panose="020F0502020204030204" pitchFamily="34" charset="0"/>
              </a:rPr>
              <a:t>Respecto a las </a:t>
            </a:r>
            <a:r>
              <a:rPr lang="es-ES" sz="1800" b="1" i="0" u="none" strike="noStrike" kern="1200" dirty="0">
                <a:solidFill>
                  <a:srgbClr val="FFFFFF"/>
                </a:solidFill>
                <a:effectLst/>
                <a:latin typeface="Calibri" panose="020F0502020204030204" pitchFamily="34" charset="0"/>
              </a:rPr>
              <a:t>Técnica  e Instrumentos de recolección</a:t>
            </a:r>
            <a:r>
              <a:rPr lang="es-ES" sz="1800" b="0" i="0" u="none" strike="noStrike" kern="1200" dirty="0">
                <a:solidFill>
                  <a:srgbClr val="FFFFFF"/>
                </a:solidFill>
                <a:effectLst/>
                <a:latin typeface="Calibri" panose="020F0502020204030204" pitchFamily="34" charset="0"/>
              </a:rPr>
              <a:t>, se tiene que para el primer objetivo (Establecer la aplicabilidad de la tecnología blockchain en el campo académico) se utilizó el  </a:t>
            </a:r>
            <a:r>
              <a:rPr lang="es-ES" sz="1800" b="1" i="0" u="none" strike="noStrike" kern="1200" dirty="0">
                <a:solidFill>
                  <a:srgbClr val="000000"/>
                </a:solidFill>
                <a:effectLst/>
                <a:latin typeface="Calibri" panose="020F0502020204030204" pitchFamily="34" charset="0"/>
              </a:rPr>
              <a:t>Análisis documental y el análisis de contenido como técnica </a:t>
            </a:r>
            <a:r>
              <a:rPr lang="es-ES" sz="1800" b="0" i="0" u="none" strike="noStrike" kern="1200" dirty="0">
                <a:solidFill>
                  <a:srgbClr val="000000"/>
                </a:solidFill>
                <a:effectLst/>
                <a:latin typeface="Calibri" panose="020F0502020204030204" pitchFamily="34" charset="0"/>
              </a:rPr>
              <a:t>y la </a:t>
            </a:r>
            <a:r>
              <a:rPr lang="es-ES" sz="1800" b="1" i="0" u="none" strike="noStrike" kern="1200" dirty="0">
                <a:solidFill>
                  <a:srgbClr val="000000"/>
                </a:solidFill>
                <a:effectLst/>
                <a:latin typeface="Calibri" panose="020F0502020204030204" pitchFamily="34" charset="0"/>
              </a:rPr>
              <a:t>Computadora, Internet y el programa </a:t>
            </a:r>
            <a:r>
              <a:rPr lang="es-ES" sz="1800" b="1" i="0" u="none" strike="noStrike" kern="1200" dirty="0" err="1">
                <a:solidFill>
                  <a:srgbClr val="000000"/>
                </a:solidFill>
                <a:effectLst/>
                <a:latin typeface="Calibri" panose="020F0502020204030204" pitchFamily="34" charset="0"/>
              </a:rPr>
              <a:t>Atlas.ti</a:t>
            </a:r>
            <a:r>
              <a:rPr lang="es-ES" sz="1800" b="1" i="0" u="none" strike="noStrike" kern="1200" dirty="0">
                <a:solidFill>
                  <a:srgbClr val="000000"/>
                </a:solidFill>
                <a:effectLst/>
                <a:latin typeface="Calibri" panose="020F0502020204030204" pitchFamily="34" charset="0"/>
              </a:rPr>
              <a:t> como instrumentos de recolección</a:t>
            </a:r>
            <a:r>
              <a:rPr lang="es-ES" sz="1800" b="0" i="0" u="none" strike="noStrike" kern="1200" dirty="0">
                <a:solidFill>
                  <a:srgbClr val="000000"/>
                </a:solidFill>
                <a:effectLst/>
                <a:latin typeface="Calibri" panose="020F0502020204030204" pitchFamily="34" charset="0"/>
              </a:rPr>
              <a:t>. Mientras que para el segundo objetivo (</a:t>
            </a:r>
            <a:r>
              <a:rPr lang="es-ES" sz="1800" b="0" i="0" u="none" strike="noStrike" kern="1200" dirty="0">
                <a:solidFill>
                  <a:srgbClr val="FFFFFF"/>
                </a:solidFill>
                <a:effectLst/>
                <a:latin typeface="Calibri" panose="020F0502020204030204" pitchFamily="34" charset="0"/>
              </a:rPr>
              <a:t>Caracterizar la automatización de los procesos académicos en la gestión de la virtualización de los procesos) se utilizó </a:t>
            </a:r>
            <a:r>
              <a:rPr lang="es-ES" sz="1800" b="1" i="0" u="none" strike="noStrike" kern="1200" dirty="0">
                <a:solidFill>
                  <a:srgbClr val="FFFFFF"/>
                </a:solidFill>
                <a:effectLst/>
                <a:latin typeface="Calibri" panose="020F0502020204030204" pitchFamily="34" charset="0"/>
              </a:rPr>
              <a:t>la </a:t>
            </a:r>
            <a:r>
              <a:rPr lang="es-ES" sz="1800" b="1" i="0" u="none" strike="noStrike" kern="1200" dirty="0">
                <a:solidFill>
                  <a:srgbClr val="000000"/>
                </a:solidFill>
                <a:effectLst/>
                <a:latin typeface="Calibri" panose="020F0502020204030204" pitchFamily="34" charset="0"/>
              </a:rPr>
              <a:t>Observación (libre y estructurada) y el análisis de contenido como técnica y los Cuadros de registro y clasificación de categorías como instrumentos de recolección.</a:t>
            </a:r>
          </a:p>
          <a:p>
            <a:pPr marL="0" algn="l" rtl="0" eaLnBrk="1" fontAlgn="ctr" latinLnBrk="0" hangingPunct="1">
              <a:spcBef>
                <a:spcPts val="0"/>
              </a:spcBef>
              <a:spcAft>
                <a:spcPts val="0"/>
              </a:spcAft>
            </a:pPr>
            <a:endParaRPr lang="es-ES" sz="1800" b="1" i="0" u="none" strike="noStrike" kern="1200" dirty="0">
              <a:solidFill>
                <a:srgbClr val="000000"/>
              </a:solidFill>
              <a:effectLst/>
              <a:latin typeface="Calibri" panose="020F0502020204030204" pitchFamily="34" charset="0"/>
            </a:endParaRPr>
          </a:p>
          <a:p>
            <a:pPr marL="0" algn="l" rtl="0" eaLnBrk="1" fontAlgn="ctr" latinLnBrk="0" hangingPunct="1">
              <a:spcBef>
                <a:spcPts val="0"/>
              </a:spcBef>
              <a:spcAft>
                <a:spcPts val="0"/>
              </a:spcAft>
            </a:pPr>
            <a:r>
              <a:rPr lang="es-ES" sz="1800" b="1" i="0" u="none" strike="noStrike" kern="1200" dirty="0">
                <a:solidFill>
                  <a:srgbClr val="000000"/>
                </a:solidFill>
                <a:effectLst/>
                <a:latin typeface="Calibri" panose="020F0502020204030204" pitchFamily="34" charset="0"/>
              </a:rPr>
              <a:t>Opcional</a:t>
            </a:r>
          </a:p>
          <a:p>
            <a:pPr marL="0" marR="0" lvl="0" indent="0" algn="l" defTabSz="914400" rtl="0" eaLnBrk="1" fontAlgn="ctr" latinLnBrk="0" hangingPunct="1">
              <a:lnSpc>
                <a:spcPct val="100000"/>
              </a:lnSpc>
              <a:spcBef>
                <a:spcPts val="0"/>
              </a:spcBef>
              <a:spcAft>
                <a:spcPts val="0"/>
              </a:spcAft>
              <a:buClrTx/>
              <a:buSzTx/>
              <a:buFontTx/>
              <a:buNone/>
              <a:tabLst/>
              <a:defRPr/>
            </a:pPr>
            <a:r>
              <a:rPr lang="es-ES" sz="1800" dirty="0">
                <a:solidFill>
                  <a:prstClr val="black"/>
                </a:solidFill>
              </a:rPr>
              <a:t>En conclusión, con esta investigación se pretende establecer tendencias para definir los lineamientos de una metodología de implantación de la TBC para la automatización de procesos en la UNEG, lo cual corresponde a un diseño cuantitativo; no obstante, se trata de un problema complejo que requiere ser explorado para obtener un entendimiento profundo, que es una característica esencial del diseño cualitativo. De tal modo que, se optó desarrollar un diseño mixto general de integración, secuencial, narrativo y descriptivo.</a:t>
            </a:r>
          </a:p>
          <a:p>
            <a:pPr marL="0" algn="l" rtl="0" eaLnBrk="1" fontAlgn="ctr" latinLnBrk="0" hangingPunct="1">
              <a:spcBef>
                <a:spcPts val="0"/>
              </a:spcBef>
              <a:spcAft>
                <a:spcPts val="0"/>
              </a:spcAft>
            </a:pPr>
            <a:endParaRPr lang="es-US" sz="1800" b="1" i="0" u="none" strike="noStrike" dirty="0">
              <a:effectLst/>
              <a:latin typeface="Arial" panose="020B0604020202020204" pitchFamily="34" charset="0"/>
            </a:endParaRPr>
          </a:p>
          <a:p>
            <a:pPr algn="just"/>
            <a:endParaRPr lang="es-ES" sz="1200" dirty="0">
              <a:solidFill>
                <a:prstClr val="black"/>
              </a:solidFill>
            </a:endParaRPr>
          </a:p>
        </p:txBody>
      </p:sp>
      <p:sp>
        <p:nvSpPr>
          <p:cNvPr id="4" name="3 Marcador de número de diapositiva"/>
          <p:cNvSpPr>
            <a:spLocks noGrp="1"/>
          </p:cNvSpPr>
          <p:nvPr>
            <p:ph type="sldNum" sz="quarter" idx="10"/>
          </p:nvPr>
        </p:nvSpPr>
        <p:spPr/>
        <p:txBody>
          <a:bodyPr/>
          <a:lstStyle/>
          <a:p>
            <a:fld id="{262A512D-7AB1-451D-9DFC-31FF5B9DAA40}" type="slidenum">
              <a:rPr lang="es-ES" smtClean="0"/>
              <a:t>10</a:t>
            </a:fld>
            <a:endParaRPr lang="es-ES"/>
          </a:p>
        </p:txBody>
      </p:sp>
    </p:spTree>
    <p:extLst>
      <p:ext uri="{BB962C8B-B14F-4D97-AF65-F5344CB8AC3E}">
        <p14:creationId xmlns:p14="http://schemas.microsoft.com/office/powerpoint/2010/main" val="78021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lvl="0" algn="just">
              <a:spcAft>
                <a:spcPts val="1200"/>
              </a:spcAft>
            </a:pPr>
            <a:r>
              <a:rPr lang="es-ES" dirty="0"/>
              <a:t>El </a:t>
            </a:r>
            <a:r>
              <a:rPr lang="es-ES" b="1" dirty="0"/>
              <a:t>procedimiento</a:t>
            </a:r>
            <a:r>
              <a:rPr lang="es-ES" dirty="0"/>
              <a:t> comienza con una </a:t>
            </a:r>
            <a:r>
              <a:rPr lang="es-ES" b="1" dirty="0"/>
              <a:t>revisión de la literatura </a:t>
            </a:r>
            <a:r>
              <a:rPr lang="es-ES" dirty="0"/>
              <a:t>para comprender cómo otras universidades están utilizando la TBC. Luego, se hace una </a:t>
            </a:r>
            <a:r>
              <a:rPr lang="es-ES" b="1" dirty="0"/>
              <a:t>identificación de los procesos académicos</a:t>
            </a:r>
            <a:r>
              <a:rPr lang="es-ES" b="0" dirty="0"/>
              <a:t> incluyendo: la gestión de registros estudiantiles, la emisión de diplomas y la verificación de credenciales, entre otros. Alcanzado este punto, se busca </a:t>
            </a:r>
            <a:r>
              <a:rPr lang="es-ES" b="1" dirty="0"/>
              <a:t>relacionar los elementos de la TBC con los procesos académicos</a:t>
            </a:r>
            <a:r>
              <a:rPr lang="es-ES" b="0" dirty="0"/>
              <a:t>, para definir la arquitectura del sistema y sus componentes conforme a los requerimientos de la UNEG. Finalmente se elabora una </a:t>
            </a:r>
            <a:r>
              <a:rPr lang="es-ES" b="1" dirty="0"/>
              <a:t>propuesta metodológica</a:t>
            </a:r>
            <a:r>
              <a:rPr lang="es-ES" b="0" dirty="0"/>
              <a:t> que señala como implementar la TBC en la UNEG.</a:t>
            </a:r>
          </a:p>
          <a:p>
            <a:pPr lvl="0" algn="just">
              <a:spcAft>
                <a:spcPts val="1200"/>
              </a:spcAft>
            </a:pPr>
            <a:endParaRPr lang="es-ES" b="0" dirty="0"/>
          </a:p>
          <a:p>
            <a:pPr lvl="0" algn="just">
              <a:spcAft>
                <a:spcPts val="1200"/>
              </a:spcAft>
            </a:pPr>
            <a:r>
              <a:rPr lang="es-ES" dirty="0"/>
              <a:t>El </a:t>
            </a:r>
            <a:r>
              <a:rPr lang="es-ES" b="1" dirty="0"/>
              <a:t>análisis de los datos</a:t>
            </a:r>
            <a:r>
              <a:rPr lang="es-ES" b="0" dirty="0"/>
              <a:t> se hace mediante las matrices de análisis, resultando ser especialmente útiles cuando se tiene material inestructurado. Así, para cada objetivo específico de la investigación se han establecido categorías como subdimensiones de las variables asociadas. (Se muestra el cuadro de codificación).</a:t>
            </a:r>
            <a:endParaRPr lang="es-ES"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11</a:t>
            </a:fld>
            <a:endParaRPr lang="es-ES"/>
          </a:p>
        </p:txBody>
      </p:sp>
    </p:spTree>
    <p:extLst>
      <p:ext uri="{BB962C8B-B14F-4D97-AF65-F5344CB8AC3E}">
        <p14:creationId xmlns:p14="http://schemas.microsoft.com/office/powerpoint/2010/main" val="376299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a:t>
            </a:r>
            <a:r>
              <a:rPr lang="es-ES" b="1" dirty="0"/>
              <a:t>análisis de los resultados</a:t>
            </a:r>
            <a:r>
              <a:rPr lang="es-ES" b="0" dirty="0"/>
              <a:t>, cada objetivo a sido dividido en categorías a fin de obtener una medición o descripción más ajustada al valor correcto de la variable. A continuación, se presentan los resultados obtenidos en cada caso.</a:t>
            </a:r>
          </a:p>
          <a:p>
            <a:endParaRPr lang="es-ES" b="0" dirty="0"/>
          </a:p>
          <a:p>
            <a:r>
              <a:rPr lang="es-ES" b="0" dirty="0"/>
              <a:t>Para el</a:t>
            </a:r>
            <a:r>
              <a:rPr lang="es-ES" dirty="0"/>
              <a:t> primer objetivo, sobre “Establecer la aplicabilidad de la TBC en el campo educativo”, la variable se ha dimensionado en tres categorías: Referentes, Legalidad y Costo. </a:t>
            </a:r>
          </a:p>
          <a:p>
            <a:endParaRPr lang="es-ES" dirty="0"/>
          </a:p>
          <a:p>
            <a:r>
              <a:rPr lang="es-ES" dirty="0"/>
              <a:t>Comenzando con los </a:t>
            </a:r>
            <a:r>
              <a:rPr lang="es-ES" b="1" dirty="0"/>
              <a:t>Referentes</a:t>
            </a:r>
            <a:r>
              <a:rPr lang="es-ES" dirty="0"/>
              <a:t>, se utilizó el programa </a:t>
            </a:r>
            <a:r>
              <a:rPr lang="es-ES" dirty="0" err="1"/>
              <a:t>Atlas.ti</a:t>
            </a:r>
            <a:r>
              <a:rPr lang="es-ES" dirty="0"/>
              <a:t>, con diez documentos seleccionados de la literatura en pertinencia al tema de estudio. El proceso consistió en seleccionar citas de acuerdo a una codificación preestablecida para relacionarlas y encontrar y determinar las incidencias de cada código en relación a los demás. Por ejemplo, en la lámina se puede observar el código “Aplicaciones reales” asociado a citas diferentes de seis documentos, en uno de los diagramas generados por el programa.</a:t>
            </a:r>
          </a:p>
          <a:p>
            <a:endParaRPr lang="es-ES" dirty="0"/>
          </a:p>
          <a:p>
            <a:endParaRPr lang="es-ES" dirty="0"/>
          </a:p>
          <a:p>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12</a:t>
            </a:fld>
            <a:endParaRPr lang="es-ES"/>
          </a:p>
        </p:txBody>
      </p:sp>
    </p:spTree>
    <p:extLst>
      <p:ext uri="{BB962C8B-B14F-4D97-AF65-F5344CB8AC3E}">
        <p14:creationId xmlns:p14="http://schemas.microsoft.com/office/powerpoint/2010/main" val="3371630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otro diagrama, </a:t>
            </a:r>
            <a:r>
              <a:rPr lang="es-ES" dirty="0" err="1"/>
              <a:t>Atlas.ti</a:t>
            </a:r>
            <a:r>
              <a:rPr lang="es-ES" dirty="0"/>
              <a:t> muestra un análisis código-documento en el que aparece el documento D2 indicando los códigos y el número de citas vinculadas al código “Aplicaciones reales” que fue seleccionado. Puede verse entonces que este código particular aparece en dos citas dentro del documento D2, del cual se obtuvieron cuatro citas en total (incluyendo diferentes códigos). También, puede observarse que el código mencionado aparece en 18 citas en relación a los diez documentos analizados.</a:t>
            </a:r>
          </a:p>
          <a:p>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13</a:t>
            </a:fld>
            <a:endParaRPr lang="es-ES"/>
          </a:p>
        </p:txBody>
      </p:sp>
    </p:spTree>
    <p:extLst>
      <p:ext uri="{BB962C8B-B14F-4D97-AF65-F5344CB8AC3E}">
        <p14:creationId xmlns:p14="http://schemas.microsoft.com/office/powerpoint/2010/main" val="91517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cuadro puede verse un resumen del trabajo realizado para cada unos de los códigos tomando en conjunto los diez documentos. Particularmente, se señala con recuadros rojos el caso del código “Aplicaciones reales” con el Documento “D2” explicado previamente.</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14</a:t>
            </a:fld>
            <a:endParaRPr lang="es-ES"/>
          </a:p>
        </p:txBody>
      </p:sp>
    </p:spTree>
    <p:extLst>
      <p:ext uri="{BB962C8B-B14F-4D97-AF65-F5344CB8AC3E}">
        <p14:creationId xmlns:p14="http://schemas.microsoft.com/office/powerpoint/2010/main" val="3704963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mejor comprensión se ha utilizado el recurso estadístico del diagrama de Pareto el cual señala cuáles fueron los códigos más importantes del análisis bajo la regla 80-20. Este resultado, será importante tener en cuenta al momento de un proceso como candidato a ser automatizado.</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15</a:t>
            </a:fld>
            <a:endParaRPr lang="es-ES"/>
          </a:p>
        </p:txBody>
      </p:sp>
    </p:spTree>
    <p:extLst>
      <p:ext uri="{BB962C8B-B14F-4D97-AF65-F5344CB8AC3E}">
        <p14:creationId xmlns:p14="http://schemas.microsoft.com/office/powerpoint/2010/main" val="503277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segunda categoría del objetivo 1 tiene que ver con la “legalidad” –aspecto importante, por cuanto la universidad es una institución del estado, ajustada al derecho y las leyes”.</a:t>
            </a:r>
          </a:p>
          <a:p>
            <a:endParaRPr lang="es-ES" dirty="0"/>
          </a:p>
          <a:p>
            <a:r>
              <a:rPr lang="es-US" dirty="0"/>
              <a:t>Principalmente se destaca la CRV-1999 en su artículo 108 y 110, la LOCTI en los artículos 5, 28 y 37, el Plan de la Patria y el Plan Nacional de Ciencia, Tecnología e Innovación, La Superintendencia de Criptoactivos y la Ley de Infogobierno. Todas estas instancias apoyan y promueven el uso y desarrollo de nuevas tecnologías en sectores como la Educación. Sin embargo, no hay una ley específica en relación al uso de blockchain en la educación o las universidades todavía.</a:t>
            </a:r>
          </a:p>
        </p:txBody>
      </p:sp>
      <p:sp>
        <p:nvSpPr>
          <p:cNvPr id="4" name="Marcador de número de diapositiva 3"/>
          <p:cNvSpPr>
            <a:spLocks noGrp="1"/>
          </p:cNvSpPr>
          <p:nvPr>
            <p:ph type="sldNum" sz="quarter" idx="5"/>
          </p:nvPr>
        </p:nvSpPr>
        <p:spPr/>
        <p:txBody>
          <a:bodyPr/>
          <a:lstStyle/>
          <a:p>
            <a:fld id="{262A512D-7AB1-451D-9DFC-31FF5B9DAA40}" type="slidenum">
              <a:rPr lang="es-ES" smtClean="0"/>
              <a:t>16</a:t>
            </a:fld>
            <a:endParaRPr lang="es-ES"/>
          </a:p>
        </p:txBody>
      </p:sp>
    </p:spTree>
    <p:extLst>
      <p:ext uri="{BB962C8B-B14F-4D97-AF65-F5344CB8AC3E}">
        <p14:creationId xmlns:p14="http://schemas.microsoft.com/office/powerpoint/2010/main" val="2841577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tercera categoría del primer objetivo se refiere al costo y recursos requeridos para implantar la TBC en la universidad. Este factor financiero es clave en la decisión de implantar dicha tecnología y debe ser estimado de forma realista y eficiente. Para lograrlo, se realiza una Estructura de Desglose de Trabajo (EDT), una técnica común utilizada informática para analizar y diseñar sistemas de información. Consiste de cinco etapas: Análisis y Diseño, Desarrollo, Pruebas, Implementación y Mantenimiento. Cada etapa a su vez se desglosa en actividades o procedimientos más específicos hasta llegar a un nivel de simplicidad que permita su construcción.</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17</a:t>
            </a:fld>
            <a:endParaRPr lang="es-ES"/>
          </a:p>
        </p:txBody>
      </p:sp>
    </p:spTree>
    <p:extLst>
      <p:ext uri="{BB962C8B-B14F-4D97-AF65-F5344CB8AC3E}">
        <p14:creationId xmlns:p14="http://schemas.microsoft.com/office/powerpoint/2010/main" val="3717582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base en la EDT, ahora se puede hacer una estimación más acertada de cómo se distribuyen los gastos, de acuerdo a la cantidad de trabajo o requerimientos específicos de cada etapa. Los porcentajes que se ven en la lámina son una asignación inicial que aún falta refinar, pero es un punto de partida para ir ajustando sobre la marcha.</a:t>
            </a:r>
          </a:p>
          <a:p>
            <a:endParaRPr lang="es-ES" dirty="0"/>
          </a:p>
          <a:p>
            <a:r>
              <a:rPr lang="es-ES" sz="1800" dirty="0">
                <a:effectLst/>
                <a:latin typeface="Times New Roman" panose="02020603050405020304" pitchFamily="18" charset="0"/>
                <a:ea typeface="Times New Roman" panose="02020603050405020304" pitchFamily="18" charset="0"/>
              </a:rPr>
              <a:t>En conclusión, el primer objetivo de este trabajo de maestría, sobre la aplicabilidad de la TBC en el campo educativo, reúne suficientes argumentos a favor para considerar que su aplicación en la UNEG es viable. </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18</a:t>
            </a:fld>
            <a:endParaRPr lang="es-ES"/>
          </a:p>
        </p:txBody>
      </p:sp>
    </p:spTree>
    <p:extLst>
      <p:ext uri="{BB962C8B-B14F-4D97-AF65-F5344CB8AC3E}">
        <p14:creationId xmlns:p14="http://schemas.microsoft.com/office/powerpoint/2010/main" val="3744423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segundo objetivo, sobre “Caracterizar la automatización de procesos académicos bajo la gestión de virtualización en la UNEG”, ha sido dividido también en tres categorías o enfoques complementarios para su estudio. Estos son: el enfoque Organizacional, el Tecnológico y el Pedagógico.</a:t>
            </a:r>
          </a:p>
          <a:p>
            <a:endParaRPr lang="es-ES" dirty="0"/>
          </a:p>
          <a:p>
            <a:r>
              <a:rPr lang="es-ES" dirty="0"/>
              <a:t>Antes que nada, hay que aclarar que la gestión de virtualización en la UNEG se ha venido haciendo de forma tácita dentro de cada dirección o departamento a fin de alcanzar resultados tangibles y más eficientes alineados a las políticas y reglamentos de la institución. También es bueno recordar que para esta investigación, los procesos académicos aquellos que permiten a la institución cumplir con su misión de formar profesionales y genera conocimiento.</a:t>
            </a:r>
          </a:p>
          <a:p>
            <a:endParaRPr lang="es-ES" dirty="0"/>
          </a:p>
          <a:p>
            <a:r>
              <a:rPr lang="es-US" dirty="0"/>
              <a:t>Teniendo en cuenta lo anterior, se han elaborado matrices de análisis para cada uno de los enfoques mencionados. De este modo se obtuvo la matriz mostrada para el enfoque organizacional.</a:t>
            </a:r>
          </a:p>
        </p:txBody>
      </p:sp>
      <p:sp>
        <p:nvSpPr>
          <p:cNvPr id="4" name="Marcador de número de diapositiva 3"/>
          <p:cNvSpPr>
            <a:spLocks noGrp="1"/>
          </p:cNvSpPr>
          <p:nvPr>
            <p:ph type="sldNum" sz="quarter" idx="5"/>
          </p:nvPr>
        </p:nvSpPr>
        <p:spPr/>
        <p:txBody>
          <a:bodyPr/>
          <a:lstStyle/>
          <a:p>
            <a:fld id="{262A512D-7AB1-451D-9DFC-31FF5B9DAA40}" type="slidenum">
              <a:rPr lang="es-ES" smtClean="0"/>
              <a:t>19</a:t>
            </a:fld>
            <a:endParaRPr lang="es-ES"/>
          </a:p>
        </p:txBody>
      </p:sp>
    </p:spTree>
    <p:extLst>
      <p:ext uri="{BB962C8B-B14F-4D97-AF65-F5344CB8AC3E}">
        <p14:creationId xmlns:p14="http://schemas.microsoft.com/office/powerpoint/2010/main" val="221381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r>
              <a:rPr lang="es-ES" sz="1400" dirty="0"/>
              <a:t>La UNEG, al igual que muchas instituciones, busca optimizar sus procesos y adaptarse a la era digital, por medio de una gestión de la virtualización y la automatización de sus procesos académicos. </a:t>
            </a:r>
          </a:p>
          <a:p>
            <a:endParaRPr lang="es-ES" sz="1400" dirty="0"/>
          </a:p>
          <a:p>
            <a:r>
              <a:rPr lang="es-ES" sz="1400" dirty="0"/>
              <a:t>La TBC, una tecnología que garantiza la seguridad y transparencia de la información, ofrece un gran potencial para la educación. Sin embargo, su implementación en la UNEG se enfrenta a desafíos como:</a:t>
            </a:r>
          </a:p>
          <a:p>
            <a:endParaRPr lang="es-ES" sz="1400" dirty="0"/>
          </a:p>
          <a:p>
            <a:r>
              <a:rPr lang="es-ES" sz="1400" dirty="0"/>
              <a:t>• Conocimiento limitado: Falta de experiencia en el uso de la TBC.</a:t>
            </a:r>
          </a:p>
          <a:p>
            <a:r>
              <a:rPr lang="es-ES" sz="1400" dirty="0"/>
              <a:t>• Recursos escasos: Inversión necesaria en infraestructura y capacitación.</a:t>
            </a:r>
          </a:p>
          <a:p>
            <a:r>
              <a:rPr lang="es-ES" sz="1400" dirty="0"/>
              <a:t>• Marco legal: Ausencia de regulaciones específicas.</a:t>
            </a:r>
          </a:p>
          <a:p>
            <a:endParaRPr lang="es-ES" sz="1400" dirty="0"/>
          </a:p>
          <a:p>
            <a:r>
              <a:rPr lang="es-ES" sz="1400" dirty="0"/>
              <a:t>Existe, por tanto, la necesidad de analizar la aplicabilidad de la tecnología blockchain en la UNEG y desarrollar una metodología para su implementación exitosa.</a:t>
            </a:r>
          </a:p>
          <a:p>
            <a:endParaRPr lang="es-ES" sz="1400"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2</a:t>
            </a:fld>
            <a:endParaRPr lang="es-ES"/>
          </a:p>
        </p:txBody>
      </p:sp>
    </p:spTree>
    <p:extLst>
      <p:ext uri="{BB962C8B-B14F-4D97-AF65-F5344CB8AC3E}">
        <p14:creationId xmlns:p14="http://schemas.microsoft.com/office/powerpoint/2010/main" val="174026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lámina se presenta la matriz de análisis correspondiente al enfoque tecnológico. En ella se mencionan los procesos asociados, la función que a grandes rasgos éstos realizan y la adscripción o dependencia a la que corresponde su ejecución. </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20</a:t>
            </a:fld>
            <a:endParaRPr lang="es-ES"/>
          </a:p>
        </p:txBody>
      </p:sp>
    </p:spTree>
    <p:extLst>
      <p:ext uri="{BB962C8B-B14F-4D97-AF65-F5344CB8AC3E}">
        <p14:creationId xmlns:p14="http://schemas.microsoft.com/office/powerpoint/2010/main" val="167538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la matriz de análisis para el enfoque pedagógico presentada ofrece algunos procesos interesantes en la prospectiva de una educación basada en nuevos conceptos y herramientas menos tradicionales que ya existen o están siendo desarrolladas. </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21</a:t>
            </a:fld>
            <a:endParaRPr lang="es-ES"/>
          </a:p>
        </p:txBody>
      </p:sp>
    </p:spTree>
    <p:extLst>
      <p:ext uri="{BB962C8B-B14F-4D97-AF65-F5344CB8AC3E}">
        <p14:creationId xmlns:p14="http://schemas.microsoft.com/office/powerpoint/2010/main" val="1066346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Times New Roman" panose="02020603050405020304" pitchFamily="18" charset="0"/>
              </a:rPr>
              <a:t>La automatización bajo la gestión de virtualización está presente en la UNEG en función de optimizar la efectividad del esfuerzo institucional. Esto se puede ver en todos los sistemas que han sido desarrollados y que están disponibles de la página web institucional.</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22</a:t>
            </a:fld>
            <a:endParaRPr lang="es-ES"/>
          </a:p>
        </p:txBody>
      </p:sp>
    </p:spTree>
    <p:extLst>
      <p:ext uri="{BB962C8B-B14F-4D97-AF65-F5344CB8AC3E}">
        <p14:creationId xmlns:p14="http://schemas.microsoft.com/office/powerpoint/2010/main" val="3106433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Uno de los grandes avances en cuanto a la virtualización es la plataforma </a:t>
            </a:r>
            <a:r>
              <a:rPr lang="es-ES" dirty="0" err="1"/>
              <a:t>Uneg</a:t>
            </a:r>
            <a:r>
              <a:rPr lang="es-ES" dirty="0"/>
              <a:t> Virtual, desde la que se puede impartir clases, hacer evaluaciones y compartir contenido instruccional entre muchas otras funciones, lo que la hace un espacio idóneo para la educación en línea.</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23</a:t>
            </a:fld>
            <a:endParaRPr lang="es-ES"/>
          </a:p>
        </p:txBody>
      </p:sp>
    </p:spTree>
    <p:extLst>
      <p:ext uri="{BB962C8B-B14F-4D97-AF65-F5344CB8AC3E}">
        <p14:creationId xmlns:p14="http://schemas.microsoft.com/office/powerpoint/2010/main" val="1887971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Unir la TBC a los procesos académicos de la UNEG no es tarea sencilla. Existen implicaciones y cambios radicales asociados a la adopción de esta tecnología. Por ello, el tercer objetivo específico se refiere a la relación entre los elementos de la tecnología y los procesos académicos de la UNEG.</a:t>
            </a:r>
          </a:p>
          <a:p>
            <a:endParaRPr lang="es-ES" dirty="0"/>
          </a:p>
          <a:p>
            <a:r>
              <a:rPr lang="es-ES" dirty="0"/>
              <a:t>El presente estudio se enfocó en tres pilares fundamentales: </a:t>
            </a:r>
            <a:r>
              <a:rPr lang="es-ES" b="1" dirty="0"/>
              <a:t>la cadena de bloques </a:t>
            </a:r>
            <a:r>
              <a:rPr lang="es-ES" dirty="0"/>
              <a:t>como estructura subyacente, </a:t>
            </a:r>
            <a:r>
              <a:rPr lang="es-ES" b="1" dirty="0"/>
              <a:t>el algoritmo de consenso</a:t>
            </a:r>
            <a:r>
              <a:rPr lang="es-ES" dirty="0"/>
              <a:t> como mecanismo de validación y los </a:t>
            </a:r>
            <a:r>
              <a:rPr lang="es-ES" b="1" dirty="0"/>
              <a:t>contratos inteligentes </a:t>
            </a:r>
            <a:r>
              <a:rPr lang="es-ES" dirty="0"/>
              <a:t>como herramientas para automatizar procesos. Estos elementos resultan particularmente relevantes para explorar las aplicaciones de la blockchain en el ámbito académico.</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24</a:t>
            </a:fld>
            <a:endParaRPr lang="es-ES"/>
          </a:p>
        </p:txBody>
      </p:sp>
    </p:spTree>
    <p:extLst>
      <p:ext uri="{BB962C8B-B14F-4D97-AF65-F5344CB8AC3E}">
        <p14:creationId xmlns:p14="http://schemas.microsoft.com/office/powerpoint/2010/main" val="1173037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Entre los beneficios que ofrece esta tecnología están: Descentralización, Inmutabilidad, Transparencia y Seguridad.</a:t>
            </a:r>
          </a:p>
          <a:p>
            <a:endParaRPr lang="es-ES" dirty="0"/>
          </a:p>
          <a:p>
            <a:r>
              <a:rPr lang="es-ES" dirty="0"/>
              <a:t>En las siguientes tres diapositivas se presenta las matrices de análisis de procesos académicos generales relacionados con los elementos clave de la TBC y sus posibles aplicaciones en el entorno de la universidad.</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25</a:t>
            </a:fld>
            <a:endParaRPr lang="es-ES"/>
          </a:p>
        </p:txBody>
      </p:sp>
    </p:spTree>
    <p:extLst>
      <p:ext uri="{BB962C8B-B14F-4D97-AF65-F5344CB8AC3E}">
        <p14:creationId xmlns:p14="http://schemas.microsoft.com/office/powerpoint/2010/main" val="2966475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26</a:t>
            </a:fld>
            <a:endParaRPr lang="es-ES"/>
          </a:p>
        </p:txBody>
      </p:sp>
    </p:spTree>
    <p:extLst>
      <p:ext uri="{BB962C8B-B14F-4D97-AF65-F5344CB8AC3E}">
        <p14:creationId xmlns:p14="http://schemas.microsoft.com/office/powerpoint/2010/main" val="2909023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a:p>
        </p:txBody>
      </p:sp>
      <p:sp>
        <p:nvSpPr>
          <p:cNvPr id="4" name="Marcador de número de diapositiva 3"/>
          <p:cNvSpPr>
            <a:spLocks noGrp="1"/>
          </p:cNvSpPr>
          <p:nvPr>
            <p:ph type="sldNum" sz="quarter" idx="5"/>
          </p:nvPr>
        </p:nvSpPr>
        <p:spPr/>
        <p:txBody>
          <a:bodyPr/>
          <a:lstStyle/>
          <a:p>
            <a:fld id="{262A512D-7AB1-451D-9DFC-31FF5B9DAA40}" type="slidenum">
              <a:rPr lang="es-ES" smtClean="0"/>
              <a:t>27</a:t>
            </a:fld>
            <a:endParaRPr lang="es-ES"/>
          </a:p>
        </p:txBody>
      </p:sp>
    </p:spTree>
    <p:extLst>
      <p:ext uri="{BB962C8B-B14F-4D97-AF65-F5344CB8AC3E}">
        <p14:creationId xmlns:p14="http://schemas.microsoft.com/office/powerpoint/2010/main" val="61439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a:p>
        </p:txBody>
      </p:sp>
      <p:sp>
        <p:nvSpPr>
          <p:cNvPr id="4" name="Marcador de número de diapositiva 3"/>
          <p:cNvSpPr>
            <a:spLocks noGrp="1"/>
          </p:cNvSpPr>
          <p:nvPr>
            <p:ph type="sldNum" sz="quarter" idx="5"/>
          </p:nvPr>
        </p:nvSpPr>
        <p:spPr/>
        <p:txBody>
          <a:bodyPr/>
          <a:lstStyle/>
          <a:p>
            <a:fld id="{262A512D-7AB1-451D-9DFC-31FF5B9DAA40}" type="slidenum">
              <a:rPr lang="es-ES" smtClean="0"/>
              <a:t>28</a:t>
            </a:fld>
            <a:endParaRPr lang="es-ES"/>
          </a:p>
        </p:txBody>
      </p:sp>
    </p:spTree>
    <p:extLst>
      <p:ext uri="{BB962C8B-B14F-4D97-AF65-F5344CB8AC3E}">
        <p14:creationId xmlns:p14="http://schemas.microsoft.com/office/powerpoint/2010/main" val="272529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Tener una idea de los procesos académicos que podrán ser automatizados mediante TBC es un avance ya en sí mismo. Sin embargo, se necesita contar con un instrumento de evaluación objetivo a la hora de decidir el tipo de blockchain que deberá ser implementado y si un proceso específico se acopla bien o no a dicha tecnología. </a:t>
            </a:r>
          </a:p>
          <a:p>
            <a:endParaRPr lang="es-ES" dirty="0"/>
          </a:p>
          <a:p>
            <a:r>
              <a:rPr lang="es-ES" dirty="0"/>
              <a:t>En este sentido, se presenta el diagrama de actividad mostrado, el cual consiste de 5 preguntas que ayudarán a tomar una mejor decisión al respecto.</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29</a:t>
            </a:fld>
            <a:endParaRPr lang="es-ES"/>
          </a:p>
        </p:txBody>
      </p:sp>
    </p:spTree>
    <p:extLst>
      <p:ext uri="{BB962C8B-B14F-4D97-AF65-F5344CB8AC3E}">
        <p14:creationId xmlns:p14="http://schemas.microsoft.com/office/powerpoint/2010/main" val="173998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dibujo fue la idea original que tenía en mente cuando escuché hablar por primera vez de blockchain aplicada a la educación. </a:t>
            </a:r>
          </a:p>
          <a:p>
            <a:endParaRPr lang="es-ES" dirty="0"/>
          </a:p>
          <a:p>
            <a:r>
              <a:rPr lang="es-ES" dirty="0"/>
              <a:t>No entendía muy bien en que forma podía ayudar a la universidad, pero a medida que la estudiaba fui descubriendo su gran potencial.</a:t>
            </a:r>
          </a:p>
          <a:p>
            <a:endParaRPr lang="es-ES" dirty="0"/>
          </a:p>
          <a:p>
            <a:r>
              <a:rPr lang="es-ES" dirty="0"/>
              <a:t>Imaginen un mundo donde cada logro académico, desde la inscripción en un curso hasta la obtención de un título, esté registrado de forma segura e inmutable. Un mundo donde la información esté siempre disponible y sea verificable al instante. </a:t>
            </a:r>
          </a:p>
          <a:p>
            <a:endParaRPr lang="es-ES" dirty="0"/>
          </a:p>
          <a:p>
            <a:r>
              <a:rPr lang="es-ES" dirty="0"/>
              <a:t>¿Suena utópico? …             … Con la tecnología blockchain, esta visión se convierte en una realidad. </a:t>
            </a:r>
          </a:p>
          <a:p>
            <a:endParaRPr lang="es-ES" dirty="0"/>
          </a:p>
          <a:p>
            <a:r>
              <a:rPr lang="es-ES" dirty="0"/>
              <a:t>Blockchain nos ofrece una solución innovadora, al proporcionar un registro digital seguro y transparente de toda la información académica.</a:t>
            </a:r>
          </a:p>
          <a:p>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3</a:t>
            </a:fld>
            <a:endParaRPr lang="es-ES"/>
          </a:p>
        </p:txBody>
      </p:sp>
    </p:spTree>
    <p:extLst>
      <p:ext uri="{BB962C8B-B14F-4D97-AF65-F5344CB8AC3E}">
        <p14:creationId xmlns:p14="http://schemas.microsoft.com/office/powerpoint/2010/main" val="223025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Finalmente, se presenta una metodología en 6 pasos que sugiere el camino a seguir para la implantación de la TBC en la UNEG. </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30</a:t>
            </a:fld>
            <a:endParaRPr lang="es-ES"/>
          </a:p>
        </p:txBody>
      </p:sp>
    </p:spTree>
    <p:extLst>
      <p:ext uri="{BB962C8B-B14F-4D97-AF65-F5344CB8AC3E}">
        <p14:creationId xmlns:p14="http://schemas.microsoft.com/office/powerpoint/2010/main" val="2144479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metodología planteada, se tienen algunos </a:t>
            </a:r>
            <a:r>
              <a:rPr lang="es-ES" b="1" dirty="0"/>
              <a:t>elementos clave </a:t>
            </a:r>
            <a:r>
              <a:rPr lang="es-ES" dirty="0"/>
              <a:t>que deberán ser considerados, tales como: la </a:t>
            </a:r>
            <a:r>
              <a:rPr lang="es-ES" b="1" dirty="0"/>
              <a:t>participación</a:t>
            </a:r>
            <a:r>
              <a:rPr lang="es-ES" dirty="0"/>
              <a:t> conjunta de los entes involucrados y de la comunidad unegista, así como una buena </a:t>
            </a:r>
            <a:r>
              <a:rPr lang="es-ES" b="1" dirty="0"/>
              <a:t>gestión del cambio, seguridad y privacidad, escalabilidad y sostenibilidad</a:t>
            </a:r>
            <a:r>
              <a:rPr lang="es-ES" dirty="0"/>
              <a:t>.</a:t>
            </a:r>
          </a:p>
          <a:p>
            <a:endParaRPr lang="es-ES" dirty="0"/>
          </a:p>
          <a:p>
            <a:r>
              <a:rPr lang="es-ES" dirty="0"/>
              <a:t>También se especifican algunas consideraciones especiales al caso de la UNEG, en relación a la toma de decisiones y las responsabilidades involucradas.</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31</a:t>
            </a:fld>
            <a:endParaRPr lang="es-ES"/>
          </a:p>
        </p:txBody>
      </p:sp>
    </p:spTree>
    <p:extLst>
      <p:ext uri="{BB962C8B-B14F-4D97-AF65-F5344CB8AC3E}">
        <p14:creationId xmlns:p14="http://schemas.microsoft.com/office/powerpoint/2010/main" val="2586294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Ya para finalizar se presentan las conclusiones más relevantes obtenidas del estudio y se dan algunas recomendaciones finales.</a:t>
            </a:r>
            <a:endParaRPr lang="es-US" dirty="0"/>
          </a:p>
        </p:txBody>
      </p:sp>
      <p:sp>
        <p:nvSpPr>
          <p:cNvPr id="4" name="Marcador de número de diapositiva 3"/>
          <p:cNvSpPr>
            <a:spLocks noGrp="1"/>
          </p:cNvSpPr>
          <p:nvPr>
            <p:ph type="sldNum" sz="quarter" idx="5"/>
          </p:nvPr>
        </p:nvSpPr>
        <p:spPr/>
        <p:txBody>
          <a:bodyPr/>
          <a:lstStyle/>
          <a:p>
            <a:fld id="{262A512D-7AB1-451D-9DFC-31FF5B9DAA40}" type="slidenum">
              <a:rPr lang="es-ES" smtClean="0"/>
              <a:t>32</a:t>
            </a:fld>
            <a:endParaRPr lang="es-ES"/>
          </a:p>
        </p:txBody>
      </p:sp>
    </p:spTree>
    <p:extLst>
      <p:ext uri="{BB962C8B-B14F-4D97-AF65-F5344CB8AC3E}">
        <p14:creationId xmlns:p14="http://schemas.microsoft.com/office/powerpoint/2010/main" val="4061822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33</a:t>
            </a:fld>
            <a:endParaRPr lang="es-ES"/>
          </a:p>
        </p:txBody>
      </p:sp>
    </p:spTree>
    <p:extLst>
      <p:ext uri="{BB962C8B-B14F-4D97-AF65-F5344CB8AC3E}">
        <p14:creationId xmlns:p14="http://schemas.microsoft.com/office/powerpoint/2010/main" val="122744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r>
              <a:rPr lang="es-ES" dirty="0"/>
              <a:t>Al formular el problema, la pregunta principal que viene a la mente es si los procesos académicos en las instituciones educativas universitarias pueden ser automatizados mediante la TBC. Este argumento platea la </a:t>
            </a:r>
            <a:r>
              <a:rPr lang="es-ES" b="1" dirty="0"/>
              <a:t>hipótesis</a:t>
            </a:r>
            <a:r>
              <a:rPr lang="es-ES" dirty="0"/>
              <a:t> de que </a:t>
            </a:r>
            <a:r>
              <a:rPr lang="es-ES" u="sng" dirty="0"/>
              <a:t>la TBC puede ser adaptada para automatizar los procesos académicos en la UNEG</a:t>
            </a:r>
            <a:r>
              <a:rPr lang="es-ES" dirty="0"/>
              <a:t>, en contraposición a que no es una tecnología aplicable al sector educativo.</a:t>
            </a:r>
          </a:p>
          <a:p>
            <a:endParaRPr lang="es-ES" dirty="0"/>
          </a:p>
          <a:p>
            <a:r>
              <a:rPr lang="es-ES" dirty="0"/>
              <a:t>De la pregunta inicial surgen otras </a:t>
            </a:r>
            <a:r>
              <a:rPr lang="es-ES" u="sng" dirty="0"/>
              <a:t>preguntas de investigación</a:t>
            </a:r>
            <a:r>
              <a:rPr lang="es-ES" dirty="0"/>
              <a:t>:</a:t>
            </a:r>
          </a:p>
          <a:p>
            <a:endParaRPr lang="es-ES" dirty="0"/>
          </a:p>
          <a:p>
            <a:r>
              <a:rPr lang="es-ES" dirty="0"/>
              <a:t>a) ¿Es aplicable la TBC en el campo educativo de las universidades?</a:t>
            </a:r>
          </a:p>
          <a:p>
            <a:r>
              <a:rPr lang="es-ES" dirty="0"/>
              <a:t>b) ¿Cómo se describe la automatización de procesos académicos en la UNEG bajo la gestión de virtualización?</a:t>
            </a:r>
          </a:p>
          <a:p>
            <a:r>
              <a:rPr lang="es-ES" dirty="0"/>
              <a:t>c) ¿En qué forma se corresponde la TBC con los procesos académicos en la UNEG?</a:t>
            </a:r>
          </a:p>
          <a:p>
            <a:endParaRPr lang="es-ES" dirty="0"/>
          </a:p>
          <a:p>
            <a:r>
              <a:rPr lang="es-ES" dirty="0"/>
              <a:t>Es así como surge el objetivo general y los objetivos específicos del trabajo, más un objetivo que hemos dado por llamar “Objetivo transformador”, el cual se espera sea el resultado práctico de este proyecto:</a:t>
            </a:r>
          </a:p>
          <a:p>
            <a:endParaRPr lang="es-ES" dirty="0"/>
          </a:p>
          <a:p>
            <a:r>
              <a:rPr lang="es-ES" b="1" dirty="0"/>
              <a:t>Objetivo General</a:t>
            </a:r>
          </a:p>
          <a:p>
            <a:r>
              <a:rPr lang="es-ES" dirty="0"/>
              <a:t>Analizar la automatización de los procesos académicos mediante la TBC en la UNEG.</a:t>
            </a:r>
          </a:p>
          <a:p>
            <a:endParaRPr lang="es-ES" dirty="0"/>
          </a:p>
          <a:p>
            <a:r>
              <a:rPr lang="es-ES" b="1" dirty="0"/>
              <a:t>Objetivos Específicos</a:t>
            </a:r>
          </a:p>
          <a:p>
            <a:r>
              <a:rPr lang="es-ES" dirty="0"/>
              <a:t>a) Establecer la aplicabilidad de la TBC en el campo académico universitario.</a:t>
            </a:r>
          </a:p>
          <a:p>
            <a:r>
              <a:rPr lang="es-ES" dirty="0"/>
              <a:t>b) Caracterizar la automatización de procesos académicos bajo la gestión de virtualización de la UNEG.</a:t>
            </a:r>
          </a:p>
          <a:p>
            <a:r>
              <a:rPr lang="es-ES" dirty="0"/>
              <a:t>c) Relacionar los elementos de la TBC con los procesos académicos de la UNEG.</a:t>
            </a:r>
          </a:p>
          <a:p>
            <a:endParaRPr lang="es-ES" dirty="0"/>
          </a:p>
          <a:p>
            <a:r>
              <a:rPr lang="es-ES" b="1" dirty="0"/>
              <a:t>Objetivo transformador </a:t>
            </a:r>
            <a:r>
              <a:rPr lang="es-ES" dirty="0"/>
              <a:t>(como resultado esperado)</a:t>
            </a:r>
          </a:p>
          <a:p>
            <a:r>
              <a:rPr lang="es-ES" dirty="0"/>
              <a:t>Generar los lineamientos metodológicos para la automatización de procesos académicos por medio de la TBC en la UNEG.</a:t>
            </a:r>
          </a:p>
          <a:p>
            <a:endParaRPr lang="es-ES"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4</a:t>
            </a:fld>
            <a:endParaRPr lang="es-ES"/>
          </a:p>
        </p:txBody>
      </p:sp>
    </p:spTree>
    <p:extLst>
      <p:ext uri="{BB962C8B-B14F-4D97-AF65-F5344CB8AC3E}">
        <p14:creationId xmlns:p14="http://schemas.microsoft.com/office/powerpoint/2010/main" val="362088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algn="just">
              <a:spcAft>
                <a:spcPts val="1200"/>
              </a:spcAft>
            </a:pPr>
            <a:r>
              <a:rPr lang="es-ES" sz="1200" b="1" dirty="0"/>
              <a:t>JUSTIFICACIÓN</a:t>
            </a:r>
          </a:p>
          <a:p>
            <a:pPr algn="just">
              <a:spcAft>
                <a:spcPts val="1200"/>
              </a:spcAft>
            </a:pPr>
            <a:r>
              <a:rPr lang="es-ES" sz="1200" dirty="0"/>
              <a:t>El ámbito educativo universitario se encuentra en constante evolución, demandando soluciones innovadoras y eficientes. </a:t>
            </a:r>
          </a:p>
          <a:p>
            <a:pPr algn="just">
              <a:spcAft>
                <a:spcPts val="1200"/>
              </a:spcAft>
            </a:pPr>
            <a:r>
              <a:rPr lang="es-ES" sz="1200" dirty="0"/>
              <a:t>En Venezuela, la normativa legal vigente fomenta la investigación y el desarrollo tecnológico, como lo evidencian la CRBV, el Plan de la Patria y la Ley Orgánica de Ciencia, Tecnología e Innovación (LOCTI).</a:t>
            </a:r>
          </a:p>
          <a:p>
            <a:pPr algn="just">
              <a:spcAft>
                <a:spcPts val="1200"/>
              </a:spcAft>
            </a:pPr>
            <a:endParaRPr lang="es-ES" sz="1200" dirty="0"/>
          </a:p>
          <a:p>
            <a:pPr algn="just">
              <a:spcAft>
                <a:spcPts val="1200"/>
              </a:spcAft>
            </a:pPr>
            <a:r>
              <a:rPr lang="es-ES" sz="1200" dirty="0"/>
              <a:t>Estos marcos legales, junto con la reciente incorporación de los criptoactivos y la creación de la Superintendencia de Criptoactivos, brindan un entorno propicio para explorar las aplicaciones de la tecnología blockchain en el sector educativo.</a:t>
            </a:r>
          </a:p>
          <a:p>
            <a:pPr algn="just">
              <a:spcAft>
                <a:spcPts val="1200"/>
              </a:spcAft>
            </a:pPr>
            <a:endParaRPr lang="es-ES" sz="1200" dirty="0"/>
          </a:p>
          <a:p>
            <a:pPr algn="just">
              <a:spcAft>
                <a:spcPts val="1200"/>
              </a:spcAft>
            </a:pPr>
            <a:r>
              <a:rPr lang="es-ES" sz="1200" dirty="0"/>
              <a:t>Además de los aspectos legales, también se consideró:</a:t>
            </a:r>
          </a:p>
          <a:p>
            <a:pPr algn="just">
              <a:spcAft>
                <a:spcPts val="1200"/>
              </a:spcAft>
            </a:pPr>
            <a:r>
              <a:rPr lang="es-ES" sz="1200" dirty="0"/>
              <a:t>a) Marco Filosófico: Fundamentada en valores como la honestidad, veracidad y la aplicación del método científico.</a:t>
            </a:r>
          </a:p>
          <a:p>
            <a:pPr algn="just">
              <a:spcAft>
                <a:spcPts val="1200"/>
              </a:spcAft>
            </a:pPr>
            <a:r>
              <a:rPr lang="es-ES" sz="1200" dirty="0"/>
              <a:t>b) Marco Epistemológico: Un nuevo método para manejar transacciones y trámites en el campo educativo bajo un enfoque descentralizado y de total transparencia, el cual dejará sentadas las bases para continuar desarrollando la tecnología y sus posibles usos en otros contextos.</a:t>
            </a:r>
          </a:p>
          <a:p>
            <a:pPr algn="just">
              <a:spcAft>
                <a:spcPts val="1200"/>
              </a:spcAft>
            </a:pPr>
            <a:r>
              <a:rPr lang="es-ES" sz="1200" dirty="0"/>
              <a:t>c) Marco Paradigmático: Ofrece una alternativa organizacional, sin intermediarios, expedita y verificable en cada uno de sus registros.</a:t>
            </a:r>
          </a:p>
          <a:p>
            <a:pPr algn="just">
              <a:spcAft>
                <a:spcPts val="1200"/>
              </a:spcAft>
            </a:pPr>
            <a:r>
              <a:rPr lang="es-ES" sz="1200" dirty="0"/>
              <a:t>d) Marco Pragmático: En una tecnología confiable, que ya está en uso, demostrando que es aplicable en otras áreas distintas a las criptomonedas gracias a la incorporación de los activos criptográficos únicos NFT (del inglés, Token No Fungible), y los contratos inteligentes. Además, quedará un precedente de gran valor documental y lineamientos en cuanto a la implementación de soluciones prácticas basadas en esta tecnología.</a:t>
            </a:r>
          </a:p>
          <a:p>
            <a:pPr algn="just">
              <a:spcAft>
                <a:spcPts val="1200"/>
              </a:spcAft>
            </a:pPr>
            <a:endParaRPr lang="es-ES" sz="1200" dirty="0"/>
          </a:p>
          <a:p>
            <a:pPr algn="just">
              <a:spcAft>
                <a:spcPts val="1200"/>
              </a:spcAft>
            </a:pPr>
            <a:r>
              <a:rPr lang="es-ES" sz="1200" dirty="0"/>
              <a:t>Así, la justificación de este estudio radica en su potencial para:</a:t>
            </a:r>
          </a:p>
          <a:p>
            <a:pPr algn="just">
              <a:spcAft>
                <a:spcPts val="1200"/>
              </a:spcAft>
            </a:pPr>
            <a:r>
              <a:rPr lang="es-ES" sz="1200" dirty="0"/>
              <a:t>1) Alinear con la política nacional: Contribuir al cumplimiento de los objetivos nacionales en materia de investigación y desarrollo tecnológico.</a:t>
            </a:r>
          </a:p>
          <a:p>
            <a:pPr algn="just">
              <a:spcAft>
                <a:spcPts val="1200"/>
              </a:spcAft>
            </a:pPr>
            <a:r>
              <a:rPr lang="es-ES" sz="1200" dirty="0"/>
              <a:t>2) Innovar en el sector educativo: Introducir una nueva herramienta para optimizar los procesos académicos y mejorar la eficiencia institucional.</a:t>
            </a:r>
          </a:p>
          <a:p>
            <a:pPr algn="just">
              <a:spcAft>
                <a:spcPts val="1200"/>
              </a:spcAft>
            </a:pPr>
            <a:r>
              <a:rPr lang="es-ES" sz="1200" dirty="0"/>
              <a:t>3) Fomentar la transparencia y la seguridad: Garantizar la integridad de los registros académicos y fortalecer la confianza en los procesos institucionales.</a:t>
            </a:r>
          </a:p>
          <a:p>
            <a:pPr algn="just">
              <a:spcAft>
                <a:spcPts val="1200"/>
              </a:spcAft>
            </a:pPr>
            <a:r>
              <a:rPr lang="es-ES" sz="1200" dirty="0"/>
              <a:t>4) Generar conocimiento: Ampliar el cuerpo de conocimiento sobre la aplicación de la tecnología blockchain en el ámbito educativo.</a:t>
            </a:r>
          </a:p>
          <a:p>
            <a:pPr algn="just">
              <a:spcAft>
                <a:spcPts val="1200"/>
              </a:spcAft>
            </a:pPr>
            <a:endParaRPr lang="es-ES" sz="1200" dirty="0"/>
          </a:p>
          <a:p>
            <a:pPr algn="just">
              <a:spcAft>
                <a:spcPts val="1200"/>
              </a:spcAft>
            </a:pPr>
            <a:r>
              <a:rPr lang="es-ES" sz="1200" dirty="0"/>
              <a:t>En resumen, al adoptar un enfoque pragmático, se busca desarrollar una metodología que permita aprovechar las ventajas de esta tecnología y establecer un precedente para su implementación en las instituciones universitarias del país. Además, esta investigación se presenta como una oportunidad para abordar un desafío relevante en el contexto educativo de la UNEG, contribuyendo al desarrollo de soluciones innovadoras y sostenibles. </a:t>
            </a:r>
          </a:p>
          <a:p>
            <a:pPr algn="just">
              <a:spcAft>
                <a:spcPts val="1200"/>
              </a:spcAft>
            </a:pPr>
            <a:endParaRPr lang="es-ES" sz="1200" dirty="0"/>
          </a:p>
          <a:p>
            <a:pPr algn="just">
              <a:spcAft>
                <a:spcPts val="1200"/>
              </a:spcAft>
            </a:pPr>
            <a:r>
              <a:rPr lang="es-ES" sz="1200" b="1" dirty="0"/>
              <a:t>ALCANCE Y DELIMITACIONES</a:t>
            </a:r>
          </a:p>
          <a:p>
            <a:pPr algn="just">
              <a:spcAft>
                <a:spcPts val="1200"/>
              </a:spcAft>
            </a:pPr>
            <a:r>
              <a:rPr lang="es-ES" sz="1200" dirty="0"/>
              <a:t>a) En lo Teórico: Tecnología innovadora. Se espera seguir viendo avances, lo que implica cambios en el corto plazo.</a:t>
            </a:r>
          </a:p>
          <a:p>
            <a:pPr algn="just">
              <a:spcAft>
                <a:spcPts val="1200"/>
              </a:spcAft>
            </a:pPr>
            <a:r>
              <a:rPr lang="es-ES" sz="1200" dirty="0"/>
              <a:t>b) Institucionalmente, dentro del programa TMT y la asesoría de </a:t>
            </a:r>
            <a:r>
              <a:rPr lang="es-ES" sz="1200" dirty="0" err="1"/>
              <a:t>Inver</a:t>
            </a:r>
            <a:r>
              <a:rPr lang="es-ES" sz="1200" dirty="0"/>
              <a:t>-E-</a:t>
            </a:r>
            <a:r>
              <a:rPr lang="es-ES" sz="1200" dirty="0" err="1"/>
              <a:t>Group</a:t>
            </a:r>
            <a:r>
              <a:rPr lang="es-ES" sz="1200" dirty="0"/>
              <a:t>, Venezuela.</a:t>
            </a:r>
          </a:p>
          <a:p>
            <a:pPr algn="just">
              <a:spcAft>
                <a:spcPts val="1200"/>
              </a:spcAft>
            </a:pPr>
            <a:r>
              <a:rPr lang="es-ES" sz="1200" dirty="0"/>
              <a:t>c) Temporal, se debe ajustar al período 2023 – 2024.</a:t>
            </a:r>
          </a:p>
          <a:p>
            <a:pPr algn="just">
              <a:spcAft>
                <a:spcPts val="1200"/>
              </a:spcAft>
            </a:pPr>
            <a:r>
              <a:rPr lang="es-ES" sz="1200" dirty="0"/>
              <a:t>d) En lo espacial, específico a la UNEG. </a:t>
            </a:r>
          </a:p>
          <a:p>
            <a:pPr algn="just">
              <a:spcAft>
                <a:spcPts val="1200"/>
              </a:spcAft>
            </a:pPr>
            <a:r>
              <a:rPr lang="es-ES" sz="1200" dirty="0"/>
              <a:t>e) Población de estudio, el acceso podría estar restringido a lo publicado. </a:t>
            </a:r>
          </a:p>
          <a:p>
            <a:pPr algn="just">
              <a:spcAft>
                <a:spcPts val="1200"/>
              </a:spcAft>
            </a:pPr>
            <a:r>
              <a:rPr lang="es-ES" sz="1200" dirty="0"/>
              <a:t>f) Con respecto al contenido, es un problema complejo, pero que mantendrá el enfoque en cuanto a la organización, lo académico y lo pedagógico.</a:t>
            </a:r>
          </a:p>
          <a:p>
            <a:pPr algn="just">
              <a:spcAft>
                <a:spcPts val="1200"/>
              </a:spcAft>
            </a:pPr>
            <a:r>
              <a:rPr lang="es-ES" sz="1200" dirty="0"/>
              <a:t>g) Recursos bibliográficos, la información obtenida en su mayoría proviene de artículos y documentos publicados en la Internet. </a:t>
            </a:r>
          </a:p>
          <a:p>
            <a:pPr algn="just">
              <a:spcAft>
                <a:spcPts val="1200"/>
              </a:spcAft>
            </a:pPr>
            <a:endParaRPr lang="es-ES" sz="1200"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5</a:t>
            </a:fld>
            <a:endParaRPr lang="es-ES" dirty="0"/>
          </a:p>
        </p:txBody>
      </p:sp>
    </p:spTree>
    <p:extLst>
      <p:ext uri="{BB962C8B-B14F-4D97-AF65-F5344CB8AC3E}">
        <p14:creationId xmlns:p14="http://schemas.microsoft.com/office/powerpoint/2010/main" val="206840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Times New Roman" panose="02020603050405020304" pitchFamily="18" charset="0"/>
                <a:cs typeface="Segoe UI" panose="020B0502040204020203" pitchFamily="34" charset="0"/>
              </a:rPr>
              <a:t>ANTECEDENTES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sz="1800" b="1" dirty="0">
              <a:effectLst/>
              <a:latin typeface="Times New Roman" panose="02020603050405020304" pitchFamily="18" charset="0"/>
              <a:ea typeface="Times New Roman" panose="02020603050405020304" pitchFamily="18"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Times New Roman" panose="02020603050405020304" pitchFamily="18" charset="0"/>
                <a:cs typeface="Segoe UI" panose="020B0502040204020203" pitchFamily="34" charset="0"/>
              </a:rPr>
              <a:t>Castells</a:t>
            </a:r>
            <a:r>
              <a:rPr lang="es-ES" sz="1800" dirty="0">
                <a:effectLst/>
                <a:latin typeface="Times New Roman" panose="02020603050405020304" pitchFamily="18" charset="0"/>
                <a:ea typeface="Times New Roman" panose="02020603050405020304" pitchFamily="18" charset="0"/>
                <a:cs typeface="Segoe UI" panose="020B0502040204020203" pitchFamily="34" charset="0"/>
              </a:rPr>
              <a:t> (2002) en su libro “La era de la información: Economía, sociedad y cultura”, al referirse sobre la educación destaca que las tecnologías digitales están transformando la forma en que se enseña y aprende, permitiendo a los estudiantes educarse de forma más personalizada y a los profesores preparar sus lecciones de forma más eficaz.</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sz="1800" dirty="0">
              <a:effectLst/>
              <a:latin typeface="Times New Roman" panose="02020603050405020304" pitchFamily="18" charset="0"/>
              <a:ea typeface="Times New Roman" panose="02020603050405020304" pitchFamily="18"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Times New Roman" panose="02020603050405020304" pitchFamily="18" charset="0"/>
                <a:cs typeface="Segoe UI" panose="020B0502040204020203" pitchFamily="34" charset="0"/>
              </a:rPr>
              <a:t>Satoshi Nakamoto </a:t>
            </a:r>
            <a:r>
              <a:rPr lang="es-ES" sz="1800" dirty="0">
                <a:effectLst/>
                <a:latin typeface="Times New Roman" panose="02020603050405020304" pitchFamily="18" charset="0"/>
                <a:ea typeface="Times New Roman" panose="02020603050405020304" pitchFamily="18" charset="0"/>
                <a:cs typeface="Segoe UI" panose="020B0502040204020203" pitchFamily="34" charset="0"/>
              </a:rPr>
              <a:t>(2008). La metodología utilizada en este trabajo es la investigación teórica que sienta las bases para el posterior desarrollo de la TBC. Nakamoto emplea una tecnología para registrar las transacciones por medio de “Cadenas de Bloques”. Esta tecnología, conocida ahora como “Blockchain”, consiste en una base de datos distribuida que es segura, transparente e inmutable.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sz="1800" dirty="0">
              <a:effectLst/>
              <a:latin typeface="Times New Roman" panose="02020603050405020304" pitchFamily="18" charset="0"/>
              <a:ea typeface="Times New Roman" panose="02020603050405020304" pitchFamily="18"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Times New Roman" panose="02020603050405020304" pitchFamily="18" charset="0"/>
                <a:cs typeface="Segoe UI" panose="020B0502040204020203" pitchFamily="34" charset="0"/>
              </a:rPr>
              <a:t>Tapscott &amp; Tapscott </a:t>
            </a:r>
            <a:r>
              <a:rPr lang="es-ES" sz="1800" dirty="0">
                <a:effectLst/>
                <a:latin typeface="Times New Roman" panose="02020603050405020304" pitchFamily="18" charset="0"/>
                <a:ea typeface="Times New Roman" panose="02020603050405020304" pitchFamily="18" charset="0"/>
                <a:cs typeface="Segoe UI" panose="020B0502040204020203" pitchFamily="34" charset="0"/>
              </a:rPr>
              <a:t>(2017), Es una revisión de la literatura existente sobre la TBC, así como en entrevistas con expertos en la materia. Es importante porque presenta una visión general de las tendencias y aplicaciones futuras de esta tecnología en diferentes sectores, incluido el educativo.</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sz="1800" dirty="0">
              <a:effectLst/>
              <a:latin typeface="Times New Roman" panose="02020603050405020304" pitchFamily="18" charset="0"/>
              <a:ea typeface="Times New Roman" panose="02020603050405020304" pitchFamily="18"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Times New Roman" panose="02020603050405020304" pitchFamily="18" charset="0"/>
                <a:cs typeface="Segoe UI" panose="020B0502040204020203" pitchFamily="34" charset="0"/>
              </a:rPr>
              <a:t>Hernández</a:t>
            </a:r>
            <a:r>
              <a:rPr lang="es-ES" sz="1800" dirty="0">
                <a:effectLst/>
                <a:latin typeface="Times New Roman" panose="02020603050405020304" pitchFamily="18" charset="0"/>
                <a:ea typeface="Times New Roman" panose="02020603050405020304" pitchFamily="18" charset="0"/>
                <a:cs typeface="Segoe UI" panose="020B0502040204020203" pitchFamily="34" charset="0"/>
              </a:rPr>
              <a:t> (2019), investigadora de la UCV, analiza la información disponible sobre aplicabilidad de la TBC en el sector educativo. Destaca la posibilidad de una ruta de aprendizaje personalizada para cada estudiante, seguimiento de los procesos de enseñanza y aprendizaje en la universidad, el manejo de acceso a la información respetando la propiedad intelectual y evitando el plagio.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sz="1800" dirty="0">
              <a:effectLst/>
              <a:latin typeface="Times New Roman" panose="02020603050405020304" pitchFamily="18" charset="0"/>
              <a:ea typeface="Times New Roman" panose="02020603050405020304" pitchFamily="18"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Times New Roman" panose="02020603050405020304" pitchFamily="18" charset="0"/>
                <a:cs typeface="Segoe UI" panose="020B0502040204020203" pitchFamily="34" charset="0"/>
              </a:rPr>
              <a:t>Destaca el uso que se le está dando a esta tecnología en la automatización de procesos, entre los que se incluyen los académicos y educativos.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US" sz="1800" dirty="0">
              <a:effectLst/>
              <a:latin typeface="Times New Roman" panose="02020603050405020304" pitchFamily="18" charset="0"/>
              <a:ea typeface="Times New Roman" panose="02020603050405020304" pitchFamily="18" charset="0"/>
              <a:cs typeface="Segoe UI" panose="020B0502040204020203" pitchFamily="34" charset="0"/>
            </a:endParaRPr>
          </a:p>
          <a:p>
            <a:pPr lvl="0" algn="just"/>
            <a:endParaRPr lang="es-ES" sz="1000"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6</a:t>
            </a:fld>
            <a:endParaRPr lang="es-ES" dirty="0"/>
          </a:p>
        </p:txBody>
      </p:sp>
    </p:spTree>
    <p:extLst>
      <p:ext uri="{BB962C8B-B14F-4D97-AF65-F5344CB8AC3E}">
        <p14:creationId xmlns:p14="http://schemas.microsoft.com/office/powerpoint/2010/main" val="1655630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lvl="0" algn="just"/>
            <a:r>
              <a:rPr lang="es-ES" sz="1000" b="1" dirty="0"/>
              <a:t>(Lectura del contenido de la lámina) </a:t>
            </a:r>
          </a:p>
          <a:p>
            <a:pPr lvl="0" algn="just"/>
            <a:endParaRPr lang="es-ES" sz="1000" b="1" dirty="0"/>
          </a:p>
          <a:p>
            <a:pPr lvl="0" algn="just"/>
            <a:r>
              <a:rPr lang="es-ES" sz="1000" b="1" dirty="0"/>
              <a:t>Definición de proceso </a:t>
            </a:r>
            <a:r>
              <a:rPr lang="es-ES" sz="1000" dirty="0"/>
              <a:t>académico </a:t>
            </a:r>
            <a:r>
              <a:rPr lang="es-ES" sz="1000" b="1" dirty="0"/>
              <a:t>y su clasificación </a:t>
            </a:r>
            <a:r>
              <a:rPr lang="es-ES" sz="1000" dirty="0"/>
              <a:t>en: Administrativos, Docentes y de Investigación (el cual incluye también los de Extensión).</a:t>
            </a:r>
          </a:p>
          <a:p>
            <a:pPr lvl="0" algn="just"/>
            <a:endParaRPr lang="es-ES" sz="1000" dirty="0"/>
          </a:p>
          <a:p>
            <a:pPr lvl="0" algn="just"/>
            <a:r>
              <a:rPr lang="es-ES" sz="1000" dirty="0"/>
              <a:t>Luego, definición de la TBC y sus elementos clave.</a:t>
            </a:r>
          </a:p>
        </p:txBody>
      </p:sp>
      <p:sp>
        <p:nvSpPr>
          <p:cNvPr id="4" name="3 Marcador de número de diapositiva"/>
          <p:cNvSpPr>
            <a:spLocks noGrp="1"/>
          </p:cNvSpPr>
          <p:nvPr>
            <p:ph type="sldNum" sz="quarter" idx="10"/>
          </p:nvPr>
        </p:nvSpPr>
        <p:spPr/>
        <p:txBody>
          <a:bodyPr/>
          <a:lstStyle/>
          <a:p>
            <a:fld id="{262A512D-7AB1-451D-9DFC-31FF5B9DAA40}" type="slidenum">
              <a:rPr lang="es-ES" smtClean="0"/>
              <a:t>7</a:t>
            </a:fld>
            <a:endParaRPr lang="es-ES" dirty="0"/>
          </a:p>
        </p:txBody>
      </p:sp>
    </p:spTree>
    <p:extLst>
      <p:ext uri="{BB962C8B-B14F-4D97-AF65-F5344CB8AC3E}">
        <p14:creationId xmlns:p14="http://schemas.microsoft.com/office/powerpoint/2010/main" val="376299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lvl="0" algn="just">
              <a:spcAft>
                <a:spcPts val="1200"/>
              </a:spcAft>
            </a:pPr>
            <a:r>
              <a:rPr lang="es-ES" sz="1000" b="1" dirty="0"/>
              <a:t>(Lectura de la lámina)</a:t>
            </a:r>
          </a:p>
          <a:p>
            <a:pPr lvl="0" algn="just">
              <a:spcAft>
                <a:spcPts val="1200"/>
              </a:spcAft>
            </a:pPr>
            <a:endParaRPr lang="es-ES" sz="1000" dirty="0"/>
          </a:p>
          <a:p>
            <a:pPr lvl="0" algn="just">
              <a:spcAft>
                <a:spcPts val="1200"/>
              </a:spcAft>
            </a:pPr>
            <a:r>
              <a:rPr lang="es-ES" sz="1000" dirty="0"/>
              <a:t>Continuar con: Los principios de la TBC, los tipos de Redes, Evolución y Aplicabilidad a la educación.</a:t>
            </a:r>
          </a:p>
        </p:txBody>
      </p:sp>
      <p:sp>
        <p:nvSpPr>
          <p:cNvPr id="4" name="3 Marcador de número de diapositiva"/>
          <p:cNvSpPr>
            <a:spLocks noGrp="1"/>
          </p:cNvSpPr>
          <p:nvPr>
            <p:ph type="sldNum" sz="quarter" idx="10"/>
          </p:nvPr>
        </p:nvSpPr>
        <p:spPr/>
        <p:txBody>
          <a:bodyPr/>
          <a:lstStyle/>
          <a:p>
            <a:fld id="{262A512D-7AB1-451D-9DFC-31FF5B9DAA40}" type="slidenum">
              <a:rPr lang="es-ES" smtClean="0"/>
              <a:t>8</a:t>
            </a:fld>
            <a:endParaRPr lang="es-ES"/>
          </a:p>
        </p:txBody>
      </p:sp>
    </p:spTree>
    <p:extLst>
      <p:ext uri="{BB962C8B-B14F-4D97-AF65-F5344CB8AC3E}">
        <p14:creationId xmlns:p14="http://schemas.microsoft.com/office/powerpoint/2010/main" val="376299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lvl="0" algn="just">
              <a:spcAft>
                <a:spcPts val="1200"/>
              </a:spcAft>
            </a:pPr>
            <a:r>
              <a:rPr lang="es-ES" dirty="0"/>
              <a:t>Descripción de la Matriz de Codificación (Cuadro de operacionalización de variables </a:t>
            </a:r>
            <a:r>
              <a:rPr lang="es-ES"/>
              <a:t>y categorías)</a:t>
            </a:r>
            <a:endParaRPr lang="es-ES" dirty="0"/>
          </a:p>
        </p:txBody>
      </p:sp>
      <p:sp>
        <p:nvSpPr>
          <p:cNvPr id="4" name="3 Marcador de número de diapositiva"/>
          <p:cNvSpPr>
            <a:spLocks noGrp="1"/>
          </p:cNvSpPr>
          <p:nvPr>
            <p:ph type="sldNum" sz="quarter" idx="10"/>
          </p:nvPr>
        </p:nvSpPr>
        <p:spPr/>
        <p:txBody>
          <a:bodyPr/>
          <a:lstStyle/>
          <a:p>
            <a:fld id="{262A512D-7AB1-451D-9DFC-31FF5B9DAA40}" type="slidenum">
              <a:rPr lang="es-ES" smtClean="0"/>
              <a:t>9</a:t>
            </a:fld>
            <a:endParaRPr lang="es-ES"/>
          </a:p>
        </p:txBody>
      </p:sp>
    </p:spTree>
    <p:extLst>
      <p:ext uri="{BB962C8B-B14F-4D97-AF65-F5344CB8AC3E}">
        <p14:creationId xmlns:p14="http://schemas.microsoft.com/office/powerpoint/2010/main" val="269786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82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4 Rectángulo"/>
          <p:cNvSpPr/>
          <p:nvPr userDrawn="1"/>
        </p:nvSpPr>
        <p:spPr>
          <a:xfrm>
            <a:off x="4572000" y="0"/>
            <a:ext cx="4572000" cy="6858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sz="1800"/>
          </a:p>
        </p:txBody>
      </p:sp>
    </p:spTree>
    <p:extLst>
      <p:ext uri="{BB962C8B-B14F-4D97-AF65-F5344CB8AC3E}">
        <p14:creationId xmlns:p14="http://schemas.microsoft.com/office/powerpoint/2010/main" val="145173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6" name="5 Rectángulo"/>
          <p:cNvSpPr/>
          <p:nvPr userDrawn="1"/>
        </p:nvSpPr>
        <p:spPr>
          <a:xfrm>
            <a:off x="-36512" y="0"/>
            <a:ext cx="4572000" cy="6858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sz="1800"/>
          </a:p>
        </p:txBody>
      </p:sp>
    </p:spTree>
    <p:extLst>
      <p:ext uri="{BB962C8B-B14F-4D97-AF65-F5344CB8AC3E}">
        <p14:creationId xmlns:p14="http://schemas.microsoft.com/office/powerpoint/2010/main" val="7076474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A363A-607B-440D-8A29-DB66A3FA515F}" type="datetimeFigureOut">
              <a:rPr lang="es-ES" smtClean="0"/>
              <a:t>08/10/2024</a:t>
            </a:fld>
            <a:endParaRPr lang="es-ES"/>
          </a:p>
        </p:txBody>
      </p:sp>
      <p:sp>
        <p:nvSpPr>
          <p:cNvPr id="5" name="4 Marcador de pie de página"/>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C317F-AF43-4C37-8F09-410C9E5B2F2A}" type="slidenum">
              <a:rPr lang="es-ES" smtClean="0"/>
              <a:t>‹Nº›</a:t>
            </a:fld>
            <a:endParaRPr lang="es-ES"/>
          </a:p>
        </p:txBody>
      </p:sp>
    </p:spTree>
    <p:extLst>
      <p:ext uri="{BB962C8B-B14F-4D97-AF65-F5344CB8AC3E}">
        <p14:creationId xmlns:p14="http://schemas.microsoft.com/office/powerpoint/2010/main" val="2435899026"/>
      </p:ext>
    </p:extLst>
  </p:cSld>
  <p:clrMap bg1="lt1" tx1="dk1" bg2="lt2" tx2="dk2" accent1="accent1" accent2="accent2" accent3="accent3" accent4="accent4" accent5="accent5" accent6="accent6" hlink="hlink" folHlink="folHlink"/>
  <p:sldLayoutIdLst>
    <p:sldLayoutId id="2147483685" r:id="rId1"/>
    <p:sldLayoutId id="2147483691" r:id="rId2"/>
    <p:sldLayoutId id="2147483692" r:id="rId3"/>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slide" Target="slide9.xml"/><Relationship Id="rId7" Type="http://schemas.openxmlformats.org/officeDocument/2006/relationships/diagramColors" Target="../diagrams/colors1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10" Type="http://schemas.openxmlformats.org/officeDocument/2006/relationships/image" Target="../media/image32.png"/><Relationship Id="rId4" Type="http://schemas.openxmlformats.org/officeDocument/2006/relationships/diagramData" Target="../diagrams/data14.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36.png"/><Relationship Id="rId7" Type="http://schemas.openxmlformats.org/officeDocument/2006/relationships/diagramColors" Target="../diagrams/colors15.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2.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slide" Target="slide3.xml"/><Relationship Id="rId10" Type="http://schemas.openxmlformats.org/officeDocument/2006/relationships/diagramData" Target="../diagrams/data2.xml"/><Relationship Id="rId4" Type="http://schemas.microsoft.com/office/2007/relationships/hdphoto" Target="../media/hdphoto1.wdp"/><Relationship Id="rId9" Type="http://schemas.microsoft.com/office/2007/relationships/diagramDrawing" Target="../diagrams/drawing1.xml"/><Relationship Id="rId14" Type="http://schemas.microsoft.com/office/2007/relationships/diagramDrawing" Target="../diagrams/drawing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7.jpe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53.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microsoft.com/office/2007/relationships/diagramDrawing" Target="../diagrams/drawing4.xml"/><Relationship Id="rId26" Type="http://schemas.openxmlformats.org/officeDocument/2006/relationships/diagramLayout" Target="../diagrams/layout6.xml"/><Relationship Id="rId3" Type="http://schemas.openxmlformats.org/officeDocument/2006/relationships/diagramData" Target="../diagrams/data3.xml"/><Relationship Id="rId21" Type="http://schemas.openxmlformats.org/officeDocument/2006/relationships/diagramQuickStyle" Target="../diagrams/quickStyle5.xml"/><Relationship Id="rId7" Type="http://schemas.microsoft.com/office/2007/relationships/diagramDrawing" Target="../diagrams/drawing3.xml"/><Relationship Id="rId12" Type="http://schemas.microsoft.com/office/2007/relationships/hdphoto" Target="../media/hdphoto3.wdp"/><Relationship Id="rId17" Type="http://schemas.openxmlformats.org/officeDocument/2006/relationships/diagramColors" Target="../diagrams/colors4.xml"/><Relationship Id="rId25" Type="http://schemas.openxmlformats.org/officeDocument/2006/relationships/diagramData" Target="../diagrams/data6.xml"/><Relationship Id="rId2" Type="http://schemas.openxmlformats.org/officeDocument/2006/relationships/notesSlide" Target="../notesSlides/notesSlide4.xml"/><Relationship Id="rId16" Type="http://schemas.openxmlformats.org/officeDocument/2006/relationships/diagramQuickStyle" Target="../diagrams/quickStyle4.xml"/><Relationship Id="rId20" Type="http://schemas.openxmlformats.org/officeDocument/2006/relationships/diagramLayout" Target="../diagrams/layout5.xml"/><Relationship Id="rId29" Type="http://schemas.microsoft.com/office/2007/relationships/diagramDrawing" Target="../diagrams/drawing6.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image" Target="../media/image8.png"/><Relationship Id="rId24" Type="http://schemas.openxmlformats.org/officeDocument/2006/relationships/image" Target="../media/image10.png"/><Relationship Id="rId5" Type="http://schemas.openxmlformats.org/officeDocument/2006/relationships/diagramQuickStyle" Target="../diagrams/quickStyle3.xml"/><Relationship Id="rId15" Type="http://schemas.openxmlformats.org/officeDocument/2006/relationships/diagramLayout" Target="../diagrams/layout4.xml"/><Relationship Id="rId23" Type="http://schemas.microsoft.com/office/2007/relationships/diagramDrawing" Target="../diagrams/drawing5.xml"/><Relationship Id="rId28" Type="http://schemas.openxmlformats.org/officeDocument/2006/relationships/diagramColors" Target="../diagrams/colors6.xml"/><Relationship Id="rId10" Type="http://schemas.openxmlformats.org/officeDocument/2006/relationships/image" Target="../media/image7.png"/><Relationship Id="rId19" Type="http://schemas.openxmlformats.org/officeDocument/2006/relationships/diagramData" Target="../diagrams/data5.xml"/><Relationship Id="rId4" Type="http://schemas.openxmlformats.org/officeDocument/2006/relationships/diagramLayout" Target="../diagrams/layout3.xml"/><Relationship Id="rId9" Type="http://schemas.openxmlformats.org/officeDocument/2006/relationships/image" Target="../media/image6.png"/><Relationship Id="rId14" Type="http://schemas.openxmlformats.org/officeDocument/2006/relationships/diagramData" Target="../diagrams/data4.xml"/><Relationship Id="rId22" Type="http://schemas.openxmlformats.org/officeDocument/2006/relationships/diagramColors" Target="../diagrams/colors5.xml"/><Relationship Id="rId27"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diagramQuickStyle" Target="../diagrams/quickStyle8.xml"/><Relationship Id="rId18" Type="http://schemas.openxmlformats.org/officeDocument/2006/relationships/diagramQuickStyle" Target="../diagrams/quickStyle9.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diagramLayout" Target="../diagrams/layout8.xml"/><Relationship Id="rId17" Type="http://schemas.openxmlformats.org/officeDocument/2006/relationships/diagramLayout" Target="../diagrams/layout9.xml"/><Relationship Id="rId2" Type="http://schemas.openxmlformats.org/officeDocument/2006/relationships/notesSlide" Target="../notesSlides/notesSlide5.xml"/><Relationship Id="rId16" Type="http://schemas.openxmlformats.org/officeDocument/2006/relationships/diagramData" Target="../diagrams/data9.xml"/><Relationship Id="rId20" Type="http://schemas.microsoft.com/office/2007/relationships/diagramDrawing" Target="../diagrams/drawing9.xml"/><Relationship Id="rId1" Type="http://schemas.openxmlformats.org/officeDocument/2006/relationships/slideLayout" Target="../slideLayouts/slideLayout3.xml"/><Relationship Id="rId6" Type="http://schemas.openxmlformats.org/officeDocument/2006/relationships/diagramColors" Target="../diagrams/colors7.xml"/><Relationship Id="rId11" Type="http://schemas.openxmlformats.org/officeDocument/2006/relationships/diagramData" Target="../diagrams/data8.xml"/><Relationship Id="rId5" Type="http://schemas.openxmlformats.org/officeDocument/2006/relationships/diagramQuickStyle" Target="../diagrams/quickStyle7.xml"/><Relationship Id="rId15" Type="http://schemas.microsoft.com/office/2007/relationships/diagramDrawing" Target="../diagrams/drawing8.xml"/><Relationship Id="rId10" Type="http://schemas.openxmlformats.org/officeDocument/2006/relationships/image" Target="../media/image18.png"/><Relationship Id="rId19" Type="http://schemas.openxmlformats.org/officeDocument/2006/relationships/diagramColors" Target="../diagrams/colors9.xml"/><Relationship Id="rId4" Type="http://schemas.openxmlformats.org/officeDocument/2006/relationships/diagramLayout" Target="../diagrams/layout7.xml"/><Relationship Id="rId9" Type="http://schemas.openxmlformats.org/officeDocument/2006/relationships/image" Target="../media/image17.png"/><Relationship Id="rId14" Type="http://schemas.openxmlformats.org/officeDocument/2006/relationships/diagramColors" Target="../diagrams/colors8.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18" Type="http://schemas.openxmlformats.org/officeDocument/2006/relationships/image" Target="../media/image22.jpeg"/><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6.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image" Target="../media/image29.png"/><Relationship Id="rId5" Type="http://schemas.openxmlformats.org/officeDocument/2006/relationships/diagramQuickStyle" Target="../diagrams/quickStyle13.xml"/><Relationship Id="rId10" Type="http://schemas.openxmlformats.org/officeDocument/2006/relationships/image" Target="../media/image28.png"/><Relationship Id="rId4" Type="http://schemas.openxmlformats.org/officeDocument/2006/relationships/diagramLayout" Target="../diagrams/layout13.xml"/><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rot="5400000">
            <a:off x="3762515" y="-982231"/>
            <a:ext cx="1150785" cy="8677107"/>
          </a:xfrm>
          <a:prstGeom prst="rect">
            <a:avLst/>
          </a:prstGeom>
          <a:ln>
            <a:noFill/>
          </a:ln>
          <a:effectLst>
            <a:outerShdw blurRad="50800" dist="50800" dir="2700000" sx="102000" sy="102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
        <p:nvSpPr>
          <p:cNvPr id="2" name="1 Título"/>
          <p:cNvSpPr>
            <a:spLocks noGrp="1"/>
          </p:cNvSpPr>
          <p:nvPr>
            <p:ph type="ctrTitle" idx="4294967295"/>
          </p:nvPr>
        </p:nvSpPr>
        <p:spPr>
          <a:xfrm>
            <a:off x="755576" y="2662067"/>
            <a:ext cx="7772400" cy="1470025"/>
          </a:xfrm>
        </p:spPr>
        <p:txBody>
          <a:bodyPr>
            <a:noAutofit/>
          </a:bodyPr>
          <a:lstStyle/>
          <a:p>
            <a:r>
              <a:rPr lang="es-ES" sz="2000" dirty="0"/>
              <a:t>AUTOMATIZACIÓN DE LOS PROCESOS ACADÉMICO MEDIANTE LA TECNOLOGÍA BLOCKCHAIN EN LA UNEG</a:t>
            </a:r>
          </a:p>
        </p:txBody>
      </p:sp>
      <p:sp>
        <p:nvSpPr>
          <p:cNvPr id="3" name="2 Subtítulo"/>
          <p:cNvSpPr>
            <a:spLocks noGrp="1"/>
          </p:cNvSpPr>
          <p:nvPr>
            <p:ph type="subTitle" idx="4294967295"/>
          </p:nvPr>
        </p:nvSpPr>
        <p:spPr>
          <a:xfrm>
            <a:off x="1441376" y="4246241"/>
            <a:ext cx="6400800" cy="1680779"/>
          </a:xfrm>
        </p:spPr>
        <p:txBody>
          <a:bodyPr>
            <a:normAutofit fontScale="92500" lnSpcReduction="10000"/>
          </a:bodyPr>
          <a:lstStyle/>
          <a:p>
            <a:pPr marL="0" indent="0" algn="r">
              <a:buNone/>
            </a:pPr>
            <a:r>
              <a:rPr lang="es-ES" sz="2000" i="1" dirty="0"/>
              <a:t>Elaborado por</a:t>
            </a:r>
          </a:p>
          <a:p>
            <a:pPr marL="0" indent="0" algn="r">
              <a:buNone/>
            </a:pPr>
            <a:r>
              <a:rPr lang="es-ES" sz="2000" b="1" i="1" dirty="0">
                <a:solidFill>
                  <a:schemeClr val="accent1">
                    <a:lumMod val="50000"/>
                  </a:schemeClr>
                </a:solidFill>
              </a:rPr>
              <a:t>Hernán Javier Rivas Arias</a:t>
            </a:r>
          </a:p>
          <a:p>
            <a:pPr marL="0" indent="0" algn="r">
              <a:buNone/>
            </a:pPr>
            <a:endParaRPr lang="es-ES" sz="2000" b="1" i="1" dirty="0">
              <a:solidFill>
                <a:schemeClr val="accent1">
                  <a:lumMod val="50000"/>
                </a:schemeClr>
              </a:solidFill>
            </a:endParaRPr>
          </a:p>
          <a:p>
            <a:pPr marL="0" indent="0" algn="r">
              <a:buNone/>
            </a:pPr>
            <a:r>
              <a:rPr lang="es-ES" sz="2100" i="1" dirty="0"/>
              <a:t>Tutorado por</a:t>
            </a:r>
          </a:p>
          <a:p>
            <a:pPr marL="0" indent="0" algn="r">
              <a:buNone/>
            </a:pPr>
            <a:r>
              <a:rPr lang="es-ES" sz="2000" b="1" i="1" dirty="0">
                <a:solidFill>
                  <a:schemeClr val="accent1">
                    <a:lumMod val="50000"/>
                  </a:schemeClr>
                </a:solidFill>
              </a:rPr>
              <a:t>Dra. Milagros Cova</a:t>
            </a:r>
          </a:p>
        </p:txBody>
      </p:sp>
      <p:sp>
        <p:nvSpPr>
          <p:cNvPr id="4" name="3 CuadroTexto"/>
          <p:cNvSpPr txBox="1"/>
          <p:nvPr/>
        </p:nvSpPr>
        <p:spPr>
          <a:xfrm>
            <a:off x="2857249" y="6127392"/>
            <a:ext cx="3699474" cy="369332"/>
          </a:xfrm>
          <a:prstGeom prst="rect">
            <a:avLst/>
          </a:prstGeom>
          <a:noFill/>
        </p:spPr>
        <p:txBody>
          <a:bodyPr wrap="none" rtlCol="0">
            <a:spAutoFit/>
          </a:bodyPr>
          <a:lstStyle/>
          <a:p>
            <a:r>
              <a:rPr lang="es-VE" dirty="0"/>
              <a:t>Ciudad Guayana, septiembre de 2024</a:t>
            </a:r>
            <a:endParaRPr lang="es-ES" dirty="0"/>
          </a:p>
        </p:txBody>
      </p:sp>
      <p:grpSp>
        <p:nvGrpSpPr>
          <p:cNvPr id="9" name="Grupo 8">
            <a:extLst>
              <a:ext uri="{FF2B5EF4-FFF2-40B4-BE49-F238E27FC236}">
                <a16:creationId xmlns:a16="http://schemas.microsoft.com/office/drawing/2014/main" id="{A185C7DE-0AFB-4C9B-8943-F79B16E8BFA2}"/>
              </a:ext>
            </a:extLst>
          </p:cNvPr>
          <p:cNvGrpSpPr/>
          <p:nvPr/>
        </p:nvGrpSpPr>
        <p:grpSpPr>
          <a:xfrm>
            <a:off x="0" y="624282"/>
            <a:ext cx="9144000" cy="996167"/>
            <a:chOff x="1524000" y="624280"/>
            <a:chExt cx="9144000" cy="996166"/>
          </a:xfrm>
        </p:grpSpPr>
        <p:pic>
          <p:nvPicPr>
            <p:cNvPr id="10" name="Imagen 9">
              <a:extLst>
                <a:ext uri="{FF2B5EF4-FFF2-40B4-BE49-F238E27FC236}">
                  <a16:creationId xmlns:a16="http://schemas.microsoft.com/office/drawing/2014/main" id="{AF464AA1-651B-402C-BBBC-1CF1FB8C0BC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000" y="624280"/>
              <a:ext cx="1249429" cy="996166"/>
            </a:xfrm>
            <a:prstGeom prst="rect">
              <a:avLst/>
            </a:prstGeom>
          </p:spPr>
        </p:pic>
        <p:sp>
          <p:nvSpPr>
            <p:cNvPr id="11" name="CuadroTexto 10">
              <a:extLst>
                <a:ext uri="{FF2B5EF4-FFF2-40B4-BE49-F238E27FC236}">
                  <a16:creationId xmlns:a16="http://schemas.microsoft.com/office/drawing/2014/main" id="{074F8886-0BFA-4DBE-B098-52F87AB0D2C0}"/>
                </a:ext>
              </a:extLst>
            </p:cNvPr>
            <p:cNvSpPr txBox="1"/>
            <p:nvPr/>
          </p:nvSpPr>
          <p:spPr>
            <a:xfrm>
              <a:off x="1524000" y="624280"/>
              <a:ext cx="9144000" cy="923329"/>
            </a:xfrm>
            <a:prstGeom prst="rect">
              <a:avLst/>
            </a:prstGeom>
            <a:noFill/>
          </p:spPr>
          <p:txBody>
            <a:bodyPr wrap="square" rtlCol="0">
              <a:spAutoFit/>
            </a:bodyPr>
            <a:lstStyle/>
            <a:p>
              <a:pPr algn="ctr" defTabSz="914377">
                <a:defRPr/>
              </a:pPr>
              <a:r>
                <a:rPr lang="es-ES" kern="0" dirty="0">
                  <a:solidFill>
                    <a:prstClr val="black"/>
                  </a:solidFill>
                </a:rPr>
                <a:t>UNIVERSIDAD NACIONAL EXPERIMENTAL DE GUAYANA</a:t>
              </a:r>
            </a:p>
            <a:p>
              <a:pPr algn="ctr" defTabSz="914377">
                <a:defRPr/>
              </a:pPr>
              <a:r>
                <a:rPr lang="es-ES" kern="0" dirty="0">
                  <a:solidFill>
                    <a:prstClr val="black"/>
                  </a:solidFill>
                </a:rPr>
                <a:t>COORDINACIÓN GENERAL DE INVESTIGACIÓN Y POSTGRADO</a:t>
              </a:r>
            </a:p>
            <a:p>
              <a:pPr algn="ctr" defTabSz="914377">
                <a:defRPr/>
              </a:pPr>
              <a:r>
                <a:rPr lang="es-ES" kern="0" dirty="0">
                  <a:solidFill>
                    <a:prstClr val="black"/>
                  </a:solidFill>
                </a:rPr>
                <a:t>MAESTRÍA EN TECNOLOGÍA DE LA INFORMACIÓN</a:t>
              </a:r>
              <a:endParaRPr lang="es-VE" sz="1600" kern="0" dirty="0">
                <a:solidFill>
                  <a:prstClr val="black"/>
                </a:solidFill>
              </a:endParaRPr>
            </a:p>
          </p:txBody>
        </p:sp>
      </p:grpSp>
    </p:spTree>
    <p:extLst>
      <p:ext uri="{BB962C8B-B14F-4D97-AF65-F5344CB8AC3E}">
        <p14:creationId xmlns:p14="http://schemas.microsoft.com/office/powerpoint/2010/main" val="1352957326"/>
      </p:ext>
    </p:extLst>
  </p:cSld>
  <p:clrMapOvr>
    <a:masterClrMapping/>
  </p:clrMapOvr>
  <mc:AlternateContent xmlns:mc="http://schemas.openxmlformats.org/markup-compatibility/2006" xmlns:p14="http://schemas.microsoft.com/office/powerpoint/2010/main">
    <mc:Choice Requires="p14">
      <p:transition spd="slow" p14:dur="2000" advTm="67813"/>
    </mc:Choice>
    <mc:Fallback xmlns="">
      <p:transition spd="slow" advTm="678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79512" y="907811"/>
            <a:ext cx="4248472" cy="3216265"/>
          </a:xfrm>
          <a:prstGeom prst="rect">
            <a:avLst/>
          </a:prstGeom>
        </p:spPr>
        <p:txBody>
          <a:bodyPr wrap="square">
            <a:spAutoFit/>
          </a:bodyPr>
          <a:lstStyle/>
          <a:p>
            <a:pPr algn="just">
              <a:spcBef>
                <a:spcPts val="600"/>
              </a:spcBef>
              <a:spcAft>
                <a:spcPts val="600"/>
              </a:spcAft>
            </a:pPr>
            <a:r>
              <a:rPr lang="es-ES" b="1" dirty="0">
                <a:solidFill>
                  <a:prstClr val="black"/>
                </a:solidFill>
              </a:rPr>
              <a:t>Tipo de estudio</a:t>
            </a:r>
            <a:endParaRPr lang="es-ES" sz="1600" b="1" dirty="0">
              <a:solidFill>
                <a:prstClr val="black"/>
              </a:solidFill>
            </a:endParaRPr>
          </a:p>
          <a:p>
            <a:pPr algn="just">
              <a:spcAft>
                <a:spcPts val="600"/>
              </a:spcAft>
            </a:pPr>
            <a:r>
              <a:rPr lang="es-ES" sz="1600" dirty="0">
                <a:solidFill>
                  <a:prstClr val="black"/>
                </a:solidFill>
              </a:rPr>
              <a:t>Investigación documental descriptiva, bajo un enfoque metodológico integrador CUAN-CUAL puro (Hernández-Sampieri y Mendoza, 2008)</a:t>
            </a:r>
            <a:r>
              <a:rPr lang="es-VE" sz="1600" dirty="0"/>
              <a:t>.</a:t>
            </a:r>
          </a:p>
          <a:p>
            <a:pPr algn="just">
              <a:spcBef>
                <a:spcPts val="600"/>
              </a:spcBef>
              <a:spcAft>
                <a:spcPts val="600"/>
              </a:spcAft>
            </a:pPr>
            <a:r>
              <a:rPr lang="es-ES" b="1" dirty="0">
                <a:solidFill>
                  <a:prstClr val="black"/>
                </a:solidFill>
              </a:rPr>
              <a:t>Diseño de investigación</a:t>
            </a:r>
          </a:p>
          <a:p>
            <a:pPr algn="just">
              <a:spcAft>
                <a:spcPts val="600"/>
              </a:spcAft>
            </a:pPr>
            <a:r>
              <a:rPr lang="es-ES" sz="1600" dirty="0"/>
              <a:t>Diseño mixto general de integración, secuencial, narrativo y descriptivo</a:t>
            </a:r>
            <a:r>
              <a:rPr lang="es-VE" sz="1600" dirty="0"/>
              <a:t>.</a:t>
            </a:r>
          </a:p>
          <a:p>
            <a:pPr algn="just">
              <a:spcBef>
                <a:spcPts val="600"/>
              </a:spcBef>
              <a:spcAft>
                <a:spcPts val="600"/>
              </a:spcAft>
            </a:pPr>
            <a:r>
              <a:rPr lang="es-ES" b="1" dirty="0">
                <a:solidFill>
                  <a:prstClr val="black"/>
                </a:solidFill>
              </a:rPr>
              <a:t>Unidad de Análisis</a:t>
            </a:r>
          </a:p>
          <a:p>
            <a:pPr algn="just">
              <a:spcAft>
                <a:spcPts val="600"/>
              </a:spcAft>
            </a:pPr>
            <a:r>
              <a:rPr lang="es-ES" sz="1600" dirty="0">
                <a:solidFill>
                  <a:prstClr val="black"/>
                </a:solidFill>
              </a:rPr>
              <a:t>La automatización de procesos académicos mediante la tecnología blockchain en la UNEG.</a:t>
            </a:r>
          </a:p>
        </p:txBody>
      </p:sp>
      <p:sp>
        <p:nvSpPr>
          <p:cNvPr id="3" name="2 Título"/>
          <p:cNvSpPr>
            <a:spLocks noGrp="1"/>
          </p:cNvSpPr>
          <p:nvPr>
            <p:ph type="title" idx="4294967295"/>
          </p:nvPr>
        </p:nvSpPr>
        <p:spPr>
          <a:xfrm>
            <a:off x="35743" y="44624"/>
            <a:ext cx="5040313" cy="523220"/>
          </a:xfrm>
        </p:spPr>
        <p:style>
          <a:lnRef idx="1">
            <a:schemeClr val="accent5"/>
          </a:lnRef>
          <a:fillRef idx="3">
            <a:schemeClr val="accent5"/>
          </a:fillRef>
          <a:effectRef idx="2">
            <a:schemeClr val="accent5"/>
          </a:effectRef>
          <a:fontRef idx="minor">
            <a:schemeClr val="lt1"/>
          </a:fontRef>
        </p:style>
        <p:txBody>
          <a:bodyPr wrap="square">
            <a:spAutoFit/>
          </a:bodyPr>
          <a:lstStyle/>
          <a:p>
            <a:pPr algn="l"/>
            <a:r>
              <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Marco Metodológico</a:t>
            </a:r>
          </a:p>
        </p:txBody>
      </p:sp>
      <p:sp>
        <p:nvSpPr>
          <p:cNvPr id="12" name="2 Título"/>
          <p:cNvSpPr txBox="1">
            <a:spLocks/>
          </p:cNvSpPr>
          <p:nvPr/>
        </p:nvSpPr>
        <p:spPr>
          <a:xfrm>
            <a:off x="4644008" y="3892074"/>
            <a:ext cx="4392488" cy="400110"/>
          </a:xfrm>
          <a:prstGeom prst="rect">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defPPr>
              <a:defRPr lang="es-ES"/>
            </a:defPPr>
            <a:lvl1pPr algn="r">
              <a:spcBef>
                <a:spcPct val="0"/>
              </a:spcBef>
              <a:buNone/>
              <a:defRPr sz="2000" b="1">
                <a:ln w="18415" cmpd="sng">
                  <a:noFill/>
                  <a:prstDash val="solid"/>
                </a:ln>
                <a:solidFill>
                  <a:schemeClr val="tx1"/>
                </a:solidFill>
              </a:defRPr>
            </a:lvl1pPr>
          </a:lstStyle>
          <a:p>
            <a:r>
              <a:rPr lang="es-ES" dirty="0"/>
              <a:t>Técnicas e Instrumentos de Recolección</a:t>
            </a:r>
          </a:p>
        </p:txBody>
      </p:sp>
      <p:sp>
        <p:nvSpPr>
          <p:cNvPr id="2" name="1 Rectángulo"/>
          <p:cNvSpPr/>
          <p:nvPr/>
        </p:nvSpPr>
        <p:spPr>
          <a:xfrm>
            <a:off x="5148064" y="899965"/>
            <a:ext cx="3888432" cy="2569934"/>
          </a:xfrm>
          <a:prstGeom prst="rect">
            <a:avLst/>
          </a:prstGeom>
        </p:spPr>
        <p:txBody>
          <a:bodyPr wrap="square">
            <a:spAutoFit/>
          </a:bodyPr>
          <a:lstStyle/>
          <a:p>
            <a:pPr algn="just">
              <a:spcBef>
                <a:spcPts val="600"/>
              </a:spcBef>
              <a:spcAft>
                <a:spcPts val="600"/>
              </a:spcAft>
            </a:pPr>
            <a:r>
              <a:rPr lang="es-ES" b="1" dirty="0">
                <a:solidFill>
                  <a:prstClr val="black"/>
                </a:solidFill>
              </a:rPr>
              <a:t>Unidad de Observación </a:t>
            </a:r>
          </a:p>
          <a:p>
            <a:pPr algn="just">
              <a:spcAft>
                <a:spcPts val="600"/>
              </a:spcAft>
            </a:pPr>
            <a:r>
              <a:rPr lang="es-ES" sz="1600" dirty="0">
                <a:solidFill>
                  <a:prstClr val="black"/>
                </a:solidFill>
              </a:rPr>
              <a:t>Está referida a los procesos académicos.</a:t>
            </a:r>
          </a:p>
          <a:p>
            <a:pPr algn="just">
              <a:spcAft>
                <a:spcPts val="600"/>
              </a:spcAft>
            </a:pPr>
            <a:r>
              <a:rPr lang="es-ES" sz="1600" u="sng" dirty="0">
                <a:solidFill>
                  <a:prstClr val="black"/>
                </a:solidFill>
              </a:rPr>
              <a:t>Población</a:t>
            </a:r>
            <a:r>
              <a:rPr lang="es-ES" sz="1600" dirty="0">
                <a:solidFill>
                  <a:prstClr val="black"/>
                </a:solidFill>
              </a:rPr>
              <a:t>: se refiere a los procesos académicos que se llevan a cabo en la UNEG durante el lapso académico 2023-2024.</a:t>
            </a:r>
          </a:p>
          <a:p>
            <a:pPr lvl="0" algn="just"/>
            <a:r>
              <a:rPr lang="es-ES" sz="1600" u="sng" dirty="0">
                <a:solidFill>
                  <a:prstClr val="black"/>
                </a:solidFill>
              </a:rPr>
              <a:t>Muestra</a:t>
            </a:r>
            <a:r>
              <a:rPr lang="es-ES" sz="1600" dirty="0">
                <a:solidFill>
                  <a:prstClr val="black"/>
                </a:solidFill>
              </a:rPr>
              <a:t>: grupo de procesos académicos representativo de la población, seleccionados  con el fin de ser observados y analizados.</a:t>
            </a:r>
          </a:p>
        </p:txBody>
      </p:sp>
      <p:graphicFrame>
        <p:nvGraphicFramePr>
          <p:cNvPr id="13" name="12 Tabla"/>
          <p:cNvGraphicFramePr>
            <a:graphicFrameLocks noGrp="1"/>
          </p:cNvGraphicFramePr>
          <p:nvPr/>
        </p:nvGraphicFramePr>
        <p:xfrm>
          <a:off x="179515" y="4292187"/>
          <a:ext cx="8880921" cy="2521189"/>
        </p:xfrm>
        <a:graphic>
          <a:graphicData uri="http://schemas.openxmlformats.org/drawingml/2006/table">
            <a:tbl>
              <a:tblPr firstRow="1" firstCol="1">
                <a:effectLst>
                  <a:outerShdw blurRad="50800" dist="38100" dir="2700000" algn="tl" rotWithShape="0">
                    <a:prstClr val="black">
                      <a:alpha val="40000"/>
                    </a:prstClr>
                  </a:outerShdw>
                </a:effectLst>
                <a:tableStyleId>{7DF18680-E054-41AD-8BC1-D1AEF772440D}</a:tableStyleId>
              </a:tblPr>
              <a:tblGrid>
                <a:gridCol w="3024336">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2904257">
                  <a:extLst>
                    <a:ext uri="{9D8B030D-6E8A-4147-A177-3AD203B41FA5}">
                      <a16:colId xmlns:a16="http://schemas.microsoft.com/office/drawing/2014/main" val="20002"/>
                    </a:ext>
                  </a:extLst>
                </a:gridCol>
              </a:tblGrid>
              <a:tr h="476721">
                <a:tc>
                  <a:txBody>
                    <a:bodyPr/>
                    <a:lstStyle/>
                    <a:p>
                      <a:pPr algn="l"/>
                      <a:r>
                        <a:rPr lang="es-ES" sz="1600" dirty="0">
                          <a:effectLst/>
                        </a:rPr>
                        <a:t>Objetivo de la investigación</a:t>
                      </a:r>
                      <a:endParaRPr lang="es-ES" sz="1600" b="0" dirty="0">
                        <a:effectLst/>
                        <a:latin typeface="Google Sans"/>
                      </a:endParaRPr>
                    </a:p>
                  </a:txBody>
                  <a:tcPr marL="83300" marR="83300" marT="41651" marB="41651" anchor="ctr"/>
                </a:tc>
                <a:tc>
                  <a:txBody>
                    <a:bodyPr/>
                    <a:lstStyle/>
                    <a:p>
                      <a:pPr algn="l"/>
                      <a:r>
                        <a:rPr lang="es-ES" sz="1600" dirty="0">
                          <a:effectLst/>
                        </a:rPr>
                        <a:t>Técnica de recolección de datos</a:t>
                      </a:r>
                      <a:endParaRPr lang="es-ES" sz="1600" b="0" dirty="0">
                        <a:effectLst/>
                        <a:latin typeface="Google Sans"/>
                      </a:endParaRPr>
                    </a:p>
                  </a:txBody>
                  <a:tcPr marL="83300" marR="83300" marT="41651" marB="41651" anchor="ctr"/>
                </a:tc>
                <a:tc>
                  <a:txBody>
                    <a:bodyPr/>
                    <a:lstStyle/>
                    <a:p>
                      <a:pPr algn="l"/>
                      <a:r>
                        <a:rPr lang="es-ES" sz="1600" dirty="0">
                          <a:effectLst/>
                        </a:rPr>
                        <a:t>Instrumento de recolección</a:t>
                      </a:r>
                      <a:endParaRPr lang="es-ES" sz="1600" b="0" dirty="0">
                        <a:effectLst/>
                        <a:latin typeface="Google Sans"/>
                      </a:endParaRPr>
                    </a:p>
                  </a:txBody>
                  <a:tcPr marL="83300" marR="83300" marT="41651" marB="41651" anchor="ctr"/>
                </a:tc>
                <a:extLst>
                  <a:ext uri="{0D108BD9-81ED-4DB2-BD59-A6C34878D82A}">
                    <a16:rowId xmlns:a16="http://schemas.microsoft.com/office/drawing/2014/main" val="10000"/>
                  </a:ext>
                </a:extLst>
              </a:tr>
              <a:tr h="892693">
                <a:tc>
                  <a:txBody>
                    <a:bodyPr/>
                    <a:lstStyle/>
                    <a:p>
                      <a:r>
                        <a:rPr lang="es-ES" sz="1500" dirty="0">
                          <a:effectLst/>
                        </a:rPr>
                        <a:t>Establecer la aplicabilidad de la tecnología blockchain en el campo académico</a:t>
                      </a:r>
                      <a:endParaRPr lang="es-ES" sz="1500" b="0" dirty="0">
                        <a:effectLst/>
                        <a:latin typeface="Google Sans"/>
                      </a:endParaRPr>
                    </a:p>
                  </a:txBody>
                  <a:tcPr marL="111067" marR="111067" marT="111067" marB="111067" anchor="ctr"/>
                </a:tc>
                <a:tc>
                  <a:txBody>
                    <a:bodyPr/>
                    <a:lstStyle/>
                    <a:p>
                      <a:r>
                        <a:rPr lang="es-ES" sz="1500" dirty="0">
                          <a:effectLst/>
                        </a:rPr>
                        <a:t>Análisis documental y el análisis de contenido</a:t>
                      </a:r>
                      <a:endParaRPr lang="es-ES" sz="1500" b="0" dirty="0">
                        <a:effectLst/>
                        <a:latin typeface="Google Sans"/>
                      </a:endParaRPr>
                    </a:p>
                  </a:txBody>
                  <a:tcPr marL="111067" marR="111067" marT="111067" marB="111067" anchor="ctr"/>
                </a:tc>
                <a:tc>
                  <a:txBody>
                    <a:bodyPr/>
                    <a:lstStyle/>
                    <a:p>
                      <a:r>
                        <a:rPr lang="es-ES" sz="1500" dirty="0">
                          <a:effectLst/>
                        </a:rPr>
                        <a:t>Computadora, Internet y el programa Atlas.ti</a:t>
                      </a:r>
                      <a:endParaRPr lang="es-ES" sz="1500" b="0" dirty="0">
                        <a:effectLst/>
                        <a:latin typeface="Google Sans"/>
                      </a:endParaRPr>
                    </a:p>
                  </a:txBody>
                  <a:tcPr marL="111067" marR="111067" marT="111067" marB="111067" anchor="ctr"/>
                </a:tc>
                <a:extLst>
                  <a:ext uri="{0D108BD9-81ED-4DB2-BD59-A6C34878D82A}">
                    <a16:rowId xmlns:a16="http://schemas.microsoft.com/office/drawing/2014/main" val="10001"/>
                  </a:ext>
                </a:extLst>
              </a:tr>
              <a:tr h="1116213">
                <a:tc>
                  <a:txBody>
                    <a:bodyPr/>
                    <a:lstStyle/>
                    <a:p>
                      <a:r>
                        <a:rPr lang="es-ES" sz="1500" dirty="0">
                          <a:effectLst/>
                        </a:rPr>
                        <a:t>Caracterizar la automatización de los procesos académicos en la gestión de la virtualización de los procesos</a:t>
                      </a:r>
                      <a:endParaRPr lang="es-ES" sz="1500" b="0" dirty="0">
                        <a:effectLst/>
                        <a:latin typeface="Google Sans"/>
                      </a:endParaRPr>
                    </a:p>
                  </a:txBody>
                  <a:tcPr marL="111067" marR="111067" marT="111067" marB="111067" anchor="ctr"/>
                </a:tc>
                <a:tc>
                  <a:txBody>
                    <a:bodyPr/>
                    <a:lstStyle/>
                    <a:p>
                      <a:r>
                        <a:rPr lang="es-ES" sz="1500" dirty="0">
                          <a:effectLst/>
                        </a:rPr>
                        <a:t>Observación (libre y estructurada) y el análisis de contenido</a:t>
                      </a:r>
                      <a:endParaRPr lang="es-ES" sz="1500" b="0" dirty="0">
                        <a:effectLst/>
                        <a:latin typeface="Google Sans"/>
                      </a:endParaRPr>
                    </a:p>
                  </a:txBody>
                  <a:tcPr marL="111067" marR="111067" marT="111067" marB="111067" anchor="ctr"/>
                </a:tc>
                <a:tc>
                  <a:txBody>
                    <a:bodyPr/>
                    <a:lstStyle/>
                    <a:p>
                      <a:r>
                        <a:rPr lang="es-ES" sz="1500" dirty="0">
                          <a:effectLst/>
                        </a:rPr>
                        <a:t>Cuadros de registro y clasificación de categorías</a:t>
                      </a:r>
                      <a:endParaRPr lang="es-ES" sz="1500" b="0" dirty="0">
                        <a:effectLst/>
                        <a:latin typeface="Google Sans"/>
                      </a:endParaRPr>
                    </a:p>
                  </a:txBody>
                  <a:tcPr marL="111067" marR="111067" marT="111067" marB="111067" anchor="ctr"/>
                </a:tc>
                <a:extLst>
                  <a:ext uri="{0D108BD9-81ED-4DB2-BD59-A6C34878D82A}">
                    <a16:rowId xmlns:a16="http://schemas.microsoft.com/office/drawing/2014/main" val="10002"/>
                  </a:ext>
                </a:extLst>
              </a:tr>
            </a:tbl>
          </a:graphicData>
        </a:graphic>
      </p:graphicFrame>
      <p:pic>
        <p:nvPicPr>
          <p:cNvPr id="14" name="Picture 1" descr="C:\Users\Javier\Desktop\Mauryn\Imagenes Javier\entrevista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740352" y="11572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3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a:xfrm>
            <a:off x="396000" y="827420"/>
            <a:ext cx="3743952" cy="369332"/>
          </a:xfrm>
          <a:no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p>
            <a:pPr algn="l"/>
            <a:r>
              <a:rPr lang="es-ES" sz="1800" b="1" dirty="0">
                <a:solidFill>
                  <a:prstClr val="black"/>
                </a:solidFill>
              </a:rPr>
              <a:t>Procedimiento</a:t>
            </a:r>
          </a:p>
        </p:txBody>
      </p:sp>
      <p:sp>
        <p:nvSpPr>
          <p:cNvPr id="4" name="3 Rectángulo"/>
          <p:cNvSpPr/>
          <p:nvPr/>
        </p:nvSpPr>
        <p:spPr>
          <a:xfrm>
            <a:off x="396001" y="3779750"/>
            <a:ext cx="4176000" cy="286232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p>
            <a:pPr defTabSz="914377">
              <a:spcBef>
                <a:spcPct val="0"/>
              </a:spcBef>
            </a:pPr>
            <a:r>
              <a:rPr lang="es-ES" b="1" dirty="0">
                <a:solidFill>
                  <a:prstClr val="black"/>
                </a:solidFill>
              </a:rPr>
              <a:t>Análisis de los datos</a:t>
            </a:r>
          </a:p>
          <a:p>
            <a:pPr defTabSz="914377">
              <a:spcBef>
                <a:spcPct val="0"/>
              </a:spcBef>
            </a:pPr>
            <a:endParaRPr lang="es-ES" b="1" dirty="0">
              <a:solidFill>
                <a:prstClr val="black"/>
              </a:solidFill>
            </a:endParaRPr>
          </a:p>
          <a:p>
            <a:pPr algn="just" defTabSz="914377">
              <a:spcBef>
                <a:spcPct val="0"/>
              </a:spcBef>
            </a:pPr>
            <a:r>
              <a:rPr lang="es-ES" sz="1600" dirty="0">
                <a:solidFill>
                  <a:prstClr val="black"/>
                </a:solidFill>
              </a:rPr>
              <a:t>Se realiza a través de las matrices de análisis que permiten examinar para cada objetivo específico:</a:t>
            </a:r>
          </a:p>
          <a:p>
            <a:pPr marL="285750" indent="-285750" algn="just" defTabSz="914377">
              <a:spcBef>
                <a:spcPct val="0"/>
              </a:spcBef>
              <a:buFont typeface="Arial" panose="020B0604020202020204" pitchFamily="34" charset="0"/>
              <a:buChar char="•"/>
            </a:pPr>
            <a:r>
              <a:rPr lang="es-ES" sz="1600" dirty="0">
                <a:solidFill>
                  <a:prstClr val="black"/>
                </a:solidFill>
              </a:rPr>
              <a:t>Variables y sus dimensiones o categorías</a:t>
            </a:r>
          </a:p>
          <a:p>
            <a:pPr marL="285750" indent="-285750" algn="just" defTabSz="914377">
              <a:spcBef>
                <a:spcPct val="0"/>
              </a:spcBef>
              <a:buFont typeface="Arial" panose="020B0604020202020204" pitchFamily="34" charset="0"/>
              <a:buChar char="•"/>
            </a:pPr>
            <a:r>
              <a:rPr lang="es-ES" sz="1600" dirty="0">
                <a:solidFill>
                  <a:prstClr val="black"/>
                </a:solidFill>
              </a:rPr>
              <a:t>Identificando relaciones y sus consecuencias</a:t>
            </a:r>
          </a:p>
          <a:p>
            <a:pPr marL="285750" indent="-285750" algn="just" defTabSz="914377">
              <a:spcBef>
                <a:spcPct val="0"/>
              </a:spcBef>
              <a:buFont typeface="Arial" panose="020B0604020202020204" pitchFamily="34" charset="0"/>
              <a:buChar char="•"/>
            </a:pPr>
            <a:r>
              <a:rPr lang="es-ES" sz="1600" dirty="0">
                <a:solidFill>
                  <a:prstClr val="black"/>
                </a:solidFill>
              </a:rPr>
              <a:t>Observando patrones y tendencias</a:t>
            </a:r>
          </a:p>
          <a:p>
            <a:pPr marL="285750" indent="-285750" algn="just" defTabSz="914377">
              <a:spcBef>
                <a:spcPct val="0"/>
              </a:spcBef>
              <a:buFont typeface="Arial" panose="020B0604020202020204" pitchFamily="34" charset="0"/>
              <a:buChar char="•"/>
            </a:pPr>
            <a:r>
              <a:rPr lang="es-ES" sz="1600" dirty="0">
                <a:solidFill>
                  <a:prstClr val="black"/>
                </a:solidFill>
              </a:rPr>
              <a:t>Considerando el ambiente universitario</a:t>
            </a:r>
          </a:p>
          <a:p>
            <a:pPr marL="285750" indent="-285750" algn="just" defTabSz="914377">
              <a:spcBef>
                <a:spcPct val="0"/>
              </a:spcBef>
              <a:buFont typeface="Arial" panose="020B0604020202020204" pitchFamily="34" charset="0"/>
              <a:buChar char="•"/>
            </a:pPr>
            <a:r>
              <a:rPr lang="es-ES" sz="1600" dirty="0">
                <a:solidFill>
                  <a:prstClr val="black"/>
                </a:solidFill>
              </a:rPr>
              <a:t>Mejorando la comprensión general</a:t>
            </a:r>
          </a:p>
          <a:p>
            <a:pPr marL="285750" indent="-285750" algn="just" defTabSz="914377">
              <a:spcBef>
                <a:spcPct val="0"/>
              </a:spcBef>
              <a:buFont typeface="Arial" panose="020B0604020202020204" pitchFamily="34" charset="0"/>
              <a:buChar char="•"/>
            </a:pPr>
            <a:r>
              <a:rPr lang="es-ES" sz="1600" dirty="0">
                <a:solidFill>
                  <a:prstClr val="black"/>
                </a:solidFill>
              </a:rPr>
              <a:t>Estructurando la información requerida</a:t>
            </a:r>
          </a:p>
        </p:txBody>
      </p:sp>
      <p:sp>
        <p:nvSpPr>
          <p:cNvPr id="11" name="Diagrama de flujo: almacenamiento interno 10">
            <a:hlinkClick r:id="rId3" action="ppaction://hlinksldjump"/>
            <a:extLst>
              <a:ext uri="{FF2B5EF4-FFF2-40B4-BE49-F238E27FC236}">
                <a16:creationId xmlns:a16="http://schemas.microsoft.com/office/drawing/2014/main" id="{568AD6AE-404F-F363-3987-88AE9C165DB7}"/>
              </a:ext>
            </a:extLst>
          </p:cNvPr>
          <p:cNvSpPr/>
          <p:nvPr/>
        </p:nvSpPr>
        <p:spPr>
          <a:xfrm>
            <a:off x="5891264" y="4653136"/>
            <a:ext cx="2376264" cy="1368152"/>
          </a:xfrm>
          <a:prstGeom prst="flowChartInternalStorag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dirty="0">
                <a:solidFill>
                  <a:prstClr val="black"/>
                </a:solidFill>
              </a:rPr>
              <a:t>Ver la matriz de codificación 👀</a:t>
            </a:r>
          </a:p>
        </p:txBody>
      </p:sp>
      <p:sp>
        <p:nvSpPr>
          <p:cNvPr id="5" name="2 Título">
            <a:extLst>
              <a:ext uri="{FF2B5EF4-FFF2-40B4-BE49-F238E27FC236}">
                <a16:creationId xmlns:a16="http://schemas.microsoft.com/office/drawing/2014/main" id="{FA22B274-28CD-FAC0-52B2-39FB612402C4}"/>
              </a:ext>
            </a:extLst>
          </p:cNvPr>
          <p:cNvSpPr txBox="1">
            <a:spLocks/>
          </p:cNvSpPr>
          <p:nvPr/>
        </p:nvSpPr>
        <p:spPr>
          <a:xfrm>
            <a:off x="35743" y="44624"/>
            <a:ext cx="5040313"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ES" sz="2800">
                <a:ln w="18415" cmpd="sng">
                  <a:solidFill>
                    <a:srgbClr val="FFFFFF"/>
                  </a:solidFill>
                  <a:prstDash val="solid"/>
                </a:ln>
                <a:solidFill>
                  <a:srgbClr val="FFFFFF"/>
                </a:solidFill>
                <a:effectLst>
                  <a:outerShdw blurRad="63500" dir="3600000" algn="tl" rotWithShape="0">
                    <a:srgbClr val="000000">
                      <a:alpha val="70000"/>
                    </a:srgbClr>
                  </a:outerShdw>
                </a:effectLst>
              </a:rPr>
              <a:t>Marco Metodológico</a:t>
            </a:r>
            <a:endPar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12" name="Grupo 11">
            <a:extLst>
              <a:ext uri="{FF2B5EF4-FFF2-40B4-BE49-F238E27FC236}">
                <a16:creationId xmlns:a16="http://schemas.microsoft.com/office/drawing/2014/main" id="{0C3929F8-7771-B5D2-8343-FBDF6A76E689}"/>
              </a:ext>
            </a:extLst>
          </p:cNvPr>
          <p:cNvGrpSpPr/>
          <p:nvPr/>
        </p:nvGrpSpPr>
        <p:grpSpPr>
          <a:xfrm>
            <a:off x="2241116" y="1012086"/>
            <a:ext cx="6096000" cy="2427371"/>
            <a:chOff x="2241116" y="1012086"/>
            <a:chExt cx="6096000" cy="2427371"/>
          </a:xfrm>
        </p:grpSpPr>
        <p:graphicFrame>
          <p:nvGraphicFramePr>
            <p:cNvPr id="6" name="Diagrama 5">
              <a:extLst>
                <a:ext uri="{FF2B5EF4-FFF2-40B4-BE49-F238E27FC236}">
                  <a16:creationId xmlns:a16="http://schemas.microsoft.com/office/drawing/2014/main" id="{C23479DF-C110-4F26-B2E6-EBE778FFC6C4}"/>
                </a:ext>
              </a:extLst>
            </p:cNvPr>
            <p:cNvGraphicFramePr/>
            <p:nvPr/>
          </p:nvGraphicFramePr>
          <p:xfrm>
            <a:off x="2241116" y="1012086"/>
            <a:ext cx="6096000" cy="24273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8"/>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a:stretch/>
          </p:blipFill>
          <p:spPr bwMode="auto">
            <a:xfrm>
              <a:off x="2558968" y="1258676"/>
              <a:ext cx="623475" cy="72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114779" y="2120700"/>
              <a:ext cx="1002889" cy="1010104"/>
            </a:xfrm>
            <a:prstGeom prst="rect">
              <a:avLst/>
            </a:prstGeom>
            <a:ln>
              <a:noFill/>
            </a:ln>
            <a:effectLst>
              <a:outerShdw blurRad="292100" dist="139700" dir="2700000" algn="tl" rotWithShape="0">
                <a:srgbClr val="333333">
                  <a:alpha val="65000"/>
                </a:srgbClr>
              </a:outerShdw>
            </a:effectLst>
          </p:spPr>
          <p:style>
            <a:lnRef idx="1">
              <a:schemeClr val="dk1"/>
            </a:lnRef>
            <a:fillRef idx="2">
              <a:schemeClr val="dk1"/>
            </a:fillRef>
            <a:effectRef idx="1">
              <a:schemeClr val="dk1"/>
            </a:effectRef>
            <a:fontRef idx="minor">
              <a:schemeClr val="dk1"/>
            </a:fontRef>
          </p:style>
        </p:pic>
      </p:grpSp>
    </p:spTree>
    <p:extLst>
      <p:ext uri="{BB962C8B-B14F-4D97-AF65-F5344CB8AC3E}">
        <p14:creationId xmlns:p14="http://schemas.microsoft.com/office/powerpoint/2010/main" val="287597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4" name="CuadroTexto 3">
            <a:extLst>
              <a:ext uri="{FF2B5EF4-FFF2-40B4-BE49-F238E27FC236}">
                <a16:creationId xmlns:a16="http://schemas.microsoft.com/office/drawing/2014/main" id="{8170FB2D-4256-3E95-DCED-773F06991564}"/>
              </a:ext>
            </a:extLst>
          </p:cNvPr>
          <p:cNvSpPr txBox="1"/>
          <p:nvPr/>
        </p:nvSpPr>
        <p:spPr>
          <a:xfrm>
            <a:off x="5220072" y="154368"/>
            <a:ext cx="3816424" cy="369332"/>
          </a:xfrm>
          <a:prstGeom prst="rect">
            <a:avLst/>
          </a:prstGeom>
          <a:noFill/>
        </p:spPr>
        <p:txBody>
          <a:bodyPr wrap="square">
            <a:spAutoFit/>
          </a:bodyPr>
          <a:lstStyle/>
          <a:p>
            <a:pPr algn="r"/>
            <a:r>
              <a:rPr lang="es-ES" b="1" dirty="0"/>
              <a:t>Aplicabilidad en el campo académico</a:t>
            </a:r>
          </a:p>
        </p:txBody>
      </p:sp>
      <p:pic>
        <p:nvPicPr>
          <p:cNvPr id="16" name="Imagen 15">
            <a:extLst>
              <a:ext uri="{FF2B5EF4-FFF2-40B4-BE49-F238E27FC236}">
                <a16:creationId xmlns:a16="http://schemas.microsoft.com/office/drawing/2014/main" id="{4602038E-9668-928B-B5C7-EC8C7DB203A3}"/>
              </a:ext>
            </a:extLst>
          </p:cNvPr>
          <p:cNvPicPr>
            <a:picLocks noChangeAspect="1"/>
          </p:cNvPicPr>
          <p:nvPr/>
        </p:nvPicPr>
        <p:blipFill>
          <a:blip r:embed="rId3"/>
          <a:stretch>
            <a:fillRect/>
          </a:stretch>
        </p:blipFill>
        <p:spPr>
          <a:xfrm>
            <a:off x="387073" y="836712"/>
            <a:ext cx="8361391" cy="57510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CuadroTexto 14">
            <a:extLst>
              <a:ext uri="{FF2B5EF4-FFF2-40B4-BE49-F238E27FC236}">
                <a16:creationId xmlns:a16="http://schemas.microsoft.com/office/drawing/2014/main" id="{FEE74287-7168-6F46-CAA7-A34B36D9EA45}"/>
              </a:ext>
            </a:extLst>
          </p:cNvPr>
          <p:cNvSpPr txBox="1"/>
          <p:nvPr/>
        </p:nvSpPr>
        <p:spPr>
          <a:xfrm>
            <a:off x="6977761" y="858198"/>
            <a:ext cx="1842711" cy="338554"/>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Referentes</a:t>
            </a:r>
            <a:endParaRPr lang="es-ES" sz="1800" u="sng" dirty="0"/>
          </a:p>
        </p:txBody>
      </p:sp>
    </p:spTree>
    <p:extLst>
      <p:ext uri="{BB962C8B-B14F-4D97-AF65-F5344CB8AC3E}">
        <p14:creationId xmlns:p14="http://schemas.microsoft.com/office/powerpoint/2010/main" val="251373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pic>
        <p:nvPicPr>
          <p:cNvPr id="5" name="Imagen 4">
            <a:extLst>
              <a:ext uri="{FF2B5EF4-FFF2-40B4-BE49-F238E27FC236}">
                <a16:creationId xmlns:a16="http://schemas.microsoft.com/office/drawing/2014/main" id="{0A975760-6859-9589-84B1-BBD5BF7527B0}"/>
              </a:ext>
            </a:extLst>
          </p:cNvPr>
          <p:cNvPicPr>
            <a:picLocks noChangeAspect="1"/>
          </p:cNvPicPr>
          <p:nvPr/>
        </p:nvPicPr>
        <p:blipFill>
          <a:blip r:embed="rId3"/>
          <a:stretch>
            <a:fillRect/>
          </a:stretch>
        </p:blipFill>
        <p:spPr>
          <a:xfrm>
            <a:off x="294520" y="1730696"/>
            <a:ext cx="8309928" cy="429059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CuadroTexto 5">
            <a:extLst>
              <a:ext uri="{FF2B5EF4-FFF2-40B4-BE49-F238E27FC236}">
                <a16:creationId xmlns:a16="http://schemas.microsoft.com/office/drawing/2014/main" id="{C8C7B33E-2A8A-12C8-5BC8-E5EE9D934EDA}"/>
              </a:ext>
            </a:extLst>
          </p:cNvPr>
          <p:cNvSpPr txBox="1"/>
          <p:nvPr/>
        </p:nvSpPr>
        <p:spPr>
          <a:xfrm>
            <a:off x="5220072" y="154368"/>
            <a:ext cx="3816424" cy="369332"/>
          </a:xfrm>
          <a:prstGeom prst="rect">
            <a:avLst/>
          </a:prstGeom>
          <a:noFill/>
        </p:spPr>
        <p:txBody>
          <a:bodyPr wrap="square">
            <a:spAutoFit/>
          </a:bodyPr>
          <a:lstStyle/>
          <a:p>
            <a:pPr algn="r"/>
            <a:r>
              <a:rPr lang="es-ES" b="1" dirty="0"/>
              <a:t>Aplicabilidad en el campo académico</a:t>
            </a:r>
          </a:p>
        </p:txBody>
      </p:sp>
      <p:sp>
        <p:nvSpPr>
          <p:cNvPr id="7" name="CuadroTexto 6">
            <a:extLst>
              <a:ext uri="{FF2B5EF4-FFF2-40B4-BE49-F238E27FC236}">
                <a16:creationId xmlns:a16="http://schemas.microsoft.com/office/drawing/2014/main" id="{27FED7CA-0891-25E5-C10C-EA0F12619010}"/>
              </a:ext>
            </a:extLst>
          </p:cNvPr>
          <p:cNvSpPr txBox="1"/>
          <p:nvPr/>
        </p:nvSpPr>
        <p:spPr>
          <a:xfrm>
            <a:off x="7193785" y="569866"/>
            <a:ext cx="1842711" cy="338554"/>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Referentes</a:t>
            </a:r>
            <a:endParaRPr lang="es-ES" sz="1800" u="sng" dirty="0"/>
          </a:p>
        </p:txBody>
      </p:sp>
    </p:spTree>
    <p:extLst>
      <p:ext uri="{BB962C8B-B14F-4D97-AF65-F5344CB8AC3E}">
        <p14:creationId xmlns:p14="http://schemas.microsoft.com/office/powerpoint/2010/main" val="300674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pic>
        <p:nvPicPr>
          <p:cNvPr id="3" name="Imagen 2">
            <a:extLst>
              <a:ext uri="{FF2B5EF4-FFF2-40B4-BE49-F238E27FC236}">
                <a16:creationId xmlns:a16="http://schemas.microsoft.com/office/drawing/2014/main" id="{3146525D-6358-C1EA-5283-10EDCC82B820}"/>
              </a:ext>
            </a:extLst>
          </p:cNvPr>
          <p:cNvPicPr>
            <a:picLocks noChangeAspect="1"/>
          </p:cNvPicPr>
          <p:nvPr/>
        </p:nvPicPr>
        <p:blipFill>
          <a:blip r:embed="rId3"/>
          <a:stretch>
            <a:fillRect/>
          </a:stretch>
        </p:blipFill>
        <p:spPr>
          <a:xfrm>
            <a:off x="56126" y="2060848"/>
            <a:ext cx="8955888" cy="3528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CuadroTexto 6">
            <a:extLst>
              <a:ext uri="{FF2B5EF4-FFF2-40B4-BE49-F238E27FC236}">
                <a16:creationId xmlns:a16="http://schemas.microsoft.com/office/drawing/2014/main" id="{1DBC72EE-224C-FC83-5B1B-4BA905DAD898}"/>
              </a:ext>
            </a:extLst>
          </p:cNvPr>
          <p:cNvSpPr txBox="1"/>
          <p:nvPr/>
        </p:nvSpPr>
        <p:spPr>
          <a:xfrm>
            <a:off x="539552" y="1412776"/>
            <a:ext cx="7924878" cy="338554"/>
          </a:xfrm>
          <a:prstGeom prst="rect">
            <a:avLst/>
          </a:prstGeom>
          <a:noFill/>
        </p:spPr>
        <p:txBody>
          <a:bodyPr wrap="square">
            <a:spAutoFit/>
          </a:bodyPr>
          <a:lstStyle/>
          <a:p>
            <a:r>
              <a:rPr lang="es-US" sz="1600" i="1" dirty="0"/>
              <a:t>Matriz de códigos por citas incluyendo todos los documentos.</a:t>
            </a:r>
          </a:p>
        </p:txBody>
      </p:sp>
      <p:sp>
        <p:nvSpPr>
          <p:cNvPr id="8" name="CuadroTexto 7">
            <a:extLst>
              <a:ext uri="{FF2B5EF4-FFF2-40B4-BE49-F238E27FC236}">
                <a16:creationId xmlns:a16="http://schemas.microsoft.com/office/drawing/2014/main" id="{CDB58D3F-F6F9-F478-C7E0-1672B3301488}"/>
              </a:ext>
            </a:extLst>
          </p:cNvPr>
          <p:cNvSpPr txBox="1"/>
          <p:nvPr/>
        </p:nvSpPr>
        <p:spPr>
          <a:xfrm>
            <a:off x="5220072" y="154368"/>
            <a:ext cx="3816424" cy="369332"/>
          </a:xfrm>
          <a:prstGeom prst="rect">
            <a:avLst/>
          </a:prstGeom>
          <a:noFill/>
        </p:spPr>
        <p:txBody>
          <a:bodyPr wrap="square">
            <a:spAutoFit/>
          </a:bodyPr>
          <a:lstStyle/>
          <a:p>
            <a:pPr algn="r"/>
            <a:r>
              <a:rPr lang="es-ES" b="1" dirty="0"/>
              <a:t>Aplicabilidad en el campo académico</a:t>
            </a:r>
          </a:p>
        </p:txBody>
      </p:sp>
      <p:sp>
        <p:nvSpPr>
          <p:cNvPr id="9" name="CuadroTexto 8">
            <a:extLst>
              <a:ext uri="{FF2B5EF4-FFF2-40B4-BE49-F238E27FC236}">
                <a16:creationId xmlns:a16="http://schemas.microsoft.com/office/drawing/2014/main" id="{CD4CFC8F-F6EA-9501-6D8A-D336F47F9E35}"/>
              </a:ext>
            </a:extLst>
          </p:cNvPr>
          <p:cNvSpPr txBox="1"/>
          <p:nvPr/>
        </p:nvSpPr>
        <p:spPr>
          <a:xfrm>
            <a:off x="7193785" y="569866"/>
            <a:ext cx="1842711" cy="338554"/>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Referentes</a:t>
            </a:r>
            <a:endParaRPr lang="es-ES" sz="1800" u="sng" dirty="0"/>
          </a:p>
        </p:txBody>
      </p:sp>
      <p:sp>
        <p:nvSpPr>
          <p:cNvPr id="5" name="Rectángulo: esquinas redondeadas 4">
            <a:extLst>
              <a:ext uri="{FF2B5EF4-FFF2-40B4-BE49-F238E27FC236}">
                <a16:creationId xmlns:a16="http://schemas.microsoft.com/office/drawing/2014/main" id="{31326FED-C125-E911-CC0D-481C1C126B52}"/>
              </a:ext>
            </a:extLst>
          </p:cNvPr>
          <p:cNvSpPr/>
          <p:nvPr/>
        </p:nvSpPr>
        <p:spPr>
          <a:xfrm>
            <a:off x="56126" y="2617862"/>
            <a:ext cx="8836354" cy="21031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US"/>
          </a:p>
        </p:txBody>
      </p:sp>
      <p:sp>
        <p:nvSpPr>
          <p:cNvPr id="6" name="Rectángulo: esquinas redondeadas 5">
            <a:extLst>
              <a:ext uri="{FF2B5EF4-FFF2-40B4-BE49-F238E27FC236}">
                <a16:creationId xmlns:a16="http://schemas.microsoft.com/office/drawing/2014/main" id="{55C1B060-14CD-B926-AAA1-A94F5DDB2EB7}"/>
              </a:ext>
            </a:extLst>
          </p:cNvPr>
          <p:cNvSpPr/>
          <p:nvPr/>
        </p:nvSpPr>
        <p:spPr>
          <a:xfrm>
            <a:off x="3405014" y="2060848"/>
            <a:ext cx="288032" cy="3474720"/>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US"/>
          </a:p>
        </p:txBody>
      </p:sp>
    </p:spTree>
    <p:extLst>
      <p:ext uri="{BB962C8B-B14F-4D97-AF65-F5344CB8AC3E}">
        <p14:creationId xmlns:p14="http://schemas.microsoft.com/office/powerpoint/2010/main" val="302551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graphicFrame>
        <p:nvGraphicFramePr>
          <p:cNvPr id="11" name="Gráfico 10">
            <a:extLst>
              <a:ext uri="{FF2B5EF4-FFF2-40B4-BE49-F238E27FC236}">
                <a16:creationId xmlns:a16="http://schemas.microsoft.com/office/drawing/2014/main" id="{86042BD2-3BB0-CFC1-C894-52D8BDC740D4}"/>
              </a:ext>
            </a:extLst>
          </p:cNvPr>
          <p:cNvGraphicFramePr/>
          <p:nvPr/>
        </p:nvGraphicFramePr>
        <p:xfrm>
          <a:off x="323528" y="1031550"/>
          <a:ext cx="8064896" cy="5421786"/>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a:extLst>
              <a:ext uri="{FF2B5EF4-FFF2-40B4-BE49-F238E27FC236}">
                <a16:creationId xmlns:a16="http://schemas.microsoft.com/office/drawing/2014/main" id="{5ACDA32B-4FE5-08A9-7695-6C425185178F}"/>
              </a:ext>
            </a:extLst>
          </p:cNvPr>
          <p:cNvSpPr txBox="1"/>
          <p:nvPr/>
        </p:nvSpPr>
        <p:spPr>
          <a:xfrm>
            <a:off x="5220072" y="154368"/>
            <a:ext cx="3816424" cy="369332"/>
          </a:xfrm>
          <a:prstGeom prst="rect">
            <a:avLst/>
          </a:prstGeom>
          <a:noFill/>
        </p:spPr>
        <p:txBody>
          <a:bodyPr wrap="square">
            <a:spAutoFit/>
          </a:bodyPr>
          <a:lstStyle/>
          <a:p>
            <a:pPr algn="r"/>
            <a:r>
              <a:rPr lang="es-ES" b="1" dirty="0"/>
              <a:t>Aplicabilidad en el campo académico</a:t>
            </a:r>
          </a:p>
        </p:txBody>
      </p:sp>
      <p:sp>
        <p:nvSpPr>
          <p:cNvPr id="7" name="CuadroTexto 6">
            <a:extLst>
              <a:ext uri="{FF2B5EF4-FFF2-40B4-BE49-F238E27FC236}">
                <a16:creationId xmlns:a16="http://schemas.microsoft.com/office/drawing/2014/main" id="{90498243-B555-47C8-31F8-BF6DE2706432}"/>
              </a:ext>
            </a:extLst>
          </p:cNvPr>
          <p:cNvSpPr txBox="1"/>
          <p:nvPr/>
        </p:nvSpPr>
        <p:spPr>
          <a:xfrm>
            <a:off x="7193785" y="569866"/>
            <a:ext cx="1842711" cy="338554"/>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Referentes</a:t>
            </a:r>
            <a:endParaRPr lang="es-ES" sz="1800" u="sng" dirty="0"/>
          </a:p>
        </p:txBody>
      </p:sp>
    </p:spTree>
    <p:extLst>
      <p:ext uri="{BB962C8B-B14F-4D97-AF65-F5344CB8AC3E}">
        <p14:creationId xmlns:p14="http://schemas.microsoft.com/office/powerpoint/2010/main" val="363989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txBox="1">
            <a:spLocks/>
          </p:cNvSpPr>
          <p:nvPr/>
        </p:nvSpPr>
        <p:spPr>
          <a:xfrm>
            <a:off x="0" y="46646"/>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US" sz="2800">
                <a:ln w="18415" cmpd="sng">
                  <a:solidFill>
                    <a:srgbClr val="FFFFFF"/>
                  </a:solidFill>
                  <a:prstDash val="solid"/>
                </a:ln>
                <a:solidFill>
                  <a:srgbClr val="FFFFFF"/>
                </a:solidFill>
                <a:effectLst>
                  <a:outerShdw blurRad="63500" dir="3600000" algn="tl" rotWithShape="0">
                    <a:srgbClr val="000000">
                      <a:alpha val="70000"/>
                    </a:srgbClr>
                  </a:outerShdw>
                </a:effectLst>
              </a:rPr>
              <a:t>Análisis de Resultados</a:t>
            </a:r>
            <a:endPar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CuadroTexto 17">
            <a:extLst>
              <a:ext uri="{FF2B5EF4-FFF2-40B4-BE49-F238E27FC236}">
                <a16:creationId xmlns:a16="http://schemas.microsoft.com/office/drawing/2014/main" id="{75E2D92E-6E6D-D3CA-BF4E-04C29F52C1F9}"/>
              </a:ext>
            </a:extLst>
          </p:cNvPr>
          <p:cNvSpPr txBox="1"/>
          <p:nvPr/>
        </p:nvSpPr>
        <p:spPr>
          <a:xfrm>
            <a:off x="5220072" y="154368"/>
            <a:ext cx="3816424" cy="369332"/>
          </a:xfrm>
          <a:prstGeom prst="rect">
            <a:avLst/>
          </a:prstGeom>
          <a:noFill/>
        </p:spPr>
        <p:txBody>
          <a:bodyPr wrap="square">
            <a:spAutoFit/>
          </a:bodyPr>
          <a:lstStyle/>
          <a:p>
            <a:pPr algn="r"/>
            <a:r>
              <a:rPr lang="es-ES" b="1" dirty="0"/>
              <a:t>Aplicabilidad en el campo académico</a:t>
            </a:r>
          </a:p>
        </p:txBody>
      </p:sp>
      <p:graphicFrame>
        <p:nvGraphicFramePr>
          <p:cNvPr id="3" name="Tabla 2">
            <a:extLst>
              <a:ext uri="{FF2B5EF4-FFF2-40B4-BE49-F238E27FC236}">
                <a16:creationId xmlns:a16="http://schemas.microsoft.com/office/drawing/2014/main" id="{CB957F34-938C-3C27-2097-E4B64C503839}"/>
              </a:ext>
            </a:extLst>
          </p:cNvPr>
          <p:cNvGraphicFramePr>
            <a:graphicFrameLocks noGrp="1"/>
          </p:cNvGraphicFramePr>
          <p:nvPr/>
        </p:nvGraphicFramePr>
        <p:xfrm>
          <a:off x="0" y="739447"/>
          <a:ext cx="9144000" cy="6073929"/>
        </p:xfrm>
        <a:graphic>
          <a:graphicData uri="http://schemas.openxmlformats.org/drawingml/2006/table">
            <a:tbl>
              <a:tblPr firstRow="1" firstCol="1" bandRow="1">
                <a:tableStyleId>{3B4B98B0-60AC-42C2-AFA5-B58CD77FA1E5}</a:tableStyleId>
              </a:tblPr>
              <a:tblGrid>
                <a:gridCol w="2483768">
                  <a:extLst>
                    <a:ext uri="{9D8B030D-6E8A-4147-A177-3AD203B41FA5}">
                      <a16:colId xmlns:a16="http://schemas.microsoft.com/office/drawing/2014/main" val="727591140"/>
                    </a:ext>
                  </a:extLst>
                </a:gridCol>
                <a:gridCol w="2808312">
                  <a:extLst>
                    <a:ext uri="{9D8B030D-6E8A-4147-A177-3AD203B41FA5}">
                      <a16:colId xmlns:a16="http://schemas.microsoft.com/office/drawing/2014/main" val="402077882"/>
                    </a:ext>
                  </a:extLst>
                </a:gridCol>
                <a:gridCol w="3851920">
                  <a:extLst>
                    <a:ext uri="{9D8B030D-6E8A-4147-A177-3AD203B41FA5}">
                      <a16:colId xmlns:a16="http://schemas.microsoft.com/office/drawing/2014/main" val="1994185174"/>
                    </a:ext>
                  </a:extLst>
                </a:gridCol>
              </a:tblGrid>
              <a:tr h="380230">
                <a:tc>
                  <a:txBody>
                    <a:bodyPr/>
                    <a:lstStyle/>
                    <a:p>
                      <a:r>
                        <a:rPr lang="es-US" sz="1600" b="1" dirty="0"/>
                        <a:t>Marco Legal</a:t>
                      </a:r>
                      <a:endParaRPr lang="es-US" sz="1600" dirty="0"/>
                    </a:p>
                  </a:txBody>
                  <a:tcPr marL="43941" marR="43941" marT="21971" marB="21971" anchor="ctr"/>
                </a:tc>
                <a:tc>
                  <a:txBody>
                    <a:bodyPr/>
                    <a:lstStyle/>
                    <a:p>
                      <a:r>
                        <a:rPr lang="es-US" sz="1600" b="1" dirty="0"/>
                        <a:t>Aspectos Relevantes</a:t>
                      </a:r>
                      <a:endParaRPr lang="es-US" sz="1600" dirty="0"/>
                    </a:p>
                  </a:txBody>
                  <a:tcPr marL="43941" marR="43941" marT="21971" marB="21971" anchor="ctr"/>
                </a:tc>
                <a:tc>
                  <a:txBody>
                    <a:bodyPr/>
                    <a:lstStyle/>
                    <a:p>
                      <a:r>
                        <a:rPr lang="es-US" sz="1600" b="1" dirty="0"/>
                        <a:t>Implicaciones para Blockchain</a:t>
                      </a:r>
                      <a:endParaRPr lang="es-US" sz="1600" dirty="0"/>
                    </a:p>
                  </a:txBody>
                  <a:tcPr marL="43941" marR="43941" marT="21971" marB="21971" anchor="ctr"/>
                </a:tc>
                <a:extLst>
                  <a:ext uri="{0D108BD9-81ED-4DB2-BD59-A6C34878D82A}">
                    <a16:rowId xmlns:a16="http://schemas.microsoft.com/office/drawing/2014/main" val="3848085644"/>
                  </a:ext>
                </a:extLst>
              </a:tr>
              <a:tr h="1035694">
                <a:tc>
                  <a:txBody>
                    <a:bodyPr/>
                    <a:lstStyle/>
                    <a:p>
                      <a:r>
                        <a:rPr lang="es-ES" sz="1600" b="1"/>
                        <a:t>Constitución de la República Bolivariana de Venezuela</a:t>
                      </a:r>
                      <a:endParaRPr lang="es-ES" sz="1600"/>
                    </a:p>
                  </a:txBody>
                  <a:tcPr marL="43941" marR="43941" marT="21971" marB="21971" anchor="ctr"/>
                </a:tc>
                <a:tc>
                  <a:txBody>
                    <a:bodyPr/>
                    <a:lstStyle/>
                    <a:p>
                      <a:r>
                        <a:rPr lang="es-ES" sz="1600"/>
                        <a:t>Artículo 108: Incorporación de nuevas tecnologías. Artículo 110: Interés público de la ciencia y tecnología.</a:t>
                      </a:r>
                    </a:p>
                  </a:txBody>
                  <a:tcPr marL="43941" marR="43941" marT="21971" marB="21971" anchor="ctr"/>
                </a:tc>
                <a:tc>
                  <a:txBody>
                    <a:bodyPr/>
                    <a:lstStyle/>
                    <a:p>
                      <a:r>
                        <a:rPr lang="es-ES" sz="1600" dirty="0"/>
                        <a:t>Establece la base constitucional para la adopción de tecnologías innovadoras como blockchain en la educación.</a:t>
                      </a:r>
                    </a:p>
                  </a:txBody>
                  <a:tcPr marL="43941" marR="43941" marT="21971" marB="21971" anchor="ctr"/>
                </a:tc>
                <a:extLst>
                  <a:ext uri="{0D108BD9-81ED-4DB2-BD59-A6C34878D82A}">
                    <a16:rowId xmlns:a16="http://schemas.microsoft.com/office/drawing/2014/main" val="1950816333"/>
                  </a:ext>
                </a:extLst>
              </a:tr>
              <a:tr h="707961">
                <a:tc>
                  <a:txBody>
                    <a:bodyPr/>
                    <a:lstStyle/>
                    <a:p>
                      <a:r>
                        <a:rPr lang="es-ES" sz="1600" b="1"/>
                        <a:t>Ley Orgánica de Ciencia, Tecnología e Innovación (LOCTI)</a:t>
                      </a:r>
                      <a:endParaRPr lang="es-ES" sz="1600"/>
                    </a:p>
                  </a:txBody>
                  <a:tcPr marL="43941" marR="43941" marT="21971" marB="21971" anchor="ctr"/>
                </a:tc>
                <a:tc>
                  <a:txBody>
                    <a:bodyPr/>
                    <a:lstStyle/>
                    <a:p>
                      <a:r>
                        <a:rPr lang="es-ES" sz="1600"/>
                        <a:t>Promueve la investigación y el desarrollo en áreas prioritarias, incluidas las TIC.</a:t>
                      </a:r>
                    </a:p>
                  </a:txBody>
                  <a:tcPr marL="43941" marR="43941" marT="21971" marB="21971" anchor="ctr"/>
                </a:tc>
                <a:tc>
                  <a:txBody>
                    <a:bodyPr/>
                    <a:lstStyle/>
                    <a:p>
                      <a:r>
                        <a:rPr lang="es-ES" sz="1600"/>
                        <a:t>Facilita la investigación y el desarrollo de aplicaciones blockchain en el ámbito educativo.</a:t>
                      </a:r>
                    </a:p>
                  </a:txBody>
                  <a:tcPr marL="43941" marR="43941" marT="21971" marB="21971" anchor="ctr"/>
                </a:tc>
                <a:extLst>
                  <a:ext uri="{0D108BD9-81ED-4DB2-BD59-A6C34878D82A}">
                    <a16:rowId xmlns:a16="http://schemas.microsoft.com/office/drawing/2014/main" val="715230508"/>
                  </a:ext>
                </a:extLst>
              </a:tr>
              <a:tr h="707961">
                <a:tc>
                  <a:txBody>
                    <a:bodyPr/>
                    <a:lstStyle/>
                    <a:p>
                      <a:r>
                        <a:rPr lang="es-ES" sz="1600" b="1"/>
                        <a:t>Plan Nacional de Ciencia, Tecnología e Innovación (PNCTI)</a:t>
                      </a:r>
                      <a:endParaRPr lang="es-ES" sz="1600"/>
                    </a:p>
                  </a:txBody>
                  <a:tcPr marL="43941" marR="43941" marT="21971" marB="21971" anchor="ctr"/>
                </a:tc>
                <a:tc>
                  <a:txBody>
                    <a:bodyPr/>
                    <a:lstStyle/>
                    <a:p>
                      <a:r>
                        <a:rPr lang="es-ES" sz="1600"/>
                        <a:t>Destaca la importancia de las TICs.</a:t>
                      </a:r>
                    </a:p>
                  </a:txBody>
                  <a:tcPr marL="43941" marR="43941" marT="21971" marB="21971" anchor="ctr"/>
                </a:tc>
                <a:tc>
                  <a:txBody>
                    <a:bodyPr/>
                    <a:lstStyle/>
                    <a:p>
                      <a:r>
                        <a:rPr lang="es-ES" sz="1600"/>
                        <a:t>Establece un marco estratégico que puede apoyar la adopción de blockchain.</a:t>
                      </a:r>
                    </a:p>
                  </a:txBody>
                  <a:tcPr marL="43941" marR="43941" marT="21971" marB="21971" anchor="ctr"/>
                </a:tc>
                <a:extLst>
                  <a:ext uri="{0D108BD9-81ED-4DB2-BD59-A6C34878D82A}">
                    <a16:rowId xmlns:a16="http://schemas.microsoft.com/office/drawing/2014/main" val="2179377612"/>
                  </a:ext>
                </a:extLst>
              </a:tr>
              <a:tr h="1035694">
                <a:tc>
                  <a:txBody>
                    <a:bodyPr/>
                    <a:lstStyle/>
                    <a:p>
                      <a:r>
                        <a:rPr lang="es-US" sz="1600" b="1"/>
                        <a:t>Plan de la Patria</a:t>
                      </a:r>
                      <a:endParaRPr lang="es-US" sz="1600"/>
                    </a:p>
                  </a:txBody>
                  <a:tcPr marL="43941" marR="43941" marT="21971" marB="21971" anchor="ctr"/>
                </a:tc>
                <a:tc>
                  <a:txBody>
                    <a:bodyPr/>
                    <a:lstStyle/>
                    <a:p>
                      <a:r>
                        <a:rPr lang="es-ES" sz="1600"/>
                        <a:t>Reconoce la importancia de la ciencia, tecnología e innovación.</a:t>
                      </a:r>
                    </a:p>
                  </a:txBody>
                  <a:tcPr marL="43941" marR="43941" marT="21971" marB="21971" anchor="ctr"/>
                </a:tc>
                <a:tc>
                  <a:txBody>
                    <a:bodyPr/>
                    <a:lstStyle/>
                    <a:p>
                      <a:r>
                        <a:rPr lang="es-ES" sz="1600"/>
                        <a:t>Promueve la transferencia tecnológica y la innovación, lo que alinea con el desarrollo de soluciones basadas en blockchain.</a:t>
                      </a:r>
                    </a:p>
                  </a:txBody>
                  <a:tcPr marL="43941" marR="43941" marT="21971" marB="21971" anchor="ctr"/>
                </a:tc>
                <a:extLst>
                  <a:ext uri="{0D108BD9-81ED-4DB2-BD59-A6C34878D82A}">
                    <a16:rowId xmlns:a16="http://schemas.microsoft.com/office/drawing/2014/main" val="2823166664"/>
                  </a:ext>
                </a:extLst>
              </a:tr>
              <a:tr h="1199559">
                <a:tc>
                  <a:txBody>
                    <a:bodyPr/>
                    <a:lstStyle/>
                    <a:p>
                      <a:r>
                        <a:rPr lang="es-US" sz="1600" b="1"/>
                        <a:t>Superintendencia de Criptoactivos</a:t>
                      </a:r>
                      <a:endParaRPr lang="es-US" sz="1600"/>
                    </a:p>
                  </a:txBody>
                  <a:tcPr marL="43941" marR="43941" marT="21971" marB="21971" anchor="ctr"/>
                </a:tc>
                <a:tc>
                  <a:txBody>
                    <a:bodyPr/>
                    <a:lstStyle/>
                    <a:p>
                      <a:r>
                        <a:rPr lang="es-ES" sz="1600"/>
                        <a:t>Reconoce blockchain como tecnología subyacente de contabilidad distribuida.</a:t>
                      </a:r>
                    </a:p>
                  </a:txBody>
                  <a:tcPr marL="43941" marR="43941" marT="21971" marB="21971" anchor="ctr"/>
                </a:tc>
                <a:tc>
                  <a:txBody>
                    <a:bodyPr/>
                    <a:lstStyle/>
                    <a:p>
                      <a:r>
                        <a:rPr lang="es-ES" sz="1600"/>
                        <a:t>Brinda un marco regulatorio para las criptomonedas, lo que puede facilitar la adopción de blockchain en diversos sectores, incluyendo la educación.</a:t>
                      </a:r>
                    </a:p>
                  </a:txBody>
                  <a:tcPr marL="43941" marR="43941" marT="21971" marB="21971" anchor="ctr"/>
                </a:tc>
                <a:extLst>
                  <a:ext uri="{0D108BD9-81ED-4DB2-BD59-A6C34878D82A}">
                    <a16:rowId xmlns:a16="http://schemas.microsoft.com/office/drawing/2014/main" val="3568225112"/>
                  </a:ext>
                </a:extLst>
              </a:tr>
              <a:tr h="871828">
                <a:tc>
                  <a:txBody>
                    <a:bodyPr/>
                    <a:lstStyle/>
                    <a:p>
                      <a:r>
                        <a:rPr lang="es-US" sz="1600" b="1"/>
                        <a:t>Ley de Infogobierno</a:t>
                      </a:r>
                      <a:endParaRPr lang="es-US" sz="1600"/>
                    </a:p>
                  </a:txBody>
                  <a:tcPr marL="43941" marR="43941" marT="21971" marB="21971" anchor="ctr"/>
                </a:tc>
                <a:tc>
                  <a:txBody>
                    <a:bodyPr/>
                    <a:lstStyle/>
                    <a:p>
                      <a:r>
                        <a:rPr lang="es-ES" sz="1600" dirty="0"/>
                        <a:t>Promueve el uso de las </a:t>
                      </a:r>
                      <a:r>
                        <a:rPr lang="es-ES" sz="1600" dirty="0" err="1"/>
                        <a:t>TICs</a:t>
                      </a:r>
                      <a:r>
                        <a:rPr lang="es-ES" sz="1600" dirty="0"/>
                        <a:t> para fortalecer y modernizar el proceso educativo.</a:t>
                      </a:r>
                    </a:p>
                  </a:txBody>
                  <a:tcPr marL="43941" marR="43941" marT="21971" marB="21971" anchor="ctr"/>
                </a:tc>
                <a:tc>
                  <a:txBody>
                    <a:bodyPr/>
                    <a:lstStyle/>
                    <a:p>
                      <a:r>
                        <a:rPr lang="es-ES" sz="1600" dirty="0"/>
                        <a:t>Establece un marco legal para la adopción de tecnologías como blockchain en la gestión pública y educativa.</a:t>
                      </a:r>
                    </a:p>
                  </a:txBody>
                  <a:tcPr marL="43941" marR="43941" marT="21971" marB="21971" anchor="ctr"/>
                </a:tc>
                <a:extLst>
                  <a:ext uri="{0D108BD9-81ED-4DB2-BD59-A6C34878D82A}">
                    <a16:rowId xmlns:a16="http://schemas.microsoft.com/office/drawing/2014/main" val="2830277246"/>
                  </a:ext>
                </a:extLst>
              </a:tr>
            </a:tbl>
          </a:graphicData>
        </a:graphic>
      </p:graphicFrame>
    </p:spTree>
    <p:extLst>
      <p:ext uri="{BB962C8B-B14F-4D97-AF65-F5344CB8AC3E}">
        <p14:creationId xmlns:p14="http://schemas.microsoft.com/office/powerpoint/2010/main" val="200900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AB88DC06-297A-4E34-79CE-B92A8DE28CB5}"/>
              </a:ext>
            </a:extLst>
          </p:cNvPr>
          <p:cNvPicPr>
            <a:picLocks noChangeAspect="1"/>
          </p:cNvPicPr>
          <p:nvPr/>
        </p:nvPicPr>
        <p:blipFill>
          <a:blip r:embed="rId3"/>
          <a:stretch>
            <a:fillRect/>
          </a:stretch>
        </p:blipFill>
        <p:spPr>
          <a:xfrm>
            <a:off x="5475883" y="1124744"/>
            <a:ext cx="3272581" cy="1833003"/>
          </a:xfrm>
          <a:prstGeom prst="rect">
            <a:avLst/>
          </a:prstGeom>
          <a:ln>
            <a:noFill/>
          </a:ln>
          <a:effectLst>
            <a:outerShdw blurRad="190500" algn="tl" rotWithShape="0">
              <a:srgbClr val="000000">
                <a:alpha val="70000"/>
              </a:srgbClr>
            </a:outerShdw>
          </a:effectLst>
        </p:spPr>
      </p:pic>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7" name="CuadroTexto 6">
            <a:extLst>
              <a:ext uri="{FF2B5EF4-FFF2-40B4-BE49-F238E27FC236}">
                <a16:creationId xmlns:a16="http://schemas.microsoft.com/office/drawing/2014/main" id="{7FC3DE41-2A1B-9527-DE8F-7C55EF9AD079}"/>
              </a:ext>
            </a:extLst>
          </p:cNvPr>
          <p:cNvSpPr txBox="1"/>
          <p:nvPr/>
        </p:nvSpPr>
        <p:spPr>
          <a:xfrm>
            <a:off x="5220072" y="154368"/>
            <a:ext cx="3816424" cy="369332"/>
          </a:xfrm>
          <a:prstGeom prst="rect">
            <a:avLst/>
          </a:prstGeom>
          <a:noFill/>
        </p:spPr>
        <p:txBody>
          <a:bodyPr wrap="square">
            <a:spAutoFit/>
          </a:bodyPr>
          <a:lstStyle/>
          <a:p>
            <a:pPr algn="r"/>
            <a:r>
              <a:rPr lang="es-ES" b="1" dirty="0"/>
              <a:t>Aplicabilidad en el campo académico</a:t>
            </a:r>
          </a:p>
        </p:txBody>
      </p:sp>
      <p:sp>
        <p:nvSpPr>
          <p:cNvPr id="5" name="CuadroTexto 4">
            <a:extLst>
              <a:ext uri="{FF2B5EF4-FFF2-40B4-BE49-F238E27FC236}">
                <a16:creationId xmlns:a16="http://schemas.microsoft.com/office/drawing/2014/main" id="{C671FF05-E32A-316F-6DB1-BF990D21B2EC}"/>
              </a:ext>
            </a:extLst>
          </p:cNvPr>
          <p:cNvSpPr txBox="1"/>
          <p:nvPr/>
        </p:nvSpPr>
        <p:spPr>
          <a:xfrm>
            <a:off x="4969372" y="620688"/>
            <a:ext cx="4067124" cy="338554"/>
          </a:xfrm>
          <a:prstGeom prst="rect">
            <a:avLst/>
          </a:prstGeom>
          <a:noFill/>
        </p:spPr>
        <p:txBody>
          <a:bodyPr wrap="square">
            <a:spAutoFit/>
          </a:bodyPr>
          <a:lstStyle/>
          <a:p>
            <a:pPr algn="r"/>
            <a:r>
              <a:rPr lang="es-ES" sz="1600" i="1" dirty="0"/>
              <a:t>Costo asociado a la implementación de la TBC </a:t>
            </a:r>
            <a:endParaRPr lang="es-US" sz="1600" i="1" dirty="0"/>
          </a:p>
        </p:txBody>
      </p:sp>
      <p:graphicFrame>
        <p:nvGraphicFramePr>
          <p:cNvPr id="10" name="Diagrama 9">
            <a:extLst>
              <a:ext uri="{FF2B5EF4-FFF2-40B4-BE49-F238E27FC236}">
                <a16:creationId xmlns:a16="http://schemas.microsoft.com/office/drawing/2014/main" id="{03EC7EA7-9659-3EFF-18C9-15282673E2CC}"/>
              </a:ext>
            </a:extLst>
          </p:cNvPr>
          <p:cNvGraphicFramePr/>
          <p:nvPr/>
        </p:nvGraphicFramePr>
        <p:xfrm>
          <a:off x="143248" y="2864632"/>
          <a:ext cx="8605216" cy="39487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CuadroTexto 12">
            <a:extLst>
              <a:ext uri="{FF2B5EF4-FFF2-40B4-BE49-F238E27FC236}">
                <a16:creationId xmlns:a16="http://schemas.microsoft.com/office/drawing/2014/main" id="{403F2AD5-2CDB-7531-C8C7-30E4CF82A684}"/>
              </a:ext>
            </a:extLst>
          </p:cNvPr>
          <p:cNvSpPr txBox="1"/>
          <p:nvPr/>
        </p:nvSpPr>
        <p:spPr>
          <a:xfrm>
            <a:off x="378272" y="1481921"/>
            <a:ext cx="4032448" cy="923330"/>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r>
              <a:rPr lang="es-ES" sz="1800"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rPr>
              <a:t>Estructura de Desglose de Trabajo </a:t>
            </a:r>
            <a:r>
              <a:rPr lang="es-ES"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rPr>
              <a:t>(</a:t>
            </a:r>
            <a:r>
              <a:rPr lang="es-ES" dirty="0">
                <a:ln w="0"/>
                <a:solidFill>
                  <a:schemeClr val="accent1"/>
                </a:solidFill>
                <a:effectLst>
                  <a:outerShdw blurRad="38100" dist="25400" dir="5400000" algn="ctr" rotWithShape="0">
                    <a:srgbClr val="6E747A">
                      <a:alpha val="43000"/>
                    </a:srgbClr>
                  </a:outerShdw>
                </a:effectLst>
              </a:rPr>
              <a:t>EDT) para el proyecto de implantar la TBC en la UNEG</a:t>
            </a:r>
            <a:endParaRPr lang="es-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5595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7" name="CuadroTexto 6">
            <a:extLst>
              <a:ext uri="{FF2B5EF4-FFF2-40B4-BE49-F238E27FC236}">
                <a16:creationId xmlns:a16="http://schemas.microsoft.com/office/drawing/2014/main" id="{7FC3DE41-2A1B-9527-DE8F-7C55EF9AD079}"/>
              </a:ext>
            </a:extLst>
          </p:cNvPr>
          <p:cNvSpPr txBox="1"/>
          <p:nvPr/>
        </p:nvSpPr>
        <p:spPr>
          <a:xfrm>
            <a:off x="5220072" y="154368"/>
            <a:ext cx="3816424" cy="369332"/>
          </a:xfrm>
          <a:prstGeom prst="rect">
            <a:avLst/>
          </a:prstGeom>
          <a:noFill/>
        </p:spPr>
        <p:txBody>
          <a:bodyPr wrap="square">
            <a:spAutoFit/>
          </a:bodyPr>
          <a:lstStyle/>
          <a:p>
            <a:pPr algn="r"/>
            <a:r>
              <a:rPr lang="es-ES" b="1" dirty="0"/>
              <a:t>Aplicabilidad en el campo académico</a:t>
            </a:r>
          </a:p>
        </p:txBody>
      </p:sp>
      <p:sp>
        <p:nvSpPr>
          <p:cNvPr id="9" name="CuadroTexto 8">
            <a:extLst>
              <a:ext uri="{FF2B5EF4-FFF2-40B4-BE49-F238E27FC236}">
                <a16:creationId xmlns:a16="http://schemas.microsoft.com/office/drawing/2014/main" id="{FB3C8748-F905-50C4-2B91-B22A548DD63C}"/>
              </a:ext>
            </a:extLst>
          </p:cNvPr>
          <p:cNvSpPr txBox="1"/>
          <p:nvPr/>
        </p:nvSpPr>
        <p:spPr>
          <a:xfrm>
            <a:off x="7193785" y="569866"/>
            <a:ext cx="1842711" cy="338554"/>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Costos</a:t>
            </a:r>
            <a:endParaRPr lang="es-ES" sz="1800" u="sng" dirty="0"/>
          </a:p>
        </p:txBody>
      </p:sp>
      <p:pic>
        <p:nvPicPr>
          <p:cNvPr id="3" name="Imagen 2">
            <a:extLst>
              <a:ext uri="{FF2B5EF4-FFF2-40B4-BE49-F238E27FC236}">
                <a16:creationId xmlns:a16="http://schemas.microsoft.com/office/drawing/2014/main" id="{BC804A15-1F4F-F749-93F6-3457121CC5AA}"/>
              </a:ext>
            </a:extLst>
          </p:cNvPr>
          <p:cNvPicPr>
            <a:picLocks noChangeAspect="1"/>
          </p:cNvPicPr>
          <p:nvPr/>
        </p:nvPicPr>
        <p:blipFill>
          <a:blip r:embed="rId3"/>
          <a:stretch>
            <a:fillRect/>
          </a:stretch>
        </p:blipFill>
        <p:spPr>
          <a:xfrm>
            <a:off x="395536" y="1484784"/>
            <a:ext cx="8338552" cy="5127236"/>
          </a:xfrm>
          <a:prstGeom prst="round2DiagRect">
            <a:avLst>
              <a:gd name="adj1" fmla="val 0"/>
              <a:gd name="adj2" fmla="val 18082"/>
            </a:avLst>
          </a:prstGeom>
          <a:solidFill>
            <a:schemeClr val="bg1">
              <a:lumMod val="95000"/>
            </a:schemeClr>
          </a:solidFill>
          <a:ln w="88900" cap="sq">
            <a:solidFill>
              <a:srgbClr val="FFFFFF"/>
            </a:solidFill>
            <a:miter lim="800000"/>
          </a:ln>
          <a:effectLst>
            <a:outerShdw blurRad="254000" algn="tl" rotWithShape="0">
              <a:srgbClr val="000000">
                <a:alpha val="43000"/>
              </a:srgbClr>
            </a:outerShdw>
          </a:effectLst>
        </p:spPr>
      </p:pic>
      <p:sp>
        <p:nvSpPr>
          <p:cNvPr id="5" name="CuadroTexto 4">
            <a:extLst>
              <a:ext uri="{FF2B5EF4-FFF2-40B4-BE49-F238E27FC236}">
                <a16:creationId xmlns:a16="http://schemas.microsoft.com/office/drawing/2014/main" id="{C671FF05-E32A-316F-6DB1-BF990D21B2EC}"/>
              </a:ext>
            </a:extLst>
          </p:cNvPr>
          <p:cNvSpPr txBox="1"/>
          <p:nvPr/>
        </p:nvSpPr>
        <p:spPr>
          <a:xfrm>
            <a:off x="471846" y="908720"/>
            <a:ext cx="7546464" cy="369332"/>
          </a:xfrm>
          <a:prstGeom prst="rect">
            <a:avLst/>
          </a:prstGeom>
          <a:noFill/>
        </p:spPr>
        <p:txBody>
          <a:bodyPr wrap="square">
            <a:spAutoFit/>
          </a:bodyPr>
          <a:lstStyle/>
          <a:p>
            <a:r>
              <a:rPr lang="es-ES" i="1" dirty="0"/>
              <a:t>Propuesta de un presupuesto de implementación de la TBC en base a la EDT</a:t>
            </a:r>
            <a:endParaRPr lang="es-US" i="1" dirty="0"/>
          </a:p>
        </p:txBody>
      </p:sp>
    </p:spTree>
    <p:extLst>
      <p:ext uri="{BB962C8B-B14F-4D97-AF65-F5344CB8AC3E}">
        <p14:creationId xmlns:p14="http://schemas.microsoft.com/office/powerpoint/2010/main" val="65127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6" name="CuadroTexto 5">
            <a:extLst>
              <a:ext uri="{FF2B5EF4-FFF2-40B4-BE49-F238E27FC236}">
                <a16:creationId xmlns:a16="http://schemas.microsoft.com/office/drawing/2014/main" id="{5017838F-7385-D6DC-6DE3-5F881BC9B69B}"/>
              </a:ext>
            </a:extLst>
          </p:cNvPr>
          <p:cNvSpPr txBox="1"/>
          <p:nvPr/>
        </p:nvSpPr>
        <p:spPr>
          <a:xfrm>
            <a:off x="323527" y="2204564"/>
            <a:ext cx="4144198" cy="584775"/>
          </a:xfrm>
          <a:prstGeom prst="rect">
            <a:avLst/>
          </a:prstGeom>
          <a:noFill/>
        </p:spPr>
        <p:txBody>
          <a:bodyPr wrap="square">
            <a:spAutoFit/>
          </a:bodyPr>
          <a:lstStyle/>
          <a:p>
            <a:r>
              <a:rPr lang="es-ES" sz="1600" i="1" dirty="0"/>
              <a:t>Matriz de análisis de los proceso académicos bajo el enfoque </a:t>
            </a:r>
            <a:r>
              <a:rPr lang="es-ES" sz="1600" b="1" i="1" dirty="0"/>
              <a:t>organizacional</a:t>
            </a:r>
            <a:endParaRPr lang="es-US" sz="1600" b="1" i="1" dirty="0"/>
          </a:p>
        </p:txBody>
      </p:sp>
      <p:sp>
        <p:nvSpPr>
          <p:cNvPr id="3" name="CuadroTexto 2">
            <a:extLst>
              <a:ext uri="{FF2B5EF4-FFF2-40B4-BE49-F238E27FC236}">
                <a16:creationId xmlns:a16="http://schemas.microsoft.com/office/drawing/2014/main" id="{995C367C-54C7-7FCB-87A1-15FEB9B3548E}"/>
              </a:ext>
            </a:extLst>
          </p:cNvPr>
          <p:cNvSpPr txBox="1"/>
          <p:nvPr/>
        </p:nvSpPr>
        <p:spPr>
          <a:xfrm>
            <a:off x="5220072" y="154368"/>
            <a:ext cx="3816424" cy="369332"/>
          </a:xfrm>
          <a:prstGeom prst="rect">
            <a:avLst/>
          </a:prstGeom>
          <a:noFill/>
        </p:spPr>
        <p:txBody>
          <a:bodyPr wrap="square">
            <a:spAutoFit/>
          </a:bodyPr>
          <a:lstStyle/>
          <a:p>
            <a:pPr algn="r"/>
            <a:r>
              <a:rPr lang="es-ES" b="1" dirty="0"/>
              <a:t>Caracterización de la automatización </a:t>
            </a:r>
          </a:p>
        </p:txBody>
      </p:sp>
      <p:graphicFrame>
        <p:nvGraphicFramePr>
          <p:cNvPr id="8" name="Tabla 7">
            <a:extLst>
              <a:ext uri="{FF2B5EF4-FFF2-40B4-BE49-F238E27FC236}">
                <a16:creationId xmlns:a16="http://schemas.microsoft.com/office/drawing/2014/main" id="{6476A983-FB91-B450-DC61-F6AAA86A14C8}"/>
              </a:ext>
            </a:extLst>
          </p:cNvPr>
          <p:cNvGraphicFramePr>
            <a:graphicFrameLocks noGrp="1"/>
          </p:cNvGraphicFramePr>
          <p:nvPr/>
        </p:nvGraphicFramePr>
        <p:xfrm>
          <a:off x="323527" y="2860045"/>
          <a:ext cx="8496945" cy="3886583"/>
        </p:xfrm>
        <a:graphic>
          <a:graphicData uri="http://schemas.openxmlformats.org/drawingml/2006/table">
            <a:tbl>
              <a:tblPr firstRow="1" firstCol="1" bandRow="1">
                <a:tableStyleId>{85BE263C-DBD7-4A20-BB59-AAB30ACAA65A}</a:tableStyleId>
              </a:tblPr>
              <a:tblGrid>
                <a:gridCol w="2584017">
                  <a:extLst>
                    <a:ext uri="{9D8B030D-6E8A-4147-A177-3AD203B41FA5}">
                      <a16:colId xmlns:a16="http://schemas.microsoft.com/office/drawing/2014/main" val="3388682206"/>
                    </a:ext>
                  </a:extLst>
                </a:gridCol>
                <a:gridCol w="3513851">
                  <a:extLst>
                    <a:ext uri="{9D8B030D-6E8A-4147-A177-3AD203B41FA5}">
                      <a16:colId xmlns:a16="http://schemas.microsoft.com/office/drawing/2014/main" val="3052476295"/>
                    </a:ext>
                  </a:extLst>
                </a:gridCol>
                <a:gridCol w="2399077">
                  <a:extLst>
                    <a:ext uri="{9D8B030D-6E8A-4147-A177-3AD203B41FA5}">
                      <a16:colId xmlns:a16="http://schemas.microsoft.com/office/drawing/2014/main" val="3369727943"/>
                    </a:ext>
                  </a:extLst>
                </a:gridCol>
              </a:tblGrid>
              <a:tr h="308102">
                <a:tc>
                  <a:txBody>
                    <a:bodyPr/>
                    <a:lstStyle/>
                    <a:p>
                      <a:pPr marL="0" marR="0" indent="0" algn="l">
                        <a:lnSpc>
                          <a:spcPct val="150000"/>
                        </a:lnSpc>
                        <a:spcBef>
                          <a:spcPts val="0"/>
                        </a:spcBef>
                      </a:pPr>
                      <a:r>
                        <a:rPr lang="es-VE" sz="1600" dirty="0">
                          <a:effectLst/>
                        </a:rPr>
                        <a:t>Proceso</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solidFill>
                      <a:srgbClr val="4BACC6"/>
                    </a:solidFill>
                  </a:tcPr>
                </a:tc>
                <a:tc>
                  <a:txBody>
                    <a:bodyPr/>
                    <a:lstStyle/>
                    <a:p>
                      <a:pPr marL="0" marR="0" indent="0" algn="l">
                        <a:lnSpc>
                          <a:spcPct val="150000"/>
                        </a:lnSpc>
                        <a:spcBef>
                          <a:spcPts val="0"/>
                        </a:spcBef>
                      </a:pPr>
                      <a:r>
                        <a:rPr lang="es-VE" sz="1600" dirty="0">
                          <a:effectLst/>
                        </a:rPr>
                        <a:t>Funciones</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solidFill>
                      <a:srgbClr val="4BACC6"/>
                    </a:solidFill>
                  </a:tcPr>
                </a:tc>
                <a:tc>
                  <a:txBody>
                    <a:bodyPr/>
                    <a:lstStyle/>
                    <a:p>
                      <a:pPr marL="0" marR="0" indent="0" algn="ctr">
                        <a:lnSpc>
                          <a:spcPct val="150000"/>
                        </a:lnSpc>
                        <a:spcBef>
                          <a:spcPts val="0"/>
                        </a:spcBef>
                      </a:pPr>
                      <a:r>
                        <a:rPr lang="es-VE" sz="1600" dirty="0">
                          <a:effectLst/>
                        </a:rPr>
                        <a:t>Adscripción UNEG</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solidFill>
                      <a:srgbClr val="4BACC6"/>
                    </a:solidFill>
                  </a:tcPr>
                </a:tc>
                <a:extLst>
                  <a:ext uri="{0D108BD9-81ED-4DB2-BD59-A6C34878D82A}">
                    <a16:rowId xmlns:a16="http://schemas.microsoft.com/office/drawing/2014/main" val="1431776948"/>
                  </a:ext>
                </a:extLst>
              </a:tr>
              <a:tr h="997916">
                <a:tc>
                  <a:txBody>
                    <a:bodyPr/>
                    <a:lstStyle/>
                    <a:p>
                      <a:pPr marL="0" marR="0" indent="0" algn="l">
                        <a:lnSpc>
                          <a:spcPct val="100000"/>
                        </a:lnSpc>
                        <a:spcBef>
                          <a:spcPts val="0"/>
                        </a:spcBef>
                      </a:pPr>
                      <a:r>
                        <a:rPr lang="es-VE" sz="1600" dirty="0">
                          <a:effectLst/>
                        </a:rPr>
                        <a:t>Inscripción y admisión de estudiantes</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B w="12700" cap="flat" cmpd="sng" algn="ctr">
                      <a:solidFill>
                        <a:schemeClr val="tx1"/>
                      </a:solidFill>
                      <a:prstDash val="solid"/>
                      <a:round/>
                      <a:headEnd type="none" w="med" len="med"/>
                      <a:tailEnd type="none" w="med" len="med"/>
                    </a:lnB>
                    <a:solidFill>
                      <a:schemeClr val="accent5"/>
                    </a:solidFill>
                  </a:tcPr>
                </a:tc>
                <a:tc>
                  <a:txBody>
                    <a:bodyPr/>
                    <a:lstStyle/>
                    <a:p>
                      <a:pPr marL="0" marR="0" indent="0" algn="l">
                        <a:lnSpc>
                          <a:spcPct val="100000"/>
                        </a:lnSpc>
                        <a:spcBef>
                          <a:spcPts val="0"/>
                        </a:spcBef>
                      </a:pPr>
                      <a:r>
                        <a:rPr lang="es-VE" sz="1600" dirty="0">
                          <a:effectLst/>
                        </a:rPr>
                        <a:t>Automatización de formularios de solicitud, verificación de requisitos, asignación de cursos, generación de horarios.</a:t>
                      </a:r>
                    </a:p>
                    <a:p>
                      <a:pPr marL="0" marR="0" indent="0" algn="l">
                        <a:lnSpc>
                          <a:spcPct val="100000"/>
                        </a:lnSpc>
                        <a:spcBef>
                          <a:spcPts val="0"/>
                        </a:spcBef>
                      </a:pP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rowSpan="3">
                  <a:txBody>
                    <a:bodyPr/>
                    <a:lstStyle/>
                    <a:p>
                      <a:pPr marL="0" marR="0" indent="0" algn="ctr">
                        <a:lnSpc>
                          <a:spcPct val="100000"/>
                        </a:lnSpc>
                        <a:spcBef>
                          <a:spcPts val="0"/>
                        </a:spcBef>
                        <a:spcAft>
                          <a:spcPts val="1800"/>
                        </a:spcAft>
                      </a:pPr>
                      <a:r>
                        <a:rPr lang="es-VE" sz="1600" dirty="0">
                          <a:effectLst/>
                        </a:rPr>
                        <a:t>Coord. de Admisión y Control de Estudios</a:t>
                      </a:r>
                      <a:endParaRPr lang="es-US" sz="1600" dirty="0">
                        <a:effectLst/>
                      </a:endParaRPr>
                    </a:p>
                    <a:p>
                      <a:pPr marL="0" marR="0" indent="0" algn="ctr">
                        <a:lnSpc>
                          <a:spcPct val="100000"/>
                        </a:lnSpc>
                        <a:spcBef>
                          <a:spcPts val="0"/>
                        </a:spcBef>
                        <a:spcAft>
                          <a:spcPts val="1800"/>
                        </a:spcAft>
                      </a:pPr>
                      <a:r>
                        <a:rPr lang="es-VE" sz="1600" dirty="0">
                          <a:effectLst/>
                        </a:rPr>
                        <a:t>Coord. de Finanzas</a:t>
                      </a:r>
                      <a:endParaRPr lang="es-US" sz="1600" dirty="0">
                        <a:effectLst/>
                      </a:endParaRPr>
                    </a:p>
                    <a:p>
                      <a:pPr marL="0" marR="0" indent="0" algn="ctr">
                        <a:lnSpc>
                          <a:spcPct val="100000"/>
                        </a:lnSpc>
                        <a:spcBef>
                          <a:spcPts val="0"/>
                        </a:spcBef>
                        <a:spcAft>
                          <a:spcPts val="1800"/>
                        </a:spcAft>
                      </a:pPr>
                      <a:r>
                        <a:rPr lang="es-VE" sz="1600" dirty="0">
                          <a:effectLst/>
                        </a:rPr>
                        <a:t>Proyectos de Carrera</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solidFill>
                      <a:schemeClr val="bg2"/>
                    </a:solidFill>
                  </a:tcPr>
                </a:tc>
                <a:extLst>
                  <a:ext uri="{0D108BD9-81ED-4DB2-BD59-A6C34878D82A}">
                    <a16:rowId xmlns:a16="http://schemas.microsoft.com/office/drawing/2014/main" val="3379910349"/>
                  </a:ext>
                </a:extLst>
              </a:tr>
              <a:tr h="997916">
                <a:tc>
                  <a:txBody>
                    <a:bodyPr/>
                    <a:lstStyle/>
                    <a:p>
                      <a:pPr marL="0" marR="0" indent="0" algn="l">
                        <a:lnSpc>
                          <a:spcPct val="100000"/>
                        </a:lnSpc>
                        <a:spcBef>
                          <a:spcPts val="0"/>
                        </a:spcBef>
                      </a:pPr>
                      <a:r>
                        <a:rPr lang="es-VE" sz="1600">
                          <a:effectLst/>
                        </a:rPr>
                        <a:t>Gestión de matrículas</a:t>
                      </a:r>
                      <a:endParaRPr lang="es-US" sz="16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indent="0" algn="l">
                        <a:lnSpc>
                          <a:spcPct val="100000"/>
                        </a:lnSpc>
                        <a:spcBef>
                          <a:spcPts val="0"/>
                        </a:spcBef>
                      </a:pPr>
                      <a:r>
                        <a:rPr lang="es-VE" sz="1600" dirty="0">
                          <a:effectLst/>
                        </a:rPr>
                        <a:t>Automatización de pagos, registro de cursos, generación de recibos y control de asistencia.</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s-US"/>
                    </a:p>
                  </a:txBody>
                  <a:tcPr/>
                </a:tc>
                <a:extLst>
                  <a:ext uri="{0D108BD9-81ED-4DB2-BD59-A6C34878D82A}">
                    <a16:rowId xmlns:a16="http://schemas.microsoft.com/office/drawing/2014/main" val="3439482403"/>
                  </a:ext>
                </a:extLst>
              </a:tr>
              <a:tr h="1342823">
                <a:tc>
                  <a:txBody>
                    <a:bodyPr/>
                    <a:lstStyle/>
                    <a:p>
                      <a:pPr marL="0" marR="0" indent="0" algn="l">
                        <a:lnSpc>
                          <a:spcPct val="100000"/>
                        </a:lnSpc>
                        <a:spcBef>
                          <a:spcPts val="0"/>
                        </a:spcBef>
                      </a:pPr>
                      <a:r>
                        <a:rPr lang="es-VE" sz="1600" dirty="0">
                          <a:effectLst/>
                        </a:rPr>
                        <a:t>Evaluación académica</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solidFill>
                      <a:schemeClr val="accent5"/>
                    </a:solidFill>
                  </a:tcPr>
                </a:tc>
                <a:tc>
                  <a:txBody>
                    <a:bodyPr/>
                    <a:lstStyle/>
                    <a:p>
                      <a:pPr marL="0" marR="0" indent="0" algn="l">
                        <a:lnSpc>
                          <a:spcPct val="100000"/>
                        </a:lnSpc>
                        <a:spcBef>
                          <a:spcPts val="0"/>
                        </a:spcBef>
                      </a:pPr>
                      <a:r>
                        <a:rPr lang="es-VE" sz="1600" dirty="0">
                          <a:effectLst/>
                        </a:rPr>
                        <a:t>Automatización del registro de calificaciones, generación de informes de notas, envío de notificaciones a estudiantes y profesores.</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vMerge="1">
                  <a:txBody>
                    <a:bodyPr/>
                    <a:lstStyle/>
                    <a:p>
                      <a:endParaRPr lang="es-US"/>
                    </a:p>
                  </a:txBody>
                  <a:tcPr/>
                </a:tc>
                <a:extLst>
                  <a:ext uri="{0D108BD9-81ED-4DB2-BD59-A6C34878D82A}">
                    <a16:rowId xmlns:a16="http://schemas.microsoft.com/office/drawing/2014/main" val="63534072"/>
                  </a:ext>
                </a:extLst>
              </a:tr>
            </a:tbl>
          </a:graphicData>
        </a:graphic>
      </p:graphicFrame>
      <p:sp>
        <p:nvSpPr>
          <p:cNvPr id="7" name="CuadroTexto 6">
            <a:extLst>
              <a:ext uri="{FF2B5EF4-FFF2-40B4-BE49-F238E27FC236}">
                <a16:creationId xmlns:a16="http://schemas.microsoft.com/office/drawing/2014/main" id="{222ED814-275E-9D2F-F0D8-DCBF4B6F827A}"/>
              </a:ext>
            </a:extLst>
          </p:cNvPr>
          <p:cNvSpPr txBox="1"/>
          <p:nvPr/>
        </p:nvSpPr>
        <p:spPr>
          <a:xfrm>
            <a:off x="323527" y="848606"/>
            <a:ext cx="3888433" cy="1077218"/>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r>
              <a:rPr lang="es-ES" sz="1600" dirty="0"/>
              <a:t>Un </a:t>
            </a:r>
            <a:r>
              <a:rPr lang="es-ES" sz="1600" b="1" dirty="0"/>
              <a:t>proceso académico </a:t>
            </a:r>
            <a:r>
              <a:rPr lang="es-ES" sz="1600" dirty="0"/>
              <a:t>es una secuencia de actividades relacionadas, que tienen un fin educativo, el cual puede ser de carácter administrativo, docente o de investigación.</a:t>
            </a:r>
          </a:p>
        </p:txBody>
      </p:sp>
      <p:sp>
        <p:nvSpPr>
          <p:cNvPr id="10" name="CuadroTexto 9">
            <a:extLst>
              <a:ext uri="{FF2B5EF4-FFF2-40B4-BE49-F238E27FC236}">
                <a16:creationId xmlns:a16="http://schemas.microsoft.com/office/drawing/2014/main" id="{1FFB036C-DA6A-6284-1D70-0DE5125B6DEA}"/>
              </a:ext>
            </a:extLst>
          </p:cNvPr>
          <p:cNvSpPr txBox="1"/>
          <p:nvPr/>
        </p:nvSpPr>
        <p:spPr>
          <a:xfrm>
            <a:off x="5508105" y="548680"/>
            <a:ext cx="3096342" cy="2092881"/>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r>
              <a:rPr lang="es-ES" sz="1600" u="sng" dirty="0"/>
              <a:t>La identificación de procesos:</a:t>
            </a:r>
          </a:p>
          <a:p>
            <a:endParaRPr lang="es-ES" sz="1800" u="sng" dirty="0"/>
          </a:p>
          <a:p>
            <a:r>
              <a:rPr lang="es-ES" sz="1600" dirty="0"/>
              <a:t>Se analiza desde tres enfoques complementarios: </a:t>
            </a:r>
          </a:p>
          <a:p>
            <a:endParaRPr lang="es-ES" sz="1600" dirty="0"/>
          </a:p>
          <a:p>
            <a:pPr marL="285750" indent="-285750">
              <a:buFont typeface="Arial" panose="020B0604020202020204" pitchFamily="34" charset="0"/>
              <a:buChar char="•"/>
            </a:pPr>
            <a:r>
              <a:rPr lang="es-ES" sz="1600" dirty="0"/>
              <a:t>el Organizacional, </a:t>
            </a:r>
          </a:p>
          <a:p>
            <a:pPr marL="285750" indent="-285750">
              <a:buFont typeface="Arial" panose="020B0604020202020204" pitchFamily="34" charset="0"/>
              <a:buChar char="•"/>
            </a:pPr>
            <a:r>
              <a:rPr lang="es-ES" sz="1600" dirty="0"/>
              <a:t>el Tecnológico y </a:t>
            </a:r>
          </a:p>
          <a:p>
            <a:pPr marL="285750" indent="-285750">
              <a:buFont typeface="Arial" panose="020B0604020202020204" pitchFamily="34" charset="0"/>
              <a:buChar char="•"/>
            </a:pPr>
            <a:r>
              <a:rPr lang="es-ES" sz="1600" dirty="0"/>
              <a:t>el Pedagógico</a:t>
            </a:r>
            <a:endParaRPr lang="es-US" sz="1600" dirty="0"/>
          </a:p>
        </p:txBody>
      </p:sp>
    </p:spTree>
    <p:extLst>
      <p:ext uri="{BB962C8B-B14F-4D97-AF65-F5344CB8AC3E}">
        <p14:creationId xmlns:p14="http://schemas.microsoft.com/office/powerpoint/2010/main" val="275273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email">
            <a:duotone>
              <a:prstClr val="black"/>
              <a:schemeClr val="accent6">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a:ext>
            </a:extLst>
          </a:blip>
          <a:srcRect/>
          <a:stretch>
            <a:fillRect/>
          </a:stretch>
        </p:blipFill>
        <p:spPr bwMode="auto">
          <a:xfrm>
            <a:off x="6660232" y="548681"/>
            <a:ext cx="1944216" cy="9721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1 Diagrama"/>
          <p:cNvGraphicFramePr/>
          <p:nvPr>
            <p:extLst>
              <p:ext uri="{D42A27DB-BD31-4B8C-83A1-F6EECF244321}">
                <p14:modId xmlns:p14="http://schemas.microsoft.com/office/powerpoint/2010/main" val="3003637138"/>
              </p:ext>
            </p:extLst>
          </p:nvPr>
        </p:nvGraphicFramePr>
        <p:xfrm>
          <a:off x="395536" y="908720"/>
          <a:ext cx="3888432" cy="21974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2 Título"/>
          <p:cNvSpPr>
            <a:spLocks noGrp="1"/>
          </p:cNvSpPr>
          <p:nvPr>
            <p:ph type="title" idx="4294967295"/>
          </p:nvPr>
        </p:nvSpPr>
        <p:spPr>
          <a:xfrm>
            <a:off x="35496" y="25460"/>
            <a:ext cx="5040000" cy="523220"/>
          </a:xfrm>
        </p:spPr>
        <p:style>
          <a:lnRef idx="1">
            <a:schemeClr val="accent5"/>
          </a:lnRef>
          <a:fillRef idx="3">
            <a:schemeClr val="accent5"/>
          </a:fillRef>
          <a:effectRef idx="2">
            <a:schemeClr val="accent5"/>
          </a:effectRef>
          <a:fontRef idx="minor">
            <a:schemeClr val="lt1"/>
          </a:fontRef>
        </p:style>
        <p:txBody>
          <a:bodyPr wrap="square">
            <a:spAutoFit/>
          </a:bodyPr>
          <a:lstStyle/>
          <a:p>
            <a:pPr algn="l"/>
            <a:r>
              <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Planteamiento</a:t>
            </a:r>
          </a:p>
        </p:txBody>
      </p:sp>
      <p:graphicFrame>
        <p:nvGraphicFramePr>
          <p:cNvPr id="12" name="11 Diagrama"/>
          <p:cNvGraphicFramePr/>
          <p:nvPr>
            <p:extLst>
              <p:ext uri="{D42A27DB-BD31-4B8C-83A1-F6EECF244321}">
                <p14:modId xmlns:p14="http://schemas.microsoft.com/office/powerpoint/2010/main" val="1765917250"/>
              </p:ext>
            </p:extLst>
          </p:nvPr>
        </p:nvGraphicFramePr>
        <p:xfrm>
          <a:off x="4860032" y="1772816"/>
          <a:ext cx="4104456" cy="460851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8" name="Imagen 7">
            <a:hlinkClick r:id="rId15" action="ppaction://hlinksldjump"/>
            <a:extLst>
              <a:ext uri="{FF2B5EF4-FFF2-40B4-BE49-F238E27FC236}">
                <a16:creationId xmlns:a16="http://schemas.microsoft.com/office/drawing/2014/main" id="{47BF7E67-30A5-954C-2A91-592032B94DB7}"/>
              </a:ext>
            </a:extLst>
          </p:cNvPr>
          <p:cNvPicPr>
            <a:picLocks noChangeAspect="1"/>
          </p:cNvPicPr>
          <p:nvPr/>
        </p:nvPicPr>
        <p:blipFill>
          <a:blip r:embed="rId16"/>
          <a:stretch>
            <a:fillRect/>
          </a:stretch>
        </p:blipFill>
        <p:spPr>
          <a:xfrm>
            <a:off x="544289" y="3466168"/>
            <a:ext cx="3590925" cy="2724150"/>
          </a:xfrm>
          <a:prstGeom prst="rect">
            <a:avLst/>
          </a:prstGeom>
        </p:spPr>
      </p:pic>
    </p:spTree>
    <p:extLst>
      <p:ext uri="{BB962C8B-B14F-4D97-AF65-F5344CB8AC3E}">
        <p14:creationId xmlns:p14="http://schemas.microsoft.com/office/powerpoint/2010/main" val="185866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D5894268-0C5E-6C54-45B8-14591D3DD12B}"/>
              </a:ext>
            </a:extLst>
          </p:cNvPr>
          <p:cNvPicPr>
            <a:picLocks noChangeAspect="1"/>
          </p:cNvPicPr>
          <p:nvPr/>
        </p:nvPicPr>
        <p:blipFill>
          <a:blip r:embed="rId3"/>
          <a:stretch>
            <a:fillRect/>
          </a:stretch>
        </p:blipFill>
        <p:spPr>
          <a:xfrm>
            <a:off x="5148063" y="956111"/>
            <a:ext cx="3384376" cy="1896825"/>
          </a:xfrm>
          <a:prstGeom prst="rect">
            <a:avLst/>
          </a:prstGeom>
        </p:spPr>
      </p:pic>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6" name="CuadroTexto 5">
            <a:extLst>
              <a:ext uri="{FF2B5EF4-FFF2-40B4-BE49-F238E27FC236}">
                <a16:creationId xmlns:a16="http://schemas.microsoft.com/office/drawing/2014/main" id="{5017838F-7385-D6DC-6DE3-5F881BC9B69B}"/>
              </a:ext>
            </a:extLst>
          </p:cNvPr>
          <p:cNvSpPr txBox="1"/>
          <p:nvPr/>
        </p:nvSpPr>
        <p:spPr>
          <a:xfrm>
            <a:off x="251520" y="2197455"/>
            <a:ext cx="4144198" cy="584775"/>
          </a:xfrm>
          <a:prstGeom prst="rect">
            <a:avLst/>
          </a:prstGeom>
          <a:noFill/>
        </p:spPr>
        <p:txBody>
          <a:bodyPr wrap="square">
            <a:spAutoFit/>
          </a:bodyPr>
          <a:lstStyle/>
          <a:p>
            <a:r>
              <a:rPr lang="es-ES" sz="1600" i="1" dirty="0"/>
              <a:t>Matriz de análisis de los procesos académicos bajo el enfoque </a:t>
            </a:r>
            <a:r>
              <a:rPr lang="es-ES" sz="1600" b="1" i="1" dirty="0"/>
              <a:t>tecnológico</a:t>
            </a:r>
            <a:endParaRPr lang="es-US" sz="1600" b="1" i="1" dirty="0"/>
          </a:p>
        </p:txBody>
      </p:sp>
      <p:sp>
        <p:nvSpPr>
          <p:cNvPr id="3" name="CuadroTexto 2">
            <a:extLst>
              <a:ext uri="{FF2B5EF4-FFF2-40B4-BE49-F238E27FC236}">
                <a16:creationId xmlns:a16="http://schemas.microsoft.com/office/drawing/2014/main" id="{995C367C-54C7-7FCB-87A1-15FEB9B3548E}"/>
              </a:ext>
            </a:extLst>
          </p:cNvPr>
          <p:cNvSpPr txBox="1"/>
          <p:nvPr/>
        </p:nvSpPr>
        <p:spPr>
          <a:xfrm>
            <a:off x="5220072" y="154368"/>
            <a:ext cx="3816424" cy="369332"/>
          </a:xfrm>
          <a:prstGeom prst="rect">
            <a:avLst/>
          </a:prstGeom>
          <a:noFill/>
        </p:spPr>
        <p:txBody>
          <a:bodyPr wrap="square">
            <a:spAutoFit/>
          </a:bodyPr>
          <a:lstStyle/>
          <a:p>
            <a:pPr algn="r"/>
            <a:r>
              <a:rPr lang="es-ES" b="1" dirty="0"/>
              <a:t>Caracterización de la automatización </a:t>
            </a:r>
          </a:p>
        </p:txBody>
      </p:sp>
      <p:sp>
        <p:nvSpPr>
          <p:cNvPr id="5" name="CuadroTexto 4">
            <a:extLst>
              <a:ext uri="{FF2B5EF4-FFF2-40B4-BE49-F238E27FC236}">
                <a16:creationId xmlns:a16="http://schemas.microsoft.com/office/drawing/2014/main" id="{FC20D31E-9612-E36C-4409-E3E656308A5C}"/>
              </a:ext>
            </a:extLst>
          </p:cNvPr>
          <p:cNvSpPr txBox="1"/>
          <p:nvPr/>
        </p:nvSpPr>
        <p:spPr>
          <a:xfrm>
            <a:off x="5652120" y="594406"/>
            <a:ext cx="2952329" cy="338554"/>
          </a:xfrm>
          <a:prstGeom prst="rect">
            <a:avLst/>
          </a:prstGeom>
          <a:noFill/>
        </p:spPr>
        <p:txBody>
          <a:bodyPr wrap="square">
            <a:spAutoFit/>
          </a:bodyPr>
          <a:lstStyle/>
          <a:p>
            <a:pPr algn="r">
              <a:spcAft>
                <a:spcPts val="600"/>
              </a:spcAft>
            </a:pPr>
            <a:r>
              <a:rPr lang="es-ES" sz="1600" u="sng" dirty="0"/>
              <a:t>Identificación de procesos</a:t>
            </a:r>
            <a:endParaRPr lang="es-ES" sz="1800" u="sng" dirty="0"/>
          </a:p>
        </p:txBody>
      </p:sp>
      <p:graphicFrame>
        <p:nvGraphicFramePr>
          <p:cNvPr id="8" name="Tabla 7">
            <a:extLst>
              <a:ext uri="{FF2B5EF4-FFF2-40B4-BE49-F238E27FC236}">
                <a16:creationId xmlns:a16="http://schemas.microsoft.com/office/drawing/2014/main" id="{6476A983-FB91-B450-DC61-F6AAA86A14C8}"/>
              </a:ext>
            </a:extLst>
          </p:cNvPr>
          <p:cNvGraphicFramePr>
            <a:graphicFrameLocks noGrp="1"/>
          </p:cNvGraphicFramePr>
          <p:nvPr/>
        </p:nvGraphicFramePr>
        <p:xfrm>
          <a:off x="251520" y="2852936"/>
          <a:ext cx="8280919" cy="3666569"/>
        </p:xfrm>
        <a:graphic>
          <a:graphicData uri="http://schemas.openxmlformats.org/drawingml/2006/table">
            <a:tbl>
              <a:tblPr firstRow="1" firstCol="1" bandRow="1">
                <a:tableStyleId>{74C1A8A3-306A-4EB7-A6B1-4F7E0EB9C5D6}</a:tableStyleId>
              </a:tblPr>
              <a:tblGrid>
                <a:gridCol w="2518321">
                  <a:extLst>
                    <a:ext uri="{9D8B030D-6E8A-4147-A177-3AD203B41FA5}">
                      <a16:colId xmlns:a16="http://schemas.microsoft.com/office/drawing/2014/main" val="3388682206"/>
                    </a:ext>
                  </a:extLst>
                </a:gridCol>
                <a:gridCol w="3424515">
                  <a:extLst>
                    <a:ext uri="{9D8B030D-6E8A-4147-A177-3AD203B41FA5}">
                      <a16:colId xmlns:a16="http://schemas.microsoft.com/office/drawing/2014/main" val="3052476295"/>
                    </a:ext>
                  </a:extLst>
                </a:gridCol>
                <a:gridCol w="2338083">
                  <a:extLst>
                    <a:ext uri="{9D8B030D-6E8A-4147-A177-3AD203B41FA5}">
                      <a16:colId xmlns:a16="http://schemas.microsoft.com/office/drawing/2014/main" val="3369727943"/>
                    </a:ext>
                  </a:extLst>
                </a:gridCol>
              </a:tblGrid>
              <a:tr h="308102">
                <a:tc>
                  <a:txBody>
                    <a:bodyPr/>
                    <a:lstStyle/>
                    <a:p>
                      <a:pPr marL="0" marR="0" indent="0" algn="l" defTabSz="914377" rtl="0" eaLnBrk="1" latinLnBrk="0" hangingPunct="1">
                        <a:lnSpc>
                          <a:spcPct val="150000"/>
                        </a:lnSpc>
                        <a:spcBef>
                          <a:spcPts val="0"/>
                        </a:spcBef>
                      </a:pPr>
                      <a:r>
                        <a:rPr lang="es-VE" sz="1600" b="1" kern="1200" dirty="0">
                          <a:solidFill>
                            <a:schemeClr val="lt1"/>
                          </a:solidFill>
                          <a:effectLst/>
                        </a:rPr>
                        <a:t>Proceso</a:t>
                      </a:r>
                      <a:endParaRPr lang="es-US" sz="1600" b="1" kern="1200" dirty="0">
                        <a:solidFill>
                          <a:schemeClr val="lt1"/>
                        </a:solidFill>
                        <a:effectLst/>
                        <a:latin typeface="+mn-lt"/>
                        <a:ea typeface="+mn-ea"/>
                        <a:cs typeface="+mn-cs"/>
                      </a:endParaRPr>
                    </a:p>
                  </a:txBody>
                  <a:tcPr marL="68580" marR="68580" marT="0" marB="0"/>
                </a:tc>
                <a:tc>
                  <a:txBody>
                    <a:bodyPr/>
                    <a:lstStyle/>
                    <a:p>
                      <a:pPr marL="0" marR="0" indent="0" algn="l" defTabSz="914377" rtl="0" eaLnBrk="1" latinLnBrk="0" hangingPunct="1">
                        <a:lnSpc>
                          <a:spcPct val="150000"/>
                        </a:lnSpc>
                        <a:spcBef>
                          <a:spcPts val="0"/>
                        </a:spcBef>
                      </a:pPr>
                      <a:r>
                        <a:rPr lang="es-VE" sz="1600" b="1" kern="1200" dirty="0">
                          <a:solidFill>
                            <a:schemeClr val="lt1"/>
                          </a:solidFill>
                          <a:effectLst/>
                        </a:rPr>
                        <a:t>Funciones</a:t>
                      </a:r>
                      <a:endParaRPr lang="es-US" sz="1600" b="1" kern="1200" dirty="0">
                        <a:solidFill>
                          <a:schemeClr val="lt1"/>
                        </a:solidFill>
                        <a:effectLst/>
                        <a:latin typeface="+mn-lt"/>
                        <a:ea typeface="+mn-ea"/>
                        <a:cs typeface="+mn-cs"/>
                      </a:endParaRPr>
                    </a:p>
                  </a:txBody>
                  <a:tcPr marL="68580" marR="68580" marT="0" marB="0"/>
                </a:tc>
                <a:tc>
                  <a:txBody>
                    <a:bodyPr/>
                    <a:lstStyle/>
                    <a:p>
                      <a:pPr marL="0" marR="0" indent="0" algn="l" defTabSz="914377" rtl="0" eaLnBrk="1" latinLnBrk="0" hangingPunct="1">
                        <a:lnSpc>
                          <a:spcPct val="150000"/>
                        </a:lnSpc>
                        <a:spcBef>
                          <a:spcPts val="0"/>
                        </a:spcBef>
                      </a:pPr>
                      <a:r>
                        <a:rPr lang="es-VE" sz="1600" b="1" kern="1200" dirty="0">
                          <a:solidFill>
                            <a:schemeClr val="lt1"/>
                          </a:solidFill>
                          <a:effectLst/>
                        </a:rPr>
                        <a:t>Adscripción UNEG</a:t>
                      </a:r>
                      <a:endParaRPr lang="es-US" sz="16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431776948"/>
                  </a:ext>
                </a:extLst>
              </a:tr>
              <a:tr h="997916">
                <a:tc>
                  <a:txBody>
                    <a:bodyPr/>
                    <a:lstStyle/>
                    <a:p>
                      <a:pPr marL="0" marR="0" indent="0" algn="l">
                        <a:lnSpc>
                          <a:spcPct val="100000"/>
                        </a:lnSpc>
                        <a:spcBef>
                          <a:spcPts val="0"/>
                        </a:spcBef>
                      </a:pPr>
                      <a:r>
                        <a:rPr lang="es-ES" sz="1600" dirty="0">
                          <a:solidFill>
                            <a:schemeClr val="bg1"/>
                          </a:solidFill>
                          <a:effectLst/>
                        </a:rPr>
                        <a:t>Enseñanza y aprendizaje en línea</a:t>
                      </a:r>
                      <a:endParaRPr lang="es-US" sz="1600" dirty="0">
                        <a:solidFill>
                          <a:schemeClr val="bg1"/>
                        </a:solidFill>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indent="0" algn="l">
                        <a:lnSpc>
                          <a:spcPct val="100000"/>
                        </a:lnSpc>
                        <a:spcBef>
                          <a:spcPts val="0"/>
                        </a:spcBef>
                      </a:pPr>
                      <a:r>
                        <a:rPr lang="es-ES" sz="1600" dirty="0">
                          <a:effectLst/>
                        </a:rPr>
                        <a:t>Automatización de la entrega de materiales de curso, la realización de evaluaciones y la comunicación con los estudiantes.</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rowSpan="3">
                  <a:txBody>
                    <a:bodyPr/>
                    <a:lstStyle/>
                    <a:p>
                      <a:pPr marL="0" marR="0" indent="0" algn="l">
                        <a:lnSpc>
                          <a:spcPct val="100000"/>
                        </a:lnSpc>
                        <a:spcBef>
                          <a:spcPts val="0"/>
                        </a:spcBef>
                        <a:spcAft>
                          <a:spcPts val="1800"/>
                        </a:spcAft>
                      </a:pPr>
                      <a:r>
                        <a:rPr lang="es-ES" sz="1600" dirty="0">
                          <a:effectLst/>
                        </a:rPr>
                        <a:t>Coord. de Informática y Estadística</a:t>
                      </a:r>
                    </a:p>
                    <a:p>
                      <a:pPr marL="0" marR="0" indent="0" algn="l">
                        <a:lnSpc>
                          <a:spcPct val="100000"/>
                        </a:lnSpc>
                        <a:spcBef>
                          <a:spcPts val="0"/>
                        </a:spcBef>
                        <a:spcAft>
                          <a:spcPts val="1800"/>
                        </a:spcAft>
                      </a:pPr>
                      <a:r>
                        <a:rPr lang="es-ES" sz="1600" dirty="0">
                          <a:effectLst/>
                        </a:rPr>
                        <a:t>Proyectos de Carrera</a:t>
                      </a:r>
                    </a:p>
                    <a:p>
                      <a:pPr marL="0" marR="0" indent="0" algn="l">
                        <a:lnSpc>
                          <a:spcPct val="100000"/>
                        </a:lnSpc>
                        <a:spcBef>
                          <a:spcPts val="0"/>
                        </a:spcBef>
                        <a:spcAft>
                          <a:spcPts val="1800"/>
                        </a:spcAft>
                      </a:pPr>
                      <a:r>
                        <a:rPr lang="es-ES" sz="1600" dirty="0">
                          <a:effectLst/>
                        </a:rPr>
                        <a:t>Programas de Investigación y Desarrollo</a:t>
                      </a:r>
                    </a:p>
                  </a:txBody>
                  <a:tcPr marL="68580" marR="68580" marT="0" marB="0" anchor="ctr">
                    <a:solidFill>
                      <a:schemeClr val="bg2"/>
                    </a:solidFill>
                  </a:tcPr>
                </a:tc>
                <a:extLst>
                  <a:ext uri="{0D108BD9-81ED-4DB2-BD59-A6C34878D82A}">
                    <a16:rowId xmlns:a16="http://schemas.microsoft.com/office/drawing/2014/main" val="3379910349"/>
                  </a:ext>
                </a:extLst>
              </a:tr>
              <a:tr h="997916">
                <a:tc>
                  <a:txBody>
                    <a:bodyPr/>
                    <a:lstStyle/>
                    <a:p>
                      <a:pPr marL="0" marR="0" indent="0" algn="l">
                        <a:lnSpc>
                          <a:spcPct val="100000"/>
                        </a:lnSpc>
                        <a:spcBef>
                          <a:spcPts val="0"/>
                        </a:spcBef>
                      </a:pPr>
                      <a:r>
                        <a:rPr lang="es-VE" sz="1600" dirty="0">
                          <a:solidFill>
                            <a:schemeClr val="bg1"/>
                          </a:solidFill>
                          <a:effectLst/>
                        </a:rPr>
                        <a:t>Colaboración y comunicación virtual</a:t>
                      </a:r>
                      <a:endParaRPr lang="es-US" sz="1600" dirty="0">
                        <a:solidFill>
                          <a:schemeClr val="bg1"/>
                        </a:solidFill>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00000"/>
                        </a:lnSpc>
                        <a:spcBef>
                          <a:spcPts val="0"/>
                        </a:spcBef>
                      </a:pPr>
                      <a:r>
                        <a:rPr lang="es-ES" sz="1600" dirty="0">
                          <a:effectLst/>
                        </a:rPr>
                        <a:t>Automatización de la gestión de proyectos, la comunicación en equipo y la programación de reuniones.</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s-US"/>
                    </a:p>
                  </a:txBody>
                  <a:tcPr/>
                </a:tc>
                <a:extLst>
                  <a:ext uri="{0D108BD9-81ED-4DB2-BD59-A6C34878D82A}">
                    <a16:rowId xmlns:a16="http://schemas.microsoft.com/office/drawing/2014/main" val="3439482403"/>
                  </a:ext>
                </a:extLst>
              </a:tr>
              <a:tr h="1342823">
                <a:tc>
                  <a:txBody>
                    <a:bodyPr/>
                    <a:lstStyle/>
                    <a:p>
                      <a:pPr marL="0" marR="0" indent="0" algn="l">
                        <a:lnSpc>
                          <a:spcPct val="100000"/>
                        </a:lnSpc>
                        <a:spcBef>
                          <a:spcPts val="0"/>
                        </a:spcBef>
                      </a:pPr>
                      <a:r>
                        <a:rPr lang="es-ES" sz="1600" dirty="0">
                          <a:solidFill>
                            <a:schemeClr val="bg1"/>
                          </a:solidFill>
                          <a:effectLst/>
                        </a:rPr>
                        <a:t>Gestión de información y estadísticas</a:t>
                      </a:r>
                      <a:endParaRPr lang="es-US" sz="1600" dirty="0">
                        <a:solidFill>
                          <a:schemeClr val="bg1"/>
                        </a:solidFill>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indent="0" algn="l">
                        <a:lnSpc>
                          <a:spcPct val="100000"/>
                        </a:lnSpc>
                        <a:spcBef>
                          <a:spcPts val="0"/>
                        </a:spcBef>
                      </a:pPr>
                      <a:r>
                        <a:rPr lang="es-ES" sz="1600" dirty="0">
                          <a:effectLst/>
                        </a:rPr>
                        <a:t>Automatización de la gestión de datos de estudiantes, profesores y cursos, así como la generación de informes y estadísticas.</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vMerge="1">
                  <a:txBody>
                    <a:bodyPr/>
                    <a:lstStyle/>
                    <a:p>
                      <a:endParaRPr lang="es-US"/>
                    </a:p>
                  </a:txBody>
                  <a:tcPr/>
                </a:tc>
                <a:extLst>
                  <a:ext uri="{0D108BD9-81ED-4DB2-BD59-A6C34878D82A}">
                    <a16:rowId xmlns:a16="http://schemas.microsoft.com/office/drawing/2014/main" val="63534072"/>
                  </a:ext>
                </a:extLst>
              </a:tr>
            </a:tbl>
          </a:graphicData>
        </a:graphic>
      </p:graphicFrame>
      <p:pic>
        <p:nvPicPr>
          <p:cNvPr id="10" name="Imagen 9">
            <a:extLst>
              <a:ext uri="{FF2B5EF4-FFF2-40B4-BE49-F238E27FC236}">
                <a16:creationId xmlns:a16="http://schemas.microsoft.com/office/drawing/2014/main" id="{67D10BE9-48DB-3FE8-05BD-36760D5367B4}"/>
              </a:ext>
            </a:extLst>
          </p:cNvPr>
          <p:cNvPicPr>
            <a:picLocks noChangeAspect="1"/>
          </p:cNvPicPr>
          <p:nvPr/>
        </p:nvPicPr>
        <p:blipFill>
          <a:blip r:embed="rId4"/>
          <a:stretch>
            <a:fillRect/>
          </a:stretch>
        </p:blipFill>
        <p:spPr>
          <a:xfrm>
            <a:off x="971600" y="956111"/>
            <a:ext cx="2550539" cy="1065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60185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6" name="CuadroTexto 5">
            <a:extLst>
              <a:ext uri="{FF2B5EF4-FFF2-40B4-BE49-F238E27FC236}">
                <a16:creationId xmlns:a16="http://schemas.microsoft.com/office/drawing/2014/main" id="{5017838F-7385-D6DC-6DE3-5F881BC9B69B}"/>
              </a:ext>
            </a:extLst>
          </p:cNvPr>
          <p:cNvSpPr txBox="1"/>
          <p:nvPr/>
        </p:nvSpPr>
        <p:spPr>
          <a:xfrm>
            <a:off x="323528" y="908420"/>
            <a:ext cx="4144198" cy="584775"/>
          </a:xfrm>
          <a:prstGeom prst="rect">
            <a:avLst/>
          </a:prstGeom>
          <a:noFill/>
        </p:spPr>
        <p:txBody>
          <a:bodyPr wrap="square">
            <a:spAutoFit/>
          </a:bodyPr>
          <a:lstStyle/>
          <a:p>
            <a:r>
              <a:rPr lang="es-ES" sz="1600" i="1" dirty="0"/>
              <a:t>Matriz de análisis de los procesos académicos bajo el enfoque </a:t>
            </a:r>
            <a:r>
              <a:rPr lang="es-ES" sz="1600" b="1" i="1" dirty="0"/>
              <a:t>pedagógico</a:t>
            </a:r>
            <a:endParaRPr lang="es-US" sz="1600" b="1" i="1" dirty="0"/>
          </a:p>
        </p:txBody>
      </p:sp>
      <p:sp>
        <p:nvSpPr>
          <p:cNvPr id="3" name="CuadroTexto 2">
            <a:extLst>
              <a:ext uri="{FF2B5EF4-FFF2-40B4-BE49-F238E27FC236}">
                <a16:creationId xmlns:a16="http://schemas.microsoft.com/office/drawing/2014/main" id="{995C367C-54C7-7FCB-87A1-15FEB9B3548E}"/>
              </a:ext>
            </a:extLst>
          </p:cNvPr>
          <p:cNvSpPr txBox="1"/>
          <p:nvPr/>
        </p:nvSpPr>
        <p:spPr>
          <a:xfrm>
            <a:off x="5220072" y="154368"/>
            <a:ext cx="3816424" cy="369332"/>
          </a:xfrm>
          <a:prstGeom prst="rect">
            <a:avLst/>
          </a:prstGeom>
          <a:noFill/>
        </p:spPr>
        <p:txBody>
          <a:bodyPr wrap="square">
            <a:spAutoFit/>
          </a:bodyPr>
          <a:lstStyle/>
          <a:p>
            <a:pPr algn="r"/>
            <a:r>
              <a:rPr lang="es-ES" b="1" dirty="0"/>
              <a:t>Caracterización de la automatización </a:t>
            </a:r>
          </a:p>
        </p:txBody>
      </p:sp>
      <p:sp>
        <p:nvSpPr>
          <p:cNvPr id="5" name="CuadroTexto 4">
            <a:extLst>
              <a:ext uri="{FF2B5EF4-FFF2-40B4-BE49-F238E27FC236}">
                <a16:creationId xmlns:a16="http://schemas.microsoft.com/office/drawing/2014/main" id="{FC20D31E-9612-E36C-4409-E3E656308A5C}"/>
              </a:ext>
            </a:extLst>
          </p:cNvPr>
          <p:cNvSpPr txBox="1"/>
          <p:nvPr/>
        </p:nvSpPr>
        <p:spPr>
          <a:xfrm>
            <a:off x="5652121" y="569866"/>
            <a:ext cx="3384376" cy="338554"/>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Identificación de procesos</a:t>
            </a:r>
            <a:endParaRPr lang="es-ES" sz="1800" u="sng" dirty="0"/>
          </a:p>
        </p:txBody>
      </p:sp>
      <p:graphicFrame>
        <p:nvGraphicFramePr>
          <p:cNvPr id="8" name="Tabla 7">
            <a:extLst>
              <a:ext uri="{FF2B5EF4-FFF2-40B4-BE49-F238E27FC236}">
                <a16:creationId xmlns:a16="http://schemas.microsoft.com/office/drawing/2014/main" id="{6476A983-FB91-B450-DC61-F6AAA86A14C8}"/>
              </a:ext>
            </a:extLst>
          </p:cNvPr>
          <p:cNvGraphicFramePr>
            <a:graphicFrameLocks noGrp="1"/>
          </p:cNvGraphicFramePr>
          <p:nvPr/>
        </p:nvGraphicFramePr>
        <p:xfrm>
          <a:off x="431540" y="1563901"/>
          <a:ext cx="8280919" cy="5033451"/>
        </p:xfrm>
        <a:graphic>
          <a:graphicData uri="http://schemas.openxmlformats.org/drawingml/2006/table">
            <a:tbl>
              <a:tblPr firstRow="1" firstCol="1" bandRow="1">
                <a:tableStyleId>{74C1A8A3-306A-4EB7-A6B1-4F7E0EB9C5D6}</a:tableStyleId>
              </a:tblPr>
              <a:tblGrid>
                <a:gridCol w="2052228">
                  <a:extLst>
                    <a:ext uri="{9D8B030D-6E8A-4147-A177-3AD203B41FA5}">
                      <a16:colId xmlns:a16="http://schemas.microsoft.com/office/drawing/2014/main" val="3388682206"/>
                    </a:ext>
                  </a:extLst>
                </a:gridCol>
                <a:gridCol w="3816424">
                  <a:extLst>
                    <a:ext uri="{9D8B030D-6E8A-4147-A177-3AD203B41FA5}">
                      <a16:colId xmlns:a16="http://schemas.microsoft.com/office/drawing/2014/main" val="3052476295"/>
                    </a:ext>
                  </a:extLst>
                </a:gridCol>
                <a:gridCol w="2412267">
                  <a:extLst>
                    <a:ext uri="{9D8B030D-6E8A-4147-A177-3AD203B41FA5}">
                      <a16:colId xmlns:a16="http://schemas.microsoft.com/office/drawing/2014/main" val="3369727943"/>
                    </a:ext>
                  </a:extLst>
                </a:gridCol>
              </a:tblGrid>
              <a:tr h="308102">
                <a:tc>
                  <a:txBody>
                    <a:bodyPr/>
                    <a:lstStyle/>
                    <a:p>
                      <a:pPr marL="0" marR="0" indent="0" algn="l">
                        <a:lnSpc>
                          <a:spcPct val="150000"/>
                        </a:lnSpc>
                        <a:spcBef>
                          <a:spcPts val="0"/>
                        </a:spcBef>
                      </a:pPr>
                      <a:r>
                        <a:rPr lang="es-VE" sz="1600" dirty="0">
                          <a:effectLst/>
                        </a:rPr>
                        <a:t>Proceso</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tc>
                <a:tc>
                  <a:txBody>
                    <a:bodyPr/>
                    <a:lstStyle/>
                    <a:p>
                      <a:pPr marL="0" marR="0" indent="0" algn="l">
                        <a:lnSpc>
                          <a:spcPct val="150000"/>
                        </a:lnSpc>
                        <a:spcBef>
                          <a:spcPts val="0"/>
                        </a:spcBef>
                      </a:pPr>
                      <a:r>
                        <a:rPr lang="es-VE" sz="1600">
                          <a:effectLst/>
                        </a:rPr>
                        <a:t>Funciones</a:t>
                      </a:r>
                      <a:endParaRPr lang="es-US" sz="16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tc>
                <a:tc>
                  <a:txBody>
                    <a:bodyPr/>
                    <a:lstStyle/>
                    <a:p>
                      <a:pPr marL="0" marR="0" indent="0" algn="l">
                        <a:lnSpc>
                          <a:spcPct val="150000"/>
                        </a:lnSpc>
                        <a:spcBef>
                          <a:spcPts val="0"/>
                        </a:spcBef>
                      </a:pPr>
                      <a:r>
                        <a:rPr lang="es-VE" sz="1600">
                          <a:effectLst/>
                        </a:rPr>
                        <a:t>Adscripción UNEG</a:t>
                      </a:r>
                      <a:endParaRPr lang="es-US" sz="16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431776948"/>
                  </a:ext>
                </a:extLst>
              </a:tr>
              <a:tr h="997916">
                <a:tc>
                  <a:txBody>
                    <a:bodyPr/>
                    <a:lstStyle/>
                    <a:p>
                      <a:pPr marL="0" marR="0" indent="0" algn="l">
                        <a:lnSpc>
                          <a:spcPct val="100000"/>
                        </a:lnSpc>
                        <a:spcBef>
                          <a:spcPts val="0"/>
                        </a:spcBef>
                      </a:pPr>
                      <a:r>
                        <a:rPr lang="es-ES" sz="1600" dirty="0">
                          <a:effectLst/>
                        </a:rPr>
                        <a:t>Tutoría inteligente personalizada</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indent="0" algn="l">
                        <a:lnSpc>
                          <a:spcPct val="100000"/>
                        </a:lnSpc>
                        <a:spcBef>
                          <a:spcPts val="0"/>
                        </a:spcBef>
                      </a:pPr>
                      <a:r>
                        <a:rPr lang="es-ES" sz="1600" dirty="0">
                          <a:effectLst/>
                        </a:rPr>
                        <a:t>Automatización de la evaluación del progreso de los estudiantes, la identificación de áreas de mejora y la provisión de retroalimentación personalizada.</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rowSpan="4">
                  <a:txBody>
                    <a:bodyPr/>
                    <a:lstStyle/>
                    <a:p>
                      <a:pPr marL="0" marR="0" indent="0" algn="l">
                        <a:lnSpc>
                          <a:spcPct val="100000"/>
                        </a:lnSpc>
                        <a:spcBef>
                          <a:spcPts val="0"/>
                        </a:spcBef>
                        <a:spcAft>
                          <a:spcPts val="1800"/>
                        </a:spcAft>
                      </a:pPr>
                      <a:r>
                        <a:rPr lang="es-ES" sz="1600" dirty="0">
                          <a:effectLst/>
                        </a:rPr>
                        <a:t>Proyectos de Carrera</a:t>
                      </a:r>
                    </a:p>
                    <a:p>
                      <a:pPr marL="0" marR="0" indent="0" algn="l">
                        <a:lnSpc>
                          <a:spcPct val="100000"/>
                        </a:lnSpc>
                        <a:spcBef>
                          <a:spcPts val="0"/>
                        </a:spcBef>
                        <a:spcAft>
                          <a:spcPts val="1800"/>
                        </a:spcAft>
                      </a:pPr>
                      <a:r>
                        <a:rPr lang="es-ES" sz="1600" dirty="0">
                          <a:effectLst/>
                        </a:rPr>
                        <a:t>Proyectos de Postgrado</a:t>
                      </a:r>
                    </a:p>
                    <a:p>
                      <a:pPr marL="0" marR="0" indent="0" algn="l">
                        <a:lnSpc>
                          <a:spcPct val="100000"/>
                        </a:lnSpc>
                        <a:spcBef>
                          <a:spcPts val="0"/>
                        </a:spcBef>
                        <a:spcAft>
                          <a:spcPts val="1800"/>
                        </a:spcAft>
                      </a:pPr>
                      <a:r>
                        <a:rPr lang="es-ES" sz="1600" dirty="0">
                          <a:effectLst/>
                        </a:rPr>
                        <a:t>Coordinación de Currículo</a:t>
                      </a:r>
                    </a:p>
                    <a:p>
                      <a:pPr marL="0" marR="0" indent="0" algn="l">
                        <a:lnSpc>
                          <a:spcPct val="100000"/>
                        </a:lnSpc>
                        <a:spcBef>
                          <a:spcPts val="0"/>
                        </a:spcBef>
                        <a:spcAft>
                          <a:spcPts val="1800"/>
                        </a:spcAft>
                      </a:pPr>
                      <a:r>
                        <a:rPr lang="es-ES" sz="1600" dirty="0">
                          <a:effectLst/>
                        </a:rPr>
                        <a:t>Coordinación de Informática y Estadística</a:t>
                      </a:r>
                    </a:p>
                    <a:p>
                      <a:pPr marL="0" marR="0" indent="0" algn="l">
                        <a:lnSpc>
                          <a:spcPct val="100000"/>
                        </a:lnSpc>
                        <a:spcBef>
                          <a:spcPts val="0"/>
                        </a:spcBef>
                        <a:spcAft>
                          <a:spcPts val="1800"/>
                        </a:spcAft>
                      </a:pPr>
                      <a:r>
                        <a:rPr lang="es-ES" sz="1600" dirty="0">
                          <a:effectLst/>
                        </a:rPr>
                        <a:t>Centros de Investigación</a:t>
                      </a:r>
                    </a:p>
                    <a:p>
                      <a:pPr marL="0" marR="0" indent="0" algn="l">
                        <a:lnSpc>
                          <a:spcPct val="100000"/>
                        </a:lnSpc>
                        <a:spcBef>
                          <a:spcPts val="0"/>
                        </a:spcBef>
                        <a:spcAft>
                          <a:spcPts val="1800"/>
                        </a:spcAft>
                      </a:pPr>
                      <a:r>
                        <a:rPr lang="es-ES" sz="1600" dirty="0">
                          <a:effectLst/>
                        </a:rPr>
                        <a:t>Programas de Investigación y Desarrollo</a:t>
                      </a:r>
                    </a:p>
                  </a:txBody>
                  <a:tcPr marL="68580" marR="68580" marT="0" marB="0" anchor="ctr">
                    <a:solidFill>
                      <a:schemeClr val="bg2"/>
                    </a:solidFill>
                  </a:tcPr>
                </a:tc>
                <a:extLst>
                  <a:ext uri="{0D108BD9-81ED-4DB2-BD59-A6C34878D82A}">
                    <a16:rowId xmlns:a16="http://schemas.microsoft.com/office/drawing/2014/main" val="3379910349"/>
                  </a:ext>
                </a:extLst>
              </a:tr>
              <a:tr h="997916">
                <a:tc>
                  <a:txBody>
                    <a:bodyPr/>
                    <a:lstStyle/>
                    <a:p>
                      <a:pPr marL="0" marR="0" indent="0" algn="l">
                        <a:lnSpc>
                          <a:spcPct val="100000"/>
                        </a:lnSpc>
                        <a:spcBef>
                          <a:spcPts val="0"/>
                        </a:spcBef>
                      </a:pPr>
                      <a:r>
                        <a:rPr lang="es-VE" sz="1600" dirty="0">
                          <a:effectLst/>
                        </a:rPr>
                        <a:t>Aprendizaje adaptativo</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00000"/>
                        </a:lnSpc>
                        <a:spcBef>
                          <a:spcPts val="0"/>
                        </a:spcBef>
                      </a:pPr>
                      <a:r>
                        <a:rPr lang="es-ES" sz="1600" dirty="0">
                          <a:effectLst/>
                        </a:rPr>
                        <a:t>Automatización de la personalización del contenido del curso, las actividades de aprendizaje y el ritmo de aprendizaje en función de las necesidades individuales de cada estudiante.</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s-US"/>
                    </a:p>
                  </a:txBody>
                  <a:tcPr/>
                </a:tc>
                <a:extLst>
                  <a:ext uri="{0D108BD9-81ED-4DB2-BD59-A6C34878D82A}">
                    <a16:rowId xmlns:a16="http://schemas.microsoft.com/office/drawing/2014/main" val="3439482403"/>
                  </a:ext>
                </a:extLst>
              </a:tr>
              <a:tr h="1342823">
                <a:tc>
                  <a:txBody>
                    <a:bodyPr/>
                    <a:lstStyle/>
                    <a:p>
                      <a:pPr marL="0" marR="0" indent="0" algn="l">
                        <a:lnSpc>
                          <a:spcPct val="100000"/>
                        </a:lnSpc>
                        <a:spcBef>
                          <a:spcPts val="0"/>
                        </a:spcBef>
                      </a:pPr>
                      <a:r>
                        <a:rPr lang="es-ES" sz="1600" dirty="0">
                          <a:effectLst/>
                        </a:rPr>
                        <a:t>Aprendizaje mediante realidad virtual y aumentada</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00000"/>
                        </a:lnSpc>
                        <a:spcBef>
                          <a:spcPts val="0"/>
                        </a:spcBef>
                      </a:pPr>
                      <a:r>
                        <a:rPr lang="es-ES" sz="1600" dirty="0">
                          <a:effectLst/>
                        </a:rPr>
                        <a:t>Automatización de la creación de experiencias de aprendizaje inmersivas y simulaciones que permitan a los estudiantes aplicar sus conocimientos en entornos realistas.</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s-US"/>
                    </a:p>
                  </a:txBody>
                  <a:tcPr/>
                </a:tc>
                <a:extLst>
                  <a:ext uri="{0D108BD9-81ED-4DB2-BD59-A6C34878D82A}">
                    <a16:rowId xmlns:a16="http://schemas.microsoft.com/office/drawing/2014/main" val="63534072"/>
                  </a:ext>
                </a:extLst>
              </a:tr>
              <a:tr h="1146868">
                <a:tc>
                  <a:txBody>
                    <a:bodyPr/>
                    <a:lstStyle/>
                    <a:p>
                      <a:pPr marL="0" marR="0" indent="0" algn="l">
                        <a:lnSpc>
                          <a:spcPct val="100000"/>
                        </a:lnSpc>
                        <a:spcBef>
                          <a:spcPts val="0"/>
                        </a:spcBef>
                      </a:pPr>
                      <a:r>
                        <a:rPr lang="es-US" sz="1600" dirty="0">
                          <a:effectLst/>
                        </a:rPr>
                        <a:t>Aprendizaje por Gamificación</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indent="0" algn="l">
                        <a:lnSpc>
                          <a:spcPct val="100000"/>
                        </a:lnSpc>
                        <a:spcBef>
                          <a:spcPts val="0"/>
                        </a:spcBef>
                      </a:pPr>
                      <a:r>
                        <a:rPr lang="es-ES" sz="1600" dirty="0">
                          <a:effectLst/>
                        </a:rPr>
                        <a:t>Automatización de la creación de juegos y actividades educativas que motiven a los estudiantes y les permitan aprender de manera divertida.</a:t>
                      </a:r>
                      <a:endParaRPr lang="es-US" sz="16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vMerge="1">
                  <a:txBody>
                    <a:bodyPr/>
                    <a:lstStyle/>
                    <a:p>
                      <a:pPr marL="0" marR="0" indent="0" algn="l">
                        <a:lnSpc>
                          <a:spcPct val="100000"/>
                        </a:lnSpc>
                        <a:spcBef>
                          <a:spcPts val="0"/>
                        </a:spcBef>
                      </a:pPr>
                      <a:endParaRPr lang="es-ES" sz="1600" dirty="0">
                        <a:effectLst/>
                      </a:endParaRPr>
                    </a:p>
                  </a:txBody>
                  <a:tcPr marL="68580" marR="68580" marT="0" marB="0" anchor="ctr">
                    <a:solidFill>
                      <a:schemeClr val="bg1"/>
                    </a:solidFill>
                  </a:tcPr>
                </a:tc>
                <a:extLst>
                  <a:ext uri="{0D108BD9-81ED-4DB2-BD59-A6C34878D82A}">
                    <a16:rowId xmlns:a16="http://schemas.microsoft.com/office/drawing/2014/main" val="590554729"/>
                  </a:ext>
                </a:extLst>
              </a:tr>
            </a:tbl>
          </a:graphicData>
        </a:graphic>
      </p:graphicFrame>
      <p:pic>
        <p:nvPicPr>
          <p:cNvPr id="7" name="Imagen 6">
            <a:extLst>
              <a:ext uri="{FF2B5EF4-FFF2-40B4-BE49-F238E27FC236}">
                <a16:creationId xmlns:a16="http://schemas.microsoft.com/office/drawing/2014/main" id="{12FFE65D-B021-CB6E-E9E1-FA79A11D20EB}"/>
              </a:ext>
            </a:extLst>
          </p:cNvPr>
          <p:cNvPicPr>
            <a:picLocks noChangeAspect="1"/>
          </p:cNvPicPr>
          <p:nvPr/>
        </p:nvPicPr>
        <p:blipFill>
          <a:blip r:embed="rId3"/>
          <a:stretch>
            <a:fillRect/>
          </a:stretch>
        </p:blipFill>
        <p:spPr>
          <a:xfrm>
            <a:off x="4676276" y="796834"/>
            <a:ext cx="1066299" cy="723183"/>
          </a:xfrm>
          <a:prstGeom prst="rect">
            <a:avLst/>
          </a:prstGeom>
        </p:spPr>
      </p:pic>
    </p:spTree>
    <p:extLst>
      <p:ext uri="{BB962C8B-B14F-4D97-AF65-F5344CB8AC3E}">
        <p14:creationId xmlns:p14="http://schemas.microsoft.com/office/powerpoint/2010/main" val="298554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3" name="CuadroTexto 2">
            <a:extLst>
              <a:ext uri="{FF2B5EF4-FFF2-40B4-BE49-F238E27FC236}">
                <a16:creationId xmlns:a16="http://schemas.microsoft.com/office/drawing/2014/main" id="{BCF570C8-CD03-374E-545D-3BD603D9C85C}"/>
              </a:ext>
            </a:extLst>
          </p:cNvPr>
          <p:cNvSpPr txBox="1"/>
          <p:nvPr/>
        </p:nvSpPr>
        <p:spPr>
          <a:xfrm>
            <a:off x="5220072" y="154368"/>
            <a:ext cx="3816424" cy="369332"/>
          </a:xfrm>
          <a:prstGeom prst="rect">
            <a:avLst/>
          </a:prstGeom>
          <a:noFill/>
        </p:spPr>
        <p:txBody>
          <a:bodyPr wrap="square">
            <a:spAutoFit/>
          </a:bodyPr>
          <a:lstStyle/>
          <a:p>
            <a:pPr algn="r"/>
            <a:r>
              <a:rPr lang="es-ES" b="1" dirty="0"/>
              <a:t>Caracterización de la automatización </a:t>
            </a:r>
          </a:p>
        </p:txBody>
      </p:sp>
      <p:sp>
        <p:nvSpPr>
          <p:cNvPr id="5" name="CuadroTexto 4">
            <a:extLst>
              <a:ext uri="{FF2B5EF4-FFF2-40B4-BE49-F238E27FC236}">
                <a16:creationId xmlns:a16="http://schemas.microsoft.com/office/drawing/2014/main" id="{E63FC595-D7BE-95F2-0F5A-71B983626726}"/>
              </a:ext>
            </a:extLst>
          </p:cNvPr>
          <p:cNvSpPr txBox="1"/>
          <p:nvPr/>
        </p:nvSpPr>
        <p:spPr>
          <a:xfrm>
            <a:off x="6156176" y="569866"/>
            <a:ext cx="2880321" cy="584775"/>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Automatización bajo la gestión de virtualización</a:t>
            </a:r>
          </a:p>
        </p:txBody>
      </p:sp>
      <p:sp>
        <p:nvSpPr>
          <p:cNvPr id="6" name="CuadroTexto 5">
            <a:extLst>
              <a:ext uri="{FF2B5EF4-FFF2-40B4-BE49-F238E27FC236}">
                <a16:creationId xmlns:a16="http://schemas.microsoft.com/office/drawing/2014/main" id="{069806D4-D863-CCB3-DC59-2EDD6C371433}"/>
              </a:ext>
            </a:extLst>
          </p:cNvPr>
          <p:cNvSpPr txBox="1"/>
          <p:nvPr/>
        </p:nvSpPr>
        <p:spPr>
          <a:xfrm>
            <a:off x="395536" y="862253"/>
            <a:ext cx="3960440" cy="2616101"/>
          </a:xfrm>
          <a:prstGeom prst="rect">
            <a:avLst/>
          </a:prstGeom>
          <a:noFill/>
        </p:spPr>
        <p:txBody>
          <a:bodyPr wrap="square">
            <a:spAutoFit/>
          </a:bodyPr>
          <a:lstStyle/>
          <a:p>
            <a:pPr algn="just">
              <a:spcAft>
                <a:spcPts val="1200"/>
              </a:spcAft>
            </a:pPr>
            <a:r>
              <a:rPr lang="es-ES" sz="1600" b="1" dirty="0"/>
              <a:t>La gestión de virtualización </a:t>
            </a:r>
            <a:r>
              <a:rPr lang="es-ES" sz="1600" dirty="0"/>
              <a:t>se ha venido realizando a través de la Secretaría mediante la Coordinación de Informática y Estadística. </a:t>
            </a:r>
          </a:p>
          <a:p>
            <a:pPr algn="just">
              <a:spcAft>
                <a:spcPts val="1200"/>
              </a:spcAft>
            </a:pPr>
            <a:r>
              <a:rPr lang="es-ES" sz="1600" dirty="0"/>
              <a:t>Esta dependencia ha tenido a su cargo el </a:t>
            </a:r>
            <a:r>
              <a:rPr lang="es-ES" sz="1600" u="sng" dirty="0"/>
              <a:t>desarrollo de los sistemas de información </a:t>
            </a:r>
            <a:r>
              <a:rPr lang="es-ES" sz="1600" dirty="0"/>
              <a:t>y el resguardo de la información garantizando el funcionamiento actual de la institución.</a:t>
            </a:r>
          </a:p>
          <a:p>
            <a:pPr algn="just">
              <a:spcAft>
                <a:spcPts val="1200"/>
              </a:spcAft>
            </a:pPr>
            <a:r>
              <a:rPr lang="es-ES" sz="1600" dirty="0"/>
              <a:t>La mayoría de estos sistemas están disponibles desde el </a:t>
            </a:r>
            <a:r>
              <a:rPr lang="es-ES" sz="1600" b="1" dirty="0"/>
              <a:t>Sitio web de la UNEG</a:t>
            </a:r>
            <a:r>
              <a:rPr lang="es-ES" sz="1600" dirty="0"/>
              <a:t>.</a:t>
            </a:r>
            <a:endParaRPr lang="es-US" sz="1600" dirty="0"/>
          </a:p>
        </p:txBody>
      </p:sp>
      <p:pic>
        <p:nvPicPr>
          <p:cNvPr id="10" name="Imagen 9">
            <a:extLst>
              <a:ext uri="{FF2B5EF4-FFF2-40B4-BE49-F238E27FC236}">
                <a16:creationId xmlns:a16="http://schemas.microsoft.com/office/drawing/2014/main" id="{E92F3C19-B91C-8E30-CA04-C9EF4A74E7A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603349"/>
            <a:ext cx="9144000" cy="3207224"/>
          </a:xfrm>
          <a:prstGeom prst="rect">
            <a:avLst/>
          </a:prstGeom>
        </p:spPr>
      </p:pic>
      <p:sp>
        <p:nvSpPr>
          <p:cNvPr id="12" name="CuadroTexto 11">
            <a:extLst>
              <a:ext uri="{FF2B5EF4-FFF2-40B4-BE49-F238E27FC236}">
                <a16:creationId xmlns:a16="http://schemas.microsoft.com/office/drawing/2014/main" id="{CD7D763D-5714-9116-7CE9-92E8F292295D}"/>
              </a:ext>
            </a:extLst>
          </p:cNvPr>
          <p:cNvSpPr txBox="1"/>
          <p:nvPr/>
        </p:nvSpPr>
        <p:spPr>
          <a:xfrm>
            <a:off x="4716016" y="1613118"/>
            <a:ext cx="4327376" cy="1815882"/>
          </a:xfrm>
          <a:prstGeom prst="rect">
            <a:avLst/>
          </a:prstGeom>
          <a:noFill/>
        </p:spPr>
        <p:txBody>
          <a:bodyPr wrap="square">
            <a:spAutoFit/>
          </a:bodyPr>
          <a:lstStyle/>
          <a:p>
            <a:pPr algn="just"/>
            <a:r>
              <a:rPr lang="es-ES" sz="1600" dirty="0"/>
              <a:t>Adicionalmente, el portal tiene las opciones de “Institución”, “Academia” y “Publicaciones” con enlaces a páginas web informativas y otros sistemas de gestión, catálogos de publicaciones del Fondo Editorial o consultas a la biblioteca, ofertas de carreras de pregrado y postgrado, entre otras. </a:t>
            </a:r>
            <a:endParaRPr lang="es-US" sz="1600" dirty="0"/>
          </a:p>
        </p:txBody>
      </p:sp>
    </p:spTree>
    <p:extLst>
      <p:ext uri="{BB962C8B-B14F-4D97-AF65-F5344CB8AC3E}">
        <p14:creationId xmlns:p14="http://schemas.microsoft.com/office/powerpoint/2010/main" val="2579116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3" name="CuadroTexto 2">
            <a:extLst>
              <a:ext uri="{FF2B5EF4-FFF2-40B4-BE49-F238E27FC236}">
                <a16:creationId xmlns:a16="http://schemas.microsoft.com/office/drawing/2014/main" id="{EFC20F2B-1B06-1EE9-F8B9-ECE73257086C}"/>
              </a:ext>
            </a:extLst>
          </p:cNvPr>
          <p:cNvSpPr txBox="1"/>
          <p:nvPr/>
        </p:nvSpPr>
        <p:spPr>
          <a:xfrm>
            <a:off x="5220072" y="154368"/>
            <a:ext cx="3816424" cy="369332"/>
          </a:xfrm>
          <a:prstGeom prst="rect">
            <a:avLst/>
          </a:prstGeom>
          <a:noFill/>
        </p:spPr>
        <p:txBody>
          <a:bodyPr wrap="square">
            <a:spAutoFit/>
          </a:bodyPr>
          <a:lstStyle/>
          <a:p>
            <a:pPr algn="r"/>
            <a:r>
              <a:rPr lang="es-ES" b="1" dirty="0"/>
              <a:t>Caracterización de la automatización </a:t>
            </a:r>
          </a:p>
        </p:txBody>
      </p:sp>
      <p:sp>
        <p:nvSpPr>
          <p:cNvPr id="5" name="CuadroTexto 4">
            <a:extLst>
              <a:ext uri="{FF2B5EF4-FFF2-40B4-BE49-F238E27FC236}">
                <a16:creationId xmlns:a16="http://schemas.microsoft.com/office/drawing/2014/main" id="{3480C9DD-5F92-2F2E-D39B-99B295800BD5}"/>
              </a:ext>
            </a:extLst>
          </p:cNvPr>
          <p:cNvSpPr txBox="1"/>
          <p:nvPr/>
        </p:nvSpPr>
        <p:spPr>
          <a:xfrm>
            <a:off x="6156176" y="569866"/>
            <a:ext cx="2880321" cy="584775"/>
          </a:xfrm>
          <a:prstGeom prst="rect">
            <a:avLst/>
          </a:prstGeom>
          <a:noFill/>
        </p:spPr>
        <p:txBody>
          <a:bodyPr wrap="square">
            <a:spAutoFit/>
          </a:bodyPr>
          <a:lstStyle/>
          <a:p>
            <a:pPr marL="285750" indent="-285750" algn="r">
              <a:spcAft>
                <a:spcPts val="600"/>
              </a:spcAft>
              <a:buFont typeface="Arial" panose="020B0604020202020204" pitchFamily="34" charset="0"/>
              <a:buChar char="•"/>
            </a:pPr>
            <a:r>
              <a:rPr lang="es-ES" sz="1600" u="sng" dirty="0"/>
              <a:t>Automatización bajo la gestión de virtualización</a:t>
            </a:r>
          </a:p>
        </p:txBody>
      </p:sp>
      <p:sp>
        <p:nvSpPr>
          <p:cNvPr id="9" name="CuadroTexto 8">
            <a:extLst>
              <a:ext uri="{FF2B5EF4-FFF2-40B4-BE49-F238E27FC236}">
                <a16:creationId xmlns:a16="http://schemas.microsoft.com/office/drawing/2014/main" id="{483DA8DD-A5E3-5A00-8D85-C05A41571650}"/>
              </a:ext>
            </a:extLst>
          </p:cNvPr>
          <p:cNvSpPr txBox="1"/>
          <p:nvPr/>
        </p:nvSpPr>
        <p:spPr>
          <a:xfrm>
            <a:off x="5021041" y="1761767"/>
            <a:ext cx="3816425" cy="4031873"/>
          </a:xfrm>
          <a:prstGeom prst="rect">
            <a:avLst/>
          </a:prstGeom>
          <a:noFill/>
        </p:spPr>
        <p:txBody>
          <a:bodyPr wrap="square">
            <a:spAutoFit/>
          </a:bodyPr>
          <a:lstStyle/>
          <a:p>
            <a:pPr algn="just"/>
            <a:r>
              <a:rPr lang="es-ES" sz="1600" dirty="0"/>
              <a:t>En particular, bajo la opción “Academia” se encuentra “Campus UNEG”, un sistema de gestión de aprendizaje en línea conocido mejor como la Plataforma </a:t>
            </a:r>
            <a:r>
              <a:rPr lang="es-ES" sz="1600" b="1" dirty="0"/>
              <a:t>Uneg Virtual</a:t>
            </a:r>
            <a:r>
              <a:rPr lang="es-ES" sz="1600" dirty="0"/>
              <a:t>, desarrollado con la herramienta educativa Moodle , en donde se encuentran las aulas virtuales de la Universidad Nacional Experimental de Guayana.</a:t>
            </a:r>
          </a:p>
          <a:p>
            <a:pPr algn="just"/>
            <a:endParaRPr lang="es-ES" sz="1600" dirty="0"/>
          </a:p>
          <a:p>
            <a:pPr algn="just"/>
            <a:r>
              <a:rPr lang="es-ES" sz="1600" dirty="0"/>
              <a:t>Puede afirmarse, sin lugar a dudas, que la Uneg Virtual es </a:t>
            </a:r>
            <a:r>
              <a:rPr lang="es-ES" sz="1600" b="1" dirty="0"/>
              <a:t>un espacio idóneo para la educación en línea</a:t>
            </a:r>
            <a:r>
              <a:rPr lang="es-ES" sz="1600" dirty="0"/>
              <a:t>, con herramientas didácticas que facilitan tanto presentar los contenidos educativos y su evaluación por el docente, como para el aprendizaje de los estudiantes. </a:t>
            </a:r>
            <a:endParaRPr lang="es-US" sz="1600" dirty="0"/>
          </a:p>
        </p:txBody>
      </p:sp>
      <p:pic>
        <p:nvPicPr>
          <p:cNvPr id="12" name="Imagen 11">
            <a:extLst>
              <a:ext uri="{FF2B5EF4-FFF2-40B4-BE49-F238E27FC236}">
                <a16:creationId xmlns:a16="http://schemas.microsoft.com/office/drawing/2014/main" id="{F3074939-30EF-696B-0D54-5AC8AAA636D8}"/>
              </a:ext>
            </a:extLst>
          </p:cNvPr>
          <p:cNvPicPr>
            <a:picLocks noChangeAspect="1"/>
          </p:cNvPicPr>
          <p:nvPr/>
        </p:nvPicPr>
        <p:blipFill>
          <a:blip r:embed="rId3"/>
          <a:stretch>
            <a:fillRect/>
          </a:stretch>
        </p:blipFill>
        <p:spPr>
          <a:xfrm>
            <a:off x="251520" y="867817"/>
            <a:ext cx="4086225" cy="5819775"/>
          </a:xfrm>
          <a:prstGeom prst="rect">
            <a:avLst/>
          </a:prstGeom>
        </p:spPr>
      </p:pic>
    </p:spTree>
    <p:extLst>
      <p:ext uri="{BB962C8B-B14F-4D97-AF65-F5344CB8AC3E}">
        <p14:creationId xmlns:p14="http://schemas.microsoft.com/office/powerpoint/2010/main" val="1048035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3" name="CuadroTexto 2">
            <a:extLst>
              <a:ext uri="{FF2B5EF4-FFF2-40B4-BE49-F238E27FC236}">
                <a16:creationId xmlns:a16="http://schemas.microsoft.com/office/drawing/2014/main" id="{2168B7F0-5BC3-8224-CE8F-7BC25DD3CF4D}"/>
              </a:ext>
            </a:extLst>
          </p:cNvPr>
          <p:cNvSpPr txBox="1"/>
          <p:nvPr/>
        </p:nvSpPr>
        <p:spPr>
          <a:xfrm>
            <a:off x="179512" y="755356"/>
            <a:ext cx="3672408" cy="338554"/>
          </a:xfrm>
          <a:prstGeom prst="rect">
            <a:avLst/>
          </a:prstGeom>
          <a:noFill/>
        </p:spPr>
        <p:txBody>
          <a:bodyPr wrap="square">
            <a:spAutoFit/>
          </a:bodyPr>
          <a:lstStyle/>
          <a:p>
            <a:pPr algn="just">
              <a:spcAft>
                <a:spcPts val="600"/>
              </a:spcAft>
            </a:pPr>
            <a:r>
              <a:rPr lang="es-ES" sz="1600" u="sng" dirty="0"/>
              <a:t>Elementos de la tecnología blockchain</a:t>
            </a:r>
          </a:p>
        </p:txBody>
      </p:sp>
      <p:sp>
        <p:nvSpPr>
          <p:cNvPr id="4" name="CuadroTexto 3">
            <a:extLst>
              <a:ext uri="{FF2B5EF4-FFF2-40B4-BE49-F238E27FC236}">
                <a16:creationId xmlns:a16="http://schemas.microsoft.com/office/drawing/2014/main" id="{F77AC336-0785-27B9-304E-E647A2754C3E}"/>
              </a:ext>
            </a:extLst>
          </p:cNvPr>
          <p:cNvSpPr txBox="1"/>
          <p:nvPr/>
        </p:nvSpPr>
        <p:spPr>
          <a:xfrm>
            <a:off x="5040312" y="262389"/>
            <a:ext cx="3996184" cy="646331"/>
          </a:xfrm>
          <a:prstGeom prst="rect">
            <a:avLst/>
          </a:prstGeom>
          <a:noFill/>
        </p:spPr>
        <p:txBody>
          <a:bodyPr wrap="square">
            <a:spAutoFit/>
          </a:bodyPr>
          <a:lstStyle/>
          <a:p>
            <a:pPr algn="r"/>
            <a:r>
              <a:rPr lang="es-ES" b="1" dirty="0"/>
              <a:t>Relación entre los elementos de la TBC </a:t>
            </a:r>
          </a:p>
          <a:p>
            <a:pPr algn="r"/>
            <a:r>
              <a:rPr lang="es-ES" b="1" dirty="0"/>
              <a:t>y los procesos académicos de la UNEG</a:t>
            </a:r>
          </a:p>
        </p:txBody>
      </p:sp>
      <p:sp>
        <p:nvSpPr>
          <p:cNvPr id="11" name="CuadroTexto 10">
            <a:extLst>
              <a:ext uri="{FF2B5EF4-FFF2-40B4-BE49-F238E27FC236}">
                <a16:creationId xmlns:a16="http://schemas.microsoft.com/office/drawing/2014/main" id="{D75396E5-3545-BDA9-A878-B4C5CD1EBC71}"/>
              </a:ext>
            </a:extLst>
          </p:cNvPr>
          <p:cNvSpPr txBox="1"/>
          <p:nvPr/>
        </p:nvSpPr>
        <p:spPr>
          <a:xfrm>
            <a:off x="179512" y="1124744"/>
            <a:ext cx="4415308" cy="5724644"/>
          </a:xfrm>
          <a:prstGeom prst="rect">
            <a:avLst/>
          </a:prstGeom>
          <a:noFill/>
        </p:spPr>
        <p:txBody>
          <a:bodyPr wrap="square">
            <a:spAutoFit/>
          </a:bodyPr>
          <a:lstStyle/>
          <a:p>
            <a:pPr algn="just"/>
            <a:r>
              <a:rPr lang="es-ES" sz="1600" dirty="0"/>
              <a:t>Aunque son muchos los elementos que integran esta tecnología, para el presente estudio se enfoca en tres pilares fundamentales:</a:t>
            </a:r>
          </a:p>
          <a:p>
            <a:pPr marL="285750" indent="-285750">
              <a:spcBef>
                <a:spcPts val="1200"/>
              </a:spcBef>
              <a:buFont typeface="Arial" panose="020B0604020202020204" pitchFamily="34" charset="0"/>
              <a:buChar char="•"/>
            </a:pPr>
            <a:r>
              <a:rPr lang="es-ES" sz="1600" b="1" dirty="0"/>
              <a:t>La cadena de bloques</a:t>
            </a:r>
            <a:r>
              <a:rPr lang="es-ES" sz="1600" dirty="0"/>
              <a:t>, como estructura subyacente. Su relevancia para la educación se debe a:</a:t>
            </a:r>
          </a:p>
          <a:p>
            <a:pPr marL="742950" lvl="1" indent="-285750">
              <a:buFont typeface="Arial" panose="020B0604020202020204" pitchFamily="34" charset="0"/>
              <a:buChar char="•"/>
            </a:pPr>
            <a:r>
              <a:rPr lang="es-ES" sz="1600" dirty="0"/>
              <a:t>Inmutabilidad</a:t>
            </a:r>
          </a:p>
          <a:p>
            <a:pPr marL="742950" lvl="1" indent="-285750">
              <a:buFont typeface="Arial" panose="020B0604020202020204" pitchFamily="34" charset="0"/>
              <a:buChar char="•"/>
            </a:pPr>
            <a:r>
              <a:rPr lang="es-ES" sz="1600" dirty="0"/>
              <a:t>Descentralización</a:t>
            </a:r>
          </a:p>
          <a:p>
            <a:pPr marL="742950" lvl="1" indent="-285750">
              <a:buFont typeface="Arial" panose="020B0604020202020204" pitchFamily="34" charset="0"/>
              <a:buChar char="•"/>
            </a:pPr>
            <a:r>
              <a:rPr lang="es-ES" sz="1600" dirty="0"/>
              <a:t>Transparencia</a:t>
            </a:r>
          </a:p>
          <a:p>
            <a:pPr marL="285750" indent="-285750">
              <a:spcBef>
                <a:spcPts val="1200"/>
              </a:spcBef>
              <a:buFont typeface="Arial" panose="020B0604020202020204" pitchFamily="34" charset="0"/>
              <a:buChar char="•"/>
            </a:pPr>
            <a:r>
              <a:rPr lang="es-ES" sz="1600" b="1" dirty="0"/>
              <a:t>El algoritmo de consenso</a:t>
            </a:r>
            <a:r>
              <a:rPr lang="es-ES" sz="1600" dirty="0"/>
              <a:t>, como mecanismo de validación. Aportan a la educación:</a:t>
            </a:r>
          </a:p>
          <a:p>
            <a:pPr marL="742950" lvl="1" indent="-285750">
              <a:buFont typeface="Arial" panose="020B0604020202020204" pitchFamily="34" charset="0"/>
              <a:buChar char="•"/>
            </a:pPr>
            <a:r>
              <a:rPr lang="es-ES" sz="1600" dirty="0"/>
              <a:t>Seguridad </a:t>
            </a:r>
          </a:p>
          <a:p>
            <a:pPr marL="742950" lvl="1" indent="-285750">
              <a:buFont typeface="Arial" panose="020B0604020202020204" pitchFamily="34" charset="0"/>
              <a:buChar char="•"/>
            </a:pPr>
            <a:r>
              <a:rPr lang="es-ES" sz="1600" dirty="0"/>
              <a:t>Confianza</a:t>
            </a:r>
          </a:p>
          <a:p>
            <a:pPr marL="285750" indent="-285750">
              <a:spcBef>
                <a:spcPts val="1200"/>
              </a:spcBef>
              <a:buFont typeface="Arial" panose="020B0604020202020204" pitchFamily="34" charset="0"/>
              <a:buChar char="•"/>
            </a:pPr>
            <a:r>
              <a:rPr lang="es-ES" sz="1600" b="1" dirty="0"/>
              <a:t>Los contratos inteligentes</a:t>
            </a:r>
            <a:r>
              <a:rPr lang="es-ES" sz="1600" dirty="0"/>
              <a:t>, como herramientas para automatizar procesos. Cuando se cumplen ciertas condiciones, el contrato se ejecuta automáticamente. Sus aplicaciones en la educación pueden incluir:</a:t>
            </a:r>
          </a:p>
          <a:p>
            <a:pPr marL="742950" lvl="1" indent="-285750">
              <a:buFont typeface="Arial" panose="020B0604020202020204" pitchFamily="34" charset="0"/>
              <a:buChar char="•"/>
            </a:pPr>
            <a:r>
              <a:rPr lang="es-ES" sz="1600" dirty="0"/>
              <a:t>Automatización de procesos</a:t>
            </a:r>
          </a:p>
          <a:p>
            <a:pPr marL="742950" lvl="1" indent="-285750">
              <a:buFont typeface="Arial" panose="020B0604020202020204" pitchFamily="34" charset="0"/>
              <a:buChar char="•"/>
            </a:pPr>
            <a:r>
              <a:rPr lang="es-ES" sz="1600" dirty="0"/>
              <a:t>Titulación automática</a:t>
            </a:r>
          </a:p>
          <a:p>
            <a:pPr marL="742950" lvl="1" indent="-285750">
              <a:buFont typeface="Arial" panose="020B0604020202020204" pitchFamily="34" charset="0"/>
              <a:buChar char="•"/>
            </a:pPr>
            <a:r>
              <a:rPr lang="es-ES" sz="1600" dirty="0"/>
              <a:t>Micropagos</a:t>
            </a:r>
            <a:endParaRPr lang="es-US" sz="1600" dirty="0"/>
          </a:p>
        </p:txBody>
      </p:sp>
      <p:pic>
        <p:nvPicPr>
          <p:cNvPr id="6" name="Imagen 5">
            <a:extLst>
              <a:ext uri="{FF2B5EF4-FFF2-40B4-BE49-F238E27FC236}">
                <a16:creationId xmlns:a16="http://schemas.microsoft.com/office/drawing/2014/main" id="{8A3B9E31-38BD-2D31-3B6C-3B4A7B45BF45}"/>
              </a:ext>
            </a:extLst>
          </p:cNvPr>
          <p:cNvPicPr>
            <a:picLocks noChangeAspect="1"/>
          </p:cNvPicPr>
          <p:nvPr/>
        </p:nvPicPr>
        <p:blipFill>
          <a:blip r:embed="rId3"/>
          <a:stretch>
            <a:fillRect/>
          </a:stretch>
        </p:blipFill>
        <p:spPr>
          <a:xfrm>
            <a:off x="4860032" y="1988840"/>
            <a:ext cx="3886200" cy="952500"/>
          </a:xfrm>
          <a:prstGeom prst="rect">
            <a:avLst/>
          </a:prstGeom>
        </p:spPr>
      </p:pic>
      <p:pic>
        <p:nvPicPr>
          <p:cNvPr id="8" name="Imagen 7">
            <a:extLst>
              <a:ext uri="{FF2B5EF4-FFF2-40B4-BE49-F238E27FC236}">
                <a16:creationId xmlns:a16="http://schemas.microsoft.com/office/drawing/2014/main" id="{D8F15363-4B0E-6114-D27C-2D3839F3DADB}"/>
              </a:ext>
            </a:extLst>
          </p:cNvPr>
          <p:cNvPicPr>
            <a:picLocks noChangeAspect="1"/>
          </p:cNvPicPr>
          <p:nvPr/>
        </p:nvPicPr>
        <p:blipFill>
          <a:blip r:embed="rId4"/>
          <a:stretch>
            <a:fillRect/>
          </a:stretch>
        </p:blipFill>
        <p:spPr>
          <a:xfrm>
            <a:off x="5642991" y="5116785"/>
            <a:ext cx="2790825" cy="1552575"/>
          </a:xfrm>
          <a:prstGeom prst="rect">
            <a:avLst/>
          </a:prstGeom>
        </p:spPr>
      </p:pic>
      <p:pic>
        <p:nvPicPr>
          <p:cNvPr id="10" name="Imagen 9">
            <a:extLst>
              <a:ext uri="{FF2B5EF4-FFF2-40B4-BE49-F238E27FC236}">
                <a16:creationId xmlns:a16="http://schemas.microsoft.com/office/drawing/2014/main" id="{C4E93B8A-BBAB-6378-F612-1CBA4125E1C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52120" y="3429000"/>
            <a:ext cx="1291778" cy="1227457"/>
          </a:xfrm>
          <a:prstGeom prst="rect">
            <a:avLst/>
          </a:prstGeom>
        </p:spPr>
      </p:pic>
      <p:pic>
        <p:nvPicPr>
          <p:cNvPr id="13" name="Imagen 12">
            <a:extLst>
              <a:ext uri="{FF2B5EF4-FFF2-40B4-BE49-F238E27FC236}">
                <a16:creationId xmlns:a16="http://schemas.microsoft.com/office/drawing/2014/main" id="{44842A92-84DF-30A3-A626-71120A21D2D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52083" y="3429000"/>
            <a:ext cx="1271492" cy="1227457"/>
          </a:xfrm>
          <a:prstGeom prst="rect">
            <a:avLst/>
          </a:prstGeom>
        </p:spPr>
      </p:pic>
    </p:spTree>
    <p:extLst>
      <p:ext uri="{BB962C8B-B14F-4D97-AF65-F5344CB8AC3E}">
        <p14:creationId xmlns:p14="http://schemas.microsoft.com/office/powerpoint/2010/main" val="238679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8" name="CuadroTexto 7">
            <a:extLst>
              <a:ext uri="{FF2B5EF4-FFF2-40B4-BE49-F238E27FC236}">
                <a16:creationId xmlns:a16="http://schemas.microsoft.com/office/drawing/2014/main" id="{B1E7261E-4A9F-8E65-61B6-88A7D8FB6BD7}"/>
              </a:ext>
            </a:extLst>
          </p:cNvPr>
          <p:cNvSpPr txBox="1"/>
          <p:nvPr/>
        </p:nvSpPr>
        <p:spPr>
          <a:xfrm>
            <a:off x="372914" y="1146230"/>
            <a:ext cx="4032448" cy="338554"/>
          </a:xfrm>
          <a:prstGeom prst="rect">
            <a:avLst/>
          </a:prstGeom>
          <a:noFill/>
        </p:spPr>
        <p:txBody>
          <a:bodyPr wrap="square">
            <a:spAutoFit/>
          </a:bodyPr>
          <a:lstStyle>
            <a:defPPr>
              <a:defRPr lang="es-ES"/>
            </a:defPPr>
            <a:lvl1pPr marL="285750" indent="-285750" algn="r">
              <a:spcAft>
                <a:spcPts val="600"/>
              </a:spcAft>
              <a:buFont typeface="Arial" panose="020B0604020202020204" pitchFamily="34" charset="0"/>
              <a:buChar char="•"/>
              <a:defRPr sz="1600" u="sng"/>
            </a:lvl1pPr>
          </a:lstStyle>
          <a:p>
            <a:pPr marL="0" indent="0" algn="l">
              <a:buNone/>
            </a:pPr>
            <a:r>
              <a:rPr lang="es-ES" dirty="0"/>
              <a:t>Beneficios que ofrece la tecnología blockchain</a:t>
            </a:r>
          </a:p>
        </p:txBody>
      </p:sp>
      <p:sp>
        <p:nvSpPr>
          <p:cNvPr id="4" name="CuadroTexto 3">
            <a:extLst>
              <a:ext uri="{FF2B5EF4-FFF2-40B4-BE49-F238E27FC236}">
                <a16:creationId xmlns:a16="http://schemas.microsoft.com/office/drawing/2014/main" id="{F77AC336-0785-27B9-304E-E647A2754C3E}"/>
              </a:ext>
            </a:extLst>
          </p:cNvPr>
          <p:cNvSpPr txBox="1"/>
          <p:nvPr/>
        </p:nvSpPr>
        <p:spPr>
          <a:xfrm>
            <a:off x="5040312" y="262389"/>
            <a:ext cx="3996184" cy="646331"/>
          </a:xfrm>
          <a:prstGeom prst="rect">
            <a:avLst/>
          </a:prstGeom>
          <a:noFill/>
        </p:spPr>
        <p:txBody>
          <a:bodyPr wrap="square">
            <a:spAutoFit/>
          </a:bodyPr>
          <a:lstStyle/>
          <a:p>
            <a:pPr algn="r"/>
            <a:r>
              <a:rPr lang="es-ES" b="1" dirty="0"/>
              <a:t>Relación entre los elementos de la TBC </a:t>
            </a:r>
          </a:p>
          <a:p>
            <a:pPr algn="r"/>
            <a:r>
              <a:rPr lang="es-ES" b="1" dirty="0"/>
              <a:t>y los procesos académicos de la UNEG</a:t>
            </a:r>
          </a:p>
        </p:txBody>
      </p:sp>
      <p:sp>
        <p:nvSpPr>
          <p:cNvPr id="5" name="CuadroTexto 4">
            <a:extLst>
              <a:ext uri="{FF2B5EF4-FFF2-40B4-BE49-F238E27FC236}">
                <a16:creationId xmlns:a16="http://schemas.microsoft.com/office/drawing/2014/main" id="{C083861F-B0E9-FAA4-472B-E3588A83BE86}"/>
              </a:ext>
            </a:extLst>
          </p:cNvPr>
          <p:cNvSpPr txBox="1"/>
          <p:nvPr/>
        </p:nvSpPr>
        <p:spPr>
          <a:xfrm>
            <a:off x="1505337" y="1794565"/>
            <a:ext cx="3066663" cy="4524315"/>
          </a:xfrm>
          <a:prstGeom prst="rect">
            <a:avLst/>
          </a:prstGeom>
          <a:noFill/>
        </p:spPr>
        <p:txBody>
          <a:bodyPr wrap="square">
            <a:spAutoFit/>
          </a:bodyPr>
          <a:lstStyle/>
          <a:p>
            <a:r>
              <a:rPr lang="es-US" sz="1600" b="1" dirty="0"/>
              <a:t>Descentralización</a:t>
            </a:r>
            <a:r>
              <a:rPr lang="es-US" sz="1600" dirty="0"/>
              <a:t>: Elimina la necesidad de un servidor central. Hace al sistema resistente a ataques y fallos.</a:t>
            </a:r>
          </a:p>
          <a:p>
            <a:endParaRPr lang="es-US" sz="1600" dirty="0"/>
          </a:p>
          <a:p>
            <a:r>
              <a:rPr lang="es-ES" sz="1600" b="1" dirty="0">
                <a:effectLst/>
                <a:latin typeface="Times New Roman" panose="02020603050405020304" pitchFamily="18" charset="0"/>
                <a:ea typeface="Times New Roman" panose="02020603050405020304" pitchFamily="18" charset="0"/>
              </a:rPr>
              <a:t>Inmutabilidad</a:t>
            </a:r>
            <a:r>
              <a:rPr lang="es-ES" sz="1600" dirty="0">
                <a:effectLst/>
                <a:latin typeface="Times New Roman" panose="02020603050405020304" pitchFamily="18" charset="0"/>
                <a:ea typeface="Times New Roman" panose="02020603050405020304" pitchFamily="18" charset="0"/>
              </a:rPr>
              <a:t>: Cada bloque se enlaza al anterior mediante una función hash, haciéndolo prácticamente imposible alterar.</a:t>
            </a:r>
          </a:p>
          <a:p>
            <a:endParaRPr lang="es-ES" sz="1600" dirty="0">
              <a:effectLst/>
              <a:latin typeface="Times New Roman" panose="02020603050405020304" pitchFamily="18" charset="0"/>
              <a:ea typeface="Times New Roman" panose="02020603050405020304" pitchFamily="18" charset="0"/>
            </a:endParaRPr>
          </a:p>
          <a:p>
            <a:r>
              <a:rPr lang="es-ES" sz="1600" b="1" dirty="0">
                <a:latin typeface="Times New Roman" panose="02020603050405020304" pitchFamily="18" charset="0"/>
              </a:rPr>
              <a:t>Transparencia</a:t>
            </a:r>
            <a:r>
              <a:rPr lang="es-ES" sz="1600" dirty="0">
                <a:latin typeface="Times New Roman" panose="02020603050405020304" pitchFamily="18" charset="0"/>
              </a:rPr>
              <a:t>: Las transacciones son visibles para todos los participantes.</a:t>
            </a:r>
          </a:p>
          <a:p>
            <a:endParaRPr lang="es-ES" sz="1600" dirty="0">
              <a:latin typeface="Times New Roman" panose="02020603050405020304" pitchFamily="18" charset="0"/>
            </a:endParaRPr>
          </a:p>
          <a:p>
            <a:r>
              <a:rPr lang="es-US" sz="1600" b="1" dirty="0">
                <a:latin typeface="Times New Roman" panose="02020603050405020304" pitchFamily="18" charset="0"/>
              </a:rPr>
              <a:t>Seguridad</a:t>
            </a:r>
            <a:r>
              <a:rPr lang="es-US" sz="1600" dirty="0">
                <a:latin typeface="Times New Roman" panose="02020603050405020304" pitchFamily="18" charset="0"/>
              </a:rPr>
              <a:t>: La integridad de los datos, así como la identidad de los usuario, es asegurada mediante criptografía.</a:t>
            </a:r>
          </a:p>
        </p:txBody>
      </p:sp>
      <p:pic>
        <p:nvPicPr>
          <p:cNvPr id="6" name="Picture 7">
            <a:extLst>
              <a:ext uri="{FF2B5EF4-FFF2-40B4-BE49-F238E27FC236}">
                <a16:creationId xmlns:a16="http://schemas.microsoft.com/office/drawing/2014/main" id="{8B3F6B54-3454-065E-8BC4-5B6FC3356A5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2914" y="1861588"/>
            <a:ext cx="988406" cy="1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ADEDFDBF-9E32-0D6B-1EBC-C2ED1D70B9E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7526" y="4410808"/>
            <a:ext cx="919182" cy="1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1ABF9764-E354-9914-FA0F-E7178A27335B}"/>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12055" y="3136056"/>
            <a:ext cx="910124" cy="1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n 6">
            <a:extLst>
              <a:ext uri="{FF2B5EF4-FFF2-40B4-BE49-F238E27FC236}">
                <a16:creationId xmlns:a16="http://schemas.microsoft.com/office/drawing/2014/main" id="{1A15CF16-90D2-EC3E-218E-91A7F60E633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187972" y="1514832"/>
            <a:ext cx="3583114" cy="4834483"/>
          </a:xfrm>
          <a:prstGeom prst="rect">
            <a:avLst/>
          </a:prstGeom>
        </p:spPr>
      </p:pic>
    </p:spTree>
    <p:extLst>
      <p:ext uri="{BB962C8B-B14F-4D97-AF65-F5344CB8AC3E}">
        <p14:creationId xmlns:p14="http://schemas.microsoft.com/office/powerpoint/2010/main" val="2843119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24BC403-8401-F5C1-910C-5E8D19F77D77}"/>
              </a:ext>
            </a:extLst>
          </p:cNvPr>
          <p:cNvSpPr txBox="1"/>
          <p:nvPr/>
        </p:nvSpPr>
        <p:spPr>
          <a:xfrm>
            <a:off x="323528" y="555171"/>
            <a:ext cx="3960440" cy="584775"/>
          </a:xfrm>
          <a:prstGeom prst="rect">
            <a:avLst/>
          </a:prstGeom>
          <a:noFill/>
        </p:spPr>
        <p:txBody>
          <a:bodyPr wrap="square">
            <a:spAutoFit/>
          </a:bodyPr>
          <a:lstStyle>
            <a:defPPr>
              <a:defRPr lang="es-ES"/>
            </a:defPPr>
            <a:lvl1pPr marL="285750" indent="-285750" algn="r">
              <a:spcAft>
                <a:spcPts val="600"/>
              </a:spcAft>
              <a:buFont typeface="Arial" panose="020B0604020202020204" pitchFamily="34" charset="0"/>
              <a:buChar char="•"/>
              <a:defRPr sz="1600" u="sng"/>
            </a:lvl1pPr>
          </a:lstStyle>
          <a:p>
            <a:pPr marL="0" indent="0" algn="l">
              <a:buNone/>
            </a:pPr>
            <a:r>
              <a:rPr lang="es-ES" dirty="0"/>
              <a:t>Procesos académicos que pueden ser automatizados mediante la TBC</a:t>
            </a:r>
            <a:endParaRPr lang="es-US" dirty="0"/>
          </a:p>
        </p:txBody>
      </p:sp>
      <p:sp>
        <p:nvSpPr>
          <p:cNvPr id="5" name="Título 1">
            <a:extLst>
              <a:ext uri="{FF2B5EF4-FFF2-40B4-BE49-F238E27FC236}">
                <a16:creationId xmlns:a16="http://schemas.microsoft.com/office/drawing/2014/main" id="{F1E8FCCE-2307-ED8B-5F4E-45556FD81B3D}"/>
              </a:ext>
            </a:extLst>
          </p:cNvPr>
          <p:cNvSpPr txBox="1">
            <a:spLocks/>
          </p:cNvSpPr>
          <p:nvPr/>
        </p:nvSpPr>
        <p:spPr>
          <a:xfrm>
            <a:off x="0" y="46646"/>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US" sz="2800">
                <a:ln w="18415" cmpd="sng">
                  <a:solidFill>
                    <a:srgbClr val="FFFFFF"/>
                  </a:solidFill>
                  <a:prstDash val="solid"/>
                </a:ln>
                <a:solidFill>
                  <a:srgbClr val="FFFFFF"/>
                </a:solidFill>
                <a:effectLst>
                  <a:outerShdw blurRad="63500" dir="3600000" algn="tl" rotWithShape="0">
                    <a:srgbClr val="000000">
                      <a:alpha val="70000"/>
                    </a:srgbClr>
                  </a:outerShdw>
                </a:effectLst>
              </a:rPr>
              <a:t>Análisis de Resultados</a:t>
            </a:r>
            <a:endPar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CuadroTexto 7">
            <a:extLst>
              <a:ext uri="{FF2B5EF4-FFF2-40B4-BE49-F238E27FC236}">
                <a16:creationId xmlns:a16="http://schemas.microsoft.com/office/drawing/2014/main" id="{DB051E33-D2C0-33F7-8994-A0896A442F72}"/>
              </a:ext>
            </a:extLst>
          </p:cNvPr>
          <p:cNvSpPr txBox="1"/>
          <p:nvPr/>
        </p:nvSpPr>
        <p:spPr>
          <a:xfrm>
            <a:off x="5040312" y="262389"/>
            <a:ext cx="3996184" cy="646331"/>
          </a:xfrm>
          <a:prstGeom prst="rect">
            <a:avLst/>
          </a:prstGeom>
          <a:noFill/>
        </p:spPr>
        <p:txBody>
          <a:bodyPr wrap="square">
            <a:spAutoFit/>
          </a:bodyPr>
          <a:lstStyle/>
          <a:p>
            <a:pPr algn="r"/>
            <a:r>
              <a:rPr lang="es-ES" b="1" dirty="0"/>
              <a:t>Relación entre los elementos de la TBC </a:t>
            </a:r>
          </a:p>
          <a:p>
            <a:pPr algn="r"/>
            <a:r>
              <a:rPr lang="es-ES" b="1" dirty="0"/>
              <a:t>y los procesos académicos de la UNEG</a:t>
            </a:r>
          </a:p>
        </p:txBody>
      </p:sp>
      <p:graphicFrame>
        <p:nvGraphicFramePr>
          <p:cNvPr id="2" name="Tabla 1">
            <a:extLst>
              <a:ext uri="{FF2B5EF4-FFF2-40B4-BE49-F238E27FC236}">
                <a16:creationId xmlns:a16="http://schemas.microsoft.com/office/drawing/2014/main" id="{65AC3885-06C7-B2D4-4C84-A279D57565D0}"/>
              </a:ext>
            </a:extLst>
          </p:cNvPr>
          <p:cNvGraphicFramePr>
            <a:graphicFrameLocks noGrp="1"/>
          </p:cNvGraphicFramePr>
          <p:nvPr/>
        </p:nvGraphicFramePr>
        <p:xfrm>
          <a:off x="179511" y="1340768"/>
          <a:ext cx="8856986" cy="5086675"/>
        </p:xfrm>
        <a:graphic>
          <a:graphicData uri="http://schemas.openxmlformats.org/drawingml/2006/table">
            <a:tbl>
              <a:tblPr firstRow="1" firstCol="1">
                <a:tableStyleId>{9D7B26C5-4107-4FEC-AEDC-1716B250A1EF}</a:tableStyleId>
              </a:tblPr>
              <a:tblGrid>
                <a:gridCol w="1950303">
                  <a:extLst>
                    <a:ext uri="{9D8B030D-6E8A-4147-A177-3AD203B41FA5}">
                      <a16:colId xmlns:a16="http://schemas.microsoft.com/office/drawing/2014/main" val="2283800154"/>
                    </a:ext>
                  </a:extLst>
                </a:gridCol>
                <a:gridCol w="2514194">
                  <a:extLst>
                    <a:ext uri="{9D8B030D-6E8A-4147-A177-3AD203B41FA5}">
                      <a16:colId xmlns:a16="http://schemas.microsoft.com/office/drawing/2014/main" val="635274799"/>
                    </a:ext>
                  </a:extLst>
                </a:gridCol>
                <a:gridCol w="4137861">
                  <a:extLst>
                    <a:ext uri="{9D8B030D-6E8A-4147-A177-3AD203B41FA5}">
                      <a16:colId xmlns:a16="http://schemas.microsoft.com/office/drawing/2014/main" val="2373504760"/>
                    </a:ext>
                  </a:extLst>
                </a:gridCol>
                <a:gridCol w="254628">
                  <a:extLst>
                    <a:ext uri="{9D8B030D-6E8A-4147-A177-3AD203B41FA5}">
                      <a16:colId xmlns:a16="http://schemas.microsoft.com/office/drawing/2014/main" val="2709413262"/>
                    </a:ext>
                  </a:extLst>
                </a:gridCol>
              </a:tblGrid>
              <a:tr h="283563">
                <a:tc>
                  <a:txBody>
                    <a:bodyPr/>
                    <a:lstStyle/>
                    <a:p>
                      <a:pPr marL="0" marR="0" algn="l">
                        <a:spcBef>
                          <a:spcPts val="0"/>
                        </a:spcBef>
                        <a:spcAft>
                          <a:spcPts val="0"/>
                        </a:spcAft>
                      </a:pPr>
                      <a:r>
                        <a:rPr lang="es-VE" sz="1600" dirty="0">
                          <a:effectLst/>
                        </a:rPr>
                        <a:t>Elemento de la TBC</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l">
                        <a:spcBef>
                          <a:spcPts val="0"/>
                        </a:spcBef>
                        <a:spcAft>
                          <a:spcPts val="0"/>
                        </a:spcAft>
                      </a:pPr>
                      <a:r>
                        <a:rPr lang="es-VE" sz="1600" dirty="0">
                          <a:effectLst/>
                        </a:rPr>
                        <a:t>Proceso académico</a:t>
                      </a:r>
                      <a:endParaRPr lang="es-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spcBef>
                          <a:spcPts val="0"/>
                        </a:spcBef>
                        <a:spcAft>
                          <a:spcPts val="0"/>
                        </a:spcAft>
                      </a:pPr>
                      <a:r>
                        <a:rPr lang="es-VE" sz="1600" dirty="0">
                          <a:effectLst/>
                        </a:rPr>
                        <a:t>Aplicación</a:t>
                      </a:r>
                      <a:endParaRPr lang="es-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s-US" sz="1200">
                          <a:effectLst/>
                        </a:rPr>
                        <a:t> </a:t>
                      </a:r>
                      <a:endParaRPr lang="es-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489147837"/>
                  </a:ext>
                </a:extLst>
              </a:tr>
              <a:tr h="580533">
                <a:tc rowSpan="8">
                  <a:txBody>
                    <a:bodyPr/>
                    <a:lstStyle/>
                    <a:p>
                      <a:pPr marL="71755" marR="71755" algn="ctr">
                        <a:spcBef>
                          <a:spcPts val="0"/>
                        </a:spcBef>
                        <a:spcAft>
                          <a:spcPts val="0"/>
                        </a:spcAft>
                      </a:pPr>
                      <a:r>
                        <a:rPr lang="es-US" sz="1600" kern="1200" dirty="0">
                          <a:solidFill>
                            <a:schemeClr val="tx1"/>
                          </a:solidFill>
                          <a:effectLst/>
                          <a:latin typeface="+mn-lt"/>
                          <a:ea typeface="+mn-ea"/>
                          <a:cs typeface="+mn-cs"/>
                        </a:rPr>
                        <a:t>Cadena de Bloques</a:t>
                      </a:r>
                    </a:p>
                  </a:txBody>
                  <a:tcPr marL="68580" marR="68580" marT="0" marB="0" vert="vert270" anchor="ctr">
                    <a:lnR w="12700" cap="flat" cmpd="sng" algn="ctr">
                      <a:solidFill>
                        <a:schemeClr val="tx1"/>
                      </a:solidFill>
                      <a:prstDash val="solid"/>
                      <a:round/>
                      <a:headEnd type="none" w="med" len="med"/>
                      <a:tailEnd type="none" w="med" len="med"/>
                    </a:lnR>
                  </a:tcPr>
                </a:tc>
                <a:tc rowSpan="3">
                  <a:txBody>
                    <a:bodyPr/>
                    <a:lstStyle/>
                    <a:p>
                      <a:pPr marL="0" marR="0" algn="l">
                        <a:spcBef>
                          <a:spcPts val="0"/>
                        </a:spcBef>
                        <a:spcAft>
                          <a:spcPts val="0"/>
                        </a:spcAft>
                      </a:pPr>
                      <a:r>
                        <a:rPr lang="es-US" sz="1600" dirty="0">
                          <a:effectLst/>
                        </a:rPr>
                        <a:t>Gestión de Identidad y Credenciales</a:t>
                      </a: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Almacenamiento seguro y verificable de títulos, certificados y equivalencias académicas.</a:t>
                      </a:r>
                      <a:endParaRPr lang="es-US" sz="16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US"/>
                    </a:p>
                  </a:txBody>
                  <a:tcPr/>
                </a:tc>
                <a:extLst>
                  <a:ext uri="{0D108BD9-81ED-4DB2-BD59-A6C34878D82A}">
                    <a16:rowId xmlns:a16="http://schemas.microsoft.com/office/drawing/2014/main" val="3216059423"/>
                  </a:ext>
                </a:extLst>
              </a:tr>
              <a:tr h="781610">
                <a:tc vMerge="1">
                  <a:txBody>
                    <a:bodyPr/>
                    <a:lstStyle/>
                    <a:p>
                      <a:endParaRPr lang="es-US"/>
                    </a:p>
                  </a:txBody>
                  <a:tcPr/>
                </a:tc>
                <a:tc vMerge="1">
                  <a:txBody>
                    <a:bodyPr/>
                    <a:lstStyle/>
                    <a:p>
                      <a:endParaRPr lang="es-US"/>
                    </a:p>
                  </a:txBody>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Creación de identidades digitales únicas para estudiantes, profesores y personal administrativo.</a:t>
                      </a:r>
                      <a:endParaRPr lang="es-US" sz="16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US"/>
                    </a:p>
                  </a:txBody>
                  <a:tcPr/>
                </a:tc>
                <a:extLst>
                  <a:ext uri="{0D108BD9-81ED-4DB2-BD59-A6C34878D82A}">
                    <a16:rowId xmlns:a16="http://schemas.microsoft.com/office/drawing/2014/main" val="929584884"/>
                  </a:ext>
                </a:extLst>
              </a:tr>
              <a:tr h="658550">
                <a:tc vMerge="1">
                  <a:txBody>
                    <a:bodyPr/>
                    <a:lstStyle/>
                    <a:p>
                      <a:endParaRPr lang="es-US"/>
                    </a:p>
                  </a:txBody>
                  <a:tcPr/>
                </a:tc>
                <a:tc vMerge="1">
                  <a:txBody>
                    <a:bodyPr/>
                    <a:lstStyle/>
                    <a:p>
                      <a:endParaRPr lang="es-US"/>
                    </a:p>
                  </a:txBody>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Verificación de la autenticidad de credenciales y prevención del fraude.</a:t>
                      </a:r>
                      <a:endParaRPr lang="es-US" sz="16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s-US"/>
                    </a:p>
                  </a:txBody>
                  <a:tcPr/>
                </a:tc>
                <a:extLst>
                  <a:ext uri="{0D108BD9-81ED-4DB2-BD59-A6C34878D82A}">
                    <a16:rowId xmlns:a16="http://schemas.microsoft.com/office/drawing/2014/main" val="3281983093"/>
                  </a:ext>
                </a:extLst>
              </a:tr>
              <a:tr h="521073">
                <a:tc vMerge="1">
                  <a:txBody>
                    <a:bodyPr/>
                    <a:lstStyle/>
                    <a:p>
                      <a:endParaRPr lang="es-US"/>
                    </a:p>
                  </a:txBody>
                  <a:tcPr/>
                </a:tc>
                <a:tc rowSpan="3">
                  <a:txBody>
                    <a:bodyPr/>
                    <a:lstStyle/>
                    <a:p>
                      <a:pPr marL="0" marR="0" algn="l">
                        <a:spcBef>
                          <a:spcPts val="0"/>
                        </a:spcBef>
                        <a:spcAft>
                          <a:spcPts val="0"/>
                        </a:spcAft>
                      </a:pPr>
                      <a:r>
                        <a:rPr lang="es-US" sz="1600" kern="1200" dirty="0">
                          <a:solidFill>
                            <a:schemeClr val="tx1"/>
                          </a:solidFill>
                          <a:effectLst/>
                          <a:latin typeface="+mn-lt"/>
                          <a:ea typeface="+mn-ea"/>
                          <a:cs typeface="+mn-cs"/>
                        </a:rPr>
                        <a:t>Historial Académico Inmutable</a:t>
                      </a: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Registro detallado y transparente del desempeño académico de los estudiantes a lo largo de su trayectoria.</a:t>
                      </a:r>
                      <a:endParaRPr lang="es-US" sz="16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s-US"/>
                    </a:p>
                  </a:txBody>
                  <a:tcPr/>
                </a:tc>
                <a:extLst>
                  <a:ext uri="{0D108BD9-81ED-4DB2-BD59-A6C34878D82A}">
                    <a16:rowId xmlns:a16="http://schemas.microsoft.com/office/drawing/2014/main" val="663289732"/>
                  </a:ext>
                </a:extLst>
              </a:tr>
              <a:tr h="521073">
                <a:tc vMerge="1">
                  <a:txBody>
                    <a:bodyPr/>
                    <a:lstStyle/>
                    <a:p>
                      <a:endParaRPr lang="es-US"/>
                    </a:p>
                  </a:txBody>
                  <a:tcPr/>
                </a:tc>
                <a:tc vMerge="1">
                  <a:txBody>
                    <a:bodyPr/>
                    <a:lstStyle/>
                    <a:p>
                      <a:endParaRPr lang="es-US"/>
                    </a:p>
                  </a:txBody>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Trazabilidad de logros, calificaciones, certificaciones y titulaciones.</a:t>
                      </a:r>
                      <a:endParaRPr lang="es-US" sz="16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US"/>
                    </a:p>
                  </a:txBody>
                  <a:tcPr/>
                </a:tc>
                <a:extLst>
                  <a:ext uri="{0D108BD9-81ED-4DB2-BD59-A6C34878D82A}">
                    <a16:rowId xmlns:a16="http://schemas.microsoft.com/office/drawing/2014/main" val="504878730"/>
                  </a:ext>
                </a:extLst>
              </a:tr>
              <a:tr h="521073">
                <a:tc vMerge="1">
                  <a:txBody>
                    <a:bodyPr/>
                    <a:lstStyle/>
                    <a:p>
                      <a:endParaRPr lang="es-US"/>
                    </a:p>
                  </a:txBody>
                  <a:tcPr/>
                </a:tc>
                <a:tc vMerge="1">
                  <a:txBody>
                    <a:bodyPr/>
                    <a:lstStyle/>
                    <a:p>
                      <a:endParaRPr lang="es-US"/>
                    </a:p>
                  </a:txBody>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Reconocimiento de aprendizajes obtenidos en diversos entornos.</a:t>
                      </a:r>
                      <a:endParaRPr lang="es-US" sz="16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s-US"/>
                    </a:p>
                  </a:txBody>
                  <a:tcPr/>
                </a:tc>
                <a:extLst>
                  <a:ext uri="{0D108BD9-81ED-4DB2-BD59-A6C34878D82A}">
                    <a16:rowId xmlns:a16="http://schemas.microsoft.com/office/drawing/2014/main" val="3001358690"/>
                  </a:ext>
                </a:extLst>
              </a:tr>
              <a:tr h="434228">
                <a:tc vMerge="1">
                  <a:txBody>
                    <a:bodyPr/>
                    <a:lstStyle/>
                    <a:p>
                      <a:endParaRPr lang="es-US"/>
                    </a:p>
                  </a:txBody>
                  <a:tcPr/>
                </a:tc>
                <a:tc rowSpan="2">
                  <a:txBody>
                    <a:bodyPr/>
                    <a:lstStyle/>
                    <a:p>
                      <a:pPr marL="0" marR="0" algn="l">
                        <a:spcBef>
                          <a:spcPts val="0"/>
                        </a:spcBef>
                        <a:spcAft>
                          <a:spcPts val="0"/>
                        </a:spcAft>
                      </a:pPr>
                      <a:r>
                        <a:rPr lang="es-US" sz="1600" dirty="0">
                          <a:effectLst/>
                        </a:rPr>
                        <a:t>Financiamiento Educativo</a:t>
                      </a:r>
                      <a:endParaRPr lang="es-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Gestión transparente de becas, donaciones y pagos.</a:t>
                      </a:r>
                      <a:endParaRPr lang="es-US" sz="16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s-US"/>
                    </a:p>
                  </a:txBody>
                  <a:tcPr/>
                </a:tc>
                <a:extLst>
                  <a:ext uri="{0D108BD9-81ED-4DB2-BD59-A6C34878D82A}">
                    <a16:rowId xmlns:a16="http://schemas.microsoft.com/office/drawing/2014/main" val="655467411"/>
                  </a:ext>
                </a:extLst>
              </a:tr>
              <a:tr h="521073">
                <a:tc vMerge="1">
                  <a:txBody>
                    <a:bodyPr/>
                    <a:lstStyle/>
                    <a:p>
                      <a:endParaRPr lang="es-US"/>
                    </a:p>
                  </a:txBody>
                  <a:tcPr/>
                </a:tc>
                <a:tc vMerge="1">
                  <a:txBody>
                    <a:bodyPr/>
                    <a:lstStyle/>
                    <a:p>
                      <a:endParaRPr lang="es-US"/>
                    </a:p>
                  </a:txBody>
                  <a:tcPr/>
                </a:tc>
                <a:tc gridSpan="2">
                  <a:txBody>
                    <a:bodyPr/>
                    <a:lstStyle/>
                    <a:p>
                      <a:pPr marL="285750" marR="0" indent="-285750" algn="l">
                        <a:spcBef>
                          <a:spcPts val="0"/>
                        </a:spcBef>
                        <a:spcAft>
                          <a:spcPts val="0"/>
                        </a:spcAft>
                        <a:buFont typeface="Arial" panose="020B0604020202020204" pitchFamily="34" charset="0"/>
                        <a:buChar char="•"/>
                      </a:pPr>
                      <a:r>
                        <a:rPr lang="es-US" sz="1600" dirty="0">
                          <a:effectLst/>
                        </a:rPr>
                        <a:t>Posibilidad de utilizar criptomonedas para transacciones universitarias.</a:t>
                      </a:r>
                      <a:endParaRPr lang="es-US" sz="16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US"/>
                    </a:p>
                  </a:txBody>
                  <a:tcPr/>
                </a:tc>
                <a:extLst>
                  <a:ext uri="{0D108BD9-81ED-4DB2-BD59-A6C34878D82A}">
                    <a16:rowId xmlns:a16="http://schemas.microsoft.com/office/drawing/2014/main" val="1745442449"/>
                  </a:ext>
                </a:extLst>
              </a:tr>
            </a:tbl>
          </a:graphicData>
        </a:graphic>
      </p:graphicFrame>
    </p:spTree>
    <p:extLst>
      <p:ext uri="{BB962C8B-B14F-4D97-AF65-F5344CB8AC3E}">
        <p14:creationId xmlns:p14="http://schemas.microsoft.com/office/powerpoint/2010/main" val="429303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24BC403-8401-F5C1-910C-5E8D19F77D77}"/>
              </a:ext>
            </a:extLst>
          </p:cNvPr>
          <p:cNvSpPr txBox="1"/>
          <p:nvPr/>
        </p:nvSpPr>
        <p:spPr>
          <a:xfrm>
            <a:off x="323528" y="555171"/>
            <a:ext cx="3960440" cy="584775"/>
          </a:xfrm>
          <a:prstGeom prst="rect">
            <a:avLst/>
          </a:prstGeom>
          <a:noFill/>
        </p:spPr>
        <p:txBody>
          <a:bodyPr wrap="square">
            <a:spAutoFit/>
          </a:bodyPr>
          <a:lstStyle>
            <a:defPPr>
              <a:defRPr lang="es-ES"/>
            </a:defPPr>
            <a:lvl1pPr marL="285750" indent="-285750" algn="r">
              <a:spcAft>
                <a:spcPts val="600"/>
              </a:spcAft>
              <a:buFont typeface="Arial" panose="020B0604020202020204" pitchFamily="34" charset="0"/>
              <a:buChar char="•"/>
              <a:defRPr sz="1600" u="sng"/>
            </a:lvl1pPr>
          </a:lstStyle>
          <a:p>
            <a:pPr marL="0" indent="0" algn="l">
              <a:buNone/>
            </a:pPr>
            <a:r>
              <a:rPr lang="es-ES" dirty="0"/>
              <a:t>Procesos académicos que pueden ser automatizados mediante la TBC</a:t>
            </a:r>
            <a:endParaRPr lang="es-US" dirty="0"/>
          </a:p>
        </p:txBody>
      </p:sp>
      <p:sp>
        <p:nvSpPr>
          <p:cNvPr id="5" name="Título 1">
            <a:extLst>
              <a:ext uri="{FF2B5EF4-FFF2-40B4-BE49-F238E27FC236}">
                <a16:creationId xmlns:a16="http://schemas.microsoft.com/office/drawing/2014/main" id="{F1E8FCCE-2307-ED8B-5F4E-45556FD81B3D}"/>
              </a:ext>
            </a:extLst>
          </p:cNvPr>
          <p:cNvSpPr txBox="1">
            <a:spLocks/>
          </p:cNvSpPr>
          <p:nvPr/>
        </p:nvSpPr>
        <p:spPr>
          <a:xfrm>
            <a:off x="0" y="46646"/>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US" sz="2800">
                <a:ln w="18415" cmpd="sng">
                  <a:solidFill>
                    <a:srgbClr val="FFFFFF"/>
                  </a:solidFill>
                  <a:prstDash val="solid"/>
                </a:ln>
                <a:solidFill>
                  <a:srgbClr val="FFFFFF"/>
                </a:solidFill>
                <a:effectLst>
                  <a:outerShdw blurRad="63500" dir="3600000" algn="tl" rotWithShape="0">
                    <a:srgbClr val="000000">
                      <a:alpha val="70000"/>
                    </a:srgbClr>
                  </a:outerShdw>
                </a:effectLst>
              </a:rPr>
              <a:t>Análisis de Resultados</a:t>
            </a:r>
            <a:endPar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CuadroTexto 7">
            <a:extLst>
              <a:ext uri="{FF2B5EF4-FFF2-40B4-BE49-F238E27FC236}">
                <a16:creationId xmlns:a16="http://schemas.microsoft.com/office/drawing/2014/main" id="{DB051E33-D2C0-33F7-8994-A0896A442F72}"/>
              </a:ext>
            </a:extLst>
          </p:cNvPr>
          <p:cNvSpPr txBox="1"/>
          <p:nvPr/>
        </p:nvSpPr>
        <p:spPr>
          <a:xfrm>
            <a:off x="5040312" y="262389"/>
            <a:ext cx="3996184" cy="646331"/>
          </a:xfrm>
          <a:prstGeom prst="rect">
            <a:avLst/>
          </a:prstGeom>
          <a:noFill/>
        </p:spPr>
        <p:txBody>
          <a:bodyPr wrap="square">
            <a:spAutoFit/>
          </a:bodyPr>
          <a:lstStyle/>
          <a:p>
            <a:pPr algn="r"/>
            <a:r>
              <a:rPr lang="es-ES" b="1" dirty="0"/>
              <a:t>Relación entre los elementos de la TBC </a:t>
            </a:r>
          </a:p>
          <a:p>
            <a:pPr algn="r"/>
            <a:r>
              <a:rPr lang="es-ES" b="1" dirty="0"/>
              <a:t>y los procesos académicos de la UNEG</a:t>
            </a:r>
          </a:p>
        </p:txBody>
      </p:sp>
      <p:graphicFrame>
        <p:nvGraphicFramePr>
          <p:cNvPr id="2" name="Tabla 1">
            <a:extLst>
              <a:ext uri="{FF2B5EF4-FFF2-40B4-BE49-F238E27FC236}">
                <a16:creationId xmlns:a16="http://schemas.microsoft.com/office/drawing/2014/main" id="{65AC3885-06C7-B2D4-4C84-A279D57565D0}"/>
              </a:ext>
            </a:extLst>
          </p:cNvPr>
          <p:cNvGraphicFramePr>
            <a:graphicFrameLocks noGrp="1"/>
          </p:cNvGraphicFramePr>
          <p:nvPr/>
        </p:nvGraphicFramePr>
        <p:xfrm>
          <a:off x="179511" y="1340769"/>
          <a:ext cx="8856987" cy="2737642"/>
        </p:xfrm>
        <a:graphic>
          <a:graphicData uri="http://schemas.openxmlformats.org/drawingml/2006/table">
            <a:tbl>
              <a:tblPr firstRow="1" firstCol="1">
                <a:tableStyleId>{9D7B26C5-4107-4FEC-AEDC-1716B250A1EF}</a:tableStyleId>
              </a:tblPr>
              <a:tblGrid>
                <a:gridCol w="1950303">
                  <a:extLst>
                    <a:ext uri="{9D8B030D-6E8A-4147-A177-3AD203B41FA5}">
                      <a16:colId xmlns:a16="http://schemas.microsoft.com/office/drawing/2014/main" val="2283800154"/>
                    </a:ext>
                  </a:extLst>
                </a:gridCol>
                <a:gridCol w="2514194">
                  <a:extLst>
                    <a:ext uri="{9D8B030D-6E8A-4147-A177-3AD203B41FA5}">
                      <a16:colId xmlns:a16="http://schemas.microsoft.com/office/drawing/2014/main" val="635274799"/>
                    </a:ext>
                  </a:extLst>
                </a:gridCol>
                <a:gridCol w="4137862">
                  <a:extLst>
                    <a:ext uri="{9D8B030D-6E8A-4147-A177-3AD203B41FA5}">
                      <a16:colId xmlns:a16="http://schemas.microsoft.com/office/drawing/2014/main" val="2373504760"/>
                    </a:ext>
                  </a:extLst>
                </a:gridCol>
                <a:gridCol w="254628">
                  <a:extLst>
                    <a:ext uri="{9D8B030D-6E8A-4147-A177-3AD203B41FA5}">
                      <a16:colId xmlns:a16="http://schemas.microsoft.com/office/drawing/2014/main" val="2709413262"/>
                    </a:ext>
                  </a:extLst>
                </a:gridCol>
              </a:tblGrid>
              <a:tr h="299242">
                <a:tc>
                  <a:txBody>
                    <a:bodyPr/>
                    <a:lstStyle/>
                    <a:p>
                      <a:pPr marL="0" marR="0" algn="l">
                        <a:spcBef>
                          <a:spcPts val="0"/>
                        </a:spcBef>
                        <a:spcAft>
                          <a:spcPts val="0"/>
                        </a:spcAft>
                      </a:pPr>
                      <a:r>
                        <a:rPr lang="es-VE" sz="1600" dirty="0">
                          <a:effectLst/>
                        </a:rPr>
                        <a:t>Elemento de la TBC</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l">
                        <a:spcBef>
                          <a:spcPts val="0"/>
                        </a:spcBef>
                        <a:spcAft>
                          <a:spcPts val="0"/>
                        </a:spcAft>
                      </a:pPr>
                      <a:r>
                        <a:rPr lang="es-VE" sz="1600" dirty="0">
                          <a:effectLst/>
                        </a:rPr>
                        <a:t>Proceso académico</a:t>
                      </a:r>
                      <a:endParaRPr lang="es-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l">
                        <a:spcBef>
                          <a:spcPts val="0"/>
                        </a:spcBef>
                        <a:spcAft>
                          <a:spcPts val="0"/>
                        </a:spcAft>
                      </a:pPr>
                      <a:r>
                        <a:rPr lang="es-VE" sz="1600" dirty="0">
                          <a:effectLst/>
                        </a:rPr>
                        <a:t>Aplicación</a:t>
                      </a:r>
                      <a:endParaRPr lang="es-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s-US" sz="1200">
                          <a:effectLst/>
                        </a:rPr>
                        <a:t> </a:t>
                      </a:r>
                      <a:endParaRPr lang="es-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489147837"/>
                  </a:ext>
                </a:extLst>
              </a:tr>
              <a:tr h="2381428">
                <a:tc>
                  <a:txBody>
                    <a:bodyPr/>
                    <a:lstStyle/>
                    <a:p>
                      <a:pPr marL="71755" marR="71755" algn="ctr">
                        <a:spcBef>
                          <a:spcPts val="0"/>
                        </a:spcBef>
                        <a:spcAft>
                          <a:spcPts val="0"/>
                        </a:spcAft>
                      </a:pPr>
                      <a:r>
                        <a:rPr lang="es-US" sz="1600" kern="1200" dirty="0">
                          <a:solidFill>
                            <a:schemeClr val="tx1"/>
                          </a:solidFill>
                          <a:effectLst/>
                          <a:latin typeface="+mn-lt"/>
                          <a:ea typeface="+mn-ea"/>
                          <a:cs typeface="+mn-cs"/>
                        </a:rPr>
                        <a:t>Algoritmos de Consenso</a:t>
                      </a:r>
                    </a:p>
                  </a:txBody>
                  <a:tcPr marL="68580" marR="68580" marT="0" marB="0" vert="vert270" anchor="ctr">
                    <a:lnR w="12700" cap="flat" cmpd="sng" algn="ctr">
                      <a:solidFill>
                        <a:schemeClr val="tx1"/>
                      </a:solidFill>
                      <a:prstDash val="solid"/>
                      <a:round/>
                      <a:headEnd type="none" w="med" len="med"/>
                      <a:tailEnd type="none" w="med" len="med"/>
                    </a:lnR>
                  </a:tcPr>
                </a:tc>
                <a:tc>
                  <a:txBody>
                    <a:bodyPr/>
                    <a:lstStyle/>
                    <a:p>
                      <a:pPr marL="0" marR="0" algn="l">
                        <a:spcBef>
                          <a:spcPts val="0"/>
                        </a:spcBef>
                        <a:spcAft>
                          <a:spcPts val="0"/>
                        </a:spcAft>
                      </a:pPr>
                      <a:r>
                        <a:rPr lang="es-ES" sz="1600" dirty="0">
                          <a:effectLst/>
                        </a:rPr>
                        <a:t>Gestión de registros académicos y la emisión de certificados.</a:t>
                      </a:r>
                      <a:r>
                        <a:rPr lang="es-VE" sz="1600" dirty="0">
                          <a:effectLst/>
                        </a:rPr>
                        <a:t> </a:t>
                      </a:r>
                      <a:endParaRPr lang="es-US" sz="1600" dirty="0">
                        <a:effectLst/>
                      </a:endParaRPr>
                    </a:p>
                    <a:p>
                      <a:pPr marL="0" marR="0" algn="l">
                        <a:spcBef>
                          <a:spcPts val="0"/>
                        </a:spcBef>
                        <a:spcAft>
                          <a:spcPts val="0"/>
                        </a:spcAft>
                      </a:pPr>
                      <a:r>
                        <a:rPr lang="es-VE" sz="1600" dirty="0">
                          <a:effectLst/>
                        </a:rPr>
                        <a:t> </a:t>
                      </a:r>
                      <a:endParaRPr lang="es-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gridSpan="2">
                  <a:txBody>
                    <a:bodyPr/>
                    <a:lstStyle/>
                    <a:p>
                      <a:pPr marL="0" marR="0" algn="l">
                        <a:spcBef>
                          <a:spcPts val="0"/>
                        </a:spcBef>
                        <a:spcAft>
                          <a:spcPts val="0"/>
                        </a:spcAft>
                      </a:pPr>
                      <a:endParaRPr lang="es-ES" sz="1600" dirty="0">
                        <a:effectLst/>
                      </a:endParaRPr>
                    </a:p>
                    <a:p>
                      <a:pPr marL="285750" marR="0" indent="-285750" algn="l">
                        <a:spcBef>
                          <a:spcPts val="0"/>
                        </a:spcBef>
                        <a:spcAft>
                          <a:spcPts val="0"/>
                        </a:spcAft>
                        <a:buFont typeface="Arial" panose="020B0604020202020204" pitchFamily="34" charset="0"/>
                        <a:buChar char="•"/>
                      </a:pPr>
                      <a:r>
                        <a:rPr lang="es-ES" sz="1600" dirty="0">
                          <a:effectLst/>
                        </a:rPr>
                        <a:t>Los algoritmos de consenso son la garantía del alto nivel de seguridad y confianza que se tiene sobre el estado de la red blockchain. </a:t>
                      </a:r>
                    </a:p>
                    <a:p>
                      <a:pPr marL="285750" marR="0" indent="-285750" algn="l">
                        <a:spcBef>
                          <a:spcPts val="0"/>
                        </a:spcBef>
                        <a:spcAft>
                          <a:spcPts val="0"/>
                        </a:spcAft>
                        <a:buFont typeface="Arial" panose="020B0604020202020204" pitchFamily="34" charset="0"/>
                        <a:buChar char="•"/>
                      </a:pPr>
                      <a:endParaRPr lang="es-ES" sz="1600" dirty="0">
                        <a:effectLst/>
                      </a:endParaRPr>
                    </a:p>
                    <a:p>
                      <a:pPr marL="285750" marR="0" indent="-285750" algn="l">
                        <a:spcBef>
                          <a:spcPts val="0"/>
                        </a:spcBef>
                        <a:spcAft>
                          <a:spcPts val="0"/>
                        </a:spcAft>
                        <a:buFont typeface="Arial" panose="020B0604020202020204" pitchFamily="34" charset="0"/>
                        <a:buChar char="•"/>
                      </a:pPr>
                      <a:r>
                        <a:rPr lang="es-ES" sz="1600" dirty="0">
                          <a:effectLst/>
                        </a:rPr>
                        <a:t>Esta característica fundamental hace que la tecnología blockchain sea adecuada para la mayoría de las aplicaciones educativas incluyendo la gestión de títulos y certificaciones oficiales.</a:t>
                      </a:r>
                    </a:p>
                  </a:txBody>
                  <a:tcPr marL="68580" marR="68580" marT="0" marB="0"/>
                </a:tc>
                <a:tc hMerge="1">
                  <a:txBody>
                    <a:bodyPr/>
                    <a:lstStyle/>
                    <a:p>
                      <a:endParaRPr lang="es-US"/>
                    </a:p>
                  </a:txBody>
                  <a:tcPr/>
                </a:tc>
                <a:extLst>
                  <a:ext uri="{0D108BD9-81ED-4DB2-BD59-A6C34878D82A}">
                    <a16:rowId xmlns:a16="http://schemas.microsoft.com/office/drawing/2014/main" val="3216059423"/>
                  </a:ext>
                </a:extLst>
              </a:tr>
            </a:tbl>
          </a:graphicData>
        </a:graphic>
      </p:graphicFrame>
      <p:pic>
        <p:nvPicPr>
          <p:cNvPr id="9" name="Imagen 8">
            <a:extLst>
              <a:ext uri="{FF2B5EF4-FFF2-40B4-BE49-F238E27FC236}">
                <a16:creationId xmlns:a16="http://schemas.microsoft.com/office/drawing/2014/main" id="{15B59CC0-9576-8B6C-5CC6-255B7EE2298F}"/>
              </a:ext>
            </a:extLst>
          </p:cNvPr>
          <p:cNvPicPr>
            <a:picLocks noChangeAspect="1"/>
          </p:cNvPicPr>
          <p:nvPr/>
        </p:nvPicPr>
        <p:blipFill>
          <a:blip r:embed="rId3"/>
          <a:stretch>
            <a:fillRect/>
          </a:stretch>
        </p:blipFill>
        <p:spPr>
          <a:xfrm>
            <a:off x="683568" y="4398086"/>
            <a:ext cx="7594335" cy="14410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8513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24BC403-8401-F5C1-910C-5E8D19F77D77}"/>
              </a:ext>
            </a:extLst>
          </p:cNvPr>
          <p:cNvSpPr txBox="1"/>
          <p:nvPr/>
        </p:nvSpPr>
        <p:spPr>
          <a:xfrm>
            <a:off x="323528" y="555171"/>
            <a:ext cx="3960440" cy="584775"/>
          </a:xfrm>
          <a:prstGeom prst="rect">
            <a:avLst/>
          </a:prstGeom>
          <a:noFill/>
        </p:spPr>
        <p:txBody>
          <a:bodyPr wrap="square">
            <a:spAutoFit/>
          </a:bodyPr>
          <a:lstStyle>
            <a:defPPr>
              <a:defRPr lang="es-ES"/>
            </a:defPPr>
            <a:lvl1pPr marL="285750" indent="-285750" algn="r">
              <a:spcAft>
                <a:spcPts val="600"/>
              </a:spcAft>
              <a:buFont typeface="Arial" panose="020B0604020202020204" pitchFamily="34" charset="0"/>
              <a:buChar char="•"/>
              <a:defRPr sz="1600" u="sng"/>
            </a:lvl1pPr>
          </a:lstStyle>
          <a:p>
            <a:pPr marL="0" indent="0" algn="l">
              <a:buNone/>
            </a:pPr>
            <a:r>
              <a:rPr lang="es-ES" dirty="0"/>
              <a:t>Procesos académicos que pueden ser automatizados mediante la TBC</a:t>
            </a:r>
            <a:endParaRPr lang="es-US" dirty="0"/>
          </a:p>
        </p:txBody>
      </p:sp>
      <p:sp>
        <p:nvSpPr>
          <p:cNvPr id="5" name="Título 1">
            <a:extLst>
              <a:ext uri="{FF2B5EF4-FFF2-40B4-BE49-F238E27FC236}">
                <a16:creationId xmlns:a16="http://schemas.microsoft.com/office/drawing/2014/main" id="{F1E8FCCE-2307-ED8B-5F4E-45556FD81B3D}"/>
              </a:ext>
            </a:extLst>
          </p:cNvPr>
          <p:cNvSpPr txBox="1">
            <a:spLocks/>
          </p:cNvSpPr>
          <p:nvPr/>
        </p:nvSpPr>
        <p:spPr>
          <a:xfrm>
            <a:off x="0" y="46646"/>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US" sz="2800">
                <a:ln w="18415" cmpd="sng">
                  <a:solidFill>
                    <a:srgbClr val="FFFFFF"/>
                  </a:solidFill>
                  <a:prstDash val="solid"/>
                </a:ln>
                <a:solidFill>
                  <a:srgbClr val="FFFFFF"/>
                </a:solidFill>
                <a:effectLst>
                  <a:outerShdw blurRad="63500" dir="3600000" algn="tl" rotWithShape="0">
                    <a:srgbClr val="000000">
                      <a:alpha val="70000"/>
                    </a:srgbClr>
                  </a:outerShdw>
                </a:effectLst>
              </a:rPr>
              <a:t>Análisis de Resultados</a:t>
            </a:r>
            <a:endPar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CuadroTexto 7">
            <a:extLst>
              <a:ext uri="{FF2B5EF4-FFF2-40B4-BE49-F238E27FC236}">
                <a16:creationId xmlns:a16="http://schemas.microsoft.com/office/drawing/2014/main" id="{DB051E33-D2C0-33F7-8994-A0896A442F72}"/>
              </a:ext>
            </a:extLst>
          </p:cNvPr>
          <p:cNvSpPr txBox="1"/>
          <p:nvPr/>
        </p:nvSpPr>
        <p:spPr>
          <a:xfrm>
            <a:off x="5040312" y="262389"/>
            <a:ext cx="3996184" cy="646331"/>
          </a:xfrm>
          <a:prstGeom prst="rect">
            <a:avLst/>
          </a:prstGeom>
          <a:noFill/>
        </p:spPr>
        <p:txBody>
          <a:bodyPr wrap="square">
            <a:spAutoFit/>
          </a:bodyPr>
          <a:lstStyle/>
          <a:p>
            <a:pPr algn="r"/>
            <a:r>
              <a:rPr lang="es-ES" b="1" dirty="0"/>
              <a:t>Relación entre los elementos de la TBC </a:t>
            </a:r>
          </a:p>
          <a:p>
            <a:pPr algn="r"/>
            <a:r>
              <a:rPr lang="es-ES" b="1" dirty="0"/>
              <a:t>y los procesos académicos de la UNEG</a:t>
            </a:r>
          </a:p>
        </p:txBody>
      </p:sp>
      <p:graphicFrame>
        <p:nvGraphicFramePr>
          <p:cNvPr id="2" name="Tabla 1">
            <a:extLst>
              <a:ext uri="{FF2B5EF4-FFF2-40B4-BE49-F238E27FC236}">
                <a16:creationId xmlns:a16="http://schemas.microsoft.com/office/drawing/2014/main" id="{65AC3885-06C7-B2D4-4C84-A279D57565D0}"/>
              </a:ext>
            </a:extLst>
          </p:cNvPr>
          <p:cNvGraphicFramePr>
            <a:graphicFrameLocks noGrp="1"/>
          </p:cNvGraphicFramePr>
          <p:nvPr/>
        </p:nvGraphicFramePr>
        <p:xfrm>
          <a:off x="179511" y="1340768"/>
          <a:ext cx="8856986" cy="4104455"/>
        </p:xfrm>
        <a:graphic>
          <a:graphicData uri="http://schemas.openxmlformats.org/drawingml/2006/table">
            <a:tbl>
              <a:tblPr firstRow="1" firstCol="1">
                <a:tableStyleId>{9D7B26C5-4107-4FEC-AEDC-1716B250A1EF}</a:tableStyleId>
              </a:tblPr>
              <a:tblGrid>
                <a:gridCol w="1950303">
                  <a:extLst>
                    <a:ext uri="{9D8B030D-6E8A-4147-A177-3AD203B41FA5}">
                      <a16:colId xmlns:a16="http://schemas.microsoft.com/office/drawing/2014/main" val="2283800154"/>
                    </a:ext>
                  </a:extLst>
                </a:gridCol>
                <a:gridCol w="2514194">
                  <a:extLst>
                    <a:ext uri="{9D8B030D-6E8A-4147-A177-3AD203B41FA5}">
                      <a16:colId xmlns:a16="http://schemas.microsoft.com/office/drawing/2014/main" val="635274799"/>
                    </a:ext>
                  </a:extLst>
                </a:gridCol>
                <a:gridCol w="4392489">
                  <a:extLst>
                    <a:ext uri="{9D8B030D-6E8A-4147-A177-3AD203B41FA5}">
                      <a16:colId xmlns:a16="http://schemas.microsoft.com/office/drawing/2014/main" val="2373504760"/>
                    </a:ext>
                  </a:extLst>
                </a:gridCol>
              </a:tblGrid>
              <a:tr h="289412">
                <a:tc>
                  <a:txBody>
                    <a:bodyPr/>
                    <a:lstStyle/>
                    <a:p>
                      <a:pPr marL="0" marR="0" algn="l">
                        <a:spcBef>
                          <a:spcPts val="0"/>
                        </a:spcBef>
                        <a:spcAft>
                          <a:spcPts val="0"/>
                        </a:spcAft>
                      </a:pPr>
                      <a:r>
                        <a:rPr lang="es-VE" sz="1600" dirty="0">
                          <a:effectLst/>
                        </a:rPr>
                        <a:t>Elemento de la TBC</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l">
                        <a:spcBef>
                          <a:spcPts val="0"/>
                        </a:spcBef>
                        <a:spcAft>
                          <a:spcPts val="0"/>
                        </a:spcAft>
                      </a:pPr>
                      <a:r>
                        <a:rPr lang="es-VE" sz="1600" dirty="0">
                          <a:effectLst/>
                        </a:rPr>
                        <a:t>Proceso académico</a:t>
                      </a:r>
                      <a:endParaRPr lang="es-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s-VE" sz="1600" dirty="0">
                          <a:effectLst/>
                        </a:rPr>
                        <a:t>Aplicación</a:t>
                      </a:r>
                    </a:p>
                  </a:txBody>
                  <a:tcPr marL="68580" marR="68580" marT="0" marB="0">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147837"/>
                  </a:ext>
                </a:extLst>
              </a:tr>
              <a:tr h="372028">
                <a:tc rowSpan="7">
                  <a:txBody>
                    <a:bodyPr/>
                    <a:lstStyle/>
                    <a:p>
                      <a:pPr marL="71755" marR="71755" algn="ctr">
                        <a:spcBef>
                          <a:spcPts val="0"/>
                        </a:spcBef>
                        <a:spcAft>
                          <a:spcPts val="0"/>
                        </a:spcAft>
                      </a:pPr>
                      <a:r>
                        <a:rPr lang="es-US" sz="1600" kern="1200" dirty="0">
                          <a:solidFill>
                            <a:schemeClr val="tx1"/>
                          </a:solidFill>
                          <a:effectLst/>
                          <a:latin typeface="+mn-lt"/>
                          <a:ea typeface="+mn-ea"/>
                          <a:cs typeface="+mn-cs"/>
                        </a:rPr>
                        <a:t>Contratos Inteligentes</a:t>
                      </a:r>
                    </a:p>
                  </a:txBody>
                  <a:tcPr marL="68580" marR="68580" marT="0" marB="0" vert="vert270" anchor="ctr">
                    <a:lnR w="12700" cap="flat" cmpd="sng" algn="ctr">
                      <a:solidFill>
                        <a:schemeClr val="tx1"/>
                      </a:solidFill>
                      <a:prstDash val="solid"/>
                      <a:round/>
                      <a:headEnd type="none" w="med" len="med"/>
                      <a:tailEnd type="none" w="med" len="med"/>
                    </a:lnR>
                  </a:tcPr>
                </a:tc>
                <a:tc rowSpan="2">
                  <a:txBody>
                    <a:bodyPr/>
                    <a:lstStyle/>
                    <a:p>
                      <a:pPr marL="0" marR="0" algn="l">
                        <a:spcBef>
                          <a:spcPts val="0"/>
                        </a:spcBef>
                        <a:spcAft>
                          <a:spcPts val="0"/>
                        </a:spcAft>
                      </a:pPr>
                      <a:r>
                        <a:rPr lang="es-ES" sz="1600" dirty="0">
                          <a:effectLst/>
                        </a:rPr>
                        <a:t>Personalización de la Experiencia Educativa</a:t>
                      </a:r>
                      <a:r>
                        <a:rPr lang="es-VE" sz="1600" dirty="0">
                          <a:effectLst/>
                        </a:rPr>
                        <a:t> </a:t>
                      </a:r>
                      <a:endParaRPr lang="es-US" sz="1600" dirty="0">
                        <a:effectLst/>
                      </a:endParaRPr>
                    </a:p>
                    <a:p>
                      <a:pPr marL="0" marR="0" algn="l">
                        <a:spcBef>
                          <a:spcPts val="0"/>
                        </a:spcBef>
                        <a:spcAft>
                          <a:spcPts val="0"/>
                        </a:spcAft>
                      </a:pPr>
                      <a:r>
                        <a:rPr lang="es-VE" sz="1600" dirty="0">
                          <a:effectLst/>
                        </a:rPr>
                        <a:t> </a:t>
                      </a:r>
                      <a:endParaRPr lang="es-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a:spcBef>
                          <a:spcPts val="0"/>
                        </a:spcBef>
                        <a:spcAft>
                          <a:spcPts val="0"/>
                        </a:spcAft>
                        <a:buFont typeface="Arial" panose="020B0604020202020204" pitchFamily="34" charset="0"/>
                        <a:buChar char="•"/>
                      </a:pPr>
                      <a:r>
                        <a:rPr lang="es-ES" sz="1600" dirty="0">
                          <a:effectLst/>
                        </a:rPr>
                        <a:t>Creación de planes de estudio personalizados.</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16059423"/>
                  </a:ext>
                </a:extLst>
              </a:tr>
              <a:tr h="603202">
                <a:tc vMerge="1">
                  <a:txBody>
                    <a:bodyPr/>
                    <a:lstStyle/>
                    <a:p>
                      <a:endParaRPr lang="es-US"/>
                    </a:p>
                  </a:txBody>
                  <a:tcPr/>
                </a:tc>
                <a:tc vMerge="1">
                  <a:txBody>
                    <a:bodyPr/>
                    <a:lstStyle/>
                    <a:p>
                      <a:endParaRPr lang="es-US"/>
                    </a:p>
                  </a:txBody>
                  <a:tcPr/>
                </a:tc>
                <a:tc>
                  <a:txBody>
                    <a:bodyPr/>
                    <a:lstStyle/>
                    <a:p>
                      <a:pPr marL="285750" marR="0" indent="-285750" algn="l">
                        <a:spcBef>
                          <a:spcPts val="0"/>
                        </a:spcBef>
                        <a:spcAft>
                          <a:spcPts val="0"/>
                        </a:spcAft>
                        <a:buFont typeface="Arial" panose="020B0604020202020204" pitchFamily="34" charset="0"/>
                        <a:buChar char="•"/>
                      </a:pPr>
                      <a:r>
                        <a:rPr lang="es-ES" sz="1600" dirty="0">
                          <a:effectLst/>
                        </a:rPr>
                        <a:t>Seguimiento automático del progreso académico de los estudiantes.</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584884"/>
                  </a:ext>
                </a:extLst>
              </a:tr>
              <a:tr h="531821">
                <a:tc vMerge="1">
                  <a:txBody>
                    <a:bodyPr/>
                    <a:lstStyle/>
                    <a:p>
                      <a:endParaRPr lang="es-US"/>
                    </a:p>
                  </a:txBody>
                  <a:tcPr/>
                </a:tc>
                <a:tc rowSpan="3">
                  <a:txBody>
                    <a:bodyPr/>
                    <a:lstStyle/>
                    <a:p>
                      <a:pPr marL="0" marR="0" algn="l">
                        <a:spcBef>
                          <a:spcPts val="0"/>
                        </a:spcBef>
                        <a:spcAft>
                          <a:spcPts val="0"/>
                        </a:spcAft>
                      </a:pPr>
                      <a:r>
                        <a:rPr lang="es-US" sz="1600" kern="1200" dirty="0">
                          <a:solidFill>
                            <a:schemeClr val="tx1"/>
                          </a:solidFill>
                          <a:effectLst/>
                          <a:latin typeface="+mn-lt"/>
                          <a:ea typeface="+mn-ea"/>
                          <a:cs typeface="+mn-cs"/>
                        </a:rPr>
                        <a:t>Automatización de Procesos Administrativos</a:t>
                      </a: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a:spcBef>
                          <a:spcPts val="0"/>
                        </a:spcBef>
                        <a:spcAft>
                          <a:spcPts val="0"/>
                        </a:spcAft>
                        <a:buFont typeface="Arial" panose="020B0604020202020204" pitchFamily="34" charset="0"/>
                        <a:buChar char="•"/>
                      </a:pPr>
                      <a:r>
                        <a:rPr lang="es-ES" sz="1600" dirty="0">
                          <a:effectLst/>
                        </a:rPr>
                        <a:t>Gestión de matrículas, pagos, becas y ayudas financieras.</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63289732"/>
                  </a:ext>
                </a:extLst>
              </a:tr>
              <a:tr h="531821">
                <a:tc vMerge="1">
                  <a:txBody>
                    <a:bodyPr/>
                    <a:lstStyle/>
                    <a:p>
                      <a:endParaRPr lang="es-US"/>
                    </a:p>
                  </a:txBody>
                  <a:tcPr/>
                </a:tc>
                <a:tc vMerge="1">
                  <a:txBody>
                    <a:bodyPr/>
                    <a:lstStyle/>
                    <a:p>
                      <a:endParaRPr lang="es-US"/>
                    </a:p>
                  </a:txBody>
                  <a:tcPr/>
                </a:tc>
                <a:tc>
                  <a:txBody>
                    <a:bodyPr/>
                    <a:lstStyle/>
                    <a:p>
                      <a:pPr marL="285750" marR="0" indent="-285750" algn="l">
                        <a:spcBef>
                          <a:spcPts val="0"/>
                        </a:spcBef>
                        <a:spcAft>
                          <a:spcPts val="0"/>
                        </a:spcAft>
                        <a:buFont typeface="Arial" panose="020B0604020202020204" pitchFamily="34" charset="0"/>
                        <a:buChar char="•"/>
                      </a:pPr>
                      <a:r>
                        <a:rPr lang="es-ES" sz="1600" dirty="0">
                          <a:effectLst/>
                        </a:rPr>
                        <a:t>Automatización de la evaluación y calificación de asignaturas.</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4878730"/>
                  </a:ext>
                </a:extLst>
              </a:tr>
              <a:tr h="531821">
                <a:tc vMerge="1">
                  <a:txBody>
                    <a:bodyPr/>
                    <a:lstStyle/>
                    <a:p>
                      <a:endParaRPr lang="es-US"/>
                    </a:p>
                  </a:txBody>
                  <a:tcPr/>
                </a:tc>
                <a:tc vMerge="1">
                  <a:txBody>
                    <a:bodyPr/>
                    <a:lstStyle/>
                    <a:p>
                      <a:endParaRPr lang="es-US"/>
                    </a:p>
                  </a:txBody>
                  <a:tcPr/>
                </a:tc>
                <a:tc>
                  <a:txBody>
                    <a:bodyPr/>
                    <a:lstStyle/>
                    <a:p>
                      <a:pPr marL="285750" marR="0" indent="-285750" algn="l">
                        <a:spcBef>
                          <a:spcPts val="0"/>
                        </a:spcBef>
                        <a:spcAft>
                          <a:spcPts val="0"/>
                        </a:spcAft>
                        <a:buFont typeface="Arial" panose="020B0604020202020204" pitchFamily="34" charset="0"/>
                        <a:buChar char="•"/>
                      </a:pPr>
                      <a:r>
                        <a:rPr lang="es-ES" sz="1600" dirty="0">
                          <a:effectLst/>
                        </a:rPr>
                        <a:t>Gestión de la investigación, incluyendo la protección de la propiedad intelectual.</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358690"/>
                  </a:ext>
                </a:extLst>
              </a:tr>
              <a:tr h="746610">
                <a:tc vMerge="1">
                  <a:txBody>
                    <a:bodyPr/>
                    <a:lstStyle/>
                    <a:p>
                      <a:endParaRPr lang="es-US"/>
                    </a:p>
                  </a:txBody>
                  <a:tcPr/>
                </a:tc>
                <a:tc rowSpan="2">
                  <a:txBody>
                    <a:bodyPr/>
                    <a:lstStyle/>
                    <a:p>
                      <a:pPr marL="0" marR="0" algn="l">
                        <a:spcBef>
                          <a:spcPts val="0"/>
                        </a:spcBef>
                        <a:spcAft>
                          <a:spcPts val="0"/>
                        </a:spcAft>
                      </a:pPr>
                      <a:r>
                        <a:rPr lang="es-ES" sz="1600" dirty="0">
                          <a:effectLst/>
                        </a:rPr>
                        <a:t>Gestión de la Identidad Digital</a:t>
                      </a:r>
                      <a:endParaRPr lang="es-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a:spcBef>
                          <a:spcPts val="0"/>
                        </a:spcBef>
                        <a:spcAft>
                          <a:spcPts val="0"/>
                        </a:spcAft>
                        <a:buFont typeface="Arial" panose="020B0604020202020204" pitchFamily="34" charset="0"/>
                        <a:buChar char="•"/>
                      </a:pPr>
                      <a:r>
                        <a:rPr lang="es-ES" sz="1600" dirty="0">
                          <a:effectLst/>
                        </a:rPr>
                        <a:t>Creación y gestión de identidades digitales seguras para todos los miembros de la comunidad universitaria.</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55467411"/>
                  </a:ext>
                </a:extLst>
              </a:tr>
              <a:tr h="497740">
                <a:tc vMerge="1">
                  <a:txBody>
                    <a:bodyPr/>
                    <a:lstStyle/>
                    <a:p>
                      <a:endParaRPr lang="es-US"/>
                    </a:p>
                  </a:txBody>
                  <a:tcPr/>
                </a:tc>
                <a:tc vMerge="1">
                  <a:txBody>
                    <a:bodyPr/>
                    <a:lstStyle/>
                    <a:p>
                      <a:endParaRPr lang="es-US"/>
                    </a:p>
                  </a:txBody>
                  <a:tcPr/>
                </a:tc>
                <a:tc>
                  <a:txBody>
                    <a:bodyPr/>
                    <a:lstStyle/>
                    <a:p>
                      <a:pPr marL="285750" marR="0" indent="-285750" algn="l">
                        <a:spcBef>
                          <a:spcPts val="0"/>
                        </a:spcBef>
                        <a:spcAft>
                          <a:spcPts val="0"/>
                        </a:spcAft>
                        <a:buFont typeface="Arial" panose="020B0604020202020204" pitchFamily="34" charset="0"/>
                        <a:buChar char="•"/>
                      </a:pPr>
                      <a:r>
                        <a:rPr lang="es-ES" sz="1600" dirty="0">
                          <a:effectLst/>
                        </a:rPr>
                        <a:t>Autenticación y autorización de acceso a sistemas y recursos universitarios</a:t>
                      </a:r>
                      <a:endParaRPr lang="es-US" sz="16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442449"/>
                  </a:ext>
                </a:extLst>
              </a:tr>
            </a:tbl>
          </a:graphicData>
        </a:graphic>
      </p:graphicFrame>
    </p:spTree>
    <p:extLst>
      <p:ext uri="{BB962C8B-B14F-4D97-AF65-F5344CB8AC3E}">
        <p14:creationId xmlns:p14="http://schemas.microsoft.com/office/powerpoint/2010/main" val="3672108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3" name="CuadroTexto 2">
            <a:extLst>
              <a:ext uri="{FF2B5EF4-FFF2-40B4-BE49-F238E27FC236}">
                <a16:creationId xmlns:a16="http://schemas.microsoft.com/office/drawing/2014/main" id="{A2D71F15-989B-83E6-4D1F-B33FA8D5E9A1}"/>
              </a:ext>
            </a:extLst>
          </p:cNvPr>
          <p:cNvSpPr txBox="1"/>
          <p:nvPr/>
        </p:nvSpPr>
        <p:spPr>
          <a:xfrm>
            <a:off x="142665" y="764704"/>
            <a:ext cx="3563291" cy="923330"/>
          </a:xfrm>
          <a:prstGeom prst="rect">
            <a:avLst/>
          </a:prstGeom>
          <a:noFill/>
        </p:spPr>
        <p:txBody>
          <a:bodyPr wrap="square">
            <a:spAutoFit/>
          </a:bodyPr>
          <a:lstStyle/>
          <a:p>
            <a:pPr algn="ctr"/>
            <a:r>
              <a:rPr lang="es-ES" b="1" dirty="0"/>
              <a:t>Lineamientos metodológicos para la automatización de procesos académicos en la UNEG con  TBC</a:t>
            </a:r>
          </a:p>
        </p:txBody>
      </p:sp>
      <p:sp>
        <p:nvSpPr>
          <p:cNvPr id="5" name="CuadroTexto 4">
            <a:extLst>
              <a:ext uri="{FF2B5EF4-FFF2-40B4-BE49-F238E27FC236}">
                <a16:creationId xmlns:a16="http://schemas.microsoft.com/office/drawing/2014/main" id="{92467FA4-42C2-0429-5471-A1D7FDE5966A}"/>
              </a:ext>
            </a:extLst>
          </p:cNvPr>
          <p:cNvSpPr txBox="1"/>
          <p:nvPr/>
        </p:nvSpPr>
        <p:spPr>
          <a:xfrm>
            <a:off x="142664" y="1844824"/>
            <a:ext cx="3563291" cy="4062651"/>
          </a:xfrm>
          <a:prstGeom prst="rect">
            <a:avLst/>
          </a:prstGeom>
          <a:noFill/>
        </p:spPr>
        <p:txBody>
          <a:bodyPr wrap="square">
            <a:spAutoFit/>
          </a:bodyPr>
          <a:lstStyle/>
          <a:p>
            <a:r>
              <a:rPr lang="es-ES" sz="1400" u="sng" dirty="0"/>
              <a:t>Diagrama de flujo para determinar sí la TBC es adecuada para implementar la automatización de un proceso académico:</a:t>
            </a:r>
          </a:p>
          <a:p>
            <a:endParaRPr lang="es-ES" sz="1400" dirty="0"/>
          </a:p>
          <a:p>
            <a:pPr marL="285750" indent="-285750">
              <a:spcAft>
                <a:spcPts val="1200"/>
              </a:spcAft>
              <a:buFont typeface="Arial" panose="020B0604020202020204" pitchFamily="34" charset="0"/>
              <a:buChar char="•"/>
            </a:pPr>
            <a:r>
              <a:rPr lang="es-ES" sz="1400" dirty="0"/>
              <a:t>Si se </a:t>
            </a:r>
            <a:r>
              <a:rPr lang="es-ES" sz="1400" b="1" dirty="0"/>
              <a:t>responde "Sí" a todas las preguntas</a:t>
            </a:r>
            <a:r>
              <a:rPr lang="es-ES" sz="1400" dirty="0"/>
              <a:t>, la </a:t>
            </a:r>
            <a:r>
              <a:rPr lang="es-ES" sz="1400" b="1" dirty="0"/>
              <a:t>TBC es una buena opción </a:t>
            </a:r>
            <a:r>
              <a:rPr lang="es-ES" sz="1400" dirty="0"/>
              <a:t>y se considera adecuada para la automatización del proceso. Por lo tanto, se recomienda considerar una </a:t>
            </a:r>
            <a:r>
              <a:rPr lang="es-ES" sz="1400" b="1" dirty="0"/>
              <a:t>blockchain pública</a:t>
            </a:r>
            <a:r>
              <a:rPr lang="es-ES" sz="1400" dirty="0"/>
              <a:t>. </a:t>
            </a:r>
          </a:p>
          <a:p>
            <a:pPr marL="285750" indent="-285750">
              <a:spcAft>
                <a:spcPts val="1200"/>
              </a:spcAft>
              <a:buFont typeface="Arial" panose="020B0604020202020204" pitchFamily="34" charset="0"/>
              <a:buChar char="•"/>
            </a:pPr>
            <a:r>
              <a:rPr lang="es-ES" sz="1400" dirty="0"/>
              <a:t>Si se </a:t>
            </a:r>
            <a:r>
              <a:rPr lang="es-ES" sz="1400" b="1" dirty="0"/>
              <a:t>responde "Sí" a las primeras 4</a:t>
            </a:r>
            <a:r>
              <a:rPr lang="es-ES" sz="1400" dirty="0"/>
              <a:t> preguntas solamente, la </a:t>
            </a:r>
            <a:r>
              <a:rPr lang="es-ES" sz="1400" b="1" dirty="0"/>
              <a:t>TBC es una buena </a:t>
            </a:r>
            <a:r>
              <a:rPr lang="es-ES" sz="1400" dirty="0"/>
              <a:t>opción a considerar también y se recomienda considerar una </a:t>
            </a:r>
            <a:r>
              <a:rPr lang="es-ES" sz="1400" b="1" dirty="0"/>
              <a:t>blockchain privada o híbrida. </a:t>
            </a:r>
          </a:p>
          <a:p>
            <a:pPr marL="285750" indent="-285750">
              <a:spcAft>
                <a:spcPts val="1200"/>
              </a:spcAft>
              <a:buFont typeface="Arial" panose="020B0604020202020204" pitchFamily="34" charset="0"/>
              <a:buChar char="•"/>
            </a:pPr>
            <a:r>
              <a:rPr lang="es-ES" sz="1400" dirty="0"/>
              <a:t>Pero, si se </a:t>
            </a:r>
            <a:r>
              <a:rPr lang="es-ES" sz="1400" b="1" dirty="0"/>
              <a:t>responde "Sí" a 3 o menos </a:t>
            </a:r>
            <a:r>
              <a:rPr lang="es-ES" sz="1400" dirty="0"/>
              <a:t>preguntas, la </a:t>
            </a:r>
            <a:r>
              <a:rPr lang="es-ES" sz="1400" b="1" dirty="0"/>
              <a:t>TBC no se considera una buena opción</a:t>
            </a:r>
            <a:r>
              <a:rPr lang="es-ES" sz="1400" dirty="0"/>
              <a:t>.</a:t>
            </a:r>
          </a:p>
        </p:txBody>
      </p:sp>
      <p:pic>
        <p:nvPicPr>
          <p:cNvPr id="6" name="Imagen 5">
            <a:extLst>
              <a:ext uri="{FF2B5EF4-FFF2-40B4-BE49-F238E27FC236}">
                <a16:creationId xmlns:a16="http://schemas.microsoft.com/office/drawing/2014/main" id="{76EAC923-C42F-C56A-29BB-BB80062A3B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79911" y="613590"/>
            <a:ext cx="5328593" cy="6157494"/>
          </a:xfrm>
          <a:prstGeom prst="rect">
            <a:avLst/>
          </a:prstGeom>
          <a:ln>
            <a:noFill/>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49551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DBBE20F-2A50-5C86-FCCD-B6A0BE00F5F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63803" y="0"/>
            <a:ext cx="8216393" cy="6858000"/>
          </a:xfrm>
          <a:prstGeom prst="rect">
            <a:avLst/>
          </a:prstGeom>
        </p:spPr>
      </p:pic>
    </p:spTree>
    <p:extLst>
      <p:ext uri="{BB962C8B-B14F-4D97-AF65-F5344CB8AC3E}">
        <p14:creationId xmlns:p14="http://schemas.microsoft.com/office/powerpoint/2010/main" val="3803493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1F67BEC-1DD7-DB2A-0583-40F7F35247FC}"/>
              </a:ext>
            </a:extLst>
          </p:cNvPr>
          <p:cNvPicPr>
            <a:picLocks noChangeAspect="1"/>
          </p:cNvPicPr>
          <p:nvPr/>
        </p:nvPicPr>
        <p:blipFill>
          <a:blip r:embed="rId3"/>
          <a:stretch>
            <a:fillRect/>
          </a:stretch>
        </p:blipFill>
        <p:spPr>
          <a:xfrm>
            <a:off x="4499992" y="46646"/>
            <a:ext cx="4392488" cy="1894312"/>
          </a:xfrm>
          <a:prstGeom prst="rect">
            <a:avLst/>
          </a:prstGeom>
        </p:spPr>
      </p:pic>
      <p:sp>
        <p:nvSpPr>
          <p:cNvPr id="2" name="Título 1">
            <a:extLst>
              <a:ext uri="{FF2B5EF4-FFF2-40B4-BE49-F238E27FC236}">
                <a16:creationId xmlns:a16="http://schemas.microsoft.com/office/drawing/2014/main" id="{780FCF51-54A6-DADD-5678-8A31C6FD1899}"/>
              </a:ext>
            </a:extLst>
          </p:cNvPr>
          <p:cNvSpPr>
            <a:spLocks noGrp="1"/>
          </p:cNvSpPr>
          <p:nvPr>
            <p:ph type="title" idx="4294967295"/>
          </p:nvPr>
        </p:nvSpPr>
        <p:spPr>
          <a:xfrm>
            <a:off x="0" y="46646"/>
            <a:ext cx="5040312"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Análisis de Resultados</a:t>
            </a:r>
          </a:p>
        </p:txBody>
      </p:sp>
      <p:sp>
        <p:nvSpPr>
          <p:cNvPr id="10" name="CuadroTexto 9">
            <a:extLst>
              <a:ext uri="{FF2B5EF4-FFF2-40B4-BE49-F238E27FC236}">
                <a16:creationId xmlns:a16="http://schemas.microsoft.com/office/drawing/2014/main" id="{330DFD65-89B4-DC70-FAD6-CB3841DB951C}"/>
              </a:ext>
            </a:extLst>
          </p:cNvPr>
          <p:cNvSpPr txBox="1"/>
          <p:nvPr/>
        </p:nvSpPr>
        <p:spPr>
          <a:xfrm>
            <a:off x="147221" y="1940958"/>
            <a:ext cx="8745259"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ES" dirty="0"/>
              <a:t>Metodología propuesta</a:t>
            </a:r>
            <a:endParaRPr lang="es-US" dirty="0"/>
          </a:p>
        </p:txBody>
      </p:sp>
      <p:sp>
        <p:nvSpPr>
          <p:cNvPr id="3" name="CuadroTexto 2">
            <a:extLst>
              <a:ext uri="{FF2B5EF4-FFF2-40B4-BE49-F238E27FC236}">
                <a16:creationId xmlns:a16="http://schemas.microsoft.com/office/drawing/2014/main" id="{A2D71F15-989B-83E6-4D1F-B33FA8D5E9A1}"/>
              </a:ext>
            </a:extLst>
          </p:cNvPr>
          <p:cNvSpPr txBox="1"/>
          <p:nvPr/>
        </p:nvSpPr>
        <p:spPr>
          <a:xfrm>
            <a:off x="258979" y="669587"/>
            <a:ext cx="4320480"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r>
              <a:rPr lang="es-ES" b="1" dirty="0"/>
              <a:t>Lineamientos metodológicos para la automatización de procesos académicos por medio de la tecnología blockchain en la UNEG</a:t>
            </a:r>
          </a:p>
        </p:txBody>
      </p:sp>
      <p:sp>
        <p:nvSpPr>
          <p:cNvPr id="7" name="CuadroTexto 6">
            <a:extLst>
              <a:ext uri="{FF2B5EF4-FFF2-40B4-BE49-F238E27FC236}">
                <a16:creationId xmlns:a16="http://schemas.microsoft.com/office/drawing/2014/main" id="{D8857378-409A-01BB-3622-4808D5DC75E9}"/>
              </a:ext>
            </a:extLst>
          </p:cNvPr>
          <p:cNvSpPr txBox="1"/>
          <p:nvPr/>
        </p:nvSpPr>
        <p:spPr>
          <a:xfrm>
            <a:off x="147221" y="2507730"/>
            <a:ext cx="3920723" cy="1231106"/>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1200"/>
              </a:spcAft>
            </a:pPr>
            <a:r>
              <a:rPr lang="es-ES" sz="1600" b="1" dirty="0"/>
              <a:t>Paso 1</a:t>
            </a:r>
            <a:r>
              <a:rPr lang="es-ES" sz="1600" dirty="0"/>
              <a:t>. </a:t>
            </a:r>
            <a:r>
              <a:rPr lang="es-ES" sz="1600" b="1" dirty="0"/>
              <a:t>Análisis Inicial y Diagnóstico</a:t>
            </a:r>
            <a:r>
              <a:rPr lang="es-ES" sz="1600" dirty="0"/>
              <a:t>:</a:t>
            </a:r>
          </a:p>
          <a:p>
            <a:pPr marL="342900" indent="-342900">
              <a:buFont typeface="+mj-lt"/>
              <a:buAutoNum type="alphaLcParenR"/>
            </a:pPr>
            <a:r>
              <a:rPr lang="es-ES" sz="1600" dirty="0"/>
              <a:t>Identificación de los procesos</a:t>
            </a:r>
          </a:p>
          <a:p>
            <a:pPr marL="342900" indent="-342900">
              <a:buFont typeface="+mj-lt"/>
              <a:buAutoNum type="alphaLcParenR"/>
            </a:pPr>
            <a:r>
              <a:rPr lang="es-ES" sz="1600" dirty="0"/>
              <a:t>Evaluación de los procesos</a:t>
            </a:r>
          </a:p>
          <a:p>
            <a:pPr marL="342900" indent="-342900">
              <a:buFont typeface="+mj-lt"/>
              <a:buAutoNum type="alphaLcParenR"/>
            </a:pPr>
            <a:r>
              <a:rPr lang="es-ES" sz="1600" dirty="0"/>
              <a:t>Identificación de los puntos débiles</a:t>
            </a:r>
          </a:p>
        </p:txBody>
      </p:sp>
      <p:sp>
        <p:nvSpPr>
          <p:cNvPr id="8" name="CuadroTexto 7">
            <a:extLst>
              <a:ext uri="{FF2B5EF4-FFF2-40B4-BE49-F238E27FC236}">
                <a16:creationId xmlns:a16="http://schemas.microsoft.com/office/drawing/2014/main" id="{F134C532-52DB-DBAF-6637-20D788D7DDC9}"/>
              </a:ext>
            </a:extLst>
          </p:cNvPr>
          <p:cNvSpPr txBox="1"/>
          <p:nvPr/>
        </p:nvSpPr>
        <p:spPr>
          <a:xfrm>
            <a:off x="147221" y="3864980"/>
            <a:ext cx="3920723" cy="1231106"/>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1200"/>
              </a:spcAft>
            </a:pPr>
            <a:r>
              <a:rPr lang="es-ES" sz="1600" b="1" dirty="0"/>
              <a:t>Paso 2. Diseño de la Solución Blockchain:</a:t>
            </a:r>
          </a:p>
          <a:p>
            <a:pPr marL="342900" indent="-342900">
              <a:buFont typeface="+mj-lt"/>
              <a:buAutoNum type="alphaLcParenR"/>
            </a:pPr>
            <a:r>
              <a:rPr lang="es-ES" sz="1600" dirty="0"/>
              <a:t>Selección de la plataforma blockchain</a:t>
            </a:r>
          </a:p>
          <a:p>
            <a:pPr marL="342900" indent="-342900">
              <a:buFont typeface="+mj-lt"/>
              <a:buAutoNum type="alphaLcParenR"/>
            </a:pPr>
            <a:r>
              <a:rPr lang="es-ES" sz="1600" dirty="0"/>
              <a:t>Diseño de la arquitectura</a:t>
            </a:r>
          </a:p>
          <a:p>
            <a:pPr marL="342900" indent="-342900">
              <a:buFont typeface="+mj-lt"/>
              <a:buAutoNum type="alphaLcParenR"/>
            </a:pPr>
            <a:r>
              <a:rPr lang="es-ES" sz="1600" dirty="0"/>
              <a:t>Desarrollo de los contratos inteligentes</a:t>
            </a:r>
          </a:p>
        </p:txBody>
      </p:sp>
      <p:sp>
        <p:nvSpPr>
          <p:cNvPr id="9" name="CuadroTexto 8">
            <a:extLst>
              <a:ext uri="{FF2B5EF4-FFF2-40B4-BE49-F238E27FC236}">
                <a16:creationId xmlns:a16="http://schemas.microsoft.com/office/drawing/2014/main" id="{44E74E40-F9BA-28BD-4D35-1116F69D78B7}"/>
              </a:ext>
            </a:extLst>
          </p:cNvPr>
          <p:cNvSpPr txBox="1"/>
          <p:nvPr/>
        </p:nvSpPr>
        <p:spPr>
          <a:xfrm>
            <a:off x="147221" y="5222230"/>
            <a:ext cx="3920723" cy="1231106"/>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1200"/>
              </a:spcAft>
            </a:pPr>
            <a:r>
              <a:rPr lang="es-ES" sz="1600" b="1" dirty="0"/>
              <a:t>Paso 3. Implementación:</a:t>
            </a:r>
          </a:p>
          <a:p>
            <a:pPr marL="342900" indent="-342900">
              <a:buFont typeface="+mj-lt"/>
              <a:buAutoNum type="alphaLcParenR"/>
            </a:pPr>
            <a:r>
              <a:rPr lang="es-ES" sz="1600" dirty="0"/>
              <a:t>Desarrollo del prototipo</a:t>
            </a:r>
          </a:p>
          <a:p>
            <a:pPr marL="342900" indent="-342900">
              <a:buFont typeface="+mj-lt"/>
              <a:buAutoNum type="alphaLcParenR"/>
            </a:pPr>
            <a:r>
              <a:rPr lang="es-ES" sz="1600" dirty="0"/>
              <a:t>Integración con sistemas existentes</a:t>
            </a:r>
          </a:p>
          <a:p>
            <a:pPr marL="342900" indent="-342900">
              <a:buFont typeface="+mj-lt"/>
              <a:buAutoNum type="alphaLcParenR"/>
            </a:pPr>
            <a:r>
              <a:rPr lang="es-ES" sz="1600" dirty="0"/>
              <a:t>Capacitación del personal</a:t>
            </a:r>
          </a:p>
        </p:txBody>
      </p:sp>
      <p:sp>
        <p:nvSpPr>
          <p:cNvPr id="11" name="CuadroTexto 10">
            <a:extLst>
              <a:ext uri="{FF2B5EF4-FFF2-40B4-BE49-F238E27FC236}">
                <a16:creationId xmlns:a16="http://schemas.microsoft.com/office/drawing/2014/main" id="{CE744A37-B51F-FB14-86DD-E5A9C4D90785}"/>
              </a:ext>
            </a:extLst>
          </p:cNvPr>
          <p:cNvSpPr txBox="1"/>
          <p:nvPr/>
        </p:nvSpPr>
        <p:spPr>
          <a:xfrm>
            <a:off x="4716016" y="2507730"/>
            <a:ext cx="4176464" cy="984885"/>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1200"/>
              </a:spcAft>
            </a:pPr>
            <a:r>
              <a:rPr lang="es-ES" sz="1600" b="1" dirty="0"/>
              <a:t>Paso 4. Puesta en marcha y prueba piloto:</a:t>
            </a:r>
          </a:p>
          <a:p>
            <a:pPr marL="342900" indent="-342900">
              <a:buFont typeface="+mj-lt"/>
              <a:buAutoNum type="alphaLcParenR"/>
            </a:pPr>
            <a:r>
              <a:rPr lang="es-ES" sz="1600" dirty="0"/>
              <a:t>Implementación gradual</a:t>
            </a:r>
          </a:p>
          <a:p>
            <a:pPr marL="342900" indent="-342900">
              <a:buFont typeface="+mj-lt"/>
              <a:buAutoNum type="alphaLcParenR"/>
            </a:pPr>
            <a:r>
              <a:rPr lang="es-ES" sz="1600" dirty="0"/>
              <a:t>Monitoreo y evaluación</a:t>
            </a:r>
          </a:p>
        </p:txBody>
      </p:sp>
      <p:sp>
        <p:nvSpPr>
          <p:cNvPr id="12" name="CuadroTexto 11">
            <a:extLst>
              <a:ext uri="{FF2B5EF4-FFF2-40B4-BE49-F238E27FC236}">
                <a16:creationId xmlns:a16="http://schemas.microsoft.com/office/drawing/2014/main" id="{3B1375BD-ECFD-EA33-643F-D48320B3AEC8}"/>
              </a:ext>
            </a:extLst>
          </p:cNvPr>
          <p:cNvSpPr txBox="1"/>
          <p:nvPr/>
        </p:nvSpPr>
        <p:spPr>
          <a:xfrm>
            <a:off x="4716016" y="3710062"/>
            <a:ext cx="4176464" cy="984885"/>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1200"/>
              </a:spcAft>
            </a:pPr>
            <a:r>
              <a:rPr lang="es-ES" sz="1600" b="1" dirty="0"/>
              <a:t>Paso 5. Escalado y adopción:</a:t>
            </a:r>
            <a:endParaRPr lang="es-ES" sz="1600" dirty="0"/>
          </a:p>
          <a:p>
            <a:pPr marL="342900" indent="-342900">
              <a:buFont typeface="+mj-lt"/>
              <a:buAutoNum type="alphaLcParenR"/>
            </a:pPr>
            <a:r>
              <a:rPr lang="es-ES" sz="1600" dirty="0"/>
              <a:t>Expansión</a:t>
            </a:r>
          </a:p>
          <a:p>
            <a:pPr marL="342900" indent="-342900">
              <a:buFont typeface="+mj-lt"/>
              <a:buAutoNum type="alphaLcParenR"/>
            </a:pPr>
            <a:r>
              <a:rPr lang="es-ES" sz="1600" dirty="0"/>
              <a:t>Adopción a gran escala</a:t>
            </a:r>
          </a:p>
        </p:txBody>
      </p:sp>
      <p:sp>
        <p:nvSpPr>
          <p:cNvPr id="13" name="CuadroTexto 12">
            <a:extLst>
              <a:ext uri="{FF2B5EF4-FFF2-40B4-BE49-F238E27FC236}">
                <a16:creationId xmlns:a16="http://schemas.microsoft.com/office/drawing/2014/main" id="{6E02E1AA-0202-A6D3-3A79-9EEB38C2C6EA}"/>
              </a:ext>
            </a:extLst>
          </p:cNvPr>
          <p:cNvSpPr txBox="1"/>
          <p:nvPr/>
        </p:nvSpPr>
        <p:spPr>
          <a:xfrm>
            <a:off x="4716016" y="4892387"/>
            <a:ext cx="4176464" cy="984885"/>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pPr>
              <a:spcAft>
                <a:spcPts val="1200"/>
              </a:spcAft>
            </a:pPr>
            <a:r>
              <a:rPr lang="es-ES" sz="1600" b="1" dirty="0"/>
              <a:t>Paso 6</a:t>
            </a:r>
            <a:r>
              <a:rPr lang="es-ES" sz="1600" dirty="0"/>
              <a:t>. </a:t>
            </a:r>
            <a:r>
              <a:rPr lang="es-ES" sz="1600" b="1" dirty="0"/>
              <a:t>Mantenimiento y actualización</a:t>
            </a:r>
            <a:r>
              <a:rPr lang="es-ES" sz="1600" dirty="0"/>
              <a:t>:</a:t>
            </a:r>
          </a:p>
          <a:p>
            <a:pPr marL="342900" indent="-342900">
              <a:buFont typeface="+mj-lt"/>
              <a:buAutoNum type="alphaLcParenR"/>
            </a:pPr>
            <a:r>
              <a:rPr lang="es-ES" sz="1600" dirty="0"/>
              <a:t>Mantenimiento</a:t>
            </a:r>
          </a:p>
          <a:p>
            <a:pPr marL="342900" indent="-342900">
              <a:buFont typeface="+mj-lt"/>
              <a:buAutoNum type="alphaLcParenR"/>
            </a:pPr>
            <a:r>
              <a:rPr lang="es-ES" sz="1600" dirty="0"/>
              <a:t>Actualizaciones</a:t>
            </a:r>
          </a:p>
        </p:txBody>
      </p:sp>
      <p:pic>
        <p:nvPicPr>
          <p:cNvPr id="15" name="Imagen 14">
            <a:extLst>
              <a:ext uri="{FF2B5EF4-FFF2-40B4-BE49-F238E27FC236}">
                <a16:creationId xmlns:a16="http://schemas.microsoft.com/office/drawing/2014/main" id="{FC06C4E9-7764-396F-02A9-F13227A7989F}"/>
              </a:ext>
            </a:extLst>
          </p:cNvPr>
          <p:cNvPicPr>
            <a:picLocks noChangeAspect="1"/>
          </p:cNvPicPr>
          <p:nvPr/>
        </p:nvPicPr>
        <p:blipFill>
          <a:blip r:embed="rId4"/>
          <a:stretch>
            <a:fillRect/>
          </a:stretch>
        </p:blipFill>
        <p:spPr>
          <a:xfrm>
            <a:off x="5446935" y="5981700"/>
            <a:ext cx="2714625" cy="876300"/>
          </a:xfrm>
          <a:prstGeom prst="rect">
            <a:avLst/>
          </a:prstGeom>
        </p:spPr>
      </p:pic>
    </p:spTree>
    <p:extLst>
      <p:ext uri="{BB962C8B-B14F-4D97-AF65-F5344CB8AC3E}">
        <p14:creationId xmlns:p14="http://schemas.microsoft.com/office/powerpoint/2010/main" val="1487583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6E15766-0DDE-8562-E729-E41401069596}"/>
              </a:ext>
            </a:extLst>
          </p:cNvPr>
          <p:cNvSpPr txBox="1"/>
          <p:nvPr/>
        </p:nvSpPr>
        <p:spPr>
          <a:xfrm>
            <a:off x="198777" y="856144"/>
            <a:ext cx="4229207" cy="2600712"/>
          </a:xfrm>
          <a:prstGeom prst="rect">
            <a:avLst/>
          </a:prstGeom>
          <a:noFill/>
        </p:spPr>
        <p:txBody>
          <a:bodyPr wrap="square">
            <a:spAutoFit/>
          </a:bodyPr>
          <a:lstStyle/>
          <a:p>
            <a:pPr>
              <a:spcAft>
                <a:spcPts val="600"/>
              </a:spcAft>
            </a:pPr>
            <a:r>
              <a:rPr lang="es-ES" sz="1600" b="1" dirty="0"/>
              <a:t>I. Elementos Clave a Considerar en la Metodología:</a:t>
            </a:r>
          </a:p>
          <a:p>
            <a:pPr>
              <a:spcAft>
                <a:spcPts val="1200"/>
              </a:spcAft>
            </a:pPr>
            <a:r>
              <a:rPr lang="es-ES" sz="1600" dirty="0"/>
              <a:t>a) </a:t>
            </a:r>
            <a:r>
              <a:rPr lang="es-ES" sz="1600" u="sng" dirty="0"/>
              <a:t>Participación de todos los actores</a:t>
            </a:r>
            <a:r>
              <a:rPr lang="es-ES" sz="1600" dirty="0"/>
              <a:t>: Involucrar a profesores, estudiantes, personal administrativo y autoridades universitarias en todas las etapas del proyecto.</a:t>
            </a:r>
          </a:p>
          <a:p>
            <a:pPr>
              <a:spcAft>
                <a:spcPts val="1200"/>
              </a:spcAft>
            </a:pPr>
            <a:r>
              <a:rPr lang="es-ES" sz="1600" dirty="0"/>
              <a:t>b) </a:t>
            </a:r>
            <a:r>
              <a:rPr lang="es-ES" sz="1600" u="sng" dirty="0"/>
              <a:t>Gestión del cambio</a:t>
            </a:r>
            <a:r>
              <a:rPr lang="es-ES" sz="1600" dirty="0"/>
              <a:t>: Implementar un plan de gestión del cambio para facilitar la adaptación de la comunidad universitaria a la nueva tecnología.</a:t>
            </a:r>
          </a:p>
        </p:txBody>
      </p:sp>
      <p:sp>
        <p:nvSpPr>
          <p:cNvPr id="6" name="CuadroTexto 5">
            <a:extLst>
              <a:ext uri="{FF2B5EF4-FFF2-40B4-BE49-F238E27FC236}">
                <a16:creationId xmlns:a16="http://schemas.microsoft.com/office/drawing/2014/main" id="{046C5735-91EF-991F-587F-697384767EF7}"/>
              </a:ext>
            </a:extLst>
          </p:cNvPr>
          <p:cNvSpPr txBox="1"/>
          <p:nvPr/>
        </p:nvSpPr>
        <p:spPr>
          <a:xfrm>
            <a:off x="198777" y="3775454"/>
            <a:ext cx="1996959" cy="2970044"/>
          </a:xfrm>
          <a:prstGeom prst="rect">
            <a:avLst/>
          </a:prstGeom>
          <a:noFill/>
        </p:spPr>
        <p:txBody>
          <a:bodyPr wrap="square">
            <a:spAutoFit/>
          </a:bodyPr>
          <a:lstStyle/>
          <a:p>
            <a:pPr>
              <a:spcAft>
                <a:spcPts val="600"/>
              </a:spcAft>
            </a:pPr>
            <a:r>
              <a:rPr lang="es-ES" sz="1600" b="1" dirty="0"/>
              <a:t>II. Consideraciones Adicionales para la UNEG</a:t>
            </a:r>
            <a:r>
              <a:rPr lang="es-US" sz="1600" b="1" dirty="0"/>
              <a:t>:</a:t>
            </a:r>
          </a:p>
          <a:p>
            <a:pPr>
              <a:spcAft>
                <a:spcPts val="600"/>
              </a:spcAft>
            </a:pPr>
            <a:r>
              <a:rPr lang="es-ES" sz="1600" dirty="0"/>
              <a:t>Distribución de responsabilidades para una toma de decisiones informada y asegurar el éxito en la adopción de esta tecnología para la UNEG.</a:t>
            </a:r>
            <a:endParaRPr lang="es-US" sz="1600" dirty="0"/>
          </a:p>
        </p:txBody>
      </p:sp>
      <p:sp>
        <p:nvSpPr>
          <p:cNvPr id="14" name="CuadroTexto 13">
            <a:extLst>
              <a:ext uri="{FF2B5EF4-FFF2-40B4-BE49-F238E27FC236}">
                <a16:creationId xmlns:a16="http://schemas.microsoft.com/office/drawing/2014/main" id="{D5EB858F-1EB3-2274-726A-CBE31E49039A}"/>
              </a:ext>
            </a:extLst>
          </p:cNvPr>
          <p:cNvSpPr txBox="1"/>
          <p:nvPr/>
        </p:nvSpPr>
        <p:spPr>
          <a:xfrm>
            <a:off x="6372200" y="229290"/>
            <a:ext cx="2573023" cy="369332"/>
          </a:xfrm>
          <a:prstGeom prst="rect">
            <a:avLst/>
          </a:prstGeom>
          <a:noFill/>
        </p:spPr>
        <p:txBody>
          <a:bodyPr wrap="square">
            <a:spAutoFit/>
          </a:bodyPr>
          <a:lstStyle/>
          <a:p>
            <a:pPr>
              <a:spcAft>
                <a:spcPts val="1200"/>
              </a:spcAft>
            </a:pPr>
            <a:r>
              <a:rPr lang="es-ES" b="1" dirty="0"/>
              <a:t>A manera de Corolario:</a:t>
            </a:r>
            <a:endParaRPr lang="es-ES" dirty="0"/>
          </a:p>
        </p:txBody>
      </p:sp>
      <p:graphicFrame>
        <p:nvGraphicFramePr>
          <p:cNvPr id="3" name="Tabla 2">
            <a:extLst>
              <a:ext uri="{FF2B5EF4-FFF2-40B4-BE49-F238E27FC236}">
                <a16:creationId xmlns:a16="http://schemas.microsoft.com/office/drawing/2014/main" id="{334F8E45-8859-C069-59EA-357B2A829C60}"/>
              </a:ext>
            </a:extLst>
          </p:cNvPr>
          <p:cNvGraphicFramePr>
            <a:graphicFrameLocks noGrp="1"/>
          </p:cNvGraphicFramePr>
          <p:nvPr/>
        </p:nvGraphicFramePr>
        <p:xfrm>
          <a:off x="2339752" y="3745156"/>
          <a:ext cx="6804249" cy="3144895"/>
        </p:xfrm>
        <a:graphic>
          <a:graphicData uri="http://schemas.openxmlformats.org/drawingml/2006/table">
            <a:tbl>
              <a:tblPr firstRow="1" firstCol="1" bandRow="1">
                <a:tableStyleId>{5C22544A-7EE6-4342-B048-85BDC9FD1C3A}</a:tableStyleId>
              </a:tblPr>
              <a:tblGrid>
                <a:gridCol w="2218601">
                  <a:extLst>
                    <a:ext uri="{9D8B030D-6E8A-4147-A177-3AD203B41FA5}">
                      <a16:colId xmlns:a16="http://schemas.microsoft.com/office/drawing/2014/main" val="2581818709"/>
                    </a:ext>
                  </a:extLst>
                </a:gridCol>
                <a:gridCol w="1892502">
                  <a:extLst>
                    <a:ext uri="{9D8B030D-6E8A-4147-A177-3AD203B41FA5}">
                      <a16:colId xmlns:a16="http://schemas.microsoft.com/office/drawing/2014/main" val="625515236"/>
                    </a:ext>
                  </a:extLst>
                </a:gridCol>
                <a:gridCol w="2693146">
                  <a:extLst>
                    <a:ext uri="{9D8B030D-6E8A-4147-A177-3AD203B41FA5}">
                      <a16:colId xmlns:a16="http://schemas.microsoft.com/office/drawing/2014/main" val="4026693567"/>
                    </a:ext>
                  </a:extLst>
                </a:gridCol>
              </a:tblGrid>
              <a:tr h="197756">
                <a:tc>
                  <a:txBody>
                    <a:bodyPr/>
                    <a:lstStyle/>
                    <a:p>
                      <a:pPr marL="0" marR="0" indent="0" algn="l">
                        <a:lnSpc>
                          <a:spcPct val="115000"/>
                        </a:lnSpc>
                        <a:spcBef>
                          <a:spcPts val="0"/>
                        </a:spcBef>
                      </a:pPr>
                      <a:r>
                        <a:rPr lang="es-VE" sz="1400">
                          <a:effectLst/>
                        </a:rPr>
                        <a:t>Instancia universitaria</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a:effectLst/>
                        </a:rPr>
                        <a:t>Puntos a considerar</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a:effectLst/>
                        </a:rPr>
                        <a:t>Descripción</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extLst>
                  <a:ext uri="{0D108BD9-81ED-4DB2-BD59-A6C34878D82A}">
                    <a16:rowId xmlns:a16="http://schemas.microsoft.com/office/drawing/2014/main" val="2515378838"/>
                  </a:ext>
                </a:extLst>
              </a:tr>
              <a:tr h="1042054">
                <a:tc>
                  <a:txBody>
                    <a:bodyPr/>
                    <a:lstStyle/>
                    <a:p>
                      <a:pPr marL="0" marR="0" indent="0" algn="l">
                        <a:lnSpc>
                          <a:spcPct val="115000"/>
                        </a:lnSpc>
                        <a:spcBef>
                          <a:spcPts val="0"/>
                        </a:spcBef>
                      </a:pPr>
                      <a:r>
                        <a:rPr lang="es-VE" sz="1400" dirty="0">
                          <a:effectLst/>
                        </a:rPr>
                        <a:t>Dirección de Informática y Coordinación de Informática y Estadística</a:t>
                      </a:r>
                      <a:endParaRPr lang="es-US" sz="14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dirty="0">
                          <a:effectLst/>
                        </a:rPr>
                        <a:t>Análisis de la infraestructura tecnológica</a:t>
                      </a:r>
                      <a:endParaRPr lang="es-US" sz="14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dirty="0">
                          <a:effectLst/>
                        </a:rPr>
                        <a:t>Evaluar si la infraestructura tecnológica actual de la UNEG es compatible con la implementación de una solución blockchain.</a:t>
                      </a:r>
                      <a:endParaRPr lang="es-US" sz="14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extLst>
                  <a:ext uri="{0D108BD9-81ED-4DB2-BD59-A6C34878D82A}">
                    <a16:rowId xmlns:a16="http://schemas.microsoft.com/office/drawing/2014/main" val="861593843"/>
                  </a:ext>
                </a:extLst>
              </a:tr>
              <a:tr h="1042054">
                <a:tc>
                  <a:txBody>
                    <a:bodyPr/>
                    <a:lstStyle/>
                    <a:p>
                      <a:pPr marL="0" marR="0" indent="0" algn="l">
                        <a:lnSpc>
                          <a:spcPct val="115000"/>
                        </a:lnSpc>
                        <a:spcBef>
                          <a:spcPts val="0"/>
                        </a:spcBef>
                      </a:pPr>
                      <a:r>
                        <a:rPr lang="es-VE" sz="1400">
                          <a:effectLst/>
                        </a:rPr>
                        <a:t>Consultoría Jurídica</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a:effectLst/>
                        </a:rPr>
                        <a:t>Marco legal y regulatorio</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a:effectLst/>
                        </a:rPr>
                        <a:t>Analizar el marco legal venezolano y las regulaciones universitarias aplicables a la implementación de esta tecnología.</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extLst>
                  <a:ext uri="{0D108BD9-81ED-4DB2-BD59-A6C34878D82A}">
                    <a16:rowId xmlns:a16="http://schemas.microsoft.com/office/drawing/2014/main" val="3133778856"/>
                  </a:ext>
                </a:extLst>
              </a:tr>
              <a:tr h="830980">
                <a:tc>
                  <a:txBody>
                    <a:bodyPr/>
                    <a:lstStyle/>
                    <a:p>
                      <a:pPr marL="0" marR="0" indent="0" algn="l">
                        <a:lnSpc>
                          <a:spcPct val="115000"/>
                        </a:lnSpc>
                        <a:spcBef>
                          <a:spcPts val="0"/>
                        </a:spcBef>
                      </a:pPr>
                      <a:r>
                        <a:rPr lang="es-VE" sz="1400">
                          <a:effectLst/>
                        </a:rPr>
                        <a:t>Consejo Universitario</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a:effectLst/>
                        </a:rPr>
                        <a:t>Cultura organizacional</a:t>
                      </a:r>
                      <a:endParaRPr lang="es-US" sz="140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tc>
                  <a:txBody>
                    <a:bodyPr/>
                    <a:lstStyle/>
                    <a:p>
                      <a:pPr marL="0" marR="0" indent="0" algn="l">
                        <a:lnSpc>
                          <a:spcPct val="115000"/>
                        </a:lnSpc>
                        <a:spcBef>
                          <a:spcPts val="0"/>
                        </a:spcBef>
                      </a:pPr>
                      <a:r>
                        <a:rPr lang="es-VE" sz="1400" dirty="0">
                          <a:effectLst/>
                        </a:rPr>
                        <a:t>Evaluar la cultura organizacional de la UNEG y su disposición a adoptar nuevas tecnologías.</a:t>
                      </a:r>
                      <a:endParaRPr lang="es-US" sz="1400" dirty="0">
                        <a:effectLst/>
                        <a:latin typeface="Times New Roman" panose="02020603050405020304" pitchFamily="18" charset="0"/>
                        <a:ea typeface="Times New Roman" panose="02020603050405020304" pitchFamily="18" charset="0"/>
                        <a:cs typeface="Segoe UI" panose="020B0502040204020203" pitchFamily="34" charset="0"/>
                      </a:endParaRPr>
                    </a:p>
                  </a:txBody>
                  <a:tcPr marL="68580" marR="68580" marT="0" marB="0" anchor="ctr"/>
                </a:tc>
                <a:extLst>
                  <a:ext uri="{0D108BD9-81ED-4DB2-BD59-A6C34878D82A}">
                    <a16:rowId xmlns:a16="http://schemas.microsoft.com/office/drawing/2014/main" val="1547716182"/>
                  </a:ext>
                </a:extLst>
              </a:tr>
            </a:tbl>
          </a:graphicData>
        </a:graphic>
      </p:graphicFrame>
      <p:sp>
        <p:nvSpPr>
          <p:cNvPr id="5" name="CuadroTexto 4">
            <a:extLst>
              <a:ext uri="{FF2B5EF4-FFF2-40B4-BE49-F238E27FC236}">
                <a16:creationId xmlns:a16="http://schemas.microsoft.com/office/drawing/2014/main" id="{2D8D1949-89DC-E069-2C49-B7894FD868AA}"/>
              </a:ext>
            </a:extLst>
          </p:cNvPr>
          <p:cNvSpPr txBox="1"/>
          <p:nvPr/>
        </p:nvSpPr>
        <p:spPr>
          <a:xfrm>
            <a:off x="4860032" y="856144"/>
            <a:ext cx="4229207" cy="2616101"/>
          </a:xfrm>
          <a:prstGeom prst="rect">
            <a:avLst/>
          </a:prstGeom>
          <a:noFill/>
        </p:spPr>
        <p:txBody>
          <a:bodyPr wrap="square">
            <a:spAutoFit/>
          </a:bodyPr>
          <a:lstStyle/>
          <a:p>
            <a:pPr>
              <a:spcAft>
                <a:spcPts val="1200"/>
              </a:spcAft>
            </a:pPr>
            <a:r>
              <a:rPr lang="es-ES" sz="1600" dirty="0"/>
              <a:t>c) </a:t>
            </a:r>
            <a:r>
              <a:rPr lang="es-ES" sz="1600" u="sng" dirty="0"/>
              <a:t>Seguridad y privacidad</a:t>
            </a:r>
            <a:r>
              <a:rPr lang="es-ES" sz="1600" dirty="0"/>
              <a:t>: Garantizar la seguridad y privacidad de los datos almacenados en la blockchain.</a:t>
            </a:r>
          </a:p>
          <a:p>
            <a:pPr>
              <a:spcAft>
                <a:spcPts val="1200"/>
              </a:spcAft>
            </a:pPr>
            <a:r>
              <a:rPr lang="es-ES" sz="1600" dirty="0"/>
              <a:t>d) </a:t>
            </a:r>
            <a:r>
              <a:rPr lang="es-ES" sz="1600" u="sng" dirty="0"/>
              <a:t>Escalabilidad</a:t>
            </a:r>
            <a:r>
              <a:rPr lang="es-ES" sz="1600" dirty="0"/>
              <a:t>: Diseñar una solución que pueda escalar para atender el crecimiento de la universidad.</a:t>
            </a:r>
          </a:p>
          <a:p>
            <a:pPr>
              <a:spcAft>
                <a:spcPts val="1200"/>
              </a:spcAft>
            </a:pPr>
            <a:r>
              <a:rPr lang="es-ES" sz="1600" dirty="0"/>
              <a:t>e) </a:t>
            </a:r>
            <a:r>
              <a:rPr lang="es-ES" sz="1600" u="sng" dirty="0"/>
              <a:t>Sostenibilidad</a:t>
            </a:r>
            <a:r>
              <a:rPr lang="es-ES" sz="1600" dirty="0"/>
              <a:t>: Asegurar la sostenibilidad de la solución a largo plazo, tanto en términos técnicos como económicos.</a:t>
            </a:r>
          </a:p>
        </p:txBody>
      </p:sp>
      <p:sp>
        <p:nvSpPr>
          <p:cNvPr id="7" name="Título 1">
            <a:extLst>
              <a:ext uri="{FF2B5EF4-FFF2-40B4-BE49-F238E27FC236}">
                <a16:creationId xmlns:a16="http://schemas.microsoft.com/office/drawing/2014/main" id="{6D0EAB05-B37A-3871-B39A-53A8E1997FAD}"/>
              </a:ext>
            </a:extLst>
          </p:cNvPr>
          <p:cNvSpPr txBox="1">
            <a:spLocks/>
          </p:cNvSpPr>
          <p:nvPr/>
        </p:nvSpPr>
        <p:spPr>
          <a:xfrm>
            <a:off x="0" y="46646"/>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US" sz="2800">
                <a:ln w="18415" cmpd="sng">
                  <a:solidFill>
                    <a:srgbClr val="FFFFFF"/>
                  </a:solidFill>
                  <a:prstDash val="solid"/>
                </a:ln>
                <a:solidFill>
                  <a:srgbClr val="FFFFFF"/>
                </a:solidFill>
                <a:effectLst>
                  <a:outerShdw blurRad="63500" dir="3600000" algn="tl" rotWithShape="0">
                    <a:srgbClr val="000000">
                      <a:alpha val="70000"/>
                    </a:srgbClr>
                  </a:outerShdw>
                </a:effectLst>
              </a:rPr>
              <a:t>Análisis de Resultados</a:t>
            </a:r>
            <a:endPar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630147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rgamino: vertical 6">
            <a:extLst>
              <a:ext uri="{FF2B5EF4-FFF2-40B4-BE49-F238E27FC236}">
                <a16:creationId xmlns:a16="http://schemas.microsoft.com/office/drawing/2014/main" id="{7364798E-3729-D806-8F67-2068B180DB06}"/>
              </a:ext>
            </a:extLst>
          </p:cNvPr>
          <p:cNvSpPr/>
          <p:nvPr/>
        </p:nvSpPr>
        <p:spPr>
          <a:xfrm>
            <a:off x="4608512" y="1378868"/>
            <a:ext cx="4572000" cy="5046226"/>
          </a:xfrm>
          <a:prstGeom prst="verticalScroll">
            <a:avLst>
              <a:gd name="adj" fmla="val 466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dirty="0"/>
          </a:p>
        </p:txBody>
      </p:sp>
      <p:sp>
        <p:nvSpPr>
          <p:cNvPr id="3" name="Pergamino: vertical 2">
            <a:extLst>
              <a:ext uri="{FF2B5EF4-FFF2-40B4-BE49-F238E27FC236}">
                <a16:creationId xmlns:a16="http://schemas.microsoft.com/office/drawing/2014/main" id="{9A39DF4B-77E2-3B61-4D7D-7CCDD4A3A7D0}"/>
              </a:ext>
            </a:extLst>
          </p:cNvPr>
          <p:cNvSpPr/>
          <p:nvPr/>
        </p:nvSpPr>
        <p:spPr>
          <a:xfrm>
            <a:off x="0" y="1382147"/>
            <a:ext cx="4572000" cy="5046226"/>
          </a:xfrm>
          <a:prstGeom prst="verticalScroll">
            <a:avLst>
              <a:gd name="adj" fmla="val 466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dirty="0"/>
          </a:p>
        </p:txBody>
      </p:sp>
      <p:sp>
        <p:nvSpPr>
          <p:cNvPr id="2" name="Título 1">
            <a:extLst>
              <a:ext uri="{FF2B5EF4-FFF2-40B4-BE49-F238E27FC236}">
                <a16:creationId xmlns:a16="http://schemas.microsoft.com/office/drawing/2014/main" id="{7C1506C8-2CC1-27A2-FC48-EA1200D60175}"/>
              </a:ext>
            </a:extLst>
          </p:cNvPr>
          <p:cNvSpPr>
            <a:spLocks noGrp="1"/>
          </p:cNvSpPr>
          <p:nvPr>
            <p:ph type="title" idx="4294967295"/>
          </p:nvPr>
        </p:nvSpPr>
        <p:spPr>
          <a:xfrm>
            <a:off x="-15153" y="44624"/>
            <a:ext cx="5055465" cy="523220"/>
          </a:xfr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p>
            <a:pPr algn="l"/>
            <a:r>
              <a:rPr lang="es-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Conclusiones y Recomendaciones</a:t>
            </a:r>
          </a:p>
        </p:txBody>
      </p:sp>
      <p:sp>
        <p:nvSpPr>
          <p:cNvPr id="4" name="CuadroTexto 3">
            <a:extLst>
              <a:ext uri="{FF2B5EF4-FFF2-40B4-BE49-F238E27FC236}">
                <a16:creationId xmlns:a16="http://schemas.microsoft.com/office/drawing/2014/main" id="{16E15766-0DDE-8562-E729-E41401069596}"/>
              </a:ext>
            </a:extLst>
          </p:cNvPr>
          <p:cNvSpPr txBox="1"/>
          <p:nvPr/>
        </p:nvSpPr>
        <p:spPr>
          <a:xfrm>
            <a:off x="198777" y="980728"/>
            <a:ext cx="4229207" cy="5447645"/>
          </a:xfrm>
          <a:prstGeom prst="rect">
            <a:avLst/>
          </a:prstGeom>
          <a:noFill/>
        </p:spPr>
        <p:txBody>
          <a:bodyPr wrap="square">
            <a:spAutoFit/>
          </a:bodyPr>
          <a:lstStyle/>
          <a:p>
            <a:pPr>
              <a:spcAft>
                <a:spcPts val="600"/>
              </a:spcAft>
            </a:pPr>
            <a:r>
              <a:rPr lang="es-ES" b="1" dirty="0"/>
              <a:t>Conclusiones:</a:t>
            </a:r>
          </a:p>
          <a:p>
            <a:pPr>
              <a:spcAft>
                <a:spcPts val="600"/>
              </a:spcAft>
            </a:pPr>
            <a:endParaRPr lang="es-ES" b="1" dirty="0"/>
          </a:p>
          <a:p>
            <a:pPr marL="342900" indent="-342900">
              <a:spcAft>
                <a:spcPts val="1200"/>
              </a:spcAft>
              <a:buFont typeface="+mj-lt"/>
              <a:buAutoNum type="arabicPeriod"/>
            </a:pPr>
            <a:r>
              <a:rPr lang="es-ES" sz="1600" dirty="0"/>
              <a:t>Universidades de todo el mundo están reconociendo el potencial de la TBC. Sin embargo, los avances alcanzados aún son discretos en comparación a la prospectiva que existe de su uso o aplicación.</a:t>
            </a:r>
          </a:p>
          <a:p>
            <a:pPr marL="342900" indent="-342900">
              <a:spcAft>
                <a:spcPts val="1200"/>
              </a:spcAft>
              <a:buFont typeface="+mj-lt"/>
              <a:buAutoNum type="arabicPeriod"/>
            </a:pPr>
            <a:r>
              <a:rPr lang="es-ES" sz="1600" dirty="0"/>
              <a:t>Se destaca su uso principalmente en procesos administrativos, antes que en los de tipo docente o de investigación.</a:t>
            </a:r>
          </a:p>
          <a:p>
            <a:pPr marL="342900" indent="-342900">
              <a:spcAft>
                <a:spcPts val="1200"/>
              </a:spcAft>
              <a:buFont typeface="+mj-lt"/>
              <a:buAutoNum type="arabicPeriod"/>
            </a:pPr>
            <a:r>
              <a:rPr lang="es-ES" sz="1600" dirty="0"/>
              <a:t>Se tiene un marco legal en relación a la tecnología, pero aún no específico al sector universitario.</a:t>
            </a:r>
          </a:p>
          <a:p>
            <a:pPr marL="342900" indent="-342900">
              <a:spcAft>
                <a:spcPts val="1200"/>
              </a:spcAft>
              <a:buFont typeface="+mj-lt"/>
              <a:buAutoNum type="arabicPeriod"/>
            </a:pPr>
            <a:r>
              <a:rPr lang="es-ES" sz="1600" dirty="0"/>
              <a:t>La automatización de procesos académicos en la universidad no se limita a un solo enfoque, sino que debe abordarse de manera integral, considerando los aspectos organizacionales, tecnológicos y pedagógicos.</a:t>
            </a:r>
          </a:p>
        </p:txBody>
      </p:sp>
      <p:sp>
        <p:nvSpPr>
          <p:cNvPr id="6" name="CuadroTexto 5">
            <a:extLst>
              <a:ext uri="{FF2B5EF4-FFF2-40B4-BE49-F238E27FC236}">
                <a16:creationId xmlns:a16="http://schemas.microsoft.com/office/drawing/2014/main" id="{046C5735-91EF-991F-587F-697384767EF7}"/>
              </a:ext>
            </a:extLst>
          </p:cNvPr>
          <p:cNvSpPr txBox="1"/>
          <p:nvPr/>
        </p:nvSpPr>
        <p:spPr>
          <a:xfrm>
            <a:off x="4879300" y="980728"/>
            <a:ext cx="4065924" cy="5262979"/>
          </a:xfrm>
          <a:prstGeom prst="rect">
            <a:avLst/>
          </a:prstGeom>
          <a:noFill/>
        </p:spPr>
        <p:txBody>
          <a:bodyPr wrap="square">
            <a:spAutoFit/>
          </a:bodyPr>
          <a:lstStyle/>
          <a:p>
            <a:pPr>
              <a:spcAft>
                <a:spcPts val="600"/>
              </a:spcAft>
            </a:pPr>
            <a:r>
              <a:rPr lang="es-US" b="1" dirty="0"/>
              <a:t>Recomendaciones:</a:t>
            </a:r>
          </a:p>
          <a:p>
            <a:pPr>
              <a:spcAft>
                <a:spcPts val="600"/>
              </a:spcAft>
            </a:pPr>
            <a:endParaRPr lang="es-US" b="1" dirty="0"/>
          </a:p>
          <a:p>
            <a:pPr marL="342900" indent="-342900">
              <a:spcAft>
                <a:spcPts val="1200"/>
              </a:spcAft>
              <a:buFont typeface="+mj-lt"/>
              <a:buAutoNum type="arabicPeriod"/>
            </a:pPr>
            <a:r>
              <a:rPr lang="es-US" sz="1600" dirty="0"/>
              <a:t>Capacitar especialista en TBC.</a:t>
            </a:r>
          </a:p>
          <a:p>
            <a:pPr marL="342900" indent="-342900">
              <a:spcAft>
                <a:spcPts val="1200"/>
              </a:spcAft>
              <a:buFont typeface="+mj-lt"/>
              <a:buAutoNum type="arabicPeriod"/>
            </a:pPr>
            <a:r>
              <a:rPr lang="es-US" sz="1600" dirty="0"/>
              <a:t>Preparar la infraestructura tecnológica de equipos y software necesarios.</a:t>
            </a:r>
          </a:p>
          <a:p>
            <a:pPr marL="342900" indent="-342900">
              <a:spcAft>
                <a:spcPts val="1200"/>
              </a:spcAft>
              <a:buFont typeface="+mj-lt"/>
              <a:buAutoNum type="arabicPeriod"/>
            </a:pPr>
            <a:r>
              <a:rPr lang="es-US" sz="1600" dirty="0"/>
              <a:t>Incorporar la enseñanza de la TBC como asignatura electiva en los proyectos de carrera.</a:t>
            </a:r>
          </a:p>
          <a:p>
            <a:pPr marL="342900" indent="-342900">
              <a:spcAft>
                <a:spcPts val="1200"/>
              </a:spcAft>
              <a:buFont typeface="+mj-lt"/>
              <a:buAutoNum type="arabicPeriod"/>
            </a:pPr>
            <a:r>
              <a:rPr lang="es-US" sz="1600" dirty="0"/>
              <a:t>Crear una Línea de investigación para el desarrollo y aplicación de la TBC al campo educativo.</a:t>
            </a:r>
          </a:p>
          <a:p>
            <a:pPr marL="342900" indent="-342900">
              <a:spcAft>
                <a:spcPts val="1200"/>
              </a:spcAft>
              <a:buFont typeface="+mj-lt"/>
              <a:buAutoNum type="arabicPeriod"/>
            </a:pPr>
            <a:r>
              <a:rPr lang="es-US" sz="1600" dirty="0"/>
              <a:t>Promover y apoyar Tesis y Trabajos de Grado sobre automatización de procesos académicos en la UNEG.</a:t>
            </a:r>
          </a:p>
          <a:p>
            <a:pPr marL="342900" indent="-342900">
              <a:spcAft>
                <a:spcPts val="1200"/>
              </a:spcAft>
              <a:buFont typeface="+mj-lt"/>
              <a:buAutoNum type="arabicPeriod"/>
            </a:pPr>
            <a:r>
              <a:rPr lang="es-ES" sz="1600" dirty="0"/>
              <a:t>Desarrollar la propuesta de un marco legal regulatorio sobre el uso de la TBC específico para las universidades.</a:t>
            </a:r>
            <a:endParaRPr lang="es-US" sz="1600" dirty="0"/>
          </a:p>
        </p:txBody>
      </p:sp>
    </p:spTree>
    <p:extLst>
      <p:ext uri="{BB962C8B-B14F-4D97-AF65-F5344CB8AC3E}">
        <p14:creationId xmlns:p14="http://schemas.microsoft.com/office/powerpoint/2010/main" val="2849579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755576" y="260648"/>
            <a:ext cx="7772400" cy="1470025"/>
          </a:xfrm>
        </p:spPr>
        <p:txBody>
          <a:bodyPr>
            <a:noAutofit/>
          </a:bodyPr>
          <a:lstStyle/>
          <a:p>
            <a:r>
              <a:rPr lang="es-ES" sz="2400" dirty="0"/>
              <a:t>Fin de la presentación</a:t>
            </a:r>
          </a:p>
        </p:txBody>
      </p:sp>
      <p:sp>
        <p:nvSpPr>
          <p:cNvPr id="8" name="7 Rectángulo"/>
          <p:cNvSpPr/>
          <p:nvPr/>
        </p:nvSpPr>
        <p:spPr>
          <a:xfrm rot="5400000">
            <a:off x="3762515" y="-3383650"/>
            <a:ext cx="1150785" cy="8677107"/>
          </a:xfrm>
          <a:prstGeom prst="rect">
            <a:avLst/>
          </a:prstGeom>
          <a:ln>
            <a:noFill/>
          </a:ln>
          <a:effectLst>
            <a:outerShdw blurRad="50800" dist="50800" dir="2700000" sx="102000" sy="102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
          </a:p>
        </p:txBody>
      </p:sp>
      <p:sp>
        <p:nvSpPr>
          <p:cNvPr id="10" name="1 Título"/>
          <p:cNvSpPr txBox="1">
            <a:spLocks/>
          </p:cNvSpPr>
          <p:nvPr/>
        </p:nvSpPr>
        <p:spPr>
          <a:xfrm>
            <a:off x="755576" y="277639"/>
            <a:ext cx="7772400" cy="1470025"/>
          </a:xfrm>
          <a:prstGeom prst="rect">
            <a:avLst/>
          </a:prstGeom>
        </p:spPr>
        <p:txBody>
          <a:bodyPr vert="horz" lIns="91440" tIns="45720" rIns="91440" bIns="45720" rtlCol="0" anchor="ctr">
            <a:noAutofit/>
          </a:bodyPr>
          <a:lstStyle>
            <a:defPPr>
              <a:defRPr lang="es-ES"/>
            </a:defPPr>
            <a:lvl1pPr algn="ctr">
              <a:spcBef>
                <a:spcPct val="0"/>
              </a:spcBef>
              <a:buNone/>
              <a:defRPr sz="2400">
                <a:latin typeface="+mj-lt"/>
                <a:ea typeface="+mj-ea"/>
                <a:cs typeface="+mj-cs"/>
              </a:defRPr>
            </a:lvl1pPr>
          </a:lstStyle>
          <a:p>
            <a:r>
              <a:rPr lang="es-ES" dirty="0"/>
              <a:t>AUTOMATIZACIÓN DE LOS PROCESOS ACADÉMICO MEDIANTE LA TECNOLOGÍA BLOCKCHAIN EN LA UNEG</a:t>
            </a:r>
          </a:p>
        </p:txBody>
      </p:sp>
      <p:pic>
        <p:nvPicPr>
          <p:cNvPr id="3074" name="Picture 2"/>
          <p:cNvPicPr>
            <a:picLocks noChangeAspect="1" noChangeArrowheads="1"/>
          </p:cNvPicPr>
          <p:nvPr/>
        </p:nvPicPr>
        <p:blipFill>
          <a:blip r:embed="rId3" cstate="email">
            <a:extLst>
              <a:ext uri="{BEBA8EAE-BF5A-486C-A8C5-ECC9F3942E4B}">
                <a14:imgProps xmlns:a14="http://schemas.microsoft.com/office/drawing/2010/main">
                  <a14:imgLayer r:embed="rId4">
                    <a14:imgEffect>
                      <a14:backgroundRemoval t="9220" b="89362" l="2103" r="94626">
                        <a14:foregroundMark x1="2103" y1="66667" x2="2103" y2="66667"/>
                        <a14:foregroundMark x1="74299" y1="40426" x2="74299" y2="40426"/>
                        <a14:foregroundMark x1="65654" y1="46809" x2="65654" y2="46809"/>
                        <a14:foregroundMark x1="94626" y1="24113" x2="94626" y2="24113"/>
                        <a14:foregroundMark x1="87617" y1="32624" x2="87617" y2="32624"/>
                        <a14:foregroundMark x1="86682" y1="12766" x2="86682" y2="12766"/>
                        <a14:foregroundMark x1="90654" y1="43262" x2="90654" y2="43262"/>
                        <a14:foregroundMark x1="84112" y1="46809" x2="84112" y2="46809"/>
                        <a14:foregroundMark x1="73364" y1="21986" x2="73364" y2="21986"/>
                        <a14:foregroundMark x1="55607" y1="51773" x2="55607" y2="51773"/>
                        <a14:foregroundMark x1="12850" y1="44681" x2="12850" y2="44681"/>
                        <a14:foregroundMark x1="23131" y1="39007" x2="23131" y2="39007"/>
                        <a14:foregroundMark x1="37850" y1="12766" x2="37850" y2="12766"/>
                      </a14:backgroundRemoval>
                    </a14:imgEffect>
                  </a14:imgLayer>
                </a14:imgProps>
              </a:ext>
              <a:ext uri="{28A0092B-C50C-407E-A947-70E740481C1C}">
                <a14:useLocalDpi xmlns:a14="http://schemas.microsoft.com/office/drawing/2010/main"/>
              </a:ext>
            </a:extLst>
          </a:blip>
          <a:srcRect/>
          <a:stretch>
            <a:fillRect/>
          </a:stretch>
        </p:blipFill>
        <p:spPr bwMode="auto">
          <a:xfrm>
            <a:off x="4641776" y="4242180"/>
            <a:ext cx="3968108" cy="13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2 Subtítulo"/>
          <p:cNvSpPr txBox="1">
            <a:spLocks/>
          </p:cNvSpPr>
          <p:nvPr/>
        </p:nvSpPr>
        <p:spPr>
          <a:xfrm>
            <a:off x="755576" y="4300681"/>
            <a:ext cx="3047280" cy="982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s-ES" sz="2000" b="1" i="1" dirty="0">
                <a:solidFill>
                  <a:schemeClr val="accent1">
                    <a:lumMod val="50000"/>
                  </a:schemeClr>
                </a:solidFill>
              </a:rPr>
              <a:t>Hernán Javier Rivas Arias</a:t>
            </a:r>
          </a:p>
          <a:p>
            <a:pPr marL="0" indent="0" algn="r">
              <a:spcBef>
                <a:spcPts val="0"/>
              </a:spcBef>
              <a:buNone/>
            </a:pPr>
            <a:r>
              <a:rPr lang="es-ES" sz="2000" i="1" dirty="0">
                <a:solidFill>
                  <a:schemeClr val="accent1">
                    <a:lumMod val="50000"/>
                  </a:schemeClr>
                </a:solidFill>
              </a:rPr>
              <a:t>Ingeniero de Sistemas</a:t>
            </a:r>
          </a:p>
        </p:txBody>
      </p:sp>
      <p:grpSp>
        <p:nvGrpSpPr>
          <p:cNvPr id="4" name="Grupo 3">
            <a:extLst>
              <a:ext uri="{FF2B5EF4-FFF2-40B4-BE49-F238E27FC236}">
                <a16:creationId xmlns:a16="http://schemas.microsoft.com/office/drawing/2014/main" id="{DF535616-E751-D0BC-3D3D-F32234AD49B5}"/>
              </a:ext>
            </a:extLst>
          </p:cNvPr>
          <p:cNvGrpSpPr/>
          <p:nvPr/>
        </p:nvGrpSpPr>
        <p:grpSpPr>
          <a:xfrm>
            <a:off x="3203848" y="6155323"/>
            <a:ext cx="3047279" cy="646331"/>
            <a:chOff x="681336" y="5863732"/>
            <a:chExt cx="3047279" cy="646331"/>
          </a:xfrm>
        </p:grpSpPr>
        <p:sp>
          <p:nvSpPr>
            <p:cNvPr id="3" name="2 CuadroTexto"/>
            <p:cNvSpPr txBox="1"/>
            <p:nvPr/>
          </p:nvSpPr>
          <p:spPr>
            <a:xfrm>
              <a:off x="681336" y="5863732"/>
              <a:ext cx="3047279" cy="646331"/>
            </a:xfrm>
            <a:prstGeom prst="rect">
              <a:avLst/>
            </a:prstGeom>
            <a:noFill/>
          </p:spPr>
          <p:txBody>
            <a:bodyPr wrap="square" rtlCol="0">
              <a:spAutoFit/>
            </a:bodyPr>
            <a:lstStyle/>
            <a:p>
              <a:pPr algn="ctr"/>
              <a:r>
                <a:rPr lang="es-ES" dirty="0"/>
                <a:t>h.javier.rivas@gmail.com</a:t>
              </a:r>
            </a:p>
            <a:p>
              <a:r>
                <a:rPr lang="es-ES" dirty="0"/>
                <a:t>     +58 426-8947660</a:t>
              </a:r>
            </a:p>
          </p:txBody>
        </p:sp>
        <p:pic>
          <p:nvPicPr>
            <p:cNvPr id="9" name="Imagen 8">
              <a:extLst>
                <a:ext uri="{FF2B5EF4-FFF2-40B4-BE49-F238E27FC236}">
                  <a16:creationId xmlns:a16="http://schemas.microsoft.com/office/drawing/2014/main" id="{CECFB40D-C3B4-A74E-576B-0F828D815CB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2657722" y="6094225"/>
              <a:ext cx="431968" cy="381000"/>
            </a:xfrm>
            <a:prstGeom prst="rect">
              <a:avLst/>
            </a:prstGeom>
          </p:spPr>
        </p:pic>
      </p:grpSp>
      <p:pic>
        <p:nvPicPr>
          <p:cNvPr id="5" name="Imagen 4">
            <a:extLst>
              <a:ext uri="{FF2B5EF4-FFF2-40B4-BE49-F238E27FC236}">
                <a16:creationId xmlns:a16="http://schemas.microsoft.com/office/drawing/2014/main" id="{C17B6BFE-72D5-4CCA-6F82-FE87D6252925}"/>
              </a:ext>
            </a:extLst>
          </p:cNvPr>
          <p:cNvPicPr>
            <a:picLocks noChangeAspect="1"/>
          </p:cNvPicPr>
          <p:nvPr/>
        </p:nvPicPr>
        <p:blipFill>
          <a:blip r:embed="rId7"/>
          <a:stretch>
            <a:fillRect/>
          </a:stretch>
        </p:blipFill>
        <p:spPr>
          <a:xfrm>
            <a:off x="2516770" y="2148516"/>
            <a:ext cx="4109060" cy="13900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0944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3798833819"/>
              </p:ext>
            </p:extLst>
          </p:nvPr>
        </p:nvGraphicFramePr>
        <p:xfrm>
          <a:off x="251520" y="2471408"/>
          <a:ext cx="4176464" cy="2181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27587" y="1198730"/>
            <a:ext cx="883215" cy="10433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251752" y="5010942"/>
            <a:ext cx="4176000" cy="1586411"/>
          </a:xfrm>
          <a:prstGeom prst="roundRect">
            <a:avLst>
              <a:gd name="adj" fmla="val 15226"/>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grpSp>
        <p:nvGrpSpPr>
          <p:cNvPr id="13" name="12 Grupo"/>
          <p:cNvGrpSpPr/>
          <p:nvPr/>
        </p:nvGrpSpPr>
        <p:grpSpPr>
          <a:xfrm>
            <a:off x="2555776" y="1213070"/>
            <a:ext cx="1295272" cy="1014651"/>
            <a:chOff x="5868144" y="216803"/>
            <a:chExt cx="2695069" cy="1932314"/>
          </a:xfrm>
        </p:grpSpPr>
        <p:pic>
          <p:nvPicPr>
            <p:cNvPr id="3074" name="Picture 2"/>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868144" y="216803"/>
              <a:ext cx="2695069" cy="19323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9 Grupo"/>
            <p:cNvGrpSpPr/>
            <p:nvPr/>
          </p:nvGrpSpPr>
          <p:grpSpPr>
            <a:xfrm>
              <a:off x="5868144" y="1585367"/>
              <a:ext cx="2695069" cy="561600"/>
              <a:chOff x="3275856" y="1510346"/>
              <a:chExt cx="2695069" cy="561600"/>
            </a:xfrm>
          </p:grpSpPr>
          <p:pic>
            <p:nvPicPr>
              <p:cNvPr id="9" name="8 Imagen"/>
              <p:cNvPicPr>
                <a:picLocks noChangeAspect="1"/>
              </p:cNvPicPr>
              <p:nvPr/>
            </p:nvPicPr>
            <p:blipFill>
              <a:blip r:embed="rId11" cstate="email">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5428650" y="1510758"/>
                <a:ext cx="542275" cy="560776"/>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275856" y="1510346"/>
                <a:ext cx="538003" cy="561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Flecha a la derecha con bandas"/>
              <p:cNvSpPr/>
              <p:nvPr/>
            </p:nvSpPr>
            <p:spPr>
              <a:xfrm>
                <a:off x="4060667" y="1572582"/>
                <a:ext cx="1121176" cy="437128"/>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grpSp>
        <p:cxnSp>
          <p:nvCxnSpPr>
            <p:cNvPr id="12" name="11 Conector recto"/>
            <p:cNvCxnSpPr/>
            <p:nvPr/>
          </p:nvCxnSpPr>
          <p:spPr>
            <a:xfrm>
              <a:off x="7647179" y="1542464"/>
              <a:ext cx="72008" cy="0"/>
            </a:xfrm>
            <a:prstGeom prst="line">
              <a:avLst/>
            </a:prstGeom>
            <a:ln>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grpSp>
      <p:sp>
        <p:nvSpPr>
          <p:cNvPr id="2" name="1 Título"/>
          <p:cNvSpPr>
            <a:spLocks noGrp="1"/>
          </p:cNvSpPr>
          <p:nvPr>
            <p:ph type="title" idx="4294967295"/>
          </p:nvPr>
        </p:nvSpPr>
        <p:spPr>
          <a:xfrm>
            <a:off x="251520" y="708085"/>
            <a:ext cx="3590426" cy="369332"/>
          </a:xfrm>
        </p:spPr>
        <p:txBody>
          <a:bodyPr wrap="square">
            <a:spAutoFit/>
          </a:bodyPr>
          <a:lstStyle/>
          <a:p>
            <a:pPr algn="just" defTabSz="914400"/>
            <a:r>
              <a:rPr lang="es-ES" sz="1800" b="1" dirty="0">
                <a:solidFill>
                  <a:prstClr val="black"/>
                </a:solidFill>
              </a:rPr>
              <a:t>Formulación</a:t>
            </a:r>
          </a:p>
        </p:txBody>
      </p:sp>
      <p:sp>
        <p:nvSpPr>
          <p:cNvPr id="14" name="13 Rectángulo"/>
          <p:cNvSpPr/>
          <p:nvPr/>
        </p:nvSpPr>
        <p:spPr>
          <a:xfrm>
            <a:off x="4572480" y="1403484"/>
            <a:ext cx="4536024" cy="369332"/>
          </a:xfrm>
          <a:prstGeom prst="rect">
            <a:avLst/>
          </a:prstGeom>
        </p:spPr>
        <p:txBody>
          <a:bodyPr wrap="square">
            <a:spAutoFit/>
          </a:bodyPr>
          <a:lstStyle/>
          <a:p>
            <a:pPr lvl="0" algn="just">
              <a:spcBef>
                <a:spcPct val="0"/>
              </a:spcBef>
            </a:pPr>
            <a:r>
              <a:rPr lang="es-ES" b="1" dirty="0">
                <a:solidFill>
                  <a:prstClr val="black"/>
                </a:solidFill>
                <a:latin typeface="+mj-lt"/>
                <a:ea typeface="+mj-ea"/>
                <a:cs typeface="+mj-cs"/>
              </a:rPr>
              <a:t>Objetivo General</a:t>
            </a:r>
            <a:r>
              <a:rPr lang="es-VE" sz="1600" dirty="0">
                <a:latin typeface="+mj-lt"/>
              </a:rPr>
              <a:t>     </a:t>
            </a:r>
          </a:p>
        </p:txBody>
      </p:sp>
      <p:graphicFrame>
        <p:nvGraphicFramePr>
          <p:cNvPr id="15" name="14 Diagrama"/>
          <p:cNvGraphicFramePr/>
          <p:nvPr>
            <p:extLst>
              <p:ext uri="{D42A27DB-BD31-4B8C-83A1-F6EECF244321}">
                <p14:modId xmlns:p14="http://schemas.microsoft.com/office/powerpoint/2010/main" val="249744944"/>
              </p:ext>
            </p:extLst>
          </p:nvPr>
        </p:nvGraphicFramePr>
        <p:xfrm>
          <a:off x="4716496" y="3182779"/>
          <a:ext cx="4320000" cy="197441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6" name="15 Diagrama"/>
          <p:cNvGraphicFramePr/>
          <p:nvPr>
            <p:extLst>
              <p:ext uri="{D42A27DB-BD31-4B8C-83A1-F6EECF244321}">
                <p14:modId xmlns:p14="http://schemas.microsoft.com/office/powerpoint/2010/main" val="1887201025"/>
              </p:ext>
            </p:extLst>
          </p:nvPr>
        </p:nvGraphicFramePr>
        <p:xfrm>
          <a:off x="4716496" y="1484787"/>
          <a:ext cx="4320000" cy="132343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7" name="16 Rectángulo"/>
          <p:cNvSpPr/>
          <p:nvPr/>
        </p:nvSpPr>
        <p:spPr>
          <a:xfrm>
            <a:off x="4572482" y="2780928"/>
            <a:ext cx="2956123" cy="369332"/>
          </a:xfrm>
          <a:prstGeom prst="rect">
            <a:avLst/>
          </a:prstGeom>
        </p:spPr>
        <p:txBody>
          <a:bodyPr wrap="square">
            <a:spAutoFit/>
          </a:bodyPr>
          <a:lstStyle/>
          <a:p>
            <a:pPr lvl="0" algn="just"/>
            <a:r>
              <a:rPr lang="es-ES" b="1" dirty="0">
                <a:solidFill>
                  <a:prstClr val="black"/>
                </a:solidFill>
                <a:latin typeface="+mj-lt"/>
              </a:rPr>
              <a:t>Objetivos Específicos</a:t>
            </a:r>
          </a:p>
        </p:txBody>
      </p:sp>
      <p:pic>
        <p:nvPicPr>
          <p:cNvPr id="18" name="Picture 2"/>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a:off x="7524328" y="534986"/>
            <a:ext cx="1224136" cy="9498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a:extLst>
              <a:ext uri="{FF2B5EF4-FFF2-40B4-BE49-F238E27FC236}">
                <a16:creationId xmlns:a16="http://schemas.microsoft.com/office/drawing/2014/main" id="{A3C6BBFD-58C7-3B0E-280F-A6B5DFA4286E}"/>
              </a:ext>
            </a:extLst>
          </p:cNvPr>
          <p:cNvSpPr txBox="1">
            <a:spLocks/>
          </p:cNvSpPr>
          <p:nvPr/>
        </p:nvSpPr>
        <p:spPr>
          <a:xfrm>
            <a:off x="36056" y="25460"/>
            <a:ext cx="5040000"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ES" sz="2800">
                <a:ln w="18415" cmpd="sng">
                  <a:solidFill>
                    <a:srgbClr val="FFFFFF"/>
                  </a:solidFill>
                  <a:prstDash val="solid"/>
                </a:ln>
                <a:solidFill>
                  <a:srgbClr val="FFFFFF"/>
                </a:solidFill>
                <a:effectLst>
                  <a:outerShdw blurRad="63500" dir="3600000" algn="tl" rotWithShape="0">
                    <a:srgbClr val="000000">
                      <a:alpha val="70000"/>
                    </a:srgbClr>
                  </a:outerShdw>
                </a:effectLst>
              </a:rPr>
              <a:t>Planteamiento</a:t>
            </a:r>
            <a:endPar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5" name="14 Diagrama">
            <a:extLst>
              <a:ext uri="{FF2B5EF4-FFF2-40B4-BE49-F238E27FC236}">
                <a16:creationId xmlns:a16="http://schemas.microsoft.com/office/drawing/2014/main" id="{CE76F9AF-F7EE-637A-FF20-FF054C126A25}"/>
              </a:ext>
            </a:extLst>
          </p:cNvPr>
          <p:cNvGraphicFramePr/>
          <p:nvPr>
            <p:extLst>
              <p:ext uri="{D42A27DB-BD31-4B8C-83A1-F6EECF244321}">
                <p14:modId xmlns:p14="http://schemas.microsoft.com/office/powerpoint/2010/main" val="4147971113"/>
              </p:ext>
            </p:extLst>
          </p:nvPr>
        </p:nvGraphicFramePr>
        <p:xfrm>
          <a:off x="4680492" y="5805264"/>
          <a:ext cx="4320000" cy="758117"/>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
        <p:nvSpPr>
          <p:cNvPr id="11" name="16 Rectángulo">
            <a:extLst>
              <a:ext uri="{FF2B5EF4-FFF2-40B4-BE49-F238E27FC236}">
                <a16:creationId xmlns:a16="http://schemas.microsoft.com/office/drawing/2014/main" id="{567266AE-1D0B-9117-DB64-2D74837546DE}"/>
              </a:ext>
            </a:extLst>
          </p:cNvPr>
          <p:cNvSpPr/>
          <p:nvPr/>
        </p:nvSpPr>
        <p:spPr>
          <a:xfrm>
            <a:off x="4568205" y="5435932"/>
            <a:ext cx="2956123" cy="369332"/>
          </a:xfrm>
          <a:prstGeom prst="rect">
            <a:avLst/>
          </a:prstGeom>
        </p:spPr>
        <p:txBody>
          <a:bodyPr wrap="square">
            <a:spAutoFit/>
          </a:bodyPr>
          <a:lstStyle/>
          <a:p>
            <a:pPr lvl="0" algn="just"/>
            <a:r>
              <a:rPr lang="es-ES" b="1" dirty="0">
                <a:solidFill>
                  <a:prstClr val="black"/>
                </a:solidFill>
                <a:latin typeface="+mj-lt"/>
              </a:rPr>
              <a:t>Objetivo Transformador</a:t>
            </a:r>
          </a:p>
        </p:txBody>
      </p:sp>
    </p:spTree>
    <p:extLst>
      <p:ext uri="{BB962C8B-B14F-4D97-AF65-F5344CB8AC3E}">
        <p14:creationId xmlns:p14="http://schemas.microsoft.com/office/powerpoint/2010/main" val="418946167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2476166684"/>
              </p:ext>
            </p:extLst>
          </p:nvPr>
        </p:nvGraphicFramePr>
        <p:xfrm>
          <a:off x="395632" y="30374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Rectángulo"/>
          <p:cNvSpPr/>
          <p:nvPr/>
        </p:nvSpPr>
        <p:spPr>
          <a:xfrm>
            <a:off x="6012256" y="3606116"/>
            <a:ext cx="2887704" cy="830997"/>
          </a:xfrm>
          <a:prstGeom prst="rect">
            <a:avLst/>
          </a:prstGeom>
        </p:spPr>
        <p:txBody>
          <a:bodyPr wrap="square">
            <a:spAutoFit/>
          </a:bodyPr>
          <a:lstStyle/>
          <a:p>
            <a:pPr>
              <a:spcAft>
                <a:spcPts val="1200"/>
              </a:spcAft>
            </a:pPr>
            <a:r>
              <a:rPr lang="es-VE" sz="1600" b="1" i="1" dirty="0">
                <a:solidFill>
                  <a:prstClr val="black"/>
                </a:solidFill>
              </a:rPr>
              <a:t>Teórica   </a:t>
            </a:r>
            <a:r>
              <a:rPr lang="es-VE" sz="1600" dirty="0">
                <a:solidFill>
                  <a:prstClr val="black"/>
                </a:solidFill>
              </a:rPr>
              <a:t>Blockchain es una tecnología en desarrollo de la que aún se esperan cambios.</a:t>
            </a:r>
          </a:p>
        </p:txBody>
      </p:sp>
      <p:sp>
        <p:nvSpPr>
          <p:cNvPr id="6" name="5 Rectángulo"/>
          <p:cNvSpPr/>
          <p:nvPr/>
        </p:nvSpPr>
        <p:spPr>
          <a:xfrm>
            <a:off x="5580115" y="4532347"/>
            <a:ext cx="3218585" cy="984885"/>
          </a:xfrm>
          <a:prstGeom prst="rect">
            <a:avLst/>
          </a:prstGeom>
        </p:spPr>
        <p:txBody>
          <a:bodyPr wrap="square">
            <a:spAutoFit/>
          </a:bodyPr>
          <a:lstStyle/>
          <a:p>
            <a:pPr algn="just">
              <a:spcAft>
                <a:spcPts val="1200"/>
              </a:spcAft>
            </a:pPr>
            <a:r>
              <a:rPr lang="es-VE" sz="1600" b="1" i="1" dirty="0"/>
              <a:t>Espacial  </a:t>
            </a:r>
            <a:r>
              <a:rPr lang="es-VE" sz="1600" dirty="0"/>
              <a:t>UNEG, Puerto Ordaz</a:t>
            </a:r>
            <a:r>
              <a:rPr lang="es-ES" sz="1600" dirty="0"/>
              <a:t>.</a:t>
            </a:r>
          </a:p>
          <a:p>
            <a:pPr>
              <a:spcAft>
                <a:spcPts val="1200"/>
              </a:spcAft>
            </a:pPr>
            <a:r>
              <a:rPr lang="es-VE" sz="1600" b="1" i="1" dirty="0">
                <a:solidFill>
                  <a:prstClr val="black"/>
                </a:solidFill>
              </a:rPr>
              <a:t>Institucional</a:t>
            </a:r>
            <a:r>
              <a:rPr lang="es-VE" sz="1600" dirty="0">
                <a:solidFill>
                  <a:prstClr val="black"/>
                </a:solidFill>
              </a:rPr>
              <a:t>   Coord. de Investigación y Postgrado</a:t>
            </a:r>
          </a:p>
        </p:txBody>
      </p:sp>
      <p:sp>
        <p:nvSpPr>
          <p:cNvPr id="8" name="7 Rectángulo"/>
          <p:cNvSpPr/>
          <p:nvPr/>
        </p:nvSpPr>
        <p:spPr>
          <a:xfrm>
            <a:off x="5580211" y="5538716"/>
            <a:ext cx="3168255" cy="338554"/>
          </a:xfrm>
          <a:prstGeom prst="rect">
            <a:avLst/>
          </a:prstGeom>
        </p:spPr>
        <p:txBody>
          <a:bodyPr wrap="square">
            <a:spAutoFit/>
          </a:bodyPr>
          <a:lstStyle/>
          <a:p>
            <a:pPr algn="just">
              <a:spcAft>
                <a:spcPts val="1200"/>
              </a:spcAft>
            </a:pPr>
            <a:r>
              <a:rPr lang="es-VE" sz="1600" b="1" i="1" dirty="0">
                <a:solidFill>
                  <a:prstClr val="black"/>
                </a:solidFill>
              </a:rPr>
              <a:t>Temporal   </a:t>
            </a:r>
            <a:r>
              <a:rPr lang="es-VE" sz="1600" dirty="0">
                <a:solidFill>
                  <a:prstClr val="black"/>
                </a:solidFill>
              </a:rPr>
              <a:t>Período 2023 – 2024</a:t>
            </a:r>
          </a:p>
        </p:txBody>
      </p:sp>
      <p:sp>
        <p:nvSpPr>
          <p:cNvPr id="9" name="8 Rectángulo"/>
          <p:cNvSpPr/>
          <p:nvPr/>
        </p:nvSpPr>
        <p:spPr>
          <a:xfrm>
            <a:off x="5898096" y="6228601"/>
            <a:ext cx="3001864" cy="584775"/>
          </a:xfrm>
          <a:prstGeom prst="rect">
            <a:avLst/>
          </a:prstGeom>
        </p:spPr>
        <p:txBody>
          <a:bodyPr wrap="square">
            <a:spAutoFit/>
          </a:bodyPr>
          <a:lstStyle/>
          <a:p>
            <a:pPr algn="just">
              <a:spcAft>
                <a:spcPts val="1200"/>
              </a:spcAft>
            </a:pPr>
            <a:r>
              <a:rPr lang="es-VE" sz="1600" b="1" i="1" dirty="0">
                <a:solidFill>
                  <a:prstClr val="black"/>
                </a:solidFill>
              </a:rPr>
              <a:t>Poblacional   </a:t>
            </a:r>
            <a:r>
              <a:rPr lang="es-VE" sz="1600" dirty="0">
                <a:solidFill>
                  <a:prstClr val="black"/>
                </a:solidFill>
              </a:rPr>
              <a:t>Procesos académico autorizados.</a:t>
            </a:r>
          </a:p>
        </p:txBody>
      </p:sp>
      <p:sp>
        <p:nvSpPr>
          <p:cNvPr id="10" name="9 Rectángulo"/>
          <p:cNvSpPr/>
          <p:nvPr/>
        </p:nvSpPr>
        <p:spPr>
          <a:xfrm>
            <a:off x="411001" y="3696711"/>
            <a:ext cx="513411" cy="3044657"/>
          </a:xfrm>
          <a:prstGeom prst="roundRect">
            <a:avLst/>
          </a:prstGeom>
        </p:spPr>
        <p:style>
          <a:lnRef idx="2">
            <a:schemeClr val="accent5"/>
          </a:lnRef>
          <a:fillRef idx="1">
            <a:schemeClr val="lt1"/>
          </a:fillRef>
          <a:effectRef idx="0">
            <a:schemeClr val="accent5"/>
          </a:effectRef>
          <a:fontRef idx="minor">
            <a:schemeClr val="dk1"/>
          </a:fontRef>
        </p:style>
        <p:txBody>
          <a:bodyPr vert="vert270" wrap="none" anchor="ctr" anchorCtr="0">
            <a:noAutofit/>
          </a:bodyPr>
          <a:lstStyle/>
          <a:p>
            <a:pPr lvl="0" algn="ctr"/>
            <a:r>
              <a:rPr lang="es-ES" b="1" dirty="0">
                <a:latin typeface="+mj-lt"/>
              </a:rPr>
              <a:t>Delimitación y alcance</a:t>
            </a:r>
          </a:p>
        </p:txBody>
      </p:sp>
      <p:pic>
        <p:nvPicPr>
          <p:cNvPr id="12" name="Picture 6"/>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953490" y="116624"/>
            <a:ext cx="714857" cy="720000"/>
          </a:xfrm>
          <a:prstGeom prst="rect">
            <a:avLst/>
          </a:prstGeom>
          <a:ln>
            <a:noFill/>
          </a:ln>
          <a:effectLst>
            <a:outerShdw blurRad="292100" dist="139700" dir="2700000" algn="tl" rotWithShape="0">
              <a:srgbClr val="333333">
                <a:alpha val="65000"/>
              </a:srgbClr>
            </a:outerShdw>
          </a:effectLst>
        </p:spPr>
        <p:style>
          <a:lnRef idx="1">
            <a:schemeClr val="dk1"/>
          </a:lnRef>
          <a:fillRef idx="2">
            <a:schemeClr val="dk1"/>
          </a:fillRef>
          <a:effectRef idx="1">
            <a:schemeClr val="dk1"/>
          </a:effectRef>
          <a:fontRef idx="minor">
            <a:schemeClr val="dk1"/>
          </a:fontRef>
        </p:style>
      </p:pic>
      <p:pic>
        <p:nvPicPr>
          <p:cNvPr id="13" name="Picture 5"/>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076011" y="44624"/>
            <a:ext cx="584223" cy="792000"/>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8"/>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8078698" y="116624"/>
            <a:ext cx="623475" cy="72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Título">
            <a:extLst>
              <a:ext uri="{FF2B5EF4-FFF2-40B4-BE49-F238E27FC236}">
                <a16:creationId xmlns:a16="http://schemas.microsoft.com/office/drawing/2014/main" id="{DD62BFCE-D3FE-B0DD-6EE1-8EFD0D65CD39}"/>
              </a:ext>
            </a:extLst>
          </p:cNvPr>
          <p:cNvSpPr txBox="1">
            <a:spLocks/>
          </p:cNvSpPr>
          <p:nvPr/>
        </p:nvSpPr>
        <p:spPr>
          <a:xfrm>
            <a:off x="36056" y="25460"/>
            <a:ext cx="5040000"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ES" sz="2800">
                <a:ln w="18415" cmpd="sng">
                  <a:solidFill>
                    <a:srgbClr val="FFFFFF"/>
                  </a:solidFill>
                  <a:prstDash val="solid"/>
                </a:ln>
                <a:solidFill>
                  <a:srgbClr val="FFFFFF"/>
                </a:solidFill>
                <a:effectLst>
                  <a:outerShdw blurRad="63500" dir="3600000" algn="tl" rotWithShape="0">
                    <a:srgbClr val="000000">
                      <a:alpha val="70000"/>
                    </a:srgbClr>
                  </a:outerShdw>
                </a:effectLst>
              </a:rPr>
              <a:t>Planteamiento</a:t>
            </a:r>
            <a:endPar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Título 14">
            <a:extLst>
              <a:ext uri="{FF2B5EF4-FFF2-40B4-BE49-F238E27FC236}">
                <a16:creationId xmlns:a16="http://schemas.microsoft.com/office/drawing/2014/main" id="{DAFB6354-894F-9B2D-04D3-10E5915D39C0}"/>
              </a:ext>
            </a:extLst>
          </p:cNvPr>
          <p:cNvSpPr>
            <a:spLocks noGrp="1"/>
          </p:cNvSpPr>
          <p:nvPr>
            <p:ph type="title" idx="4294967295"/>
          </p:nvPr>
        </p:nvSpPr>
        <p:spPr>
          <a:xfrm>
            <a:off x="364373" y="782779"/>
            <a:ext cx="2016224" cy="369332"/>
          </a:xfrm>
        </p:spPr>
        <p:txBody>
          <a:bodyPr vert="horz" wrap="square" lIns="91440" tIns="45720" rIns="91440" bIns="45720" rtlCol="0" anchor="ctr">
            <a:spAutoFit/>
          </a:bodyPr>
          <a:lstStyle/>
          <a:p>
            <a:pPr algn="just" defTabSz="914400"/>
            <a:r>
              <a:rPr lang="es-US" sz="1800" b="1" dirty="0">
                <a:solidFill>
                  <a:prstClr val="black"/>
                </a:solidFill>
              </a:rPr>
              <a:t>Justificación</a:t>
            </a:r>
            <a:endParaRPr lang="es-US" sz="2000" b="1" dirty="0">
              <a:solidFill>
                <a:prstClr val="black"/>
              </a:solidFill>
            </a:endParaRPr>
          </a:p>
        </p:txBody>
      </p:sp>
      <p:graphicFrame>
        <p:nvGraphicFramePr>
          <p:cNvPr id="7" name="Diagrama 6">
            <a:extLst>
              <a:ext uri="{FF2B5EF4-FFF2-40B4-BE49-F238E27FC236}">
                <a16:creationId xmlns:a16="http://schemas.microsoft.com/office/drawing/2014/main" id="{E7CE0AF4-3A22-48BD-D34A-21EFC20B3CAC}"/>
              </a:ext>
            </a:extLst>
          </p:cNvPr>
          <p:cNvGraphicFramePr/>
          <p:nvPr>
            <p:extLst>
              <p:ext uri="{D42A27DB-BD31-4B8C-83A1-F6EECF244321}">
                <p14:modId xmlns:p14="http://schemas.microsoft.com/office/powerpoint/2010/main" val="2863064758"/>
              </p:ext>
            </p:extLst>
          </p:nvPr>
        </p:nvGraphicFramePr>
        <p:xfrm>
          <a:off x="413309" y="1170367"/>
          <a:ext cx="4014676" cy="209029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1" name="Diagrama 10">
            <a:extLst>
              <a:ext uri="{FF2B5EF4-FFF2-40B4-BE49-F238E27FC236}">
                <a16:creationId xmlns:a16="http://schemas.microsoft.com/office/drawing/2014/main" id="{AF7F47E8-1249-1037-909C-E0D278928B60}"/>
              </a:ext>
            </a:extLst>
          </p:cNvPr>
          <p:cNvGraphicFramePr/>
          <p:nvPr>
            <p:extLst>
              <p:ext uri="{D42A27DB-BD31-4B8C-83A1-F6EECF244321}">
                <p14:modId xmlns:p14="http://schemas.microsoft.com/office/powerpoint/2010/main" val="3680391386"/>
              </p:ext>
            </p:extLst>
          </p:nvPr>
        </p:nvGraphicFramePr>
        <p:xfrm>
          <a:off x="4716017" y="1194687"/>
          <a:ext cx="4014676" cy="209029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29179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07504" y="1523107"/>
            <a:ext cx="4320000" cy="2769989"/>
          </a:xfrm>
          <a:prstGeom prst="rect">
            <a:avLst/>
          </a:prstGeom>
        </p:spPr>
        <p:txBody>
          <a:bodyPr wrap="square">
            <a:spAutoFit/>
          </a:bodyPr>
          <a:lstStyle/>
          <a:p>
            <a:pPr marL="285744" indent="-285744" algn="just">
              <a:spcAft>
                <a:spcPts val="1200"/>
              </a:spcAft>
              <a:buFont typeface="Arial" pitchFamily="34" charset="0"/>
              <a:buChar char="•"/>
            </a:pPr>
            <a:r>
              <a:rPr lang="es-VE" sz="1600" dirty="0"/>
              <a:t>Castells (2002). “La era de la información: Economía, sociedad y cultura".</a:t>
            </a:r>
          </a:p>
          <a:p>
            <a:pPr marL="285744" indent="-285744" algn="just">
              <a:spcAft>
                <a:spcPts val="1200"/>
              </a:spcAft>
              <a:buFont typeface="Arial" pitchFamily="34" charset="0"/>
              <a:buChar char="•"/>
            </a:pPr>
            <a:r>
              <a:rPr lang="es-VE" sz="1600" dirty="0"/>
              <a:t>Satoshi Nakamoto (2008), “Bitcoin: A Peer-</a:t>
            </a:r>
            <a:r>
              <a:rPr lang="es-VE" sz="1600" dirty="0" err="1"/>
              <a:t>to</a:t>
            </a:r>
            <a:r>
              <a:rPr lang="es-VE" sz="1600" dirty="0"/>
              <a:t>-Peer Electronic Cash </a:t>
            </a:r>
            <a:r>
              <a:rPr lang="es-VE" sz="1600" dirty="0" err="1"/>
              <a:t>System</a:t>
            </a:r>
            <a:r>
              <a:rPr lang="es-VE" sz="1600" dirty="0"/>
              <a:t>” </a:t>
            </a:r>
          </a:p>
          <a:p>
            <a:pPr marL="285744" indent="-285744" algn="just">
              <a:spcAft>
                <a:spcPts val="1200"/>
              </a:spcAft>
              <a:buFont typeface="Arial" pitchFamily="34" charset="0"/>
              <a:buChar char="•"/>
            </a:pPr>
            <a:r>
              <a:rPr lang="es-VE" sz="1600" dirty="0"/>
              <a:t>Tapscott &amp; Tapscott (2017). “La revolución blockchain”.</a:t>
            </a:r>
          </a:p>
          <a:p>
            <a:pPr marL="285744" indent="-285744" algn="just">
              <a:spcAft>
                <a:spcPts val="1200"/>
              </a:spcAft>
              <a:buFont typeface="Arial" pitchFamily="34" charset="0"/>
              <a:buChar char="•"/>
            </a:pPr>
            <a:r>
              <a:rPr lang="es-VE" sz="1600" dirty="0"/>
              <a:t>Hernández (2019). “Aplicaciones de la Tecnología Blockchain en Educación Superior: Estado del arte”.</a:t>
            </a:r>
          </a:p>
        </p:txBody>
      </p:sp>
      <p:sp>
        <p:nvSpPr>
          <p:cNvPr id="6" name="5 Título"/>
          <p:cNvSpPr>
            <a:spLocks noGrp="1"/>
          </p:cNvSpPr>
          <p:nvPr>
            <p:ph type="title" idx="4294967295"/>
          </p:nvPr>
        </p:nvSpPr>
        <p:spPr>
          <a:xfrm>
            <a:off x="35496" y="25460"/>
            <a:ext cx="5040312" cy="523220"/>
          </a:xfrm>
        </p:spPr>
        <p:style>
          <a:lnRef idx="1">
            <a:schemeClr val="accent5"/>
          </a:lnRef>
          <a:fillRef idx="3">
            <a:schemeClr val="accent5"/>
          </a:fillRef>
          <a:effectRef idx="2">
            <a:schemeClr val="accent5"/>
          </a:effectRef>
          <a:fontRef idx="minor">
            <a:schemeClr val="lt1"/>
          </a:fontRef>
        </p:style>
        <p:txBody>
          <a:bodyPr wrap="square">
            <a:spAutoFit/>
          </a:bodyPr>
          <a:lstStyle/>
          <a:p>
            <a:pPr algn="l"/>
            <a:r>
              <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Marco Teórico</a:t>
            </a:r>
          </a:p>
        </p:txBody>
      </p:sp>
      <p:graphicFrame>
        <p:nvGraphicFramePr>
          <p:cNvPr id="11" name="10 Diagrama"/>
          <p:cNvGraphicFramePr/>
          <p:nvPr/>
        </p:nvGraphicFramePr>
        <p:xfrm>
          <a:off x="251520" y="4606499"/>
          <a:ext cx="1008112" cy="1485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11 Diagrama"/>
          <p:cNvGraphicFramePr>
            <a:graphicFrameLocks noChangeAspect="1"/>
          </p:cNvGraphicFramePr>
          <p:nvPr/>
        </p:nvGraphicFramePr>
        <p:xfrm>
          <a:off x="3248388" y="4629860"/>
          <a:ext cx="1539639" cy="16794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12 Diagrama"/>
          <p:cNvGraphicFramePr>
            <a:graphicFrameLocks noChangeAspect="1"/>
          </p:cNvGraphicFramePr>
          <p:nvPr/>
        </p:nvGraphicFramePr>
        <p:xfrm>
          <a:off x="1149531" y="4653139"/>
          <a:ext cx="1357471" cy="125304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14" name="13 Grupo"/>
          <p:cNvGrpSpPr>
            <a:grpSpLocks noChangeAspect="1"/>
          </p:cNvGrpSpPr>
          <p:nvPr/>
        </p:nvGrpSpPr>
        <p:grpSpPr>
          <a:xfrm>
            <a:off x="2396898" y="4653137"/>
            <a:ext cx="961591" cy="1403900"/>
            <a:chOff x="2409352" y="2276870"/>
            <a:chExt cx="1582298" cy="2310120"/>
          </a:xfrm>
        </p:grpSpPr>
        <p:pic>
          <p:nvPicPr>
            <p:cNvPr id="15" name="Picture 3"/>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2409352" y="2276870"/>
              <a:ext cx="1582298" cy="1464280"/>
            </a:xfrm>
            <a:prstGeom prst="roundRect">
              <a:avLst>
                <a:gd name="adj" fmla="val 22651"/>
              </a:avLst>
            </a:prstGeom>
            <a:solidFill>
              <a:srgbClr val="FFFFFF">
                <a:shade val="85000"/>
              </a:srgbClr>
            </a:solidFill>
            <a:ln w="31750">
              <a:solidFill>
                <a:schemeClr val="bg1"/>
              </a:solidFill>
              <a:miter lim="800000"/>
              <a:headEnd/>
              <a:tailEnd/>
            </a:ln>
            <a:effectLst>
              <a:outerShdw dist="35921" dir="2700000" algn="ctr" rotWithShape="0">
                <a:schemeClr val="bg2"/>
              </a:outerShdw>
            </a:effectLst>
          </p:spPr>
        </p:pic>
        <p:sp>
          <p:nvSpPr>
            <p:cNvPr id="16" name="15 CuadroTexto"/>
            <p:cNvSpPr txBox="1"/>
            <p:nvPr/>
          </p:nvSpPr>
          <p:spPr>
            <a:xfrm>
              <a:off x="2413331" y="3726031"/>
              <a:ext cx="1578319" cy="860959"/>
            </a:xfrm>
            <a:prstGeom prst="rect">
              <a:avLst/>
            </a:prstGeom>
            <a:noFill/>
          </p:spPr>
          <p:txBody>
            <a:bodyPr wrap="none" rtlCol="0">
              <a:spAutoFit/>
            </a:bodyPr>
            <a:lstStyle/>
            <a:p>
              <a:r>
                <a:rPr lang="es-ES" sz="1400" dirty="0">
                  <a:solidFill>
                    <a:schemeClr val="tx2"/>
                  </a:solidFill>
                </a:rPr>
                <a:t>Tapscott &amp;</a:t>
              </a:r>
            </a:p>
            <a:p>
              <a:r>
                <a:rPr lang="es-ES" sz="1400" dirty="0">
                  <a:solidFill>
                    <a:schemeClr val="tx2"/>
                  </a:solidFill>
                </a:rPr>
                <a:t> Tapscott</a:t>
              </a:r>
              <a:endParaRPr lang="es-ES" dirty="0">
                <a:solidFill>
                  <a:schemeClr val="tx2"/>
                </a:solidFill>
              </a:endParaRPr>
            </a:p>
          </p:txBody>
        </p:sp>
      </p:grpSp>
      <p:sp>
        <p:nvSpPr>
          <p:cNvPr id="17" name="2 Título"/>
          <p:cNvSpPr txBox="1">
            <a:spLocks/>
          </p:cNvSpPr>
          <p:nvPr/>
        </p:nvSpPr>
        <p:spPr>
          <a:xfrm>
            <a:off x="6300192" y="148570"/>
            <a:ext cx="2591728" cy="4001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s-ES" sz="2000" u="sng" dirty="0">
                <a:ln w="18415" cmpd="sng">
                  <a:noFill/>
                  <a:prstDash val="solid"/>
                </a:ln>
                <a:solidFill>
                  <a:schemeClr val="tx1"/>
                </a:solidFill>
                <a:latin typeface="+mj-lt"/>
              </a:rPr>
              <a:t>Bases Teóricas</a:t>
            </a:r>
          </a:p>
        </p:txBody>
      </p:sp>
      <p:sp>
        <p:nvSpPr>
          <p:cNvPr id="2" name="1 Rectángulo">
            <a:extLst>
              <a:ext uri="{FF2B5EF4-FFF2-40B4-BE49-F238E27FC236}">
                <a16:creationId xmlns:a16="http://schemas.microsoft.com/office/drawing/2014/main" id="{D61B6440-EFCE-58DD-483A-84160666CB5A}"/>
              </a:ext>
            </a:extLst>
          </p:cNvPr>
          <p:cNvSpPr/>
          <p:nvPr/>
        </p:nvSpPr>
        <p:spPr>
          <a:xfrm>
            <a:off x="5004048" y="908720"/>
            <a:ext cx="3960440" cy="2739211"/>
          </a:xfrm>
          <a:prstGeom prst="rect">
            <a:avLst/>
          </a:prstGeom>
          <a:solidFill>
            <a:schemeClr val="bg1"/>
          </a:solidFill>
          <a:ln w="28575">
            <a:solidFill>
              <a:schemeClr val="accent5"/>
            </a:solidFill>
          </a:ln>
        </p:spPr>
        <p:txBody>
          <a:bodyPr wrap="square">
            <a:spAutoFit/>
          </a:bodyPr>
          <a:lstStyle/>
          <a:p>
            <a:pPr algn="just">
              <a:spcAft>
                <a:spcPts val="1200"/>
              </a:spcAft>
            </a:pPr>
            <a:r>
              <a:rPr lang="es-VE" b="1" dirty="0">
                <a:solidFill>
                  <a:prstClr val="black"/>
                </a:solidFill>
              </a:rPr>
              <a:t>Gestión de Virtualización</a:t>
            </a:r>
          </a:p>
          <a:p>
            <a:pPr algn="just">
              <a:spcAft>
                <a:spcPts val="1200"/>
              </a:spcAft>
            </a:pPr>
            <a:r>
              <a:rPr lang="es-ES" sz="1600" dirty="0">
                <a:solidFill>
                  <a:prstClr val="black"/>
                </a:solidFill>
              </a:rPr>
              <a:t>Estrategias y tecnologías para crear experiencias educativas a través de internet:</a:t>
            </a:r>
          </a:p>
          <a:p>
            <a:pPr marL="285750" indent="-285750" algn="just">
              <a:spcAft>
                <a:spcPts val="600"/>
              </a:spcAft>
              <a:buFont typeface="Arial" panose="020B0604020202020204" pitchFamily="34" charset="0"/>
              <a:buChar char="•"/>
            </a:pPr>
            <a:r>
              <a:rPr lang="es-ES" sz="1600" dirty="0">
                <a:solidFill>
                  <a:prstClr val="black"/>
                </a:solidFill>
              </a:rPr>
              <a:t>Infraestructura tecnológica</a:t>
            </a:r>
          </a:p>
          <a:p>
            <a:pPr marL="285750" indent="-285750" algn="just">
              <a:spcAft>
                <a:spcPts val="600"/>
              </a:spcAft>
              <a:buFont typeface="Arial" panose="020B0604020202020204" pitchFamily="34" charset="0"/>
              <a:buChar char="•"/>
            </a:pPr>
            <a:r>
              <a:rPr lang="es-ES" sz="1600" dirty="0"/>
              <a:t>Tecnologías de aprendizaje</a:t>
            </a:r>
          </a:p>
          <a:p>
            <a:pPr marL="285750" indent="-285750" algn="just">
              <a:spcAft>
                <a:spcPts val="600"/>
              </a:spcAft>
              <a:buFont typeface="Arial" panose="020B0604020202020204" pitchFamily="34" charset="0"/>
              <a:buChar char="•"/>
            </a:pPr>
            <a:r>
              <a:rPr lang="es-ES" sz="1600" dirty="0">
                <a:solidFill>
                  <a:prstClr val="black"/>
                </a:solidFill>
              </a:rPr>
              <a:t>Cursos en línea</a:t>
            </a:r>
          </a:p>
          <a:p>
            <a:pPr marL="285750" indent="-285750" algn="just">
              <a:spcAft>
                <a:spcPts val="600"/>
              </a:spcAft>
              <a:buFont typeface="Arial" panose="020B0604020202020204" pitchFamily="34" charset="0"/>
              <a:buChar char="•"/>
            </a:pPr>
            <a:r>
              <a:rPr lang="es-VE" sz="1600" dirty="0">
                <a:solidFill>
                  <a:prstClr val="black"/>
                </a:solidFill>
              </a:rPr>
              <a:t>Soporte técnico y capacitación</a:t>
            </a:r>
          </a:p>
          <a:p>
            <a:pPr marL="285750" indent="-285750" algn="just">
              <a:spcAft>
                <a:spcPts val="600"/>
              </a:spcAft>
              <a:buFont typeface="Arial" panose="020B0604020202020204" pitchFamily="34" charset="0"/>
              <a:buChar char="•"/>
            </a:pPr>
            <a:r>
              <a:rPr lang="es-VE" sz="1600" dirty="0">
                <a:solidFill>
                  <a:prstClr val="black"/>
                </a:solidFill>
              </a:rPr>
              <a:t>Evaluación y seguimiento</a:t>
            </a:r>
          </a:p>
        </p:txBody>
      </p:sp>
      <p:sp>
        <p:nvSpPr>
          <p:cNvPr id="5" name="CuadroTexto 4">
            <a:extLst>
              <a:ext uri="{FF2B5EF4-FFF2-40B4-BE49-F238E27FC236}">
                <a16:creationId xmlns:a16="http://schemas.microsoft.com/office/drawing/2014/main" id="{CA9C8AC9-D08A-1AE9-4400-20580CDF4A0D}"/>
              </a:ext>
            </a:extLst>
          </p:cNvPr>
          <p:cNvSpPr txBox="1"/>
          <p:nvPr/>
        </p:nvSpPr>
        <p:spPr>
          <a:xfrm>
            <a:off x="5004048" y="3952751"/>
            <a:ext cx="1975652" cy="2431435"/>
          </a:xfrm>
          <a:prstGeom prst="rect">
            <a:avLst/>
          </a:prstGeom>
          <a:solidFill>
            <a:schemeClr val="bg1"/>
          </a:solidFill>
          <a:ln w="28575">
            <a:solidFill>
              <a:schemeClr val="accent5"/>
            </a:solidFill>
          </a:ln>
        </p:spPr>
        <p:txBody>
          <a:bodyPr wrap="square">
            <a:spAutoFit/>
          </a:bodyPr>
          <a:lstStyle/>
          <a:p>
            <a:pPr algn="just">
              <a:spcAft>
                <a:spcPts val="600"/>
              </a:spcAft>
            </a:pPr>
            <a:r>
              <a:rPr lang="es-VE" b="1" dirty="0">
                <a:solidFill>
                  <a:prstClr val="black"/>
                </a:solidFill>
              </a:rPr>
              <a:t>Beneficios</a:t>
            </a:r>
          </a:p>
          <a:p>
            <a:pPr marL="285750" indent="-285750">
              <a:spcAft>
                <a:spcPts val="600"/>
              </a:spcAft>
              <a:buFont typeface="Arial" panose="020B0604020202020204" pitchFamily="34" charset="0"/>
              <a:buChar char="•"/>
            </a:pPr>
            <a:r>
              <a:rPr lang="es-ES" sz="1600" dirty="0">
                <a:solidFill>
                  <a:prstClr val="black"/>
                </a:solidFill>
              </a:rPr>
              <a:t>Mejora de la calidad educativa</a:t>
            </a:r>
          </a:p>
          <a:p>
            <a:pPr marL="285750" indent="-285750">
              <a:spcAft>
                <a:spcPts val="600"/>
              </a:spcAft>
              <a:buFont typeface="Arial" panose="020B0604020202020204" pitchFamily="34" charset="0"/>
              <a:buChar char="•"/>
            </a:pPr>
            <a:r>
              <a:rPr lang="es-VE" sz="1600" dirty="0">
                <a:solidFill>
                  <a:prstClr val="black"/>
                </a:solidFill>
              </a:rPr>
              <a:t>Personalización del aprendizaje</a:t>
            </a:r>
          </a:p>
          <a:p>
            <a:pPr marL="285750" indent="-285750">
              <a:spcAft>
                <a:spcPts val="600"/>
              </a:spcAft>
              <a:buFont typeface="Arial" panose="020B0604020202020204" pitchFamily="34" charset="0"/>
              <a:buChar char="•"/>
            </a:pPr>
            <a:r>
              <a:rPr lang="es-VE" sz="1600" dirty="0">
                <a:solidFill>
                  <a:prstClr val="black"/>
                </a:solidFill>
              </a:rPr>
              <a:t>Reducción de costos</a:t>
            </a:r>
          </a:p>
          <a:p>
            <a:pPr marL="285750" indent="-285750">
              <a:spcAft>
                <a:spcPts val="600"/>
              </a:spcAft>
              <a:buFont typeface="Arial" panose="020B0604020202020204" pitchFamily="34" charset="0"/>
              <a:buChar char="•"/>
            </a:pPr>
            <a:endParaRPr lang="es-VE" sz="1600" dirty="0">
              <a:solidFill>
                <a:prstClr val="black"/>
              </a:solidFill>
            </a:endParaRPr>
          </a:p>
        </p:txBody>
      </p:sp>
      <p:sp>
        <p:nvSpPr>
          <p:cNvPr id="8" name="CuadroTexto 7">
            <a:extLst>
              <a:ext uri="{FF2B5EF4-FFF2-40B4-BE49-F238E27FC236}">
                <a16:creationId xmlns:a16="http://schemas.microsoft.com/office/drawing/2014/main" id="{DDE01264-4609-8A5D-AAB1-F5DE48DC0CAE}"/>
              </a:ext>
            </a:extLst>
          </p:cNvPr>
          <p:cNvSpPr txBox="1"/>
          <p:nvPr/>
        </p:nvSpPr>
        <p:spPr>
          <a:xfrm>
            <a:off x="6988836" y="3952751"/>
            <a:ext cx="1975652" cy="2431435"/>
          </a:xfrm>
          <a:prstGeom prst="rect">
            <a:avLst/>
          </a:prstGeom>
          <a:solidFill>
            <a:schemeClr val="bg1"/>
          </a:solidFill>
          <a:ln w="28575">
            <a:solidFill>
              <a:schemeClr val="accent5"/>
            </a:solidFill>
          </a:ln>
        </p:spPr>
        <p:txBody>
          <a:bodyPr wrap="square">
            <a:spAutoFit/>
          </a:bodyPr>
          <a:lstStyle/>
          <a:p>
            <a:pPr algn="just">
              <a:spcAft>
                <a:spcPts val="600"/>
              </a:spcAft>
            </a:pPr>
            <a:r>
              <a:rPr lang="es-VE" b="1" dirty="0">
                <a:solidFill>
                  <a:prstClr val="black"/>
                </a:solidFill>
              </a:rPr>
              <a:t>Desafíos</a:t>
            </a:r>
          </a:p>
          <a:p>
            <a:pPr marL="285750" indent="-285750">
              <a:spcAft>
                <a:spcPts val="600"/>
              </a:spcAft>
              <a:buFont typeface="Arial" panose="020B0604020202020204" pitchFamily="34" charset="0"/>
              <a:buChar char="•"/>
            </a:pPr>
            <a:r>
              <a:rPr lang="es-ES" sz="1600" dirty="0">
                <a:solidFill>
                  <a:prstClr val="black"/>
                </a:solidFill>
              </a:rPr>
              <a:t>Acceso a la tecnología</a:t>
            </a:r>
          </a:p>
          <a:p>
            <a:pPr marL="285750" indent="-285750">
              <a:spcAft>
                <a:spcPts val="600"/>
              </a:spcAft>
              <a:buFont typeface="Arial" panose="020B0604020202020204" pitchFamily="34" charset="0"/>
              <a:buChar char="•"/>
            </a:pPr>
            <a:r>
              <a:rPr lang="es-US" sz="1600" dirty="0"/>
              <a:t>Competencias digitales</a:t>
            </a:r>
          </a:p>
          <a:p>
            <a:pPr marL="285750" indent="-285750">
              <a:spcAft>
                <a:spcPts val="600"/>
              </a:spcAft>
              <a:buFont typeface="Arial" panose="020B0604020202020204" pitchFamily="34" charset="0"/>
              <a:buChar char="•"/>
            </a:pPr>
            <a:r>
              <a:rPr lang="es-US" sz="1600" dirty="0"/>
              <a:t>Calidad de los cursos</a:t>
            </a:r>
          </a:p>
          <a:p>
            <a:pPr marL="285750" indent="-285750">
              <a:spcAft>
                <a:spcPts val="600"/>
              </a:spcAft>
              <a:buFont typeface="Arial" panose="020B0604020202020204" pitchFamily="34" charset="0"/>
              <a:buChar char="•"/>
            </a:pPr>
            <a:r>
              <a:rPr lang="es-US" sz="1600" dirty="0"/>
              <a:t>Aislamiento social</a:t>
            </a:r>
            <a:endParaRPr lang="es-VE" sz="1600" dirty="0">
              <a:solidFill>
                <a:prstClr val="black"/>
              </a:solidFill>
            </a:endParaRPr>
          </a:p>
        </p:txBody>
      </p:sp>
      <p:sp>
        <p:nvSpPr>
          <p:cNvPr id="9" name="CuadroTexto 8">
            <a:extLst>
              <a:ext uri="{FF2B5EF4-FFF2-40B4-BE49-F238E27FC236}">
                <a16:creationId xmlns:a16="http://schemas.microsoft.com/office/drawing/2014/main" id="{582FC149-3493-0BBC-11FC-F2B9325EDE36}"/>
              </a:ext>
            </a:extLst>
          </p:cNvPr>
          <p:cNvSpPr txBox="1"/>
          <p:nvPr/>
        </p:nvSpPr>
        <p:spPr>
          <a:xfrm>
            <a:off x="323977" y="926206"/>
            <a:ext cx="2924411" cy="369332"/>
          </a:xfrm>
          <a:prstGeom prst="rect">
            <a:avLst/>
          </a:prstGeom>
          <a:noFill/>
        </p:spPr>
        <p:txBody>
          <a:bodyPr wrap="square">
            <a:spAutoFit/>
          </a:bodyPr>
          <a:lstStyle/>
          <a:p>
            <a:r>
              <a:rPr lang="es-VE" b="1" dirty="0">
                <a:solidFill>
                  <a:prstClr val="black"/>
                </a:solidFill>
              </a:rPr>
              <a:t>Investigaciones Previas</a:t>
            </a:r>
            <a:endParaRPr lang="es-US" b="1" dirty="0">
              <a:solidFill>
                <a:prstClr val="black"/>
              </a:solidFill>
            </a:endParaRPr>
          </a:p>
        </p:txBody>
      </p:sp>
    </p:spTree>
    <p:extLst>
      <p:ext uri="{BB962C8B-B14F-4D97-AF65-F5344CB8AC3E}">
        <p14:creationId xmlns:p14="http://schemas.microsoft.com/office/powerpoint/2010/main" val="27563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idx="4294967295"/>
          </p:nvPr>
        </p:nvSpPr>
        <p:spPr>
          <a:xfrm>
            <a:off x="240895" y="780093"/>
            <a:ext cx="3322993" cy="369332"/>
          </a:xfrm>
          <a:noFill/>
        </p:spPr>
        <p:txBody>
          <a:bodyPr wrap="square">
            <a:spAutoFit/>
          </a:bodyPr>
          <a:lstStyle/>
          <a:p>
            <a:pPr algn="l" defTabSz="914400"/>
            <a:r>
              <a:rPr lang="es-ES" sz="1800" b="1" dirty="0">
                <a:solidFill>
                  <a:schemeClr val="tx1"/>
                </a:solidFill>
              </a:rPr>
              <a:t>Procesos Académicos</a:t>
            </a:r>
          </a:p>
        </p:txBody>
      </p:sp>
      <p:sp>
        <p:nvSpPr>
          <p:cNvPr id="17" name="2 Título"/>
          <p:cNvSpPr txBox="1">
            <a:spLocks/>
          </p:cNvSpPr>
          <p:nvPr/>
        </p:nvSpPr>
        <p:spPr>
          <a:xfrm>
            <a:off x="6299399" y="148570"/>
            <a:ext cx="2591728" cy="4001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s-ES" sz="2000" u="sng" dirty="0">
                <a:ln w="18415" cmpd="sng">
                  <a:noFill/>
                  <a:prstDash val="solid"/>
                </a:ln>
                <a:solidFill>
                  <a:schemeClr val="tx1"/>
                </a:solidFill>
                <a:latin typeface="+mj-lt"/>
              </a:rPr>
              <a:t>Bases Teóricas</a:t>
            </a:r>
          </a:p>
        </p:txBody>
      </p:sp>
      <p:sp>
        <p:nvSpPr>
          <p:cNvPr id="9" name="17 Rectángulo">
            <a:extLst>
              <a:ext uri="{FF2B5EF4-FFF2-40B4-BE49-F238E27FC236}">
                <a16:creationId xmlns:a16="http://schemas.microsoft.com/office/drawing/2014/main" id="{899756A4-E575-DAE3-CD28-701308473E86}"/>
              </a:ext>
            </a:extLst>
          </p:cNvPr>
          <p:cNvSpPr/>
          <p:nvPr/>
        </p:nvSpPr>
        <p:spPr>
          <a:xfrm>
            <a:off x="252000" y="1266323"/>
            <a:ext cx="4320000" cy="5616922"/>
          </a:xfrm>
          <a:prstGeom prst="rect">
            <a:avLst/>
          </a:prstGeom>
        </p:spPr>
        <p:txBody>
          <a:bodyPr wrap="square">
            <a:spAutoFit/>
          </a:bodyPr>
          <a:lstStyle/>
          <a:p>
            <a:pPr algn="just">
              <a:spcAft>
                <a:spcPts val="600"/>
              </a:spcAft>
            </a:pPr>
            <a:r>
              <a:rPr lang="es-ES" sz="1600" dirty="0">
                <a:solidFill>
                  <a:prstClr val="black"/>
                </a:solidFill>
              </a:rPr>
              <a:t>Un proceso académico es una secuencia de actividades relacionadas que tienen un fin educativo. Estos procesos deben ser </a:t>
            </a:r>
            <a:r>
              <a:rPr lang="es-ES" sz="1600" dirty="0"/>
              <a:t>eficientes, eficaces y estar orientados a la formación integral de los estudiantes</a:t>
            </a:r>
            <a:r>
              <a:rPr lang="es-ES" sz="1600" dirty="0">
                <a:solidFill>
                  <a:prstClr val="black"/>
                </a:solidFill>
              </a:rPr>
              <a:t>. Se clasifican en:</a:t>
            </a:r>
          </a:p>
          <a:p>
            <a:pPr marL="285750" indent="-285750" algn="just">
              <a:spcAft>
                <a:spcPts val="600"/>
              </a:spcAft>
              <a:buFont typeface="Arial" panose="020B0604020202020204" pitchFamily="34" charset="0"/>
              <a:buChar char="•"/>
            </a:pPr>
            <a:r>
              <a:rPr lang="es-ES" sz="1600" dirty="0">
                <a:solidFill>
                  <a:prstClr val="black"/>
                </a:solidFill>
              </a:rPr>
              <a:t>Administrativos:</a:t>
            </a:r>
          </a:p>
          <a:p>
            <a:pPr marL="742950" lvl="1" indent="-285750" algn="just">
              <a:spcAft>
                <a:spcPts val="600"/>
              </a:spcAft>
              <a:buFont typeface="Arial" panose="020B0604020202020204" pitchFamily="34" charset="0"/>
              <a:buChar char="•"/>
            </a:pPr>
            <a:r>
              <a:rPr lang="es-ES" sz="1600" dirty="0">
                <a:solidFill>
                  <a:prstClr val="black"/>
                </a:solidFill>
              </a:rPr>
              <a:t>Admisión de estudiantes</a:t>
            </a:r>
          </a:p>
          <a:p>
            <a:pPr marL="742950" lvl="1" indent="-285750" algn="just">
              <a:spcAft>
                <a:spcPts val="600"/>
              </a:spcAft>
              <a:buFont typeface="Arial" panose="020B0604020202020204" pitchFamily="34" charset="0"/>
              <a:buChar char="•"/>
            </a:pPr>
            <a:r>
              <a:rPr lang="es-ES" sz="1600" dirty="0">
                <a:solidFill>
                  <a:prstClr val="black"/>
                </a:solidFill>
              </a:rPr>
              <a:t>Matrícula</a:t>
            </a:r>
          </a:p>
          <a:p>
            <a:pPr marL="742950" lvl="1" indent="-285750" algn="just">
              <a:spcAft>
                <a:spcPts val="600"/>
              </a:spcAft>
              <a:buFont typeface="Arial" panose="020B0604020202020204" pitchFamily="34" charset="0"/>
              <a:buChar char="•"/>
            </a:pPr>
            <a:r>
              <a:rPr lang="es-ES" sz="1600" dirty="0">
                <a:solidFill>
                  <a:prstClr val="black"/>
                </a:solidFill>
              </a:rPr>
              <a:t>RRHH</a:t>
            </a:r>
          </a:p>
          <a:p>
            <a:pPr marL="742950" lvl="1" indent="-285750" algn="just">
              <a:spcAft>
                <a:spcPts val="600"/>
              </a:spcAft>
              <a:buFont typeface="Arial" panose="020B0604020202020204" pitchFamily="34" charset="0"/>
              <a:buChar char="•"/>
            </a:pPr>
            <a:r>
              <a:rPr lang="es-ES" sz="1600" dirty="0">
                <a:solidFill>
                  <a:prstClr val="black"/>
                </a:solidFill>
              </a:rPr>
              <a:t>Finanzas</a:t>
            </a:r>
          </a:p>
          <a:p>
            <a:pPr marL="285750" indent="-285750" algn="just">
              <a:spcAft>
                <a:spcPts val="600"/>
              </a:spcAft>
              <a:buFont typeface="Arial" panose="020B0604020202020204" pitchFamily="34" charset="0"/>
              <a:buChar char="•"/>
            </a:pPr>
            <a:r>
              <a:rPr lang="es-ES" sz="1600" dirty="0">
                <a:solidFill>
                  <a:prstClr val="black"/>
                </a:solidFill>
              </a:rPr>
              <a:t>Docentes: </a:t>
            </a:r>
          </a:p>
          <a:p>
            <a:pPr marL="742950" lvl="1" indent="-285750" algn="just">
              <a:spcAft>
                <a:spcPts val="600"/>
              </a:spcAft>
              <a:buFont typeface="Arial" panose="020B0604020202020204" pitchFamily="34" charset="0"/>
              <a:buChar char="•"/>
            </a:pPr>
            <a:r>
              <a:rPr lang="es-ES" sz="1600" dirty="0">
                <a:solidFill>
                  <a:prstClr val="black"/>
                </a:solidFill>
              </a:rPr>
              <a:t>Planificación académica</a:t>
            </a:r>
          </a:p>
          <a:p>
            <a:pPr marL="742950" lvl="1" indent="-285750" algn="just">
              <a:spcAft>
                <a:spcPts val="600"/>
              </a:spcAft>
              <a:buFont typeface="Arial" panose="020B0604020202020204" pitchFamily="34" charset="0"/>
              <a:buChar char="•"/>
            </a:pPr>
            <a:r>
              <a:rPr lang="es-ES" sz="1600" dirty="0">
                <a:solidFill>
                  <a:prstClr val="black"/>
                </a:solidFill>
              </a:rPr>
              <a:t>Clases</a:t>
            </a:r>
          </a:p>
          <a:p>
            <a:pPr marL="742950" lvl="1" indent="-285750" algn="just">
              <a:spcAft>
                <a:spcPts val="600"/>
              </a:spcAft>
              <a:buFont typeface="Arial" panose="020B0604020202020204" pitchFamily="34" charset="0"/>
              <a:buChar char="•"/>
            </a:pPr>
            <a:r>
              <a:rPr lang="es-ES" sz="1600" dirty="0">
                <a:solidFill>
                  <a:prstClr val="black"/>
                </a:solidFill>
              </a:rPr>
              <a:t>Evaluaciones</a:t>
            </a:r>
          </a:p>
          <a:p>
            <a:pPr marL="285750" indent="-285750" algn="just">
              <a:spcAft>
                <a:spcPts val="600"/>
              </a:spcAft>
              <a:buFont typeface="Arial" panose="020B0604020202020204" pitchFamily="34" charset="0"/>
              <a:buChar char="•"/>
            </a:pPr>
            <a:r>
              <a:rPr lang="es-ES" sz="1600" dirty="0">
                <a:solidFill>
                  <a:prstClr val="black"/>
                </a:solidFill>
              </a:rPr>
              <a:t>De investigación:</a:t>
            </a:r>
          </a:p>
          <a:p>
            <a:pPr marL="742950" lvl="1" indent="-285750" algn="just">
              <a:spcAft>
                <a:spcPts val="600"/>
              </a:spcAft>
              <a:buFont typeface="Arial" panose="020B0604020202020204" pitchFamily="34" charset="0"/>
              <a:buChar char="•"/>
            </a:pPr>
            <a:r>
              <a:rPr lang="es-ES" sz="1600" dirty="0">
                <a:solidFill>
                  <a:prstClr val="black"/>
                </a:solidFill>
              </a:rPr>
              <a:t>Planificación</a:t>
            </a:r>
          </a:p>
          <a:p>
            <a:pPr marL="742950" lvl="1" indent="-285750" algn="just">
              <a:spcAft>
                <a:spcPts val="600"/>
              </a:spcAft>
              <a:buFont typeface="Arial" panose="020B0604020202020204" pitchFamily="34" charset="0"/>
              <a:buChar char="•"/>
            </a:pPr>
            <a:r>
              <a:rPr lang="es-ES" sz="1600" dirty="0">
                <a:solidFill>
                  <a:prstClr val="black"/>
                </a:solidFill>
              </a:rPr>
              <a:t>Ejecución</a:t>
            </a:r>
          </a:p>
          <a:p>
            <a:pPr marL="742950" lvl="1" indent="-285750" algn="just">
              <a:spcAft>
                <a:spcPts val="600"/>
              </a:spcAft>
              <a:buFont typeface="Arial" panose="020B0604020202020204" pitchFamily="34" charset="0"/>
              <a:buChar char="•"/>
            </a:pPr>
            <a:r>
              <a:rPr lang="es-ES" sz="1600" dirty="0">
                <a:solidFill>
                  <a:prstClr val="black"/>
                </a:solidFill>
              </a:rPr>
              <a:t>Publicación</a:t>
            </a:r>
          </a:p>
        </p:txBody>
      </p:sp>
      <p:sp>
        <p:nvSpPr>
          <p:cNvPr id="21" name="5 Título">
            <a:extLst>
              <a:ext uri="{FF2B5EF4-FFF2-40B4-BE49-F238E27FC236}">
                <a16:creationId xmlns:a16="http://schemas.microsoft.com/office/drawing/2014/main" id="{3173C54F-1128-25C3-53E6-72C5AE62EB76}"/>
              </a:ext>
            </a:extLst>
          </p:cNvPr>
          <p:cNvSpPr txBox="1">
            <a:spLocks/>
          </p:cNvSpPr>
          <p:nvPr/>
        </p:nvSpPr>
        <p:spPr>
          <a:xfrm>
            <a:off x="35496" y="25460"/>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ES" sz="2800">
                <a:ln w="18415" cmpd="sng">
                  <a:solidFill>
                    <a:srgbClr val="FFFFFF"/>
                  </a:solidFill>
                  <a:prstDash val="solid"/>
                </a:ln>
                <a:solidFill>
                  <a:srgbClr val="FFFFFF"/>
                </a:solidFill>
                <a:effectLst>
                  <a:outerShdw blurRad="63500" dir="3600000" algn="tl" rotWithShape="0">
                    <a:srgbClr val="000000">
                      <a:alpha val="70000"/>
                    </a:srgbClr>
                  </a:outerShdw>
                </a:effectLst>
              </a:rPr>
              <a:t>Marco Teórico</a:t>
            </a:r>
            <a:endPar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19 Rectángulo">
            <a:extLst>
              <a:ext uri="{FF2B5EF4-FFF2-40B4-BE49-F238E27FC236}">
                <a16:creationId xmlns:a16="http://schemas.microsoft.com/office/drawing/2014/main" id="{95398894-CF12-29BF-36F2-EBBE79417EB3}"/>
              </a:ext>
            </a:extLst>
          </p:cNvPr>
          <p:cNvSpPr/>
          <p:nvPr/>
        </p:nvSpPr>
        <p:spPr>
          <a:xfrm>
            <a:off x="4716496" y="764704"/>
            <a:ext cx="4320000" cy="2523768"/>
          </a:xfrm>
          <a:prstGeom prst="rect">
            <a:avLst/>
          </a:prstGeom>
        </p:spPr>
        <p:txBody>
          <a:bodyPr wrap="square">
            <a:spAutoFit/>
          </a:bodyPr>
          <a:lstStyle/>
          <a:p>
            <a:pPr algn="just">
              <a:spcAft>
                <a:spcPts val="1200"/>
              </a:spcAft>
            </a:pPr>
            <a:r>
              <a:rPr lang="es-ES" b="1" dirty="0">
                <a:solidFill>
                  <a:prstClr val="black"/>
                </a:solidFill>
              </a:rPr>
              <a:t>Tecnología Blockchain</a:t>
            </a:r>
          </a:p>
          <a:p>
            <a:pPr algn="just">
              <a:spcAft>
                <a:spcPts val="600"/>
              </a:spcAft>
            </a:pPr>
            <a:r>
              <a:rPr lang="es-ES" sz="1600" dirty="0">
                <a:solidFill>
                  <a:prstClr val="black"/>
                </a:solidFill>
              </a:rPr>
              <a:t>Se trata de un sistema de registro, o base de datos distribuida, que permite almacenar información de forma segura, transparente y descentralizada (Tapscott y Tapscott, 2017), donde los datos se organizan en bloques y cada bloque que se agrega se va conectando con el bloque previo para crear la mencionada “cadena de bloques” (Palomo, 2018). </a:t>
            </a:r>
          </a:p>
        </p:txBody>
      </p:sp>
      <p:sp>
        <p:nvSpPr>
          <p:cNvPr id="24" name="6 Rectángulo">
            <a:extLst>
              <a:ext uri="{FF2B5EF4-FFF2-40B4-BE49-F238E27FC236}">
                <a16:creationId xmlns:a16="http://schemas.microsoft.com/office/drawing/2014/main" id="{89A94609-4AF6-56F1-6A33-D0DD102063A1}"/>
              </a:ext>
            </a:extLst>
          </p:cNvPr>
          <p:cNvSpPr/>
          <p:nvPr/>
        </p:nvSpPr>
        <p:spPr>
          <a:xfrm>
            <a:off x="3923927" y="3717032"/>
            <a:ext cx="4967199" cy="2739211"/>
          </a:xfrm>
          <a:prstGeom prst="rect">
            <a:avLst/>
          </a:prstGeom>
          <a:solidFill>
            <a:schemeClr val="bg1"/>
          </a:solidFill>
          <a:ln w="28575">
            <a:solidFill>
              <a:schemeClr val="accent5"/>
            </a:solidFill>
          </a:ln>
        </p:spPr>
        <p:txBody>
          <a:bodyPr wrap="square">
            <a:spAutoFit/>
          </a:bodyPr>
          <a:lstStyle/>
          <a:p>
            <a:pPr algn="just">
              <a:spcAft>
                <a:spcPts val="1200"/>
              </a:spcAft>
            </a:pPr>
            <a:r>
              <a:rPr lang="es-ES" b="1" dirty="0">
                <a:solidFill>
                  <a:prstClr val="black"/>
                </a:solidFill>
              </a:rPr>
              <a:t>Elementos Clave</a:t>
            </a:r>
          </a:p>
          <a:p>
            <a:pPr marL="285744" indent="-285744" algn="just">
              <a:spcAft>
                <a:spcPts val="600"/>
              </a:spcAft>
              <a:buFont typeface="Arial" pitchFamily="34" charset="0"/>
              <a:buChar char="•"/>
            </a:pPr>
            <a:r>
              <a:rPr lang="es-ES" sz="1600" dirty="0">
                <a:solidFill>
                  <a:srgbClr val="7030A0"/>
                </a:solidFill>
              </a:rPr>
              <a:t>El Registro compartido (Ledger)</a:t>
            </a:r>
          </a:p>
          <a:p>
            <a:pPr marL="285744" indent="-285744" algn="just">
              <a:spcAft>
                <a:spcPts val="600"/>
              </a:spcAft>
              <a:buFont typeface="Arial" pitchFamily="34" charset="0"/>
              <a:buChar char="•"/>
            </a:pPr>
            <a:r>
              <a:rPr lang="es-VE" sz="1600" dirty="0">
                <a:solidFill>
                  <a:srgbClr val="7030A0"/>
                </a:solidFill>
              </a:rPr>
              <a:t>El Consenso</a:t>
            </a:r>
          </a:p>
          <a:p>
            <a:pPr marL="285744" indent="-285744" algn="just">
              <a:spcAft>
                <a:spcPts val="600"/>
              </a:spcAft>
              <a:buFont typeface="Arial" pitchFamily="34" charset="0"/>
              <a:buChar char="•"/>
            </a:pPr>
            <a:r>
              <a:rPr lang="es-VE" sz="1600" dirty="0">
                <a:solidFill>
                  <a:srgbClr val="7030A0"/>
                </a:solidFill>
              </a:rPr>
              <a:t>Los Contratos Inteligentes</a:t>
            </a:r>
          </a:p>
          <a:p>
            <a:pPr marL="285744" indent="-285744" algn="just">
              <a:spcAft>
                <a:spcPts val="600"/>
              </a:spcAft>
              <a:buFont typeface="Arial" pitchFamily="34" charset="0"/>
              <a:buChar char="•"/>
            </a:pPr>
            <a:r>
              <a:rPr lang="es-VE" sz="1600" dirty="0">
                <a:solidFill>
                  <a:srgbClr val="7030A0"/>
                </a:solidFill>
              </a:rPr>
              <a:t>La Criptografía</a:t>
            </a:r>
          </a:p>
          <a:p>
            <a:pPr marL="285744" indent="-285744" algn="just">
              <a:spcAft>
                <a:spcPts val="600"/>
              </a:spcAft>
              <a:buFont typeface="Arial" pitchFamily="34" charset="0"/>
              <a:buChar char="•"/>
            </a:pPr>
            <a:r>
              <a:rPr lang="es-VE" sz="1600" dirty="0">
                <a:solidFill>
                  <a:srgbClr val="7030A0"/>
                </a:solidFill>
              </a:rPr>
              <a:t>Las cadenas de bloques</a:t>
            </a:r>
          </a:p>
          <a:p>
            <a:pPr marL="285744" indent="-285744" algn="just">
              <a:spcAft>
                <a:spcPts val="600"/>
              </a:spcAft>
              <a:buFont typeface="Arial" pitchFamily="34" charset="0"/>
              <a:buChar char="•"/>
            </a:pPr>
            <a:r>
              <a:rPr lang="es-VE" sz="1600" dirty="0">
                <a:solidFill>
                  <a:srgbClr val="7030A0"/>
                </a:solidFill>
              </a:rPr>
              <a:t>Los nodos</a:t>
            </a:r>
          </a:p>
          <a:p>
            <a:pPr marL="285744" indent="-285744" algn="just">
              <a:spcAft>
                <a:spcPts val="600"/>
              </a:spcAft>
              <a:buFont typeface="Arial" pitchFamily="34" charset="0"/>
              <a:buChar char="•"/>
            </a:pPr>
            <a:r>
              <a:rPr lang="es-VE" sz="1600" dirty="0">
                <a:solidFill>
                  <a:srgbClr val="7030A0"/>
                </a:solidFill>
              </a:rPr>
              <a:t>Las carteras digitales (wallets)</a:t>
            </a:r>
          </a:p>
        </p:txBody>
      </p:sp>
      <p:pic>
        <p:nvPicPr>
          <p:cNvPr id="25" name="Picture 11">
            <a:extLst>
              <a:ext uri="{FF2B5EF4-FFF2-40B4-BE49-F238E27FC236}">
                <a16:creationId xmlns:a16="http://schemas.microsoft.com/office/drawing/2014/main" id="{5EF9658C-D6B3-8759-E5DF-FCECE74057F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72079" y="3924052"/>
            <a:ext cx="630355" cy="6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a:extLst>
              <a:ext uri="{FF2B5EF4-FFF2-40B4-BE49-F238E27FC236}">
                <a16:creationId xmlns:a16="http://schemas.microsoft.com/office/drawing/2014/main" id="{9698EE68-8EDB-B86C-1E80-69028048C99A}"/>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7309825" y="4962268"/>
            <a:ext cx="86257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2">
            <a:extLst>
              <a:ext uri="{FF2B5EF4-FFF2-40B4-BE49-F238E27FC236}">
                <a16:creationId xmlns:a16="http://schemas.microsoft.com/office/drawing/2014/main" id="{A7CEE795-9421-B36B-C7F1-E8302C49BAD0}"/>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561986" y="5754359"/>
            <a:ext cx="467919" cy="482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62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a:xfrm>
            <a:off x="5578591" y="272588"/>
            <a:ext cx="3457905" cy="369332"/>
          </a:xfrm>
          <a:no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p>
            <a:pPr algn="r" defTabSz="914400"/>
            <a:r>
              <a:rPr lang="es-ES" sz="1800" b="1" dirty="0">
                <a:ln w="18415" cmpd="sng">
                  <a:noFill/>
                  <a:prstDash val="solid"/>
                </a:ln>
                <a:solidFill>
                  <a:schemeClr val="tx1"/>
                </a:solidFill>
              </a:rPr>
              <a:t>Aplicabilidad en la Educación</a:t>
            </a:r>
          </a:p>
        </p:txBody>
      </p:sp>
      <p:sp>
        <p:nvSpPr>
          <p:cNvPr id="2" name="1 Rectángulo"/>
          <p:cNvSpPr/>
          <p:nvPr/>
        </p:nvSpPr>
        <p:spPr>
          <a:xfrm>
            <a:off x="587933" y="750307"/>
            <a:ext cx="2111859" cy="2092881"/>
          </a:xfrm>
          <a:prstGeom prst="rect">
            <a:avLst/>
          </a:prstGeom>
        </p:spPr>
        <p:txBody>
          <a:bodyPr wrap="square">
            <a:spAutoFit/>
          </a:bodyPr>
          <a:lstStyle/>
          <a:p>
            <a:pPr algn="just">
              <a:spcAft>
                <a:spcPts val="1200"/>
              </a:spcAft>
            </a:pPr>
            <a:r>
              <a:rPr lang="es-VE" b="1" dirty="0">
                <a:solidFill>
                  <a:prstClr val="black"/>
                </a:solidFill>
              </a:rPr>
              <a:t>Principios</a:t>
            </a:r>
            <a:endParaRPr lang="es-VE" sz="2000" b="1" dirty="0">
              <a:solidFill>
                <a:prstClr val="black"/>
              </a:solidFill>
            </a:endParaRPr>
          </a:p>
          <a:p>
            <a:pPr marL="285744" indent="-285744" algn="just">
              <a:spcAft>
                <a:spcPts val="600"/>
              </a:spcAft>
              <a:buFont typeface="Arial" pitchFamily="34" charset="0"/>
              <a:buChar char="•"/>
            </a:pPr>
            <a:r>
              <a:rPr lang="es-VE" sz="1600" dirty="0">
                <a:solidFill>
                  <a:prstClr val="black"/>
                </a:solidFill>
              </a:rPr>
              <a:t>Descentralización</a:t>
            </a:r>
          </a:p>
          <a:p>
            <a:pPr marL="285744" indent="-285744" algn="just">
              <a:spcAft>
                <a:spcPts val="600"/>
              </a:spcAft>
              <a:buFont typeface="Arial" pitchFamily="34" charset="0"/>
              <a:buChar char="•"/>
            </a:pPr>
            <a:r>
              <a:rPr lang="es-VE" sz="1600" dirty="0">
                <a:solidFill>
                  <a:prstClr val="black"/>
                </a:solidFill>
              </a:rPr>
              <a:t>Seguridad</a:t>
            </a:r>
          </a:p>
          <a:p>
            <a:pPr marL="285744" indent="-285744" algn="just">
              <a:spcAft>
                <a:spcPts val="600"/>
              </a:spcAft>
              <a:buFont typeface="Arial" pitchFamily="34" charset="0"/>
              <a:buChar char="•"/>
            </a:pPr>
            <a:r>
              <a:rPr lang="es-VE" sz="1600" dirty="0">
                <a:solidFill>
                  <a:prstClr val="black"/>
                </a:solidFill>
              </a:rPr>
              <a:t>Trazabilidad</a:t>
            </a:r>
          </a:p>
          <a:p>
            <a:pPr marL="285744" indent="-285744" algn="just">
              <a:spcAft>
                <a:spcPts val="600"/>
              </a:spcAft>
              <a:buFont typeface="Arial" pitchFamily="34" charset="0"/>
              <a:buChar char="•"/>
            </a:pPr>
            <a:r>
              <a:rPr lang="es-VE" sz="1600" dirty="0">
                <a:solidFill>
                  <a:prstClr val="black"/>
                </a:solidFill>
              </a:rPr>
              <a:t>Transparencia</a:t>
            </a:r>
          </a:p>
          <a:p>
            <a:pPr marL="285744" indent="-285744" algn="just">
              <a:spcAft>
                <a:spcPts val="600"/>
              </a:spcAft>
              <a:buFont typeface="Arial" pitchFamily="34" charset="0"/>
              <a:buChar char="•"/>
            </a:pPr>
            <a:r>
              <a:rPr lang="es-VE" sz="1600" dirty="0">
                <a:solidFill>
                  <a:prstClr val="black"/>
                </a:solidFill>
              </a:rPr>
              <a:t>Inmutabilidad</a:t>
            </a:r>
            <a:endParaRPr lang="es-ES" sz="1600" dirty="0">
              <a:solidFill>
                <a:prstClr val="black"/>
              </a:solidFill>
            </a:endParaRPr>
          </a:p>
        </p:txBody>
      </p:sp>
      <p:graphicFrame>
        <p:nvGraphicFramePr>
          <p:cNvPr id="16" name="15 Diagrama"/>
          <p:cNvGraphicFramePr/>
          <p:nvPr/>
        </p:nvGraphicFramePr>
        <p:xfrm>
          <a:off x="323528" y="5085184"/>
          <a:ext cx="8568392" cy="1643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2 Título"/>
          <p:cNvSpPr txBox="1">
            <a:spLocks/>
          </p:cNvSpPr>
          <p:nvPr/>
        </p:nvSpPr>
        <p:spPr>
          <a:xfrm>
            <a:off x="179512" y="4685074"/>
            <a:ext cx="5040000" cy="4001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lvl1pPr>
              <a:spcBef>
                <a:spcPct val="0"/>
              </a:spcBef>
              <a:buNone/>
              <a:defRPr sz="2000" b="1">
                <a:ln w="18415" cmpd="sng">
                  <a:noFill/>
                  <a:prstDash val="solid"/>
                </a:ln>
                <a:solidFill>
                  <a:schemeClr val="tx1"/>
                </a:solidFill>
              </a:defRPr>
            </a:lvl1pPr>
          </a:lstStyle>
          <a:p>
            <a:r>
              <a:rPr lang="es-ES" dirty="0"/>
              <a:t>Evolución de la Blockchain</a:t>
            </a:r>
          </a:p>
        </p:txBody>
      </p:sp>
      <p:pic>
        <p:nvPicPr>
          <p:cNvPr id="18" name="Picture 7"/>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203848" y="3300260"/>
            <a:ext cx="988406" cy="1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8"/>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238460" y="2025509"/>
            <a:ext cx="919182" cy="1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9"/>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3242989" y="750757"/>
            <a:ext cx="910124" cy="1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5 Título">
            <a:extLst>
              <a:ext uri="{FF2B5EF4-FFF2-40B4-BE49-F238E27FC236}">
                <a16:creationId xmlns:a16="http://schemas.microsoft.com/office/drawing/2014/main" id="{21AE6036-3DAA-0160-1DCD-E7A0FA0587F4}"/>
              </a:ext>
            </a:extLst>
          </p:cNvPr>
          <p:cNvSpPr txBox="1">
            <a:spLocks/>
          </p:cNvSpPr>
          <p:nvPr/>
        </p:nvSpPr>
        <p:spPr>
          <a:xfrm>
            <a:off x="35496" y="25460"/>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ES" sz="2800">
                <a:ln w="18415" cmpd="sng">
                  <a:solidFill>
                    <a:srgbClr val="FFFFFF"/>
                  </a:solidFill>
                  <a:prstDash val="solid"/>
                </a:ln>
                <a:solidFill>
                  <a:srgbClr val="FFFFFF"/>
                </a:solidFill>
                <a:effectLst>
                  <a:outerShdw blurRad="63500" dir="3600000" algn="tl" rotWithShape="0">
                    <a:srgbClr val="000000">
                      <a:alpha val="70000"/>
                    </a:srgbClr>
                  </a:outerShdw>
                </a:effectLst>
              </a:rPr>
              <a:t>Marco Teórico</a:t>
            </a:r>
            <a:endPar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CuadroTexto 5">
            <a:extLst>
              <a:ext uri="{FF2B5EF4-FFF2-40B4-BE49-F238E27FC236}">
                <a16:creationId xmlns:a16="http://schemas.microsoft.com/office/drawing/2014/main" id="{8F1D3727-E331-02B8-606B-A992B9AE8BFC}"/>
              </a:ext>
            </a:extLst>
          </p:cNvPr>
          <p:cNvSpPr txBox="1"/>
          <p:nvPr/>
        </p:nvSpPr>
        <p:spPr>
          <a:xfrm>
            <a:off x="587933" y="3007418"/>
            <a:ext cx="2111859" cy="1446550"/>
          </a:xfrm>
          <a:prstGeom prst="rect">
            <a:avLst/>
          </a:prstGeom>
          <a:noFill/>
        </p:spPr>
        <p:txBody>
          <a:bodyPr wrap="square">
            <a:spAutoFit/>
          </a:bodyPr>
          <a:lstStyle/>
          <a:p>
            <a:pPr algn="just">
              <a:spcAft>
                <a:spcPts val="1200"/>
              </a:spcAft>
            </a:pPr>
            <a:r>
              <a:rPr lang="es-VE" b="1" dirty="0">
                <a:solidFill>
                  <a:prstClr val="black"/>
                </a:solidFill>
              </a:rPr>
              <a:t>Tipos de Redes</a:t>
            </a:r>
          </a:p>
          <a:p>
            <a:pPr marL="342900" indent="-342900" algn="just">
              <a:spcAft>
                <a:spcPts val="600"/>
              </a:spcAft>
              <a:buFont typeface="Arial" panose="020B0604020202020204" pitchFamily="34" charset="0"/>
              <a:buChar char="•"/>
            </a:pPr>
            <a:r>
              <a:rPr lang="es-VE" sz="1600" dirty="0">
                <a:solidFill>
                  <a:prstClr val="black"/>
                </a:solidFill>
              </a:rPr>
              <a:t>Públicas</a:t>
            </a:r>
          </a:p>
          <a:p>
            <a:pPr marL="342900" indent="-342900" algn="just">
              <a:spcAft>
                <a:spcPts val="600"/>
              </a:spcAft>
              <a:buFont typeface="Arial" panose="020B0604020202020204" pitchFamily="34" charset="0"/>
              <a:buChar char="•"/>
            </a:pPr>
            <a:r>
              <a:rPr lang="es-VE" sz="1600" dirty="0">
                <a:solidFill>
                  <a:prstClr val="black"/>
                </a:solidFill>
              </a:rPr>
              <a:t>Privadas</a:t>
            </a:r>
          </a:p>
          <a:p>
            <a:pPr marL="342900" indent="-342900" algn="just">
              <a:spcAft>
                <a:spcPts val="600"/>
              </a:spcAft>
              <a:buFont typeface="Arial" panose="020B0604020202020204" pitchFamily="34" charset="0"/>
              <a:buChar char="•"/>
            </a:pPr>
            <a:r>
              <a:rPr lang="es-VE" sz="1600" dirty="0">
                <a:solidFill>
                  <a:prstClr val="black"/>
                </a:solidFill>
              </a:rPr>
              <a:t>Híbridas</a:t>
            </a:r>
          </a:p>
        </p:txBody>
      </p:sp>
      <p:pic>
        <p:nvPicPr>
          <p:cNvPr id="8" name="Imagen 7">
            <a:extLst>
              <a:ext uri="{FF2B5EF4-FFF2-40B4-BE49-F238E27FC236}">
                <a16:creationId xmlns:a16="http://schemas.microsoft.com/office/drawing/2014/main" id="{617B306D-3693-E6ED-F553-103D86A4DE35}"/>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l="-2667" t="-4722" r="48382" b="4722"/>
          <a:stretch/>
        </p:blipFill>
        <p:spPr>
          <a:xfrm>
            <a:off x="5075808" y="756646"/>
            <a:ext cx="3902029" cy="4184522"/>
          </a:xfrm>
          <a:prstGeom prst="rect">
            <a:avLst/>
          </a:prstGeom>
        </p:spPr>
      </p:pic>
    </p:spTree>
    <p:extLst>
      <p:ext uri="{BB962C8B-B14F-4D97-AF65-F5344CB8AC3E}">
        <p14:creationId xmlns:p14="http://schemas.microsoft.com/office/powerpoint/2010/main" val="336140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889E5B12-0660-17F1-D49B-FB3AE8ED5507}"/>
              </a:ext>
            </a:extLst>
          </p:cNvPr>
          <p:cNvSpPr>
            <a:spLocks noGrp="1" noChangeAspect="1"/>
          </p:cNvSpPr>
          <p:nvPr>
            <p:ph type="title" idx="4294967295"/>
          </p:nvPr>
        </p:nvSpPr>
        <p:spPr>
          <a:xfrm>
            <a:off x="5075808" y="148570"/>
            <a:ext cx="4032696" cy="400110"/>
          </a:xfrm>
          <a:noFill/>
          <a:ln w="25400" cap="flat" cmpd="sng" algn="ctr">
            <a:noFill/>
            <a:prstDash val="solid"/>
          </a:ln>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ctr">
            <a:spAutoFit/>
          </a:bodyPr>
          <a:lstStyle/>
          <a:p>
            <a:pPr algn="r" defTabSz="914400"/>
            <a:r>
              <a:rPr lang="es-US" sz="2000" b="1" dirty="0">
                <a:ln w="18415" cmpd="sng">
                  <a:noFill/>
                  <a:prstDash val="solid"/>
                </a:ln>
                <a:latin typeface="+mn-lt"/>
                <a:ea typeface="+mn-ea"/>
                <a:cs typeface="+mn-cs"/>
              </a:rPr>
              <a:t>Matriz de Codificación</a:t>
            </a:r>
          </a:p>
        </p:txBody>
      </p:sp>
      <p:pic>
        <p:nvPicPr>
          <p:cNvPr id="17" name="Imagen 16">
            <a:extLst>
              <a:ext uri="{FF2B5EF4-FFF2-40B4-BE49-F238E27FC236}">
                <a16:creationId xmlns:a16="http://schemas.microsoft.com/office/drawing/2014/main" id="{954EA27B-0EC0-08FF-E27A-D3811DC02A43}"/>
              </a:ext>
            </a:extLst>
          </p:cNvPr>
          <p:cNvPicPr>
            <a:picLocks noChangeAspect="1"/>
          </p:cNvPicPr>
          <p:nvPr/>
        </p:nvPicPr>
        <p:blipFill>
          <a:blip r:embed="rId3"/>
          <a:stretch>
            <a:fillRect/>
          </a:stretch>
        </p:blipFill>
        <p:spPr>
          <a:xfrm>
            <a:off x="0" y="764704"/>
            <a:ext cx="9108504" cy="5678975"/>
          </a:xfrm>
          <a:prstGeom prst="rect">
            <a:avLst/>
          </a:prstGeom>
        </p:spPr>
      </p:pic>
      <p:sp>
        <p:nvSpPr>
          <p:cNvPr id="2" name="5 Título">
            <a:extLst>
              <a:ext uri="{FF2B5EF4-FFF2-40B4-BE49-F238E27FC236}">
                <a16:creationId xmlns:a16="http://schemas.microsoft.com/office/drawing/2014/main" id="{E89D6D26-8A74-69DD-EDEF-124D22E8B716}"/>
              </a:ext>
            </a:extLst>
          </p:cNvPr>
          <p:cNvSpPr txBox="1">
            <a:spLocks/>
          </p:cNvSpPr>
          <p:nvPr/>
        </p:nvSpPr>
        <p:spPr>
          <a:xfrm>
            <a:off x="35496" y="25460"/>
            <a:ext cx="5040312" cy="523220"/>
          </a:xfrm>
          <a:prstGeom prst="rect">
            <a:avLst/>
          </a:prstGeom>
        </p:spPr>
        <p:style>
          <a:lnRef idx="1">
            <a:schemeClr val="accent5"/>
          </a:lnRef>
          <a:fillRef idx="3">
            <a:schemeClr val="accent5"/>
          </a:fillRef>
          <a:effectRef idx="2">
            <a:schemeClr val="accent5"/>
          </a:effectRef>
          <a:fontRef idx="minor">
            <a:schemeClr val="lt1"/>
          </a:fontRef>
        </p:style>
        <p:txBody>
          <a:bodyPr vert="horz" wrap="square" lIns="91440" tIns="45720" rIns="91440" bIns="45720" rtlCol="0" anchor="ctr">
            <a:spAutoFit/>
          </a:bodyPr>
          <a:lstStyle>
            <a:lvl1pPr algn="ctr" defTabSz="914377"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ES" sz="2800">
                <a:ln w="18415" cmpd="sng">
                  <a:solidFill>
                    <a:srgbClr val="FFFFFF"/>
                  </a:solidFill>
                  <a:prstDash val="solid"/>
                </a:ln>
                <a:solidFill>
                  <a:srgbClr val="FFFFFF"/>
                </a:solidFill>
                <a:effectLst>
                  <a:outerShdw blurRad="63500" dir="3600000" algn="tl" rotWithShape="0">
                    <a:srgbClr val="000000">
                      <a:alpha val="70000"/>
                    </a:srgbClr>
                  </a:outerShdw>
                </a:effectLst>
              </a:rPr>
              <a:t>Marco Teórico</a:t>
            </a:r>
            <a:endPar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uadroTexto 2">
            <a:extLst>
              <a:ext uri="{FF2B5EF4-FFF2-40B4-BE49-F238E27FC236}">
                <a16:creationId xmlns:a16="http://schemas.microsoft.com/office/drawing/2014/main" id="{F432A3AA-55EF-B7A6-DDE4-DF14FE9DC1D1}"/>
              </a:ext>
            </a:extLst>
          </p:cNvPr>
          <p:cNvSpPr txBox="1"/>
          <p:nvPr/>
        </p:nvSpPr>
        <p:spPr>
          <a:xfrm>
            <a:off x="35496" y="692696"/>
            <a:ext cx="3168352"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s-US" dirty="0"/>
          </a:p>
        </p:txBody>
      </p:sp>
    </p:spTree>
    <p:extLst>
      <p:ext uri="{BB962C8B-B14F-4D97-AF65-F5344CB8AC3E}">
        <p14:creationId xmlns:p14="http://schemas.microsoft.com/office/powerpoint/2010/main" val="444142971"/>
      </p:ext>
    </p:extLst>
  </p:cSld>
  <p:clrMapOvr>
    <a:masterClrMapping/>
  </p:clrMapOvr>
</p:sld>
</file>

<file path=ppt/theme/theme1.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19916</TotalTime>
  <Words>6831</Words>
  <Application>Microsoft Office PowerPoint</Application>
  <PresentationFormat>Presentación en pantalla (4:3)</PresentationFormat>
  <Paragraphs>631</Paragraphs>
  <Slides>33</Slides>
  <Notes>33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Google Sans</vt:lpstr>
      <vt:lpstr>Times New Roman</vt:lpstr>
      <vt:lpstr>2_Diseño personalizado</vt:lpstr>
      <vt:lpstr>AUTOMATIZACIÓN DE LOS PROCESOS ACADÉMICO MEDIANTE LA TECNOLOGÍA BLOCKCHAIN EN LA UNEG</vt:lpstr>
      <vt:lpstr>Planteamiento</vt:lpstr>
      <vt:lpstr>Presentación de PowerPoint</vt:lpstr>
      <vt:lpstr>Formulación</vt:lpstr>
      <vt:lpstr>Justificación</vt:lpstr>
      <vt:lpstr>Marco Teórico</vt:lpstr>
      <vt:lpstr>Procesos Académicos</vt:lpstr>
      <vt:lpstr>Aplicabilidad en la Educación</vt:lpstr>
      <vt:lpstr>Matriz de Codificación</vt:lpstr>
      <vt:lpstr>Marco Metodológico</vt:lpstr>
      <vt:lpstr>Procedimiento</vt:lpstr>
      <vt:lpstr>Análisis de Resultados</vt:lpstr>
      <vt:lpstr>Análisis de Resultados</vt:lpstr>
      <vt:lpstr>Análisis de Resultados</vt:lpstr>
      <vt:lpstr>Análisis de Resultados</vt:lpstr>
      <vt:lpstr>Presentación de PowerPoint</vt:lpstr>
      <vt:lpstr>Análisis de Resultados</vt:lpstr>
      <vt:lpstr>Análisis de Resultados</vt:lpstr>
      <vt:lpstr>Análisis de Resultados</vt:lpstr>
      <vt:lpstr>Análisis de Resultados</vt:lpstr>
      <vt:lpstr>Análisis de Resultados</vt:lpstr>
      <vt:lpstr>Análisis de Resultados</vt:lpstr>
      <vt:lpstr>Análisis de Resultados</vt:lpstr>
      <vt:lpstr>Análisis de Resultados</vt:lpstr>
      <vt:lpstr>Análisis de Resultados</vt:lpstr>
      <vt:lpstr>Presentación de PowerPoint</vt:lpstr>
      <vt:lpstr>Presentación de PowerPoint</vt:lpstr>
      <vt:lpstr>Presentación de PowerPoint</vt:lpstr>
      <vt:lpstr>Análisis de Resultados</vt:lpstr>
      <vt:lpstr>Análisis de Resultados</vt:lpstr>
      <vt:lpstr>Presentación de PowerPoint</vt:lpstr>
      <vt:lpstr>Conclusiones y Recomendaciones</vt:lpstr>
      <vt:lpstr>Fin de la presentación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AUTOMATIZACIÓN DE LOS PROCESOS ACADÉMICO MEDIANTE LA TECNOLOGÍA BLOCKCHAIN EN LA UNEG</dc:title>
  <dc:creator>Javier</dc:creator>
  <cp:lastModifiedBy>Javier</cp:lastModifiedBy>
  <cp:revision>463</cp:revision>
  <dcterms:created xsi:type="dcterms:W3CDTF">2023-11-27T20:16:48Z</dcterms:created>
  <dcterms:modified xsi:type="dcterms:W3CDTF">2024-10-08T06:59:46Z</dcterms:modified>
</cp:coreProperties>
</file>