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6"/>
  </p:notesMasterIdLst>
  <p:sldIdLst>
    <p:sldId id="256" r:id="rId2"/>
    <p:sldId id="266" r:id="rId3"/>
    <p:sldId id="257" r:id="rId4"/>
    <p:sldId id="258" r:id="rId5"/>
    <p:sldId id="267" r:id="rId6"/>
    <p:sldId id="259" r:id="rId7"/>
    <p:sldId id="260" r:id="rId8"/>
    <p:sldId id="261" r:id="rId9"/>
    <p:sldId id="268" r:id="rId10"/>
    <p:sldId id="262" r:id="rId11"/>
    <p:sldId id="263" r:id="rId12"/>
    <p:sldId id="265" r:id="rId13"/>
    <p:sldId id="269" r:id="rId14"/>
    <p:sldId id="26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23"/>
    <p:restoredTop sz="83795"/>
  </p:normalViewPr>
  <p:slideViewPr>
    <p:cSldViewPr snapToGrid="0">
      <p:cViewPr varScale="1">
        <p:scale>
          <a:sx n="100" d="100"/>
          <a:sy n="100" d="100"/>
        </p:scale>
        <p:origin x="1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ryomameda/flagstat/flagsta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ryomameda/Documents/&#21338;&#22763;&#35542;&#25991;/rejected)%20Data-driven%20analytical%20workflow%20for%20gene%20expression%20analysis%20in%20complex%20microbiomes/figure/fig2/flagsta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v>Bowtie2 (default)</c:v>
          </c:tx>
          <c:spPr>
            <a:ln w="25400" cap="rnd">
              <a:noFill/>
              <a:round/>
            </a:ln>
            <a:effectLst/>
          </c:spPr>
          <c:marker>
            <c:symbol val="triangle"/>
            <c:size val="6"/>
            <c:spPr>
              <a:solidFill>
                <a:schemeClr val="accent4"/>
              </a:solidFill>
              <a:ln w="9525">
                <a:solidFill>
                  <a:schemeClr val="accent4"/>
                </a:solidFill>
              </a:ln>
              <a:effectLst/>
            </c:spPr>
          </c:marker>
          <c:xVal>
            <c:numRef>
              <c:f>flagstat!$I$66:$I$97</c:f>
              <c:numCache>
                <c:formatCode>General</c:formatCode>
                <c:ptCount val="32"/>
                <c:pt idx="0">
                  <c:v>42.15</c:v>
                </c:pt>
                <c:pt idx="1">
                  <c:v>42.15</c:v>
                </c:pt>
                <c:pt idx="2">
                  <c:v>42.15</c:v>
                </c:pt>
                <c:pt idx="3">
                  <c:v>33.51</c:v>
                </c:pt>
                <c:pt idx="4">
                  <c:v>33.51</c:v>
                </c:pt>
                <c:pt idx="5">
                  <c:v>33.51</c:v>
                </c:pt>
                <c:pt idx="6">
                  <c:v>29.85</c:v>
                </c:pt>
                <c:pt idx="7">
                  <c:v>29.85</c:v>
                </c:pt>
                <c:pt idx="8">
                  <c:v>29.85</c:v>
                </c:pt>
                <c:pt idx="9">
                  <c:v>42.12</c:v>
                </c:pt>
                <c:pt idx="10">
                  <c:v>42.12</c:v>
                </c:pt>
                <c:pt idx="11">
                  <c:v>42.12</c:v>
                </c:pt>
                <c:pt idx="12">
                  <c:v>17.62</c:v>
                </c:pt>
                <c:pt idx="13">
                  <c:v>24.42</c:v>
                </c:pt>
                <c:pt idx="14">
                  <c:v>29.19</c:v>
                </c:pt>
                <c:pt idx="15">
                  <c:v>19.41</c:v>
                </c:pt>
                <c:pt idx="16">
                  <c:v>28.5</c:v>
                </c:pt>
                <c:pt idx="17">
                  <c:v>24.19</c:v>
                </c:pt>
                <c:pt idx="18">
                  <c:v>33.97</c:v>
                </c:pt>
                <c:pt idx="19">
                  <c:v>39.33</c:v>
                </c:pt>
                <c:pt idx="20">
                  <c:v>43.19</c:v>
                </c:pt>
                <c:pt idx="21">
                  <c:v>39.96</c:v>
                </c:pt>
                <c:pt idx="22">
                  <c:v>47.94</c:v>
                </c:pt>
                <c:pt idx="23">
                  <c:v>45.49</c:v>
                </c:pt>
                <c:pt idx="24">
                  <c:v>51.85</c:v>
                </c:pt>
                <c:pt idx="25">
                  <c:v>51.8</c:v>
                </c:pt>
                <c:pt idx="26">
                  <c:v>22.9</c:v>
                </c:pt>
                <c:pt idx="27">
                  <c:v>21.57</c:v>
                </c:pt>
                <c:pt idx="28">
                  <c:v>23.94</c:v>
                </c:pt>
                <c:pt idx="29">
                  <c:v>24.65</c:v>
                </c:pt>
                <c:pt idx="30">
                  <c:v>22.93</c:v>
                </c:pt>
                <c:pt idx="31">
                  <c:v>19.899999999999999</c:v>
                </c:pt>
              </c:numCache>
            </c:numRef>
          </c:xVal>
          <c:yVal>
            <c:numRef>
              <c:f>flagstat!$P$66:$P$97</c:f>
              <c:numCache>
                <c:formatCode>General</c:formatCode>
                <c:ptCount val="32"/>
                <c:pt idx="0">
                  <c:v>41.89</c:v>
                </c:pt>
                <c:pt idx="1">
                  <c:v>41.5</c:v>
                </c:pt>
                <c:pt idx="2">
                  <c:v>43.21</c:v>
                </c:pt>
                <c:pt idx="3">
                  <c:v>38.64</c:v>
                </c:pt>
                <c:pt idx="4">
                  <c:v>38.9</c:v>
                </c:pt>
                <c:pt idx="5">
                  <c:v>34.85</c:v>
                </c:pt>
                <c:pt idx="6">
                  <c:v>37.18</c:v>
                </c:pt>
                <c:pt idx="7">
                  <c:v>37.32</c:v>
                </c:pt>
                <c:pt idx="8">
                  <c:v>32.56</c:v>
                </c:pt>
                <c:pt idx="9">
                  <c:v>51.25</c:v>
                </c:pt>
                <c:pt idx="10">
                  <c:v>52.19</c:v>
                </c:pt>
                <c:pt idx="11">
                  <c:v>50.34</c:v>
                </c:pt>
                <c:pt idx="12">
                  <c:v>1.94</c:v>
                </c:pt>
                <c:pt idx="13">
                  <c:v>2.92</c:v>
                </c:pt>
                <c:pt idx="14">
                  <c:v>13.73</c:v>
                </c:pt>
                <c:pt idx="15">
                  <c:v>7.15</c:v>
                </c:pt>
                <c:pt idx="16">
                  <c:v>8.83</c:v>
                </c:pt>
                <c:pt idx="17">
                  <c:v>11.51</c:v>
                </c:pt>
                <c:pt idx="18">
                  <c:v>18.260000000000002</c:v>
                </c:pt>
                <c:pt idx="19">
                  <c:v>8.82</c:v>
                </c:pt>
                <c:pt idx="20">
                  <c:v>15.15</c:v>
                </c:pt>
                <c:pt idx="21">
                  <c:v>11.95</c:v>
                </c:pt>
                <c:pt idx="22">
                  <c:v>16.48</c:v>
                </c:pt>
                <c:pt idx="23">
                  <c:v>12.01</c:v>
                </c:pt>
                <c:pt idx="24">
                  <c:v>29.9</c:v>
                </c:pt>
                <c:pt idx="25">
                  <c:v>17.53</c:v>
                </c:pt>
                <c:pt idx="26">
                  <c:v>7.75</c:v>
                </c:pt>
                <c:pt idx="27">
                  <c:v>5.15</c:v>
                </c:pt>
                <c:pt idx="28">
                  <c:v>4.4400000000000004</c:v>
                </c:pt>
                <c:pt idx="29">
                  <c:v>5.01</c:v>
                </c:pt>
                <c:pt idx="30">
                  <c:v>6.88</c:v>
                </c:pt>
                <c:pt idx="31">
                  <c:v>4.5999999999999996</c:v>
                </c:pt>
              </c:numCache>
            </c:numRef>
          </c:yVal>
          <c:smooth val="0"/>
          <c:extLst>
            <c:ext xmlns:c16="http://schemas.microsoft.com/office/drawing/2014/chart" uri="{C3380CC4-5D6E-409C-BE32-E72D297353CC}">
              <c16:uniqueId val="{00000000-26E2-D646-A865-0E1CB89AE8EF}"/>
            </c:ext>
          </c:extLst>
        </c:ser>
        <c:ser>
          <c:idx val="0"/>
          <c:order val="1"/>
          <c:tx>
            <c:v>Bowtie2 --local -L 19</c:v>
          </c:tx>
          <c:spPr>
            <a:ln w="25400" cap="rnd">
              <a:noFill/>
              <a:round/>
            </a:ln>
            <a:effectLst/>
          </c:spPr>
          <c:marker>
            <c:symbol val="square"/>
            <c:size val="6"/>
            <c:spPr>
              <a:solidFill>
                <a:schemeClr val="accent4">
                  <a:lumMod val="50000"/>
                </a:schemeClr>
              </a:solidFill>
              <a:ln w="9525">
                <a:solidFill>
                  <a:schemeClr val="accent4">
                    <a:lumMod val="50000"/>
                  </a:schemeClr>
                </a:solidFill>
              </a:ln>
              <a:effectLst/>
            </c:spPr>
          </c:marker>
          <c:xVal>
            <c:numRef>
              <c:f>flagstat!$I$2:$I$33</c:f>
              <c:numCache>
                <c:formatCode>General</c:formatCode>
                <c:ptCount val="32"/>
                <c:pt idx="0">
                  <c:v>65.88</c:v>
                </c:pt>
                <c:pt idx="1">
                  <c:v>65.88</c:v>
                </c:pt>
                <c:pt idx="2">
                  <c:v>65.88</c:v>
                </c:pt>
                <c:pt idx="3">
                  <c:v>54.54</c:v>
                </c:pt>
                <c:pt idx="4">
                  <c:v>54.54</c:v>
                </c:pt>
                <c:pt idx="5">
                  <c:v>54.54</c:v>
                </c:pt>
                <c:pt idx="6">
                  <c:v>50.75</c:v>
                </c:pt>
                <c:pt idx="7">
                  <c:v>50.75</c:v>
                </c:pt>
                <c:pt idx="8">
                  <c:v>50.75</c:v>
                </c:pt>
                <c:pt idx="9">
                  <c:v>67.44</c:v>
                </c:pt>
                <c:pt idx="10">
                  <c:v>67.44</c:v>
                </c:pt>
                <c:pt idx="11">
                  <c:v>67.44</c:v>
                </c:pt>
                <c:pt idx="12">
                  <c:v>27.84</c:v>
                </c:pt>
                <c:pt idx="13">
                  <c:v>34.450000000000003</c:v>
                </c:pt>
                <c:pt idx="14">
                  <c:v>41.63</c:v>
                </c:pt>
                <c:pt idx="15">
                  <c:v>29.91</c:v>
                </c:pt>
                <c:pt idx="16">
                  <c:v>43.2</c:v>
                </c:pt>
                <c:pt idx="17">
                  <c:v>33.81</c:v>
                </c:pt>
                <c:pt idx="18">
                  <c:v>46.32</c:v>
                </c:pt>
                <c:pt idx="19">
                  <c:v>53.47</c:v>
                </c:pt>
                <c:pt idx="20">
                  <c:v>59.73</c:v>
                </c:pt>
                <c:pt idx="21">
                  <c:v>56.51</c:v>
                </c:pt>
                <c:pt idx="22">
                  <c:v>64.67</c:v>
                </c:pt>
                <c:pt idx="23">
                  <c:v>61.87</c:v>
                </c:pt>
                <c:pt idx="24">
                  <c:v>68.650000000000006</c:v>
                </c:pt>
                <c:pt idx="25">
                  <c:v>68.44</c:v>
                </c:pt>
                <c:pt idx="26">
                  <c:v>44.61</c:v>
                </c:pt>
                <c:pt idx="27">
                  <c:v>42.41</c:v>
                </c:pt>
                <c:pt idx="28">
                  <c:v>48.21</c:v>
                </c:pt>
                <c:pt idx="29">
                  <c:v>48.43</c:v>
                </c:pt>
                <c:pt idx="30">
                  <c:v>43.8</c:v>
                </c:pt>
                <c:pt idx="31">
                  <c:v>39.270000000000003</c:v>
                </c:pt>
              </c:numCache>
            </c:numRef>
          </c:xVal>
          <c:yVal>
            <c:numRef>
              <c:f>flagstat!$P$2:$P$33</c:f>
              <c:numCache>
                <c:formatCode>General</c:formatCode>
                <c:ptCount val="32"/>
                <c:pt idx="0">
                  <c:v>88.64</c:v>
                </c:pt>
                <c:pt idx="1">
                  <c:v>87.87</c:v>
                </c:pt>
                <c:pt idx="2">
                  <c:v>88.92</c:v>
                </c:pt>
                <c:pt idx="3">
                  <c:v>88.28</c:v>
                </c:pt>
                <c:pt idx="4">
                  <c:v>87.52</c:v>
                </c:pt>
                <c:pt idx="5">
                  <c:v>79.94</c:v>
                </c:pt>
                <c:pt idx="6">
                  <c:v>84.9</c:v>
                </c:pt>
                <c:pt idx="7">
                  <c:v>84.61</c:v>
                </c:pt>
                <c:pt idx="8">
                  <c:v>82.56</c:v>
                </c:pt>
                <c:pt idx="9">
                  <c:v>93.24</c:v>
                </c:pt>
                <c:pt idx="10">
                  <c:v>93.13</c:v>
                </c:pt>
                <c:pt idx="11">
                  <c:v>93.84</c:v>
                </c:pt>
                <c:pt idx="12">
                  <c:v>7.39</c:v>
                </c:pt>
                <c:pt idx="13">
                  <c:v>16.47</c:v>
                </c:pt>
                <c:pt idx="14">
                  <c:v>34.97</c:v>
                </c:pt>
                <c:pt idx="15">
                  <c:v>24.43</c:v>
                </c:pt>
                <c:pt idx="16">
                  <c:v>23.87</c:v>
                </c:pt>
                <c:pt idx="17">
                  <c:v>26.89</c:v>
                </c:pt>
                <c:pt idx="18">
                  <c:v>33.94</c:v>
                </c:pt>
                <c:pt idx="19">
                  <c:v>26</c:v>
                </c:pt>
                <c:pt idx="20">
                  <c:v>37.32</c:v>
                </c:pt>
                <c:pt idx="21">
                  <c:v>34.369999999999997</c:v>
                </c:pt>
                <c:pt idx="22">
                  <c:v>40.700000000000003</c:v>
                </c:pt>
                <c:pt idx="23">
                  <c:v>29.89</c:v>
                </c:pt>
                <c:pt idx="24">
                  <c:v>51.88</c:v>
                </c:pt>
                <c:pt idx="25">
                  <c:v>44.34</c:v>
                </c:pt>
                <c:pt idx="26">
                  <c:v>26.41</c:v>
                </c:pt>
                <c:pt idx="27">
                  <c:v>23.88</c:v>
                </c:pt>
                <c:pt idx="28">
                  <c:v>31.14</c:v>
                </c:pt>
                <c:pt idx="29">
                  <c:v>23.85</c:v>
                </c:pt>
                <c:pt idx="30">
                  <c:v>26.68</c:v>
                </c:pt>
                <c:pt idx="31">
                  <c:v>24.7</c:v>
                </c:pt>
              </c:numCache>
            </c:numRef>
          </c:yVal>
          <c:smooth val="0"/>
          <c:extLst>
            <c:ext xmlns:c16="http://schemas.microsoft.com/office/drawing/2014/chart" uri="{C3380CC4-5D6E-409C-BE32-E72D297353CC}">
              <c16:uniqueId val="{00000001-26E2-D646-A865-0E1CB89AE8EF}"/>
            </c:ext>
          </c:extLst>
        </c:ser>
        <c:ser>
          <c:idx val="4"/>
          <c:order val="2"/>
          <c:tx>
            <c:v>BWA MEM (default)</c:v>
          </c:tx>
          <c:spPr>
            <a:ln w="25400" cap="rnd">
              <a:noFill/>
              <a:round/>
            </a:ln>
            <a:effectLst/>
          </c:spPr>
          <c:marker>
            <c:symbol val="circle"/>
            <c:size val="6"/>
            <c:spPr>
              <a:solidFill>
                <a:schemeClr val="accent6"/>
              </a:solidFill>
              <a:ln w="9525">
                <a:solidFill>
                  <a:schemeClr val="accent6"/>
                </a:solidFill>
              </a:ln>
              <a:effectLst/>
            </c:spPr>
          </c:marker>
          <c:xVal>
            <c:numRef>
              <c:f>flagstat!$I$34:$I$65</c:f>
              <c:numCache>
                <c:formatCode>General</c:formatCode>
                <c:ptCount val="32"/>
                <c:pt idx="0">
                  <c:v>85.68</c:v>
                </c:pt>
                <c:pt idx="1">
                  <c:v>85.68</c:v>
                </c:pt>
                <c:pt idx="2">
                  <c:v>85.68</c:v>
                </c:pt>
                <c:pt idx="3">
                  <c:v>77.64</c:v>
                </c:pt>
                <c:pt idx="4">
                  <c:v>77.64</c:v>
                </c:pt>
                <c:pt idx="5">
                  <c:v>77.64</c:v>
                </c:pt>
                <c:pt idx="6">
                  <c:v>77.98</c:v>
                </c:pt>
                <c:pt idx="7">
                  <c:v>77.98</c:v>
                </c:pt>
                <c:pt idx="8">
                  <c:v>77.98</c:v>
                </c:pt>
                <c:pt idx="9">
                  <c:v>87.71</c:v>
                </c:pt>
                <c:pt idx="10">
                  <c:v>87.71</c:v>
                </c:pt>
                <c:pt idx="11">
                  <c:v>87.71</c:v>
                </c:pt>
                <c:pt idx="12">
                  <c:v>44.42</c:v>
                </c:pt>
                <c:pt idx="13">
                  <c:v>44.23</c:v>
                </c:pt>
                <c:pt idx="14">
                  <c:v>60.41</c:v>
                </c:pt>
                <c:pt idx="15">
                  <c:v>50.68</c:v>
                </c:pt>
                <c:pt idx="16">
                  <c:v>60.12</c:v>
                </c:pt>
                <c:pt idx="17">
                  <c:v>44.46</c:v>
                </c:pt>
                <c:pt idx="18">
                  <c:v>58.3</c:v>
                </c:pt>
                <c:pt idx="19">
                  <c:v>64.38</c:v>
                </c:pt>
                <c:pt idx="20">
                  <c:v>71.38</c:v>
                </c:pt>
                <c:pt idx="21">
                  <c:v>68.290000000000006</c:v>
                </c:pt>
                <c:pt idx="22">
                  <c:v>75.53</c:v>
                </c:pt>
                <c:pt idx="23">
                  <c:v>71.930000000000007</c:v>
                </c:pt>
                <c:pt idx="24">
                  <c:v>78.33</c:v>
                </c:pt>
                <c:pt idx="25">
                  <c:v>78.09</c:v>
                </c:pt>
                <c:pt idx="26">
                  <c:v>76.819999999999993</c:v>
                </c:pt>
                <c:pt idx="27">
                  <c:v>78.86</c:v>
                </c:pt>
                <c:pt idx="28">
                  <c:v>73.069999999999993</c:v>
                </c:pt>
                <c:pt idx="29">
                  <c:v>75.62</c:v>
                </c:pt>
                <c:pt idx="30">
                  <c:v>78.760000000000005</c:v>
                </c:pt>
                <c:pt idx="31">
                  <c:v>76.349999999999994</c:v>
                </c:pt>
              </c:numCache>
            </c:numRef>
          </c:xVal>
          <c:yVal>
            <c:numRef>
              <c:f>flagstat!$P$34:$P$65</c:f>
              <c:numCache>
                <c:formatCode>General</c:formatCode>
                <c:ptCount val="32"/>
                <c:pt idx="0">
                  <c:v>97.05</c:v>
                </c:pt>
                <c:pt idx="1">
                  <c:v>96.88</c:v>
                </c:pt>
                <c:pt idx="2">
                  <c:v>97.4</c:v>
                </c:pt>
                <c:pt idx="3">
                  <c:v>96.33</c:v>
                </c:pt>
                <c:pt idx="4">
                  <c:v>96.1</c:v>
                </c:pt>
                <c:pt idx="5">
                  <c:v>93.98</c:v>
                </c:pt>
                <c:pt idx="6">
                  <c:v>93.75</c:v>
                </c:pt>
                <c:pt idx="7">
                  <c:v>94</c:v>
                </c:pt>
                <c:pt idx="8">
                  <c:v>92.18</c:v>
                </c:pt>
                <c:pt idx="9">
                  <c:v>98.78</c:v>
                </c:pt>
                <c:pt idx="10">
                  <c:v>98.74</c:v>
                </c:pt>
                <c:pt idx="11">
                  <c:v>98.88</c:v>
                </c:pt>
                <c:pt idx="12">
                  <c:v>26.7</c:v>
                </c:pt>
                <c:pt idx="13">
                  <c:v>42.42</c:v>
                </c:pt>
                <c:pt idx="14">
                  <c:v>61.55</c:v>
                </c:pt>
                <c:pt idx="15">
                  <c:v>47.86</c:v>
                </c:pt>
                <c:pt idx="16">
                  <c:v>54.31</c:v>
                </c:pt>
                <c:pt idx="17">
                  <c:v>46.56</c:v>
                </c:pt>
                <c:pt idx="18">
                  <c:v>56.84</c:v>
                </c:pt>
                <c:pt idx="19">
                  <c:v>50.44</c:v>
                </c:pt>
                <c:pt idx="20">
                  <c:v>78</c:v>
                </c:pt>
                <c:pt idx="21">
                  <c:v>77.77</c:v>
                </c:pt>
                <c:pt idx="22">
                  <c:v>82.54</c:v>
                </c:pt>
                <c:pt idx="23">
                  <c:v>76.430000000000007</c:v>
                </c:pt>
                <c:pt idx="24">
                  <c:v>83.96</c:v>
                </c:pt>
                <c:pt idx="25">
                  <c:v>83.35</c:v>
                </c:pt>
                <c:pt idx="26">
                  <c:v>66.59</c:v>
                </c:pt>
                <c:pt idx="27">
                  <c:v>64.11</c:v>
                </c:pt>
                <c:pt idx="28">
                  <c:v>68.17</c:v>
                </c:pt>
                <c:pt idx="29">
                  <c:v>70.36</c:v>
                </c:pt>
                <c:pt idx="30">
                  <c:v>61.94</c:v>
                </c:pt>
                <c:pt idx="31">
                  <c:v>66.31</c:v>
                </c:pt>
              </c:numCache>
            </c:numRef>
          </c:yVal>
          <c:smooth val="0"/>
          <c:extLst>
            <c:ext xmlns:c16="http://schemas.microsoft.com/office/drawing/2014/chart" uri="{C3380CC4-5D6E-409C-BE32-E72D297353CC}">
              <c16:uniqueId val="{00000002-26E2-D646-A865-0E1CB89AE8EF}"/>
            </c:ext>
          </c:extLst>
        </c:ser>
        <c:ser>
          <c:idx val="5"/>
          <c:order val="3"/>
          <c:tx>
            <c:v>Minimap2 -ax sr</c:v>
          </c:tx>
          <c:spPr>
            <a:ln w="25400" cap="rnd">
              <a:noFill/>
              <a:round/>
            </a:ln>
            <a:effectLst/>
          </c:spPr>
          <c:marker>
            <c:symbol val="circle"/>
            <c:size val="6"/>
            <c:spPr>
              <a:solidFill>
                <a:schemeClr val="accent3"/>
              </a:solidFill>
              <a:ln w="9525">
                <a:solidFill>
                  <a:schemeClr val="accent3"/>
                </a:solidFill>
              </a:ln>
              <a:effectLst/>
            </c:spPr>
          </c:marker>
          <c:xVal>
            <c:numRef>
              <c:f>flagstat!$I$194:$I$225</c:f>
              <c:numCache>
                <c:formatCode>General</c:formatCode>
                <c:ptCount val="32"/>
                <c:pt idx="0">
                  <c:v>25.55</c:v>
                </c:pt>
                <c:pt idx="1">
                  <c:v>33.43</c:v>
                </c:pt>
                <c:pt idx="2">
                  <c:v>38.89</c:v>
                </c:pt>
                <c:pt idx="3">
                  <c:v>26.84</c:v>
                </c:pt>
                <c:pt idx="4">
                  <c:v>39.369999999999997</c:v>
                </c:pt>
                <c:pt idx="5">
                  <c:v>32.86</c:v>
                </c:pt>
                <c:pt idx="6">
                  <c:v>44.57</c:v>
                </c:pt>
                <c:pt idx="7">
                  <c:v>51.45</c:v>
                </c:pt>
                <c:pt idx="8">
                  <c:v>42.5</c:v>
                </c:pt>
                <c:pt idx="9">
                  <c:v>39.78</c:v>
                </c:pt>
                <c:pt idx="10">
                  <c:v>46.48</c:v>
                </c:pt>
                <c:pt idx="11">
                  <c:v>46.72</c:v>
                </c:pt>
                <c:pt idx="12">
                  <c:v>41.34</c:v>
                </c:pt>
                <c:pt idx="13">
                  <c:v>36.61</c:v>
                </c:pt>
                <c:pt idx="14">
                  <c:v>64.84</c:v>
                </c:pt>
                <c:pt idx="15">
                  <c:v>64.84</c:v>
                </c:pt>
                <c:pt idx="16">
                  <c:v>64.84</c:v>
                </c:pt>
                <c:pt idx="17">
                  <c:v>53.54</c:v>
                </c:pt>
                <c:pt idx="18">
                  <c:v>53.54</c:v>
                </c:pt>
                <c:pt idx="19">
                  <c:v>53.54</c:v>
                </c:pt>
                <c:pt idx="20">
                  <c:v>49.73</c:v>
                </c:pt>
                <c:pt idx="21">
                  <c:v>49.73</c:v>
                </c:pt>
                <c:pt idx="22">
                  <c:v>49.73</c:v>
                </c:pt>
                <c:pt idx="23">
                  <c:v>66.42</c:v>
                </c:pt>
                <c:pt idx="24">
                  <c:v>66.42</c:v>
                </c:pt>
                <c:pt idx="25">
                  <c:v>66.42</c:v>
                </c:pt>
                <c:pt idx="26">
                  <c:v>55.52</c:v>
                </c:pt>
                <c:pt idx="27">
                  <c:v>52.14</c:v>
                </c:pt>
                <c:pt idx="28">
                  <c:v>60.87</c:v>
                </c:pt>
                <c:pt idx="29">
                  <c:v>57.92</c:v>
                </c:pt>
                <c:pt idx="30">
                  <c:v>65.17</c:v>
                </c:pt>
                <c:pt idx="31">
                  <c:v>64.97</c:v>
                </c:pt>
              </c:numCache>
            </c:numRef>
          </c:xVal>
          <c:yVal>
            <c:numRef>
              <c:f>flagstat!$P$194:$P$225</c:f>
              <c:numCache>
                <c:formatCode>General</c:formatCode>
                <c:ptCount val="32"/>
                <c:pt idx="0">
                  <c:v>6.02</c:v>
                </c:pt>
                <c:pt idx="1">
                  <c:v>9.17</c:v>
                </c:pt>
                <c:pt idx="2">
                  <c:v>25.46</c:v>
                </c:pt>
                <c:pt idx="3">
                  <c:v>16.16</c:v>
                </c:pt>
                <c:pt idx="4">
                  <c:v>16.559999999999999</c:v>
                </c:pt>
                <c:pt idx="5">
                  <c:v>20.11</c:v>
                </c:pt>
                <c:pt idx="6">
                  <c:v>26.52</c:v>
                </c:pt>
                <c:pt idx="7">
                  <c:v>19.14</c:v>
                </c:pt>
                <c:pt idx="8">
                  <c:v>21.52</c:v>
                </c:pt>
                <c:pt idx="9">
                  <c:v>16.2</c:v>
                </c:pt>
                <c:pt idx="10">
                  <c:v>24.44</c:v>
                </c:pt>
                <c:pt idx="11">
                  <c:v>19.7</c:v>
                </c:pt>
                <c:pt idx="12">
                  <c:v>20.28</c:v>
                </c:pt>
                <c:pt idx="13">
                  <c:v>19.3</c:v>
                </c:pt>
                <c:pt idx="14">
                  <c:v>82.17</c:v>
                </c:pt>
                <c:pt idx="15">
                  <c:v>81.13</c:v>
                </c:pt>
                <c:pt idx="16">
                  <c:v>82.13</c:v>
                </c:pt>
                <c:pt idx="17">
                  <c:v>79.150000000000006</c:v>
                </c:pt>
                <c:pt idx="18">
                  <c:v>77.73</c:v>
                </c:pt>
                <c:pt idx="19">
                  <c:v>67.06</c:v>
                </c:pt>
                <c:pt idx="20">
                  <c:v>75.52</c:v>
                </c:pt>
                <c:pt idx="21">
                  <c:v>74.989999999999995</c:v>
                </c:pt>
                <c:pt idx="22">
                  <c:v>73.45</c:v>
                </c:pt>
                <c:pt idx="23">
                  <c:v>87.53</c:v>
                </c:pt>
                <c:pt idx="24">
                  <c:v>87.21</c:v>
                </c:pt>
                <c:pt idx="25">
                  <c:v>88.37</c:v>
                </c:pt>
                <c:pt idx="26">
                  <c:v>30.9</c:v>
                </c:pt>
                <c:pt idx="27">
                  <c:v>28.2</c:v>
                </c:pt>
                <c:pt idx="28">
                  <c:v>35.03</c:v>
                </c:pt>
                <c:pt idx="29">
                  <c:v>23.97</c:v>
                </c:pt>
                <c:pt idx="30">
                  <c:v>45.96</c:v>
                </c:pt>
                <c:pt idx="31">
                  <c:v>36.700000000000003</c:v>
                </c:pt>
              </c:numCache>
            </c:numRef>
          </c:yVal>
          <c:smooth val="0"/>
          <c:extLst>
            <c:ext xmlns:c16="http://schemas.microsoft.com/office/drawing/2014/chart" uri="{C3380CC4-5D6E-409C-BE32-E72D297353CC}">
              <c16:uniqueId val="{00000003-26E2-D646-A865-0E1CB89AE8EF}"/>
            </c:ext>
          </c:extLst>
        </c:ser>
        <c:dLbls>
          <c:showLegendKey val="0"/>
          <c:showVal val="0"/>
          <c:showCatName val="0"/>
          <c:showSerName val="0"/>
          <c:showPercent val="0"/>
          <c:showBubbleSize val="0"/>
        </c:dLbls>
        <c:axId val="1460496063"/>
        <c:axId val="928867007"/>
      </c:scatterChart>
      <c:valAx>
        <c:axId val="14604960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mapped metagenomic reads  [%]</a:t>
                </a:r>
                <a:endParaRPr lang="ja-JP"/>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928867007"/>
        <c:crosses val="autoZero"/>
        <c:crossBetween val="midCat"/>
      </c:valAx>
      <c:valAx>
        <c:axId val="928867007"/>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mapped metatranscriptomic reads [%]</a:t>
                </a:r>
                <a:endParaRPr lang="ja-JP"/>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1460496063"/>
        <c:crosses val="autoZero"/>
        <c:crossBetween val="midCat"/>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3"/>
          <c:order val="0"/>
          <c:tx>
            <c:v>metagenomic contigs</c:v>
          </c:tx>
          <c:spPr>
            <a:ln w="25400" cap="rnd">
              <a:noFill/>
              <a:round/>
            </a:ln>
            <a:effectLst/>
          </c:spPr>
          <c:marker>
            <c:symbol val="circle"/>
            <c:size val="7"/>
            <c:spPr>
              <a:solidFill>
                <a:schemeClr val="accent6"/>
              </a:solidFill>
              <a:ln w="9525">
                <a:solidFill>
                  <a:schemeClr val="accent6"/>
                </a:solidFill>
              </a:ln>
              <a:effectLst/>
            </c:spPr>
          </c:marker>
          <c:xVal>
            <c:numRef>
              <c:f>flagstat!$I$86:$I$117</c:f>
              <c:numCache>
                <c:formatCode>General</c:formatCode>
                <c:ptCount val="32"/>
                <c:pt idx="0">
                  <c:v>44.42</c:v>
                </c:pt>
                <c:pt idx="1">
                  <c:v>44.23</c:v>
                </c:pt>
                <c:pt idx="2">
                  <c:v>60.41</c:v>
                </c:pt>
                <c:pt idx="3">
                  <c:v>50.68</c:v>
                </c:pt>
                <c:pt idx="4">
                  <c:v>60.12</c:v>
                </c:pt>
                <c:pt idx="5">
                  <c:v>44.46</c:v>
                </c:pt>
                <c:pt idx="6">
                  <c:v>58.3</c:v>
                </c:pt>
                <c:pt idx="7">
                  <c:v>64.38</c:v>
                </c:pt>
                <c:pt idx="8">
                  <c:v>76.819999999999993</c:v>
                </c:pt>
                <c:pt idx="9">
                  <c:v>78.86</c:v>
                </c:pt>
                <c:pt idx="10">
                  <c:v>73.069999999999993</c:v>
                </c:pt>
                <c:pt idx="11">
                  <c:v>75.62</c:v>
                </c:pt>
                <c:pt idx="12">
                  <c:v>78.760000000000005</c:v>
                </c:pt>
                <c:pt idx="13">
                  <c:v>76.349999999999994</c:v>
                </c:pt>
                <c:pt idx="14">
                  <c:v>85.68</c:v>
                </c:pt>
                <c:pt idx="15">
                  <c:v>85.68</c:v>
                </c:pt>
                <c:pt idx="16">
                  <c:v>85.68</c:v>
                </c:pt>
                <c:pt idx="17">
                  <c:v>77.64</c:v>
                </c:pt>
                <c:pt idx="18">
                  <c:v>77.64</c:v>
                </c:pt>
                <c:pt idx="19">
                  <c:v>77.64</c:v>
                </c:pt>
                <c:pt idx="20">
                  <c:v>77.98</c:v>
                </c:pt>
                <c:pt idx="21">
                  <c:v>77.98</c:v>
                </c:pt>
                <c:pt idx="22">
                  <c:v>77.98</c:v>
                </c:pt>
                <c:pt idx="23">
                  <c:v>87.71</c:v>
                </c:pt>
                <c:pt idx="24">
                  <c:v>87.71</c:v>
                </c:pt>
                <c:pt idx="25">
                  <c:v>87.71</c:v>
                </c:pt>
                <c:pt idx="26">
                  <c:v>71.38</c:v>
                </c:pt>
                <c:pt idx="27">
                  <c:v>68.290000000000006</c:v>
                </c:pt>
                <c:pt idx="28">
                  <c:v>75.53</c:v>
                </c:pt>
                <c:pt idx="29">
                  <c:v>71.930000000000007</c:v>
                </c:pt>
                <c:pt idx="30">
                  <c:v>78.33</c:v>
                </c:pt>
                <c:pt idx="31">
                  <c:v>78.09</c:v>
                </c:pt>
              </c:numCache>
            </c:numRef>
          </c:xVal>
          <c:yVal>
            <c:numRef>
              <c:f>flagstat!$N$86:$N$117</c:f>
              <c:numCache>
                <c:formatCode>General</c:formatCode>
                <c:ptCount val="32"/>
                <c:pt idx="0">
                  <c:v>26.7</c:v>
                </c:pt>
                <c:pt idx="1">
                  <c:v>42.42</c:v>
                </c:pt>
                <c:pt idx="2">
                  <c:v>61.55</c:v>
                </c:pt>
                <c:pt idx="3">
                  <c:v>47.86</c:v>
                </c:pt>
                <c:pt idx="4">
                  <c:v>54.31</c:v>
                </c:pt>
                <c:pt idx="5">
                  <c:v>46.56</c:v>
                </c:pt>
                <c:pt idx="6">
                  <c:v>56.84</c:v>
                </c:pt>
                <c:pt idx="7">
                  <c:v>50.44</c:v>
                </c:pt>
                <c:pt idx="8">
                  <c:v>66.59</c:v>
                </c:pt>
                <c:pt idx="9">
                  <c:v>64.11</c:v>
                </c:pt>
                <c:pt idx="10">
                  <c:v>68.17</c:v>
                </c:pt>
                <c:pt idx="11">
                  <c:v>70.36</c:v>
                </c:pt>
                <c:pt idx="12">
                  <c:v>61.94</c:v>
                </c:pt>
                <c:pt idx="13">
                  <c:v>66.31</c:v>
                </c:pt>
                <c:pt idx="14">
                  <c:v>97.05</c:v>
                </c:pt>
                <c:pt idx="15">
                  <c:v>96.88</c:v>
                </c:pt>
                <c:pt idx="16">
                  <c:v>97.4</c:v>
                </c:pt>
                <c:pt idx="17">
                  <c:v>96.33</c:v>
                </c:pt>
                <c:pt idx="18">
                  <c:v>96.1</c:v>
                </c:pt>
                <c:pt idx="19">
                  <c:v>93.98</c:v>
                </c:pt>
                <c:pt idx="20">
                  <c:v>93.75</c:v>
                </c:pt>
                <c:pt idx="21">
                  <c:v>94</c:v>
                </c:pt>
                <c:pt idx="22">
                  <c:v>92.18</c:v>
                </c:pt>
                <c:pt idx="23">
                  <c:v>98.78</c:v>
                </c:pt>
                <c:pt idx="24">
                  <c:v>98.74</c:v>
                </c:pt>
                <c:pt idx="25">
                  <c:v>98.88</c:v>
                </c:pt>
                <c:pt idx="26">
                  <c:v>78</c:v>
                </c:pt>
                <c:pt idx="27">
                  <c:v>77.77</c:v>
                </c:pt>
                <c:pt idx="28">
                  <c:v>82.54</c:v>
                </c:pt>
                <c:pt idx="29">
                  <c:v>76.430000000000007</c:v>
                </c:pt>
                <c:pt idx="30">
                  <c:v>83.96</c:v>
                </c:pt>
                <c:pt idx="31">
                  <c:v>83.35</c:v>
                </c:pt>
              </c:numCache>
            </c:numRef>
          </c:yVal>
          <c:smooth val="0"/>
          <c:extLst>
            <c:ext xmlns:c16="http://schemas.microsoft.com/office/drawing/2014/chart" uri="{C3380CC4-5D6E-409C-BE32-E72D297353CC}">
              <c16:uniqueId val="{00000000-7D38-1D48-AB5C-DCE128540693}"/>
            </c:ext>
          </c:extLst>
        </c:ser>
        <c:ser>
          <c:idx val="4"/>
          <c:order val="1"/>
          <c:tx>
            <c:v>MAGs</c:v>
          </c:tx>
          <c:spPr>
            <a:ln w="25400" cap="rnd">
              <a:noFill/>
              <a:round/>
            </a:ln>
            <a:effectLst/>
          </c:spPr>
          <c:marker>
            <c:symbol val="triangle"/>
            <c:size val="7"/>
            <c:spPr>
              <a:solidFill>
                <a:schemeClr val="accent6">
                  <a:lumMod val="75000"/>
                </a:schemeClr>
              </a:solidFill>
              <a:ln w="9525">
                <a:solidFill>
                  <a:schemeClr val="accent6">
                    <a:lumMod val="75000"/>
                  </a:schemeClr>
                </a:solidFill>
              </a:ln>
              <a:effectLst/>
            </c:spPr>
          </c:marker>
          <c:xVal>
            <c:numRef>
              <c:f>flagstat!$I$118:$I$143</c:f>
              <c:numCache>
                <c:formatCode>General</c:formatCode>
                <c:ptCount val="26"/>
                <c:pt idx="0">
                  <c:v>1.6855999029002797</c:v>
                </c:pt>
                <c:pt idx="1">
                  <c:v>9.7490846516704739</c:v>
                </c:pt>
                <c:pt idx="2">
                  <c:v>13.047655915901531</c:v>
                </c:pt>
                <c:pt idx="3">
                  <c:v>5.124487064564649</c:v>
                </c:pt>
                <c:pt idx="4">
                  <c:v>12.838541339264895</c:v>
                </c:pt>
                <c:pt idx="5">
                  <c:v>10.437397298467708</c:v>
                </c:pt>
                <c:pt idx="6">
                  <c:v>15.759261072057731</c:v>
                </c:pt>
                <c:pt idx="7">
                  <c:v>22.758853048225166</c:v>
                </c:pt>
                <c:pt idx="8">
                  <c:v>16.866222247480898</c:v>
                </c:pt>
                <c:pt idx="9">
                  <c:v>8.563124733640695</c:v>
                </c:pt>
                <c:pt idx="10">
                  <c:v>9.3505063389137391</c:v>
                </c:pt>
                <c:pt idx="11">
                  <c:v>24.13116654431392</c:v>
                </c:pt>
                <c:pt idx="12">
                  <c:v>17.188679485154143</c:v>
                </c:pt>
                <c:pt idx="13">
                  <c:v>9.3187069782298622</c:v>
                </c:pt>
                <c:pt idx="14">
                  <c:v>17.446579782113201</c:v>
                </c:pt>
                <c:pt idx="15">
                  <c:v>17.446579782113201</c:v>
                </c:pt>
                <c:pt idx="16">
                  <c:v>17.446579782113201</c:v>
                </c:pt>
                <c:pt idx="17">
                  <c:v>14.838978197224584</c:v>
                </c:pt>
                <c:pt idx="18">
                  <c:v>14.838978197224584</c:v>
                </c:pt>
                <c:pt idx="19">
                  <c:v>14.838978197224584</c:v>
                </c:pt>
                <c:pt idx="20">
                  <c:v>4.9490975653651521</c:v>
                </c:pt>
                <c:pt idx="21">
                  <c:v>4.9490975653651521</c:v>
                </c:pt>
                <c:pt idx="22">
                  <c:v>4.9490975653651521</c:v>
                </c:pt>
                <c:pt idx="23">
                  <c:v>14.859123904629074</c:v>
                </c:pt>
                <c:pt idx="24">
                  <c:v>14.859123904629074</c:v>
                </c:pt>
                <c:pt idx="25">
                  <c:v>14.859123904629074</c:v>
                </c:pt>
              </c:numCache>
            </c:numRef>
          </c:xVal>
          <c:yVal>
            <c:numRef>
              <c:f>flagstat!$N$118:$N$143</c:f>
              <c:numCache>
                <c:formatCode>General</c:formatCode>
                <c:ptCount val="26"/>
                <c:pt idx="0">
                  <c:v>1.3975740460140017E-2</c:v>
                </c:pt>
                <c:pt idx="1">
                  <c:v>3.4889272885963432</c:v>
                </c:pt>
                <c:pt idx="2">
                  <c:v>11.677594002488414</c:v>
                </c:pt>
                <c:pt idx="3">
                  <c:v>14.008384471532477</c:v>
                </c:pt>
                <c:pt idx="4">
                  <c:v>9.3789989936513063</c:v>
                </c:pt>
                <c:pt idx="5">
                  <c:v>8.1394976539481405</c:v>
                </c:pt>
                <c:pt idx="6">
                  <c:v>13.918921043024168</c:v>
                </c:pt>
                <c:pt idx="7">
                  <c:v>10.335009834964257</c:v>
                </c:pt>
                <c:pt idx="8">
                  <c:v>13.236923172983801</c:v>
                </c:pt>
                <c:pt idx="9">
                  <c:v>8.7298007811912957</c:v>
                </c:pt>
                <c:pt idx="10">
                  <c:v>11.887926044821297</c:v>
                </c:pt>
                <c:pt idx="11">
                  <c:v>11.306928822068159</c:v>
                </c:pt>
                <c:pt idx="12">
                  <c:v>5.2320119261006628</c:v>
                </c:pt>
                <c:pt idx="13">
                  <c:v>3.6933378236787209</c:v>
                </c:pt>
                <c:pt idx="14">
                  <c:v>10.793413180315291</c:v>
                </c:pt>
                <c:pt idx="15">
                  <c:v>10.669326253279959</c:v>
                </c:pt>
                <c:pt idx="16">
                  <c:v>11.115225573732888</c:v>
                </c:pt>
                <c:pt idx="17">
                  <c:v>48.002851219680984</c:v>
                </c:pt>
                <c:pt idx="18">
                  <c:v>47.297645907514216</c:v>
                </c:pt>
                <c:pt idx="19">
                  <c:v>37.371261863459303</c:v>
                </c:pt>
                <c:pt idx="20">
                  <c:v>0.39967979432117889</c:v>
                </c:pt>
                <c:pt idx="21">
                  <c:v>0.41168400486918971</c:v>
                </c:pt>
                <c:pt idx="22">
                  <c:v>0.43202490609593619</c:v>
                </c:pt>
                <c:pt idx="23">
                  <c:v>36.313787280228219</c:v>
                </c:pt>
                <c:pt idx="24">
                  <c:v>35.749120988723568</c:v>
                </c:pt>
                <c:pt idx="25">
                  <c:v>35.767906762762927</c:v>
                </c:pt>
              </c:numCache>
            </c:numRef>
          </c:yVal>
          <c:smooth val="0"/>
          <c:extLst>
            <c:ext xmlns:c16="http://schemas.microsoft.com/office/drawing/2014/chart" uri="{C3380CC4-5D6E-409C-BE32-E72D297353CC}">
              <c16:uniqueId val="{00000001-7D38-1D48-AB5C-DCE128540693}"/>
            </c:ext>
          </c:extLst>
        </c:ser>
        <c:ser>
          <c:idx val="5"/>
          <c:order val="2"/>
          <c:tx>
            <c:v>metatranscriptomic contigs</c:v>
          </c:tx>
          <c:spPr>
            <a:ln w="25400" cap="rnd">
              <a:noFill/>
              <a:round/>
            </a:ln>
            <a:effectLst/>
          </c:spPr>
          <c:marker>
            <c:symbol val="square"/>
            <c:size val="7"/>
            <c:spPr>
              <a:solidFill>
                <a:schemeClr val="accent6">
                  <a:lumMod val="60000"/>
                  <a:lumOff val="40000"/>
                </a:schemeClr>
              </a:solidFill>
              <a:ln w="9525">
                <a:solidFill>
                  <a:schemeClr val="accent6">
                    <a:lumMod val="60000"/>
                    <a:lumOff val="40000"/>
                  </a:schemeClr>
                </a:solidFill>
              </a:ln>
              <a:effectLst/>
            </c:spPr>
          </c:marker>
          <c:xVal>
            <c:numRef>
              <c:f>flagstat!$I$144:$I$169</c:f>
              <c:numCache>
                <c:formatCode>General</c:formatCode>
                <c:ptCount val="26"/>
                <c:pt idx="0">
                  <c:v>1.5405246982298195</c:v>
                </c:pt>
                <c:pt idx="1">
                  <c:v>2.3687381604289284</c:v>
                </c:pt>
                <c:pt idx="2">
                  <c:v>2.4683716432238691</c:v>
                </c:pt>
                <c:pt idx="3">
                  <c:v>4.1219525659907799</c:v>
                </c:pt>
                <c:pt idx="4">
                  <c:v>11.90758712613337</c:v>
                </c:pt>
                <c:pt idx="5">
                  <c:v>13.986332168641107</c:v>
                </c:pt>
                <c:pt idx="6">
                  <c:v>12.71454140971893</c:v>
                </c:pt>
                <c:pt idx="7">
                  <c:v>2.9893582575568067</c:v>
                </c:pt>
                <c:pt idx="8">
                  <c:v>1.4313080346876106</c:v>
                </c:pt>
                <c:pt idx="9">
                  <c:v>3.1448278012141824</c:v>
                </c:pt>
                <c:pt idx="10">
                  <c:v>3.1067268921935951</c:v>
                </c:pt>
                <c:pt idx="11">
                  <c:v>1.7878884002944482</c:v>
                </c:pt>
                <c:pt idx="12">
                  <c:v>3.7956001595606996</c:v>
                </c:pt>
                <c:pt idx="13">
                  <c:v>5.5453218555813404</c:v>
                </c:pt>
                <c:pt idx="14">
                  <c:v>0.50370759840791668</c:v>
                </c:pt>
                <c:pt idx="15">
                  <c:v>0.48382278326573108</c:v>
                </c:pt>
                <c:pt idx="16">
                  <c:v>0.53198901808264409</c:v>
                </c:pt>
                <c:pt idx="17">
                  <c:v>0.60445256841856732</c:v>
                </c:pt>
                <c:pt idx="18">
                  <c:v>0.46599872797952635</c:v>
                </c:pt>
                <c:pt idx="19">
                  <c:v>0.58367716018027971</c:v>
                </c:pt>
                <c:pt idx="20">
                  <c:v>0.61417644413048544</c:v>
                </c:pt>
                <c:pt idx="21">
                  <c:v>1.7265646908915977</c:v>
                </c:pt>
                <c:pt idx="22">
                  <c:v>0.49324156732209778</c:v>
                </c:pt>
                <c:pt idx="23">
                  <c:v>0.42111932003864549</c:v>
                </c:pt>
                <c:pt idx="24">
                  <c:v>0.46047755239616217</c:v>
                </c:pt>
                <c:pt idx="25">
                  <c:v>0.4433582200249534</c:v>
                </c:pt>
              </c:numCache>
            </c:numRef>
          </c:xVal>
          <c:yVal>
            <c:numRef>
              <c:f>flagstat!$N$144:$N$169</c:f>
              <c:numCache>
                <c:formatCode>General</c:formatCode>
                <c:ptCount val="26"/>
                <c:pt idx="0">
                  <c:v>89.766816236409326</c:v>
                </c:pt>
                <c:pt idx="1">
                  <c:v>83.589753524128056</c:v>
                </c:pt>
                <c:pt idx="2">
                  <c:v>85.527657370616325</c:v>
                </c:pt>
                <c:pt idx="3">
                  <c:v>82.624111127750169</c:v>
                </c:pt>
                <c:pt idx="4">
                  <c:v>44.603377480152567</c:v>
                </c:pt>
                <c:pt idx="5">
                  <c:v>70.664759162815869</c:v>
                </c:pt>
                <c:pt idx="6">
                  <c:v>45.261160864558285</c:v>
                </c:pt>
                <c:pt idx="7">
                  <c:v>71.781682825658194</c:v>
                </c:pt>
                <c:pt idx="8">
                  <c:v>70.243428501304734</c:v>
                </c:pt>
                <c:pt idx="9">
                  <c:v>63.035778955748668</c:v>
                </c:pt>
                <c:pt idx="10">
                  <c:v>36.955655081656573</c:v>
                </c:pt>
                <c:pt idx="11">
                  <c:v>55.989167426044354</c:v>
                </c:pt>
                <c:pt idx="12">
                  <c:v>51.013669936337777</c:v>
                </c:pt>
                <c:pt idx="13">
                  <c:v>57.46038079081486</c:v>
                </c:pt>
                <c:pt idx="14">
                  <c:v>97.193036282085885</c:v>
                </c:pt>
                <c:pt idx="15">
                  <c:v>97.439670814787249</c:v>
                </c:pt>
                <c:pt idx="16">
                  <c:v>97.060769544810654</c:v>
                </c:pt>
                <c:pt idx="17">
                  <c:v>97.771557593678864</c:v>
                </c:pt>
                <c:pt idx="18">
                  <c:v>97.548147798502555</c:v>
                </c:pt>
                <c:pt idx="19">
                  <c:v>97.641666832083345</c:v>
                </c:pt>
                <c:pt idx="20">
                  <c:v>95.294772103997644</c:v>
                </c:pt>
                <c:pt idx="21">
                  <c:v>97.75865758286767</c:v>
                </c:pt>
                <c:pt idx="22">
                  <c:v>96.978057048387996</c:v>
                </c:pt>
                <c:pt idx="23">
                  <c:v>94.076977766462349</c:v>
                </c:pt>
                <c:pt idx="24">
                  <c:v>96.703629563461519</c:v>
                </c:pt>
                <c:pt idx="25">
                  <c:v>97.332958746067703</c:v>
                </c:pt>
              </c:numCache>
            </c:numRef>
          </c:yVal>
          <c:smooth val="0"/>
          <c:extLst>
            <c:ext xmlns:c16="http://schemas.microsoft.com/office/drawing/2014/chart" uri="{C3380CC4-5D6E-409C-BE32-E72D297353CC}">
              <c16:uniqueId val="{00000002-7D38-1D48-AB5C-DCE128540693}"/>
            </c:ext>
          </c:extLst>
        </c:ser>
        <c:dLbls>
          <c:showLegendKey val="0"/>
          <c:showVal val="0"/>
          <c:showCatName val="0"/>
          <c:showSerName val="0"/>
          <c:showPercent val="0"/>
          <c:showBubbleSize val="0"/>
        </c:dLbls>
        <c:axId val="2088151552"/>
        <c:axId val="2088153264"/>
      </c:scatterChart>
      <c:valAx>
        <c:axId val="2088151552"/>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mapped metagenomic reads [%]</a:t>
                </a:r>
                <a:endParaRPr lang="ja-JP"/>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88153264"/>
        <c:crosses val="autoZero"/>
        <c:crossBetween val="midCat"/>
      </c:valAx>
      <c:valAx>
        <c:axId val="2088153264"/>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mapped metatranscriptomic reads [%]</a:t>
                </a:r>
                <a:endParaRPr lang="ja-JP"/>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2088151552"/>
        <c:crosses val="autoZero"/>
        <c:crossBetween val="midCat"/>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6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91D50-8F6E-E04B-BC33-A3C2B318656E}" type="datetimeFigureOut">
              <a:rPr kumimoji="1" lang="ja-JP" altLang="en-US" smtClean="0"/>
              <a:t>2025/9/13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75996-631A-2349-856F-44B537E2B648}" type="slidenum">
              <a:rPr kumimoji="1" lang="ja-JP" altLang="en-US" smtClean="0"/>
              <a:t>‹#›</a:t>
            </a:fld>
            <a:endParaRPr kumimoji="1" lang="ja-JP" altLang="en-US"/>
          </a:p>
        </p:txBody>
      </p:sp>
    </p:spTree>
    <p:extLst>
      <p:ext uri="{BB962C8B-B14F-4D97-AF65-F5344CB8AC3E}">
        <p14:creationId xmlns:p14="http://schemas.microsoft.com/office/powerpoint/2010/main" val="26440939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My name is Ryo Mameda, PhD student at Hiroshima University. It is honor to be given this opportunity to present as part of my degree requirements. Thank you very much. </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0</a:t>
            </a:fld>
            <a:endParaRPr kumimoji="1" lang="ja-JP" altLang="en-US"/>
          </a:p>
        </p:txBody>
      </p:sp>
    </p:spTree>
    <p:extLst>
      <p:ext uri="{BB962C8B-B14F-4D97-AF65-F5344CB8AC3E}">
        <p14:creationId xmlns:p14="http://schemas.microsoft.com/office/powerpoint/2010/main" val="1552933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After mapping step, mapped read counts can be used for calculation of TPM </a:t>
            </a:r>
            <a:r>
              <a:rPr lang="en-US" altLang="ja-JP" sz="1200" dirty="0"/>
              <a:t>(transcripts per million) </a:t>
            </a:r>
            <a:r>
              <a:rPr kumimoji="1" lang="en-US" altLang="ja-JP" sz="1200" dirty="0"/>
              <a:t>and GPM </a:t>
            </a:r>
            <a:r>
              <a:rPr lang="en-US" altLang="ja-JP" sz="1200" dirty="0"/>
              <a:t>(genes per million).</a:t>
            </a:r>
            <a:r>
              <a:rPr kumimoji="1" lang="en-US" altLang="ja-JP" sz="1200" dirty="0"/>
              <a:t> And gene expression can be estimated TPM divided by GPM for each genes. TPM values are calculated as the proportion of specific gene’s expression relative to the total expression, so it can be affected by abundant expressed genes such as ribosomal RNA. In this table, we show how ribosomal RNA are contaminated. Although predicted CDS of metagenomic contigs are used as references, ribosomal RNA is contaminated. Metagenomic reads are mapped to ribosomal RNA less than 1%. On the other hand, metatranscriptomic reads contain more than 30% ribosomal RNA even though ribosomal RNA sequences are depleted in vitro. </a:t>
            </a:r>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9</a:t>
            </a:fld>
            <a:endParaRPr kumimoji="1" lang="ja-JP" altLang="en-US"/>
          </a:p>
        </p:txBody>
      </p:sp>
    </p:spTree>
    <p:extLst>
      <p:ext uri="{BB962C8B-B14F-4D97-AF65-F5344CB8AC3E}">
        <p14:creationId xmlns:p14="http://schemas.microsoft.com/office/powerpoint/2010/main" val="315092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studied the effects of ribosomal RNA contamination for gene expression. TPM/GPM ratios are calculated with or without ribosomal RNA genes. Then, sum the values with the same UniProt annotation, and analysis between sample by DESeq2. We used sample datasets which soil complex microbiome were anaerobically incubated with rice straw at 5 days. Sampling were performed at these 4 time points and both reads were obtained. Ribosomal RNA was not depleted from metatranscriptomic samples in vitro.</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10</a:t>
            </a:fld>
            <a:endParaRPr kumimoji="1" lang="ja-JP" altLang="en-US"/>
          </a:p>
        </p:txBody>
      </p:sp>
    </p:spTree>
    <p:extLst>
      <p:ext uri="{BB962C8B-B14F-4D97-AF65-F5344CB8AC3E}">
        <p14:creationId xmlns:p14="http://schemas.microsoft.com/office/powerpoint/2010/main" val="26965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compared differentially expressed gene analysis which calculated with or without ribosomal RNA. If analyzing with ribosomal RNA, upregulated genes are underestimation. It is suggested that abundant ribosomal RNA are masked upregulation of other genes. </a:t>
            </a:r>
            <a:r>
              <a:rPr lang="en" altLang="ja-JP" dirty="0"/>
              <a:t>To ensure comparable conditions, it may be better to perform the calculation without contaminated ribosomal RNA.</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11</a:t>
            </a:fld>
            <a:endParaRPr kumimoji="1" lang="ja-JP" altLang="en-US"/>
          </a:p>
        </p:txBody>
      </p:sp>
    </p:spTree>
    <p:extLst>
      <p:ext uri="{BB962C8B-B14F-4D97-AF65-F5344CB8AC3E}">
        <p14:creationId xmlns:p14="http://schemas.microsoft.com/office/powerpoint/2010/main" val="2700699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last is conclusion.</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12</a:t>
            </a:fld>
            <a:endParaRPr kumimoji="1" lang="ja-JP" altLang="en-US"/>
          </a:p>
        </p:txBody>
      </p:sp>
    </p:spTree>
    <p:extLst>
      <p:ext uri="{BB962C8B-B14F-4D97-AF65-F5344CB8AC3E}">
        <p14:creationId xmlns:p14="http://schemas.microsoft.com/office/powerpoint/2010/main" val="329760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studied about gene expression analysis tips for complex microbiome. We shows two issues. Both metagenomic and metatranscriptomic reads are essential for gene expression analysis. BWA-MEM is the best tool for mapping both types of reads to metagenomic contigs. Additionally, ribosomal RNA are contaminated in the predicted CDS of metagenomic contigs. Also, metatranscriptomic reads are abundantly contaminates ribosomal RNA even though in vitro depletion is performed. This contamination can be lead inconsistencies for gene expression analysis. We publish these data in this article. The goal of this research is control and maintaining complex microbiome effectively and developing commercial applications. Thank you for your listening.</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13</a:t>
            </a:fld>
            <a:endParaRPr kumimoji="1" lang="ja-JP" altLang="en-US"/>
          </a:p>
        </p:txBody>
      </p:sp>
    </p:spTree>
    <p:extLst>
      <p:ext uri="{BB962C8B-B14F-4D97-AF65-F5344CB8AC3E}">
        <p14:creationId xmlns:p14="http://schemas.microsoft.com/office/powerpoint/2010/main" val="293098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outline. First, I will introduce our research theme.</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1</a:t>
            </a:fld>
            <a:endParaRPr kumimoji="1" lang="ja-JP" altLang="en-US"/>
          </a:p>
        </p:txBody>
      </p:sp>
    </p:spTree>
    <p:extLst>
      <p:ext uri="{BB962C8B-B14F-4D97-AF65-F5344CB8AC3E}">
        <p14:creationId xmlns:p14="http://schemas.microsoft.com/office/powerpoint/2010/main" val="397398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focusing on complex microbiome. Complex microbiome is environmental bacterial consortium. They widely exist in environment such as soil, animal gut, ocean and so on. They have benefits for their host and other organisms, so evaluating microbial activity and maintaining microbiome are beneficial research. One of the way to reveal its function, gene expression analysis is effective. Complex microbiome are known its function such as specific bacterial activity (nitrification, anti-microbial products) and comprehensive activity (carbon and nitrogen metabolisms). Many activities are working as microbial consortium, and it makes complicated to analyze. So we are focusing on comprehensive activity.</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2</a:t>
            </a:fld>
            <a:endParaRPr kumimoji="1" lang="ja-JP" altLang="en-US"/>
          </a:p>
        </p:txBody>
      </p:sp>
    </p:spTree>
    <p:extLst>
      <p:ext uri="{BB962C8B-B14F-4D97-AF65-F5344CB8AC3E}">
        <p14:creationId xmlns:p14="http://schemas.microsoft.com/office/powerpoint/2010/main" val="161852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an overview of gene expression analysis for complex microbiome. Quantification of gene expression requires genome data. Well-studied single organism have public genome data, and it can be useful for the analysis. However, it is known that only 2% of environmental bacterial genome are revealed. Due to its complexity, metagenomic contigs are widely used. Metagenomic contigs are constructed from each samples, and its predicted protein coding sequences are references for gene quantification. The typical quantification method is that metagenomic and metatranscriptomic NGS reads are mapped to these reference sequences to quantify gene expression. At that point, there are two issues. First, the information of mapping tool optimization are lacking. Second, effects of abundant genes in complex microbiome are limited.</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3</a:t>
            </a:fld>
            <a:endParaRPr kumimoji="1" lang="ja-JP" altLang="en-US"/>
          </a:p>
        </p:txBody>
      </p:sp>
    </p:spTree>
    <p:extLst>
      <p:ext uri="{BB962C8B-B14F-4D97-AF65-F5344CB8AC3E}">
        <p14:creationId xmlns:p14="http://schemas.microsoft.com/office/powerpoint/2010/main" val="2858681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of all, I will explain about mapping tool optimization.</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4</a:t>
            </a:fld>
            <a:endParaRPr kumimoji="1" lang="ja-JP" altLang="en-US"/>
          </a:p>
        </p:txBody>
      </p:sp>
    </p:spTree>
    <p:extLst>
      <p:ext uri="{BB962C8B-B14F-4D97-AF65-F5344CB8AC3E}">
        <p14:creationId xmlns:p14="http://schemas.microsoft.com/office/powerpoint/2010/main" val="235737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Predicted CDS of metagenomic contigs are references, and metagenomic and metatranscriptomic reads are mapped. For the left pattern, metatranscriptomic reads are mapped well, but mapped metagenomic reads are abundant. It can be estimated as low expression level. Although if metatranscriptomic reads are mapped the same level but metagenomic reads are rarely, this genes might be actively expressing. On the other hand, mapped metagenomic reads are detected but metatranscriptomic reads are absent, it might be unexpressed genes. It is known that not only metatranscriptomic reads but metagenomic reads are effective for gene expression analysis. However, efficient mapping tool are not optimized. </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5</a:t>
            </a:fld>
            <a:endParaRPr kumimoji="1" lang="ja-JP" altLang="en-US"/>
          </a:p>
        </p:txBody>
      </p:sp>
    </p:spTree>
    <p:extLst>
      <p:ext uri="{BB962C8B-B14F-4D97-AF65-F5344CB8AC3E}">
        <p14:creationId xmlns:p14="http://schemas.microsoft.com/office/powerpoint/2010/main" val="224871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used 56 NGS short reads, which are originated from soil microbiome and publicly obtained from NCBI SRA database. Quality filtered metagenomic reads are assembled and metagenomic contigs are constructed. CDS are predicted and mapping both reads. Mapping tools used in this study are widely used in previous studies, BWA MEM, Bowtie2, Minimap2. The graph shows mapped reads percentage of both reads. The results shows that BWA MEM is the best mapper, even though other tools are optimized its parameter settings.</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6</a:t>
            </a:fld>
            <a:endParaRPr kumimoji="1" lang="ja-JP" altLang="en-US"/>
          </a:p>
        </p:txBody>
      </p:sp>
    </p:spTree>
    <p:extLst>
      <p:ext uri="{BB962C8B-B14F-4D97-AF65-F5344CB8AC3E}">
        <p14:creationId xmlns:p14="http://schemas.microsoft.com/office/powerpoint/2010/main" val="194456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Although metagenomic contigs are widely used, we confirmed that the contigs are the best choice as references. We compared three types of references, metagenomic contigs, metatranscriptomic contigs, and metagenome-assembled genomes. Metatranscriptomic contigs are good reference for metatranscriptomic reads, but metagenomic reads cannot be mapped efficiently. It supposed that unexpressed gene and non-protein coding regions are not mapped. MAGs are usually used as references for expression analysis. It might contain bacterial species information, however, mapping rates are limited. It is confirmed that metagenomic contigs are effective for this purpose.</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7</a:t>
            </a:fld>
            <a:endParaRPr kumimoji="1" lang="ja-JP" altLang="en-US"/>
          </a:p>
        </p:txBody>
      </p:sp>
    </p:spTree>
    <p:extLst>
      <p:ext uri="{BB962C8B-B14F-4D97-AF65-F5344CB8AC3E}">
        <p14:creationId xmlns:p14="http://schemas.microsoft.com/office/powerpoint/2010/main" val="252520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As second, we analyze effects of abundant genes.</a:t>
            </a:r>
            <a:endParaRPr kumimoji="1" lang="ja-JP" altLang="en-US"/>
          </a:p>
        </p:txBody>
      </p:sp>
      <p:sp>
        <p:nvSpPr>
          <p:cNvPr id="4" name="スライド番号プレースホルダー 3"/>
          <p:cNvSpPr>
            <a:spLocks noGrp="1"/>
          </p:cNvSpPr>
          <p:nvPr>
            <p:ph type="sldNum" sz="quarter" idx="5"/>
          </p:nvPr>
        </p:nvSpPr>
        <p:spPr/>
        <p:txBody>
          <a:bodyPr/>
          <a:lstStyle/>
          <a:p>
            <a:fld id="{4C675996-631A-2349-856F-44B537E2B648}" type="slidenum">
              <a:rPr kumimoji="1" lang="ja-JP" altLang="en-US" smtClean="0"/>
              <a:t>8</a:t>
            </a:fld>
            <a:endParaRPr kumimoji="1" lang="ja-JP" altLang="en-US"/>
          </a:p>
        </p:txBody>
      </p:sp>
    </p:spTree>
    <p:extLst>
      <p:ext uri="{BB962C8B-B14F-4D97-AF65-F5344CB8AC3E}">
        <p14:creationId xmlns:p14="http://schemas.microsoft.com/office/powerpoint/2010/main" val="2646910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2E445-95C5-7F3D-07A7-C7D7DF7296F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707C5B2-6980-22DE-358F-0E3AA7B06B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30D10F-3B5A-8642-827C-7B4983AA92BC}"/>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5" name="フッター プレースホルダー 4">
            <a:extLst>
              <a:ext uri="{FF2B5EF4-FFF2-40B4-BE49-F238E27FC236}">
                <a16:creationId xmlns:a16="http://schemas.microsoft.com/office/drawing/2014/main" id="{B573D989-15E5-71EE-9F6A-2E483B12A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33D17C-67B5-B2AB-7081-431BAE8A3984}"/>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24133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DF57A4-FAD9-4A63-A837-D002588C28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2C954E-7A68-0AA9-7EC3-B460D68D4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6A66E-1C1D-8F5E-93CA-4FCBE8D0DA69}"/>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5" name="フッター プレースホルダー 4">
            <a:extLst>
              <a:ext uri="{FF2B5EF4-FFF2-40B4-BE49-F238E27FC236}">
                <a16:creationId xmlns:a16="http://schemas.microsoft.com/office/drawing/2014/main" id="{BFE7BA12-C212-909B-46C5-3B87918F67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891DB-6DA2-BD5E-6D1B-81D9241D1196}"/>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150859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46AE21-3E45-01A4-F423-3AD5BE4C83A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8A3B7E-A314-22C2-F367-033341E0FE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113E6B-848D-95BC-8E6B-50C4DC8F04F0}"/>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5" name="フッター プレースホルダー 4">
            <a:extLst>
              <a:ext uri="{FF2B5EF4-FFF2-40B4-BE49-F238E27FC236}">
                <a16:creationId xmlns:a16="http://schemas.microsoft.com/office/drawing/2014/main" id="{10075E13-1C55-BA65-C0D0-C9293EF5EB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BDB6CB-1BDC-60CD-8231-51E9904E7674}"/>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2846793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69898-8BE9-04EB-71B5-D6A35024F8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18CB9F-3B9B-9484-D581-A0740CD652E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2A4D7-94BF-90BA-24E7-148861543551}"/>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5" name="フッター プレースホルダー 4">
            <a:extLst>
              <a:ext uri="{FF2B5EF4-FFF2-40B4-BE49-F238E27FC236}">
                <a16:creationId xmlns:a16="http://schemas.microsoft.com/office/drawing/2014/main" id="{7DAEF49B-231C-61CB-8BDC-C9D3537B0C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0A813C-6A54-763D-1004-5031F3739B80}"/>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139244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931BA-A801-EEA2-499A-64032AFAD35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735382-6476-FB76-24C0-F2B3F21D44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AD3317-3DDF-9EBF-CF34-DFFA7C2511FF}"/>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5" name="フッター プレースホルダー 4">
            <a:extLst>
              <a:ext uri="{FF2B5EF4-FFF2-40B4-BE49-F238E27FC236}">
                <a16:creationId xmlns:a16="http://schemas.microsoft.com/office/drawing/2014/main" id="{750CEB0D-280C-FEDE-846F-24D569CBD2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12BAE5-42C1-0679-70F3-34C94BCF065E}"/>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100462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88EB5-EAFA-5A05-4380-8B0B62E192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95F9C4-886F-3838-AA3B-D91D00324FD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088FB18-ADAA-65D3-F188-F006A79FA6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33FA9B-FEC6-55FC-6E8D-25E32E525C9C}"/>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6" name="フッター プレースホルダー 5">
            <a:extLst>
              <a:ext uri="{FF2B5EF4-FFF2-40B4-BE49-F238E27FC236}">
                <a16:creationId xmlns:a16="http://schemas.microsoft.com/office/drawing/2014/main" id="{6B082443-22BC-60D9-BCF2-DC395FA4C2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B93004B-FC9C-34FC-B017-7EB34F274C85}"/>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27805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A621E8-DA4A-0F60-7068-EE30AC45948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67B29F-4E84-6CE6-1B61-5B2E4FD8D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C06FEC-7BBB-4A65-32AB-F3AC8D3063C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8AEBD45-7B34-4CA7-CA46-0C4E58454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0EED57A-5F51-8F60-6967-C115433FD1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B0A8AC3-F9B2-BC71-262E-508F18F8A013}"/>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8" name="フッター プレースホルダー 7">
            <a:extLst>
              <a:ext uri="{FF2B5EF4-FFF2-40B4-BE49-F238E27FC236}">
                <a16:creationId xmlns:a16="http://schemas.microsoft.com/office/drawing/2014/main" id="{331D54E9-182F-B9EF-F357-EE612103A73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42AE3A5-1CBE-7252-0370-69D6A11851AE}"/>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2074247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7CF1F-500F-8ACF-052D-6297FD54890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73F22A-14F7-DC96-8A7E-8A332F88C95F}"/>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4" name="フッター プレースホルダー 3">
            <a:extLst>
              <a:ext uri="{FF2B5EF4-FFF2-40B4-BE49-F238E27FC236}">
                <a16:creationId xmlns:a16="http://schemas.microsoft.com/office/drawing/2014/main" id="{203E7FDB-CEC5-3FC7-30C4-A91DE3C9795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B446436-D051-95E3-FF1D-B5BC4084396C}"/>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26969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B493650-5F62-726D-D7E0-A3483BE2F4BA}"/>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3" name="フッター プレースホルダー 2">
            <a:extLst>
              <a:ext uri="{FF2B5EF4-FFF2-40B4-BE49-F238E27FC236}">
                <a16:creationId xmlns:a16="http://schemas.microsoft.com/office/drawing/2014/main" id="{1C1B4E39-E952-5782-FBB2-B31A8D9B6A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18252E-A5EE-F785-3D75-10B14EAD1D14}"/>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38756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4269D9-06D9-10C2-478B-B3B549DD98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CB44052-8323-C0D8-8204-4973717AA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C0F56EB-4843-4861-048A-A19FD5F5F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98A19B-5B20-9351-778D-BC55197A3517}"/>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6" name="フッター プレースホルダー 5">
            <a:extLst>
              <a:ext uri="{FF2B5EF4-FFF2-40B4-BE49-F238E27FC236}">
                <a16:creationId xmlns:a16="http://schemas.microsoft.com/office/drawing/2014/main" id="{5B3E3562-4E04-77C5-A895-4161E36830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353660-FC4C-1A42-58C8-EFC9827E571C}"/>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32461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7EFB1C-F1CB-8B11-3661-91E01EF541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C040A34-D3E7-4977-E4CC-93B109092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B51A2C-F6C9-9639-73B3-40D797CCF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0EABFA-B76C-10AC-EE58-7F01A6D7D157}"/>
              </a:ext>
            </a:extLst>
          </p:cNvPr>
          <p:cNvSpPr>
            <a:spLocks noGrp="1"/>
          </p:cNvSpPr>
          <p:nvPr>
            <p:ph type="dt" sz="half" idx="10"/>
          </p:nvPr>
        </p:nvSpPr>
        <p:spPr/>
        <p:txBody>
          <a:bodyPr/>
          <a:lstStyle/>
          <a:p>
            <a:fld id="{69DD979F-116D-0147-9FB6-811081D8C07B}" type="datetimeFigureOut">
              <a:rPr kumimoji="1" lang="ja-JP" altLang="en-US" smtClean="0"/>
              <a:t>2025/9/13</a:t>
            </a:fld>
            <a:endParaRPr kumimoji="1" lang="ja-JP" altLang="en-US"/>
          </a:p>
        </p:txBody>
      </p:sp>
      <p:sp>
        <p:nvSpPr>
          <p:cNvPr id="6" name="フッター プレースホルダー 5">
            <a:extLst>
              <a:ext uri="{FF2B5EF4-FFF2-40B4-BE49-F238E27FC236}">
                <a16:creationId xmlns:a16="http://schemas.microsoft.com/office/drawing/2014/main" id="{92C21BDE-AB2D-2422-24D4-9C93101ED1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3D8FE9-F427-8321-0212-DE60352E79C8}"/>
              </a:ext>
            </a:extLst>
          </p:cNvPr>
          <p:cNvSpPr>
            <a:spLocks noGrp="1"/>
          </p:cNvSpPr>
          <p:nvPr>
            <p:ph type="sldNum" sz="quarter" idx="12"/>
          </p:nvPr>
        </p:nvSpPr>
        <p:spPr/>
        <p:txBody>
          <a:body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289687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7AE480-E019-4A26-A8A9-FF702B521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BB751E-31F6-CBE8-9F52-616CAFFF2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5BE0F4-25E2-9C8F-CE9C-6D5B6DF5B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DD979F-116D-0147-9FB6-811081D8C07B}" type="datetimeFigureOut">
              <a:rPr kumimoji="1" lang="ja-JP" altLang="en-US" smtClean="0"/>
              <a:t>2025/9/13</a:t>
            </a:fld>
            <a:endParaRPr kumimoji="1" lang="ja-JP" altLang="en-US"/>
          </a:p>
        </p:txBody>
      </p:sp>
      <p:sp>
        <p:nvSpPr>
          <p:cNvPr id="5" name="フッター プレースホルダー 4">
            <a:extLst>
              <a:ext uri="{FF2B5EF4-FFF2-40B4-BE49-F238E27FC236}">
                <a16:creationId xmlns:a16="http://schemas.microsoft.com/office/drawing/2014/main" id="{F0C8987F-8DF6-91D2-0F5F-A7BC3D521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F17C1CA-A72C-4996-7B78-E2D0CA812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E2465A-B6E0-AA42-BAB6-B7C1F0A3180F}" type="slidenum">
              <a:rPr kumimoji="1" lang="ja-JP" altLang="en-US" smtClean="0"/>
              <a:t>‹#›</a:t>
            </a:fld>
            <a:endParaRPr kumimoji="1" lang="ja-JP" altLang="en-US"/>
          </a:p>
        </p:txBody>
      </p:sp>
    </p:spTree>
    <p:extLst>
      <p:ext uri="{BB962C8B-B14F-4D97-AF65-F5344CB8AC3E}">
        <p14:creationId xmlns:p14="http://schemas.microsoft.com/office/powerpoint/2010/main" val="341737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doi.org/10.1186/s40168-023-01739-z"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90/microorganisms13050995"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D4CD58-06C0-D7D2-F9F8-0CB54E4433CF}"/>
              </a:ext>
            </a:extLst>
          </p:cNvPr>
          <p:cNvSpPr>
            <a:spLocks noGrp="1"/>
          </p:cNvSpPr>
          <p:nvPr>
            <p:ph type="ctrTitle"/>
          </p:nvPr>
        </p:nvSpPr>
        <p:spPr/>
        <p:txBody>
          <a:bodyPr>
            <a:normAutofit/>
          </a:bodyPr>
          <a:lstStyle/>
          <a:p>
            <a:r>
              <a:rPr lang="en" altLang="ja-JP" dirty="0"/>
              <a:t>Development of data driven metatranscriptomic analysis</a:t>
            </a:r>
            <a:endParaRPr kumimoji="1" lang="ja-JP" altLang="en-US"/>
          </a:p>
        </p:txBody>
      </p:sp>
      <p:sp>
        <p:nvSpPr>
          <p:cNvPr id="3" name="字幕 2">
            <a:extLst>
              <a:ext uri="{FF2B5EF4-FFF2-40B4-BE49-F238E27FC236}">
                <a16:creationId xmlns:a16="http://schemas.microsoft.com/office/drawing/2014/main" id="{6F3EDD23-01E0-80C7-E925-6CE855324BB4}"/>
              </a:ext>
            </a:extLst>
          </p:cNvPr>
          <p:cNvSpPr>
            <a:spLocks noGrp="1"/>
          </p:cNvSpPr>
          <p:nvPr>
            <p:ph type="subTitle" idx="1"/>
          </p:nvPr>
        </p:nvSpPr>
        <p:spPr/>
        <p:txBody>
          <a:bodyPr/>
          <a:lstStyle/>
          <a:p>
            <a:r>
              <a:rPr kumimoji="1" lang="en-US" altLang="ja-JP" dirty="0"/>
              <a:t>Hiroshima University</a:t>
            </a:r>
          </a:p>
          <a:p>
            <a:r>
              <a:rPr lang="en-US" altLang="ja-JP" dirty="0"/>
              <a:t>Ryo Mameda, Hidemasa Bono</a:t>
            </a:r>
            <a:endParaRPr kumimoji="1" lang="ja-JP" altLang="en-US"/>
          </a:p>
        </p:txBody>
      </p:sp>
    </p:spTree>
    <p:extLst>
      <p:ext uri="{BB962C8B-B14F-4D97-AF65-F5344CB8AC3E}">
        <p14:creationId xmlns:p14="http://schemas.microsoft.com/office/powerpoint/2010/main" val="68886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B178B-E0FD-0E01-C25C-F5AD876564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F34D0-5A78-B98F-13F7-A4BBDADD2F4C}"/>
              </a:ext>
            </a:extLst>
          </p:cNvPr>
          <p:cNvSpPr>
            <a:spLocks noGrp="1"/>
          </p:cNvSpPr>
          <p:nvPr>
            <p:ph type="title"/>
          </p:nvPr>
        </p:nvSpPr>
        <p:spPr>
          <a:xfrm>
            <a:off x="0" y="0"/>
            <a:ext cx="12192000" cy="864000"/>
          </a:xfrm>
        </p:spPr>
        <p:txBody>
          <a:bodyPr>
            <a:normAutofit/>
          </a:bodyPr>
          <a:lstStyle/>
          <a:p>
            <a:r>
              <a:rPr kumimoji="1" lang="en-US" altLang="ja-JP" dirty="0"/>
              <a:t>Effects of Abundant Gene</a:t>
            </a:r>
            <a:endParaRPr kumimoji="1" lang="ja-JP" altLang="en-US"/>
          </a:p>
        </p:txBody>
      </p:sp>
      <p:sp>
        <p:nvSpPr>
          <p:cNvPr id="3" name="スライド番号プレースホルダー 2">
            <a:extLst>
              <a:ext uri="{FF2B5EF4-FFF2-40B4-BE49-F238E27FC236}">
                <a16:creationId xmlns:a16="http://schemas.microsoft.com/office/drawing/2014/main" id="{604C0824-EEF9-C685-CFAC-81C866FF52C4}"/>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9</a:t>
            </a:fld>
            <a:endParaRPr kumimoji="1" lang="ja-JP" altLang="en-US" sz="1800">
              <a:solidFill>
                <a:schemeClr val="tx1"/>
              </a:solidFill>
            </a:endParaRPr>
          </a:p>
        </p:txBody>
      </p:sp>
      <p:sp>
        <p:nvSpPr>
          <p:cNvPr id="29" name="テキスト ボックス 28">
            <a:extLst>
              <a:ext uri="{FF2B5EF4-FFF2-40B4-BE49-F238E27FC236}">
                <a16:creationId xmlns:a16="http://schemas.microsoft.com/office/drawing/2014/main" id="{EF4F4516-5C9F-D61C-8DBB-5A3F0B8E5202}"/>
              </a:ext>
            </a:extLst>
          </p:cNvPr>
          <p:cNvSpPr txBox="1"/>
          <p:nvPr/>
        </p:nvSpPr>
        <p:spPr>
          <a:xfrm>
            <a:off x="2598740" y="5587541"/>
            <a:ext cx="6994672" cy="954107"/>
          </a:xfrm>
          <a:prstGeom prst="rect">
            <a:avLst/>
          </a:prstGeom>
          <a:noFill/>
        </p:spPr>
        <p:txBody>
          <a:bodyPr wrap="none" rtlCol="0" anchor="b">
            <a:spAutoFit/>
          </a:bodyPr>
          <a:lstStyle/>
          <a:p>
            <a:pPr algn="just"/>
            <a:r>
              <a:rPr lang="en-US" altLang="ja-JP" sz="2800" dirty="0"/>
              <a:t>Even though rRNA depletion was performed, </a:t>
            </a:r>
          </a:p>
          <a:p>
            <a:pPr algn="just"/>
            <a:r>
              <a:rPr lang="en-US" altLang="ja-JP" sz="2800" dirty="0"/>
              <a:t>rRNA is remained in metatranscriptomic reads.</a:t>
            </a:r>
          </a:p>
        </p:txBody>
      </p:sp>
      <p:graphicFrame>
        <p:nvGraphicFramePr>
          <p:cNvPr id="5" name="表 4">
            <a:extLst>
              <a:ext uri="{FF2B5EF4-FFF2-40B4-BE49-F238E27FC236}">
                <a16:creationId xmlns:a16="http://schemas.microsoft.com/office/drawing/2014/main" id="{6A1C19AD-11F3-CFA3-0FC1-7C3A38E3BBDE}"/>
              </a:ext>
            </a:extLst>
          </p:cNvPr>
          <p:cNvGraphicFramePr>
            <a:graphicFrameLocks noGrp="1"/>
          </p:cNvGraphicFramePr>
          <p:nvPr>
            <p:extLst>
              <p:ext uri="{D42A27DB-BD31-4B8C-83A1-F6EECF244321}">
                <p14:modId xmlns:p14="http://schemas.microsoft.com/office/powerpoint/2010/main" val="1069203630"/>
              </p:ext>
            </p:extLst>
          </p:nvPr>
        </p:nvGraphicFramePr>
        <p:xfrm>
          <a:off x="312847" y="2771640"/>
          <a:ext cx="11566305" cy="2468880"/>
        </p:xfrm>
        <a:graphic>
          <a:graphicData uri="http://schemas.openxmlformats.org/drawingml/2006/table">
            <a:tbl>
              <a:tblPr firstRow="1" bandRow="1">
                <a:tableStyleId>{3B4B98B0-60AC-42C2-AFA5-B58CD77FA1E5}</a:tableStyleId>
              </a:tblPr>
              <a:tblGrid>
                <a:gridCol w="3031808">
                  <a:extLst>
                    <a:ext uri="{9D8B030D-6E8A-4147-A177-3AD203B41FA5}">
                      <a16:colId xmlns:a16="http://schemas.microsoft.com/office/drawing/2014/main" val="3077211450"/>
                    </a:ext>
                  </a:extLst>
                </a:gridCol>
                <a:gridCol w="2880000">
                  <a:extLst>
                    <a:ext uri="{9D8B030D-6E8A-4147-A177-3AD203B41FA5}">
                      <a16:colId xmlns:a16="http://schemas.microsoft.com/office/drawing/2014/main" val="2027977573"/>
                    </a:ext>
                  </a:extLst>
                </a:gridCol>
                <a:gridCol w="2198497">
                  <a:extLst>
                    <a:ext uri="{9D8B030D-6E8A-4147-A177-3AD203B41FA5}">
                      <a16:colId xmlns:a16="http://schemas.microsoft.com/office/drawing/2014/main" val="3172587693"/>
                    </a:ext>
                  </a:extLst>
                </a:gridCol>
                <a:gridCol w="3456000">
                  <a:extLst>
                    <a:ext uri="{9D8B030D-6E8A-4147-A177-3AD203B41FA5}">
                      <a16:colId xmlns:a16="http://schemas.microsoft.com/office/drawing/2014/main" val="138997090"/>
                    </a:ext>
                  </a:extLst>
                </a:gridCol>
              </a:tblGrid>
              <a:tr h="370840">
                <a:tc>
                  <a:txBody>
                    <a:bodyPr/>
                    <a:lstStyle/>
                    <a:p>
                      <a:r>
                        <a:rPr kumimoji="1" lang="en-US" altLang="ja-JP" sz="2400" dirty="0"/>
                        <a:t>Mapping References</a:t>
                      </a:r>
                      <a:endParaRPr kumimoji="1" lang="ja-JP" altLang="en-US" sz="2400"/>
                    </a:p>
                  </a:txBody>
                  <a:tcPr anchor="ctr"/>
                </a:tc>
                <a:tc>
                  <a:txBody>
                    <a:bodyPr/>
                    <a:lstStyle/>
                    <a:p>
                      <a:r>
                        <a:rPr kumimoji="1" lang="en-US" altLang="ja-JP" sz="2400" dirty="0"/>
                        <a:t>Mapped counts of metagenomic reads</a:t>
                      </a:r>
                      <a:endParaRPr kumimoji="1" lang="ja-JP" altLang="en-US" sz="2400"/>
                    </a:p>
                  </a:txBody>
                  <a:tcPr anchor="ctr"/>
                </a:tc>
                <a:tc>
                  <a:txBody>
                    <a:bodyPr/>
                    <a:lstStyle/>
                    <a:p>
                      <a:r>
                        <a:rPr kumimoji="1" lang="en-US" altLang="ja-JP" sz="2400" dirty="0"/>
                        <a:t>rRNA depletion</a:t>
                      </a:r>
                    </a:p>
                    <a:p>
                      <a:r>
                        <a:rPr kumimoji="1" lang="en-US" altLang="ja-JP" sz="2400" i="1" dirty="0"/>
                        <a:t>in vitro</a:t>
                      </a:r>
                      <a:endParaRPr kumimoji="1" lang="ja-JP" altLang="en-US" sz="2400" i="1"/>
                    </a:p>
                  </a:txBody>
                  <a:tcPr anchor="ctr"/>
                </a:tc>
                <a:tc>
                  <a:txBody>
                    <a:bodyPr/>
                    <a:lstStyle/>
                    <a:p>
                      <a:r>
                        <a:rPr kumimoji="1" lang="en-US" altLang="ja-JP" sz="2400" dirty="0"/>
                        <a:t>Mapped counts of metatranscriptomic reads</a:t>
                      </a:r>
                      <a:endParaRPr kumimoji="1" lang="ja-JP" altLang="en-US" sz="2400"/>
                    </a:p>
                  </a:txBody>
                  <a:tcPr anchor="ctr"/>
                </a:tc>
                <a:extLst>
                  <a:ext uri="{0D108BD9-81ED-4DB2-BD59-A6C34878D82A}">
                    <a16:rowId xmlns:a16="http://schemas.microsoft.com/office/drawing/2014/main" val="4094388545"/>
                  </a:ext>
                </a:extLst>
              </a:tr>
              <a:tr h="370840">
                <a:tc>
                  <a:txBody>
                    <a:bodyPr/>
                    <a:lstStyle/>
                    <a:p>
                      <a:r>
                        <a:rPr kumimoji="1" lang="en-US" altLang="ja-JP" sz="2400" dirty="0"/>
                        <a:t>CDS of metagenomic</a:t>
                      </a:r>
                    </a:p>
                    <a:p>
                      <a:r>
                        <a:rPr kumimoji="1" lang="en-US" altLang="ja-JP" sz="2400" dirty="0"/>
                        <a:t> contig (SRR24888648)</a:t>
                      </a:r>
                      <a:endParaRPr kumimoji="1" lang="ja-JP" altLang="en-US" sz="2400"/>
                    </a:p>
                  </a:txBody>
                  <a:tcPr anchor="ctr"/>
                </a:tc>
                <a:tc>
                  <a:txBody>
                    <a:bodyPr/>
                    <a:lstStyle/>
                    <a:p>
                      <a:r>
                        <a:rPr kumimoji="1" lang="en-US" altLang="ja-JP" sz="2400" dirty="0"/>
                        <a:t>0.16%</a:t>
                      </a:r>
                    </a:p>
                    <a:p>
                      <a:r>
                        <a:rPr kumimoji="1" lang="en-US" altLang="ja-JP" sz="1800" dirty="0"/>
                        <a:t>(155,043/98,847,988)</a:t>
                      </a:r>
                      <a:endParaRPr kumimoji="1" lang="ja-JP" altLang="en-US" sz="1800"/>
                    </a:p>
                  </a:txBody>
                  <a:tcPr anchor="ctr"/>
                </a:tc>
                <a:tc>
                  <a:txBody>
                    <a:bodyPr/>
                    <a:lstStyle/>
                    <a:p>
                      <a:r>
                        <a:rPr kumimoji="1" lang="en" altLang="ja-JP" sz="2400" dirty="0"/>
                        <a:t>depletion</a:t>
                      </a:r>
                    </a:p>
                    <a:p>
                      <a:r>
                        <a:rPr kumimoji="1" lang="en" altLang="ja-JP" sz="1100" dirty="0" err="1"/>
                        <a:t>QIAseq</a:t>
                      </a:r>
                      <a:r>
                        <a:rPr kumimoji="1" lang="en" altLang="ja-JP" sz="1100" dirty="0"/>
                        <a:t> </a:t>
                      </a:r>
                      <a:r>
                        <a:rPr kumimoji="1" lang="en" altLang="ja-JP" sz="1100" dirty="0" err="1"/>
                        <a:t>FastSelect</a:t>
                      </a:r>
                      <a:r>
                        <a:rPr kumimoji="1" lang="en" altLang="ja-JP" sz="1100" dirty="0"/>
                        <a:t> 5S/16S/23S Kits</a:t>
                      </a:r>
                      <a:endParaRPr kumimoji="1" lang="ja-JP" altLang="en-US" sz="1100"/>
                    </a:p>
                  </a:txBody>
                  <a:tcPr anchor="ctr"/>
                </a:tc>
                <a:tc>
                  <a:txBody>
                    <a:bodyPr/>
                    <a:lstStyle/>
                    <a:p>
                      <a:r>
                        <a:rPr kumimoji="1" lang="en-US" altLang="ja-JP" sz="2400" dirty="0"/>
                        <a:t>36.0%</a:t>
                      </a:r>
                    </a:p>
                    <a:p>
                      <a:r>
                        <a:rPr kumimoji="1" lang="en-US" altLang="ja-JP" sz="1800" dirty="0"/>
                        <a:t>(23,079,523/64,026,082)</a:t>
                      </a:r>
                      <a:endParaRPr kumimoji="1" lang="ja-JP" altLang="en-US" sz="1800"/>
                    </a:p>
                  </a:txBody>
                  <a:tcPr anchor="ctr"/>
                </a:tc>
                <a:extLst>
                  <a:ext uri="{0D108BD9-81ED-4DB2-BD59-A6C34878D82A}">
                    <a16:rowId xmlns:a16="http://schemas.microsoft.com/office/drawing/2014/main" val="1982727375"/>
                  </a:ext>
                </a:extLst>
              </a:tr>
              <a:tr h="370840">
                <a:tc>
                  <a:txBody>
                    <a:bodyPr/>
                    <a:lstStyle/>
                    <a:p>
                      <a:r>
                        <a:rPr kumimoji="1" lang="en-US" altLang="ja-JP" sz="2400" dirty="0"/>
                        <a:t>CDS of metagenomic</a:t>
                      </a:r>
                    </a:p>
                    <a:p>
                      <a:r>
                        <a:rPr kumimoji="1" lang="en-US" altLang="ja-JP" sz="2400" dirty="0"/>
                        <a:t> contig (SRR22507541)</a:t>
                      </a:r>
                      <a:endParaRPr kumimoji="1" lang="ja-JP" altLang="en-US" sz="2400"/>
                    </a:p>
                  </a:txBody>
                  <a:tcPr anchor="ctr"/>
                </a:tc>
                <a:tc>
                  <a:txBody>
                    <a:bodyPr/>
                    <a:lstStyle/>
                    <a:p>
                      <a:r>
                        <a:rPr kumimoji="1" lang="en-US" altLang="ja-JP" sz="2400" dirty="0"/>
                        <a:t>0.46%</a:t>
                      </a:r>
                    </a:p>
                    <a:p>
                      <a:r>
                        <a:rPr kumimoji="1" lang="en-US" altLang="ja-JP" sz="1800" dirty="0"/>
                        <a:t>(206,915/44,755,462)</a:t>
                      </a:r>
                      <a:endParaRPr kumimoji="1" lang="ja-JP" altLang="en-US" sz="1600"/>
                    </a:p>
                  </a:txBody>
                  <a:tcPr anchor="ctr"/>
                </a:tc>
                <a:tc>
                  <a:txBody>
                    <a:bodyPr/>
                    <a:lstStyle/>
                    <a:p>
                      <a:r>
                        <a:rPr kumimoji="1" lang="en-US" altLang="ja-JP" sz="2400" dirty="0"/>
                        <a:t>no depletion</a:t>
                      </a:r>
                      <a:endParaRPr kumimoji="1" lang="ja-JP" altLang="en-US" sz="2400"/>
                    </a:p>
                  </a:txBody>
                  <a:tcPr anchor="ctr"/>
                </a:tc>
                <a:tc>
                  <a:txBody>
                    <a:bodyPr/>
                    <a:lstStyle/>
                    <a:p>
                      <a:r>
                        <a:rPr kumimoji="1" lang="en-US" altLang="ja-JP" sz="2400" dirty="0"/>
                        <a:t>95.1%</a:t>
                      </a:r>
                    </a:p>
                    <a:p>
                      <a:r>
                        <a:rPr kumimoji="1" lang="en-US" altLang="ja-JP" sz="1800" dirty="0"/>
                        <a:t>(34,017,387/35,774,766)</a:t>
                      </a:r>
                      <a:endParaRPr kumimoji="1" lang="ja-JP" altLang="en-US" sz="1800"/>
                    </a:p>
                  </a:txBody>
                  <a:tcPr anchor="ctr"/>
                </a:tc>
                <a:extLst>
                  <a:ext uri="{0D108BD9-81ED-4DB2-BD59-A6C34878D82A}">
                    <a16:rowId xmlns:a16="http://schemas.microsoft.com/office/drawing/2014/main" val="2075198666"/>
                  </a:ext>
                </a:extLst>
              </a:tr>
            </a:tbl>
          </a:graphicData>
        </a:graphic>
      </p:graphicFrame>
      <p:sp>
        <p:nvSpPr>
          <p:cNvPr id="6" name="テキスト ボックス 5">
            <a:extLst>
              <a:ext uri="{FF2B5EF4-FFF2-40B4-BE49-F238E27FC236}">
                <a16:creationId xmlns:a16="http://schemas.microsoft.com/office/drawing/2014/main" id="{936EC1CA-02B0-9CC1-9B97-849F68CE14B9}"/>
              </a:ext>
            </a:extLst>
          </p:cNvPr>
          <p:cNvSpPr txBox="1"/>
          <p:nvPr/>
        </p:nvSpPr>
        <p:spPr>
          <a:xfrm>
            <a:off x="0" y="854960"/>
            <a:ext cx="12192000" cy="1569660"/>
          </a:xfrm>
          <a:prstGeom prst="rect">
            <a:avLst/>
          </a:prstGeom>
          <a:noFill/>
        </p:spPr>
        <p:txBody>
          <a:bodyPr wrap="square" rtlCol="0">
            <a:spAutoFit/>
          </a:bodyPr>
          <a:lstStyle/>
          <a:p>
            <a:r>
              <a:rPr kumimoji="1" lang="en-US" altLang="ja-JP" sz="2400" dirty="0"/>
              <a:t>After mapping step, mapped read counts can be used for calculation of TPM </a:t>
            </a:r>
            <a:r>
              <a:rPr lang="en-US" altLang="ja-JP" sz="2400" dirty="0"/>
              <a:t>(transcripts per million) </a:t>
            </a:r>
            <a:r>
              <a:rPr kumimoji="1" lang="en-US" altLang="ja-JP" sz="2400" dirty="0"/>
              <a:t>and GPM </a:t>
            </a:r>
            <a:r>
              <a:rPr lang="en-US" altLang="ja-JP" sz="2400" dirty="0"/>
              <a:t>(genes per million).</a:t>
            </a:r>
            <a:endParaRPr kumimoji="1" lang="en-US" altLang="ja-JP" sz="2400" dirty="0"/>
          </a:p>
          <a:p>
            <a:r>
              <a:rPr kumimoji="1" lang="en-US" altLang="ja-JP" sz="2400" dirty="0"/>
              <a:t>Gene expression = TPM / GPM</a:t>
            </a:r>
          </a:p>
          <a:p>
            <a:r>
              <a:rPr lang="en-US" altLang="ja-JP" sz="2400" dirty="0"/>
              <a:t>→ It can be affected by abundant expressed genes, such as ribosomal RNA.</a:t>
            </a:r>
            <a:endParaRPr kumimoji="1" lang="en-US" altLang="ja-JP" sz="2400" dirty="0"/>
          </a:p>
        </p:txBody>
      </p:sp>
    </p:spTree>
    <p:extLst>
      <p:ext uri="{BB962C8B-B14F-4D97-AF65-F5344CB8AC3E}">
        <p14:creationId xmlns:p14="http://schemas.microsoft.com/office/powerpoint/2010/main" val="142117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F9D3C-55AB-59A0-A520-56E6E92AC8A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8649DE-3E10-8E69-3926-F3F5147D925C}"/>
              </a:ext>
            </a:extLst>
          </p:cNvPr>
          <p:cNvSpPr>
            <a:spLocks noGrp="1"/>
          </p:cNvSpPr>
          <p:nvPr>
            <p:ph type="title"/>
          </p:nvPr>
        </p:nvSpPr>
        <p:spPr>
          <a:xfrm>
            <a:off x="0" y="0"/>
            <a:ext cx="12192000" cy="864000"/>
          </a:xfrm>
        </p:spPr>
        <p:txBody>
          <a:bodyPr>
            <a:normAutofit/>
          </a:bodyPr>
          <a:lstStyle/>
          <a:p>
            <a:r>
              <a:rPr kumimoji="1" lang="en-US" altLang="ja-JP" dirty="0"/>
              <a:t>Effects of Ribosomal RNA Contamination</a:t>
            </a:r>
            <a:endParaRPr kumimoji="1" lang="ja-JP" altLang="en-US"/>
          </a:p>
        </p:txBody>
      </p:sp>
      <p:sp>
        <p:nvSpPr>
          <p:cNvPr id="3" name="スライド番号プレースホルダー 2">
            <a:extLst>
              <a:ext uri="{FF2B5EF4-FFF2-40B4-BE49-F238E27FC236}">
                <a16:creationId xmlns:a16="http://schemas.microsoft.com/office/drawing/2014/main" id="{FA092F96-62D9-8892-78BB-95C0781548B9}"/>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10</a:t>
            </a:fld>
            <a:endParaRPr kumimoji="1" lang="ja-JP" altLang="en-US" sz="1800">
              <a:solidFill>
                <a:schemeClr val="tx1"/>
              </a:solidFill>
            </a:endParaRPr>
          </a:p>
        </p:txBody>
      </p:sp>
      <p:pic>
        <p:nvPicPr>
          <p:cNvPr id="51" name="図 50">
            <a:extLst>
              <a:ext uri="{FF2B5EF4-FFF2-40B4-BE49-F238E27FC236}">
                <a16:creationId xmlns:a16="http://schemas.microsoft.com/office/drawing/2014/main" id="{831CA7B6-0FAF-BDB0-0FB7-40E8FCE76A83}"/>
              </a:ext>
            </a:extLst>
          </p:cNvPr>
          <p:cNvPicPr>
            <a:picLocks noChangeAspect="1"/>
          </p:cNvPicPr>
          <p:nvPr/>
        </p:nvPicPr>
        <p:blipFill>
          <a:blip r:embed="rId3"/>
          <a:stretch>
            <a:fillRect/>
          </a:stretch>
        </p:blipFill>
        <p:spPr>
          <a:xfrm>
            <a:off x="6883400" y="1409556"/>
            <a:ext cx="5308600" cy="2567870"/>
          </a:xfrm>
          <a:prstGeom prst="rect">
            <a:avLst/>
          </a:prstGeom>
        </p:spPr>
      </p:pic>
      <p:graphicFrame>
        <p:nvGraphicFramePr>
          <p:cNvPr id="52" name="表 51">
            <a:extLst>
              <a:ext uri="{FF2B5EF4-FFF2-40B4-BE49-F238E27FC236}">
                <a16:creationId xmlns:a16="http://schemas.microsoft.com/office/drawing/2014/main" id="{3A4A73CB-2583-25D8-73FB-E26C1124A6FA}"/>
              </a:ext>
            </a:extLst>
          </p:cNvPr>
          <p:cNvGraphicFramePr>
            <a:graphicFrameLocks noGrp="1"/>
          </p:cNvGraphicFramePr>
          <p:nvPr>
            <p:extLst>
              <p:ext uri="{D42A27DB-BD31-4B8C-83A1-F6EECF244321}">
                <p14:modId xmlns:p14="http://schemas.microsoft.com/office/powerpoint/2010/main" val="380851176"/>
              </p:ext>
            </p:extLst>
          </p:nvPr>
        </p:nvGraphicFramePr>
        <p:xfrm>
          <a:off x="177800" y="3958093"/>
          <a:ext cx="8137081" cy="1854200"/>
        </p:xfrm>
        <a:graphic>
          <a:graphicData uri="http://schemas.openxmlformats.org/drawingml/2006/table">
            <a:tbl>
              <a:tblPr firstRow="1" bandRow="1">
                <a:tableStyleId>{3B4B98B0-60AC-42C2-AFA5-B58CD77FA1E5}</a:tableStyleId>
              </a:tblPr>
              <a:tblGrid>
                <a:gridCol w="1734947">
                  <a:extLst>
                    <a:ext uri="{9D8B030D-6E8A-4147-A177-3AD203B41FA5}">
                      <a16:colId xmlns:a16="http://schemas.microsoft.com/office/drawing/2014/main" val="3130521721"/>
                    </a:ext>
                  </a:extLst>
                </a:gridCol>
                <a:gridCol w="2109216">
                  <a:extLst>
                    <a:ext uri="{9D8B030D-6E8A-4147-A177-3AD203B41FA5}">
                      <a16:colId xmlns:a16="http://schemas.microsoft.com/office/drawing/2014/main" val="1293837869"/>
                    </a:ext>
                  </a:extLst>
                </a:gridCol>
                <a:gridCol w="4292918">
                  <a:extLst>
                    <a:ext uri="{9D8B030D-6E8A-4147-A177-3AD203B41FA5}">
                      <a16:colId xmlns:a16="http://schemas.microsoft.com/office/drawing/2014/main" val="721552018"/>
                    </a:ext>
                  </a:extLst>
                </a:gridCol>
              </a:tblGrid>
              <a:tr h="370840">
                <a:tc>
                  <a:txBody>
                    <a:bodyPr/>
                    <a:lstStyle/>
                    <a:p>
                      <a:r>
                        <a:rPr kumimoji="1" lang="en-US" altLang="ja-JP" dirty="0"/>
                        <a:t>Incubation time</a:t>
                      </a:r>
                      <a:endParaRPr kumimoji="1" lang="ja-JP" altLang="en-US"/>
                    </a:p>
                  </a:txBody>
                  <a:tcPr/>
                </a:tc>
                <a:tc>
                  <a:txBody>
                    <a:bodyPr/>
                    <a:lstStyle/>
                    <a:p>
                      <a:r>
                        <a:rPr kumimoji="1" lang="en-US" altLang="ja-JP" dirty="0"/>
                        <a:t>Metagenomic reads</a:t>
                      </a:r>
                      <a:endParaRPr kumimoji="1" lang="ja-JP" altLang="en-US"/>
                    </a:p>
                  </a:txBody>
                  <a:tcPr/>
                </a:tc>
                <a:tc>
                  <a:txBody>
                    <a:bodyPr/>
                    <a:lstStyle/>
                    <a:p>
                      <a:r>
                        <a:rPr kumimoji="1" lang="en-US" altLang="ja-JP" dirty="0"/>
                        <a:t>Metatranscriptomic reads</a:t>
                      </a:r>
                      <a:endParaRPr kumimoji="1" lang="ja-JP" altLang="en-US"/>
                    </a:p>
                  </a:txBody>
                  <a:tcPr/>
                </a:tc>
                <a:extLst>
                  <a:ext uri="{0D108BD9-81ED-4DB2-BD59-A6C34878D82A}">
                    <a16:rowId xmlns:a16="http://schemas.microsoft.com/office/drawing/2014/main" val="228900480"/>
                  </a:ext>
                </a:extLst>
              </a:tr>
              <a:tr h="370840">
                <a:tc>
                  <a:txBody>
                    <a:bodyPr/>
                    <a:lstStyle/>
                    <a:p>
                      <a:r>
                        <a:rPr kumimoji="1" lang="en-US" altLang="ja-JP" dirty="0"/>
                        <a:t>14hr</a:t>
                      </a:r>
                      <a:endParaRPr kumimoji="1" lang="ja-JP" altLang="en-US"/>
                    </a:p>
                  </a:txBody>
                  <a:tcPr/>
                </a:tc>
                <a:tc>
                  <a:txBody>
                    <a:bodyPr/>
                    <a:lstStyle/>
                    <a:p>
                      <a:r>
                        <a:rPr kumimoji="1" lang="en" altLang="ja-JP" dirty="0"/>
                        <a:t>SRR22507544</a:t>
                      </a:r>
                      <a:endParaRPr kumimoji="1" lang="ja-JP" altLang="en-US"/>
                    </a:p>
                  </a:txBody>
                  <a:tcPr/>
                </a:tc>
                <a:tc>
                  <a:txBody>
                    <a:bodyPr/>
                    <a:lstStyle/>
                    <a:p>
                      <a:r>
                        <a:rPr kumimoji="1" lang="en" altLang="ja-JP" dirty="0"/>
                        <a:t>SRR22506304, SRR22506327, SRR22506328</a:t>
                      </a:r>
                      <a:endParaRPr kumimoji="1" lang="ja-JP" altLang="en-US"/>
                    </a:p>
                  </a:txBody>
                  <a:tcPr/>
                </a:tc>
                <a:extLst>
                  <a:ext uri="{0D108BD9-81ED-4DB2-BD59-A6C34878D82A}">
                    <a16:rowId xmlns:a16="http://schemas.microsoft.com/office/drawing/2014/main" val="1031337690"/>
                  </a:ext>
                </a:extLst>
              </a:tr>
              <a:tr h="370840">
                <a:tc>
                  <a:txBody>
                    <a:bodyPr/>
                    <a:lstStyle/>
                    <a:p>
                      <a:r>
                        <a:rPr kumimoji="1" lang="en-US" altLang="ja-JP" dirty="0"/>
                        <a:t>21hr</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SRR22507543</a:t>
                      </a:r>
                      <a:endParaRPr kumimoji="1" lang="ja-JP" altLang="en-US"/>
                    </a:p>
                  </a:txBody>
                  <a:tcPr/>
                </a:tc>
                <a:tc>
                  <a:txBody>
                    <a:bodyPr/>
                    <a:lstStyle/>
                    <a:p>
                      <a:r>
                        <a:rPr kumimoji="1" lang="en" altLang="ja-JP" dirty="0"/>
                        <a:t>SRR22506324, SRR22506325, SRR22506326</a:t>
                      </a:r>
                      <a:endParaRPr kumimoji="1" lang="ja-JP" altLang="en-US"/>
                    </a:p>
                  </a:txBody>
                  <a:tcPr/>
                </a:tc>
                <a:extLst>
                  <a:ext uri="{0D108BD9-81ED-4DB2-BD59-A6C34878D82A}">
                    <a16:rowId xmlns:a16="http://schemas.microsoft.com/office/drawing/2014/main" val="2028134737"/>
                  </a:ext>
                </a:extLst>
              </a:tr>
              <a:tr h="370840">
                <a:tc>
                  <a:txBody>
                    <a:bodyPr/>
                    <a:lstStyle/>
                    <a:p>
                      <a:r>
                        <a:rPr kumimoji="1" lang="en-US" altLang="ja-JP" dirty="0"/>
                        <a:t>28hr</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SRR22507542</a:t>
                      </a:r>
                      <a:endParaRPr kumimoji="1" lang="ja-JP" altLang="en-US"/>
                    </a:p>
                  </a:txBody>
                  <a:tcPr/>
                </a:tc>
                <a:tc>
                  <a:txBody>
                    <a:bodyPr/>
                    <a:lstStyle/>
                    <a:p>
                      <a:r>
                        <a:rPr kumimoji="1" lang="en" altLang="ja-JP" dirty="0"/>
                        <a:t>SRR22506321, SRR22506322, SRR22506323</a:t>
                      </a:r>
                      <a:endParaRPr kumimoji="1" lang="ja-JP" altLang="en-US"/>
                    </a:p>
                  </a:txBody>
                  <a:tcPr/>
                </a:tc>
                <a:extLst>
                  <a:ext uri="{0D108BD9-81ED-4DB2-BD59-A6C34878D82A}">
                    <a16:rowId xmlns:a16="http://schemas.microsoft.com/office/drawing/2014/main" val="2594329971"/>
                  </a:ext>
                </a:extLst>
              </a:tr>
              <a:tr h="370840">
                <a:tc>
                  <a:txBody>
                    <a:bodyPr/>
                    <a:lstStyle/>
                    <a:p>
                      <a:r>
                        <a:rPr kumimoji="1" lang="en-US" altLang="ja-JP" dirty="0"/>
                        <a:t>35hr</a:t>
                      </a:r>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JP" dirty="0"/>
                        <a:t>SRR22507541</a:t>
                      </a:r>
                      <a:endParaRPr kumimoji="1" lang="ja-JP" altLang="en-US"/>
                    </a:p>
                  </a:txBody>
                  <a:tcPr/>
                </a:tc>
                <a:tc>
                  <a:txBody>
                    <a:bodyPr/>
                    <a:lstStyle/>
                    <a:p>
                      <a:r>
                        <a:rPr kumimoji="1" lang="en" altLang="ja-JP" dirty="0"/>
                        <a:t>SRR22506317, SRR22506319, SRR22506320</a:t>
                      </a:r>
                      <a:endParaRPr kumimoji="1" lang="ja-JP" altLang="en-US"/>
                    </a:p>
                  </a:txBody>
                  <a:tcPr/>
                </a:tc>
                <a:extLst>
                  <a:ext uri="{0D108BD9-81ED-4DB2-BD59-A6C34878D82A}">
                    <a16:rowId xmlns:a16="http://schemas.microsoft.com/office/drawing/2014/main" val="1253032282"/>
                  </a:ext>
                </a:extLst>
              </a:tr>
            </a:tbl>
          </a:graphicData>
        </a:graphic>
      </p:graphicFrame>
      <p:sp>
        <p:nvSpPr>
          <p:cNvPr id="5" name="テキスト ボックス 4">
            <a:extLst>
              <a:ext uri="{FF2B5EF4-FFF2-40B4-BE49-F238E27FC236}">
                <a16:creationId xmlns:a16="http://schemas.microsoft.com/office/drawing/2014/main" id="{30CB212A-9844-7332-B939-6ECF8BC5B469}"/>
              </a:ext>
            </a:extLst>
          </p:cNvPr>
          <p:cNvSpPr txBox="1"/>
          <p:nvPr/>
        </p:nvSpPr>
        <p:spPr>
          <a:xfrm>
            <a:off x="0" y="910037"/>
            <a:ext cx="9829801" cy="2954655"/>
          </a:xfrm>
          <a:prstGeom prst="rect">
            <a:avLst/>
          </a:prstGeom>
          <a:noFill/>
        </p:spPr>
        <p:txBody>
          <a:bodyPr wrap="square" rtlCol="0">
            <a:spAutoFit/>
          </a:bodyPr>
          <a:lstStyle/>
          <a:p>
            <a:r>
              <a:rPr lang="en-US" altLang="ja-JP" sz="2400" dirty="0"/>
              <a:t>Calculation TPM/GPM for each metagenomic CDS with/without rRNA genes</a:t>
            </a:r>
          </a:p>
          <a:p>
            <a:r>
              <a:rPr kumimoji="1" lang="en-US" altLang="ja-JP" sz="2400" dirty="0"/>
              <a:t>↓</a:t>
            </a:r>
          </a:p>
          <a:p>
            <a:r>
              <a:rPr lang="en-US" altLang="ja-JP" sz="2400" dirty="0"/>
              <a:t>Sum TPM/GPM values with the same UniProt annotation</a:t>
            </a:r>
          </a:p>
          <a:p>
            <a:r>
              <a:rPr lang="en-US" altLang="ja-JP" sz="2400" dirty="0"/>
              <a:t>↓</a:t>
            </a:r>
          </a:p>
          <a:p>
            <a:r>
              <a:rPr lang="en-US" altLang="ja-JP" sz="2400" dirty="0"/>
              <a:t>Analysis between samples by DESeq2 (v1.46.0)</a:t>
            </a:r>
          </a:p>
          <a:p>
            <a:endParaRPr kumimoji="1" lang="en-US" altLang="ja-JP" sz="2400" dirty="0"/>
          </a:p>
          <a:p>
            <a:r>
              <a:rPr kumimoji="1" lang="en-US" altLang="ja-JP" sz="2400" dirty="0"/>
              <a:t>Sample information </a:t>
            </a:r>
            <a:r>
              <a:rPr kumimoji="1" lang="en-US" altLang="ja-JP" dirty="0">
                <a:hlinkClick r:id="rId4"/>
              </a:rPr>
              <a:t>https://doi.org/10.1186/s40168-023-01739-z</a:t>
            </a:r>
            <a:endParaRPr kumimoji="1" lang="en-US" altLang="ja-JP" dirty="0"/>
          </a:p>
          <a:p>
            <a:r>
              <a:rPr lang="en-US" altLang="ja-JP" dirty="0"/>
              <a:t>Soil complex microbiome were anaerobically incubated with rice straw at ~120hr.</a:t>
            </a:r>
            <a:endParaRPr kumimoji="1" lang="en-US" altLang="ja-JP" dirty="0"/>
          </a:p>
        </p:txBody>
      </p:sp>
    </p:spTree>
    <p:extLst>
      <p:ext uri="{BB962C8B-B14F-4D97-AF65-F5344CB8AC3E}">
        <p14:creationId xmlns:p14="http://schemas.microsoft.com/office/powerpoint/2010/main" val="1384078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DD1E6-5951-D53C-D6BA-0D8ABF5981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A3EB89-D153-65AF-5924-06B9E8B6B573}"/>
              </a:ext>
            </a:extLst>
          </p:cNvPr>
          <p:cNvSpPr>
            <a:spLocks noGrp="1"/>
          </p:cNvSpPr>
          <p:nvPr>
            <p:ph type="title"/>
          </p:nvPr>
        </p:nvSpPr>
        <p:spPr>
          <a:xfrm>
            <a:off x="0" y="0"/>
            <a:ext cx="12192000" cy="864000"/>
          </a:xfrm>
        </p:spPr>
        <p:txBody>
          <a:bodyPr>
            <a:normAutofit/>
          </a:bodyPr>
          <a:lstStyle/>
          <a:p>
            <a:r>
              <a:rPr lang="en-US" altLang="ja-JP" dirty="0"/>
              <a:t>Differentially Expressed Genes Analysis</a:t>
            </a:r>
            <a:endParaRPr kumimoji="1" lang="ja-JP" altLang="en-US"/>
          </a:p>
        </p:txBody>
      </p:sp>
      <p:sp>
        <p:nvSpPr>
          <p:cNvPr id="3" name="スライド番号プレースホルダー 2">
            <a:extLst>
              <a:ext uri="{FF2B5EF4-FFF2-40B4-BE49-F238E27FC236}">
                <a16:creationId xmlns:a16="http://schemas.microsoft.com/office/drawing/2014/main" id="{BD2D20E7-B710-4A58-A172-481E5E6B6334}"/>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11</a:t>
            </a:fld>
            <a:endParaRPr kumimoji="1" lang="ja-JP" altLang="en-US" sz="1800">
              <a:solidFill>
                <a:schemeClr val="tx1"/>
              </a:solidFill>
            </a:endParaRPr>
          </a:p>
        </p:txBody>
      </p:sp>
      <p:sp>
        <p:nvSpPr>
          <p:cNvPr id="29" name="テキスト ボックス 28">
            <a:extLst>
              <a:ext uri="{FF2B5EF4-FFF2-40B4-BE49-F238E27FC236}">
                <a16:creationId xmlns:a16="http://schemas.microsoft.com/office/drawing/2014/main" id="{396C44AD-047D-0159-CEF6-71A3D0A63B7B}"/>
              </a:ext>
            </a:extLst>
          </p:cNvPr>
          <p:cNvSpPr txBox="1"/>
          <p:nvPr/>
        </p:nvSpPr>
        <p:spPr>
          <a:xfrm>
            <a:off x="1425873" y="6018428"/>
            <a:ext cx="9340442" cy="523220"/>
          </a:xfrm>
          <a:prstGeom prst="rect">
            <a:avLst/>
          </a:prstGeom>
          <a:noFill/>
        </p:spPr>
        <p:txBody>
          <a:bodyPr wrap="none" rtlCol="0" anchor="b">
            <a:spAutoFit/>
          </a:bodyPr>
          <a:lstStyle/>
          <a:p>
            <a:pPr algn="just"/>
            <a:r>
              <a:rPr lang="en-US" altLang="ja-JP" sz="2800" dirty="0"/>
              <a:t>rRNA contamination can be supposed to cause inconsistencies.</a:t>
            </a:r>
          </a:p>
        </p:txBody>
      </p:sp>
      <p:graphicFrame>
        <p:nvGraphicFramePr>
          <p:cNvPr id="4" name="表 3">
            <a:extLst>
              <a:ext uri="{FF2B5EF4-FFF2-40B4-BE49-F238E27FC236}">
                <a16:creationId xmlns:a16="http://schemas.microsoft.com/office/drawing/2014/main" id="{2E1F0BEE-3294-CDCE-9EC6-4C41F7E146FB}"/>
              </a:ext>
            </a:extLst>
          </p:cNvPr>
          <p:cNvGraphicFramePr>
            <a:graphicFrameLocks noGrp="1"/>
          </p:cNvGraphicFramePr>
          <p:nvPr>
            <p:extLst>
              <p:ext uri="{D42A27DB-BD31-4B8C-83A1-F6EECF244321}">
                <p14:modId xmlns:p14="http://schemas.microsoft.com/office/powerpoint/2010/main" val="1129534295"/>
              </p:ext>
            </p:extLst>
          </p:nvPr>
        </p:nvGraphicFramePr>
        <p:xfrm>
          <a:off x="205095" y="1837613"/>
          <a:ext cx="5608384" cy="2468880"/>
        </p:xfrm>
        <a:graphic>
          <a:graphicData uri="http://schemas.openxmlformats.org/drawingml/2006/table">
            <a:tbl>
              <a:tblPr firstRow="1" bandRow="1">
                <a:tableStyleId>{3B4B98B0-60AC-42C2-AFA5-B58CD77FA1E5}</a:tableStyleId>
              </a:tblPr>
              <a:tblGrid>
                <a:gridCol w="1305243">
                  <a:extLst>
                    <a:ext uri="{9D8B030D-6E8A-4147-A177-3AD203B41FA5}">
                      <a16:colId xmlns:a16="http://schemas.microsoft.com/office/drawing/2014/main" val="3130521721"/>
                    </a:ext>
                  </a:extLst>
                </a:gridCol>
                <a:gridCol w="2008124">
                  <a:extLst>
                    <a:ext uri="{9D8B030D-6E8A-4147-A177-3AD203B41FA5}">
                      <a16:colId xmlns:a16="http://schemas.microsoft.com/office/drawing/2014/main" val="1293837869"/>
                    </a:ext>
                  </a:extLst>
                </a:gridCol>
                <a:gridCol w="2295017">
                  <a:extLst>
                    <a:ext uri="{9D8B030D-6E8A-4147-A177-3AD203B41FA5}">
                      <a16:colId xmlns:a16="http://schemas.microsoft.com/office/drawing/2014/main" val="721552018"/>
                    </a:ext>
                  </a:extLst>
                </a:gridCol>
              </a:tblGrid>
              <a:tr h="370840">
                <a:tc>
                  <a:txBody>
                    <a:bodyPr/>
                    <a:lstStyle/>
                    <a:p>
                      <a:r>
                        <a:rPr kumimoji="1" lang="en-US" altLang="ja-JP" dirty="0"/>
                        <a:t>Time shift</a:t>
                      </a:r>
                      <a:endParaRPr kumimoji="1" lang="ja-JP" altLang="en-US"/>
                    </a:p>
                  </a:txBody>
                  <a:tcPr anchor="ctr"/>
                </a:tc>
                <a:tc>
                  <a:txBody>
                    <a:bodyPr/>
                    <a:lstStyle/>
                    <a:p>
                      <a:r>
                        <a:rPr kumimoji="1" lang="en-US" altLang="ja-JP" dirty="0"/>
                        <a:t>Upregulated genes</a:t>
                      </a:r>
                    </a:p>
                    <a:p>
                      <a:r>
                        <a:rPr kumimoji="1" lang="en-US" altLang="ja-JP" dirty="0"/>
                        <a:t>(p&lt;0.05)</a:t>
                      </a:r>
                      <a:endParaRPr kumimoji="1" lang="ja-JP" altLang="en-US"/>
                    </a:p>
                  </a:txBody>
                  <a:tcPr anchor="ctr"/>
                </a:tc>
                <a:tc>
                  <a:txBody>
                    <a:bodyPr/>
                    <a:lstStyle/>
                    <a:p>
                      <a:r>
                        <a:rPr kumimoji="1" lang="en-US" altLang="ja-JP" dirty="0"/>
                        <a:t>Downregulated genes</a:t>
                      </a:r>
                    </a:p>
                    <a:p>
                      <a:r>
                        <a:rPr kumimoji="1" lang="en-US" altLang="ja-JP" dirty="0"/>
                        <a:t>(p&lt;0.05)</a:t>
                      </a:r>
                      <a:endParaRPr kumimoji="1" lang="ja-JP" altLang="en-US"/>
                    </a:p>
                  </a:txBody>
                  <a:tcPr anchor="ctr"/>
                </a:tc>
                <a:extLst>
                  <a:ext uri="{0D108BD9-81ED-4DB2-BD59-A6C34878D82A}">
                    <a16:rowId xmlns:a16="http://schemas.microsoft.com/office/drawing/2014/main" val="228900480"/>
                  </a:ext>
                </a:extLst>
              </a:tr>
              <a:tr h="370840">
                <a:tc>
                  <a:txBody>
                    <a:bodyPr/>
                    <a:lstStyle/>
                    <a:p>
                      <a:r>
                        <a:rPr kumimoji="1" lang="en-US" altLang="ja-JP" dirty="0"/>
                        <a:t>14hr</a:t>
                      </a:r>
                      <a:r>
                        <a:rPr kumimoji="1" lang="ja-JP" altLang="en-US"/>
                        <a:t>→</a:t>
                      </a:r>
                      <a:r>
                        <a:rPr kumimoji="1" lang="en-US" altLang="ja-JP" dirty="0"/>
                        <a:t>21hr</a:t>
                      </a:r>
                      <a:endParaRPr kumimoji="1" lang="ja-JP" alt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3.3%</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2236/68494</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2141/68494</a:t>
                      </a:r>
                      <a:endParaRPr kumimoji="1" lang="ja-JP" altLang="en-US" sz="1400"/>
                    </a:p>
                  </a:txBody>
                  <a:tcPr anchor="ctr"/>
                </a:tc>
                <a:extLst>
                  <a:ext uri="{0D108BD9-81ED-4DB2-BD59-A6C34878D82A}">
                    <a16:rowId xmlns:a16="http://schemas.microsoft.com/office/drawing/2014/main" val="1031337690"/>
                  </a:ext>
                </a:extLst>
              </a:tr>
              <a:tr h="370840">
                <a:tc>
                  <a:txBody>
                    <a:bodyPr/>
                    <a:lstStyle/>
                    <a:p>
                      <a:r>
                        <a:rPr kumimoji="1" lang="en-US" altLang="ja-JP" dirty="0"/>
                        <a:t>14hr</a:t>
                      </a:r>
                      <a:r>
                        <a:rPr kumimoji="1" lang="ja-JP" altLang="en-US"/>
                        <a:t>→</a:t>
                      </a:r>
                      <a:r>
                        <a:rPr kumimoji="1" lang="en-US" altLang="ja-JP" dirty="0"/>
                        <a:t>28hr</a:t>
                      </a:r>
                      <a:endParaRPr kumimoji="1" lang="ja-JP" alt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5.6%</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3701/66320</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3.6%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2393/66320</a:t>
                      </a:r>
                      <a:endParaRPr kumimoji="1" lang="ja-JP" altLang="en-US" sz="1400"/>
                    </a:p>
                  </a:txBody>
                  <a:tcPr anchor="ctr"/>
                </a:tc>
                <a:extLst>
                  <a:ext uri="{0D108BD9-81ED-4DB2-BD59-A6C34878D82A}">
                    <a16:rowId xmlns:a16="http://schemas.microsoft.com/office/drawing/2014/main" val="2028134737"/>
                  </a:ext>
                </a:extLst>
              </a:tr>
              <a:tr h="370840">
                <a:tc>
                  <a:txBody>
                    <a:bodyPr/>
                    <a:lstStyle/>
                    <a:p>
                      <a:r>
                        <a:rPr kumimoji="1" lang="en-US" altLang="ja-JP" dirty="0"/>
                        <a:t>14hr</a:t>
                      </a:r>
                      <a:r>
                        <a:rPr kumimoji="1" lang="ja-JP" altLang="en-US"/>
                        <a:t>→</a:t>
                      </a:r>
                      <a:r>
                        <a:rPr kumimoji="1" lang="en-US" altLang="ja-JP" dirty="0"/>
                        <a:t>35hr</a:t>
                      </a:r>
                      <a:endParaRPr kumimoji="1" lang="ja-JP" alt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4465/66103</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3.7%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2471/66103</a:t>
                      </a:r>
                      <a:endParaRPr kumimoji="1" lang="ja-JP" altLang="en-US" sz="1400"/>
                    </a:p>
                  </a:txBody>
                  <a:tcPr anchor="ctr"/>
                </a:tc>
                <a:extLst>
                  <a:ext uri="{0D108BD9-81ED-4DB2-BD59-A6C34878D82A}">
                    <a16:rowId xmlns:a16="http://schemas.microsoft.com/office/drawing/2014/main" val="2594329971"/>
                  </a:ext>
                </a:extLst>
              </a:tr>
            </a:tbl>
          </a:graphicData>
        </a:graphic>
      </p:graphicFrame>
      <p:sp>
        <p:nvSpPr>
          <p:cNvPr id="5" name="テキスト ボックス 4">
            <a:extLst>
              <a:ext uri="{FF2B5EF4-FFF2-40B4-BE49-F238E27FC236}">
                <a16:creationId xmlns:a16="http://schemas.microsoft.com/office/drawing/2014/main" id="{5CABC2F0-1809-1914-5B65-B0644E7A9761}"/>
              </a:ext>
            </a:extLst>
          </p:cNvPr>
          <p:cNvSpPr txBox="1"/>
          <p:nvPr/>
        </p:nvSpPr>
        <p:spPr>
          <a:xfrm>
            <a:off x="205095" y="1375948"/>
            <a:ext cx="3111690" cy="461665"/>
          </a:xfrm>
          <a:prstGeom prst="rect">
            <a:avLst/>
          </a:prstGeom>
          <a:noFill/>
        </p:spPr>
        <p:txBody>
          <a:bodyPr wrap="square" rtlCol="0">
            <a:spAutoFit/>
          </a:bodyPr>
          <a:lstStyle/>
          <a:p>
            <a:r>
              <a:rPr lang="en-US" altLang="ja-JP" sz="2400" dirty="0"/>
              <a:t>Calculation with rRNA</a:t>
            </a:r>
            <a:endParaRPr kumimoji="1" lang="en-US" altLang="ja-JP" dirty="0"/>
          </a:p>
        </p:txBody>
      </p:sp>
      <p:graphicFrame>
        <p:nvGraphicFramePr>
          <p:cNvPr id="6" name="表 5">
            <a:extLst>
              <a:ext uri="{FF2B5EF4-FFF2-40B4-BE49-F238E27FC236}">
                <a16:creationId xmlns:a16="http://schemas.microsoft.com/office/drawing/2014/main" id="{27B553F6-8BA4-5827-0F45-8F435660CF3C}"/>
              </a:ext>
            </a:extLst>
          </p:cNvPr>
          <p:cNvGraphicFramePr>
            <a:graphicFrameLocks noGrp="1"/>
          </p:cNvGraphicFramePr>
          <p:nvPr>
            <p:extLst>
              <p:ext uri="{D42A27DB-BD31-4B8C-83A1-F6EECF244321}">
                <p14:modId xmlns:p14="http://schemas.microsoft.com/office/powerpoint/2010/main" val="106225560"/>
              </p:ext>
            </p:extLst>
          </p:nvPr>
        </p:nvGraphicFramePr>
        <p:xfrm>
          <a:off x="6096000" y="1837613"/>
          <a:ext cx="5608384" cy="2468880"/>
        </p:xfrm>
        <a:graphic>
          <a:graphicData uri="http://schemas.openxmlformats.org/drawingml/2006/table">
            <a:tbl>
              <a:tblPr firstRow="1" bandRow="1">
                <a:tableStyleId>{68D230F3-CF80-4859-8CE7-A43EE81993B5}</a:tableStyleId>
              </a:tblPr>
              <a:tblGrid>
                <a:gridCol w="1305243">
                  <a:extLst>
                    <a:ext uri="{9D8B030D-6E8A-4147-A177-3AD203B41FA5}">
                      <a16:colId xmlns:a16="http://schemas.microsoft.com/office/drawing/2014/main" val="3130521721"/>
                    </a:ext>
                  </a:extLst>
                </a:gridCol>
                <a:gridCol w="2008124">
                  <a:extLst>
                    <a:ext uri="{9D8B030D-6E8A-4147-A177-3AD203B41FA5}">
                      <a16:colId xmlns:a16="http://schemas.microsoft.com/office/drawing/2014/main" val="1293837869"/>
                    </a:ext>
                  </a:extLst>
                </a:gridCol>
                <a:gridCol w="2295017">
                  <a:extLst>
                    <a:ext uri="{9D8B030D-6E8A-4147-A177-3AD203B41FA5}">
                      <a16:colId xmlns:a16="http://schemas.microsoft.com/office/drawing/2014/main" val="721552018"/>
                    </a:ext>
                  </a:extLst>
                </a:gridCol>
              </a:tblGrid>
              <a:tr h="370840">
                <a:tc>
                  <a:txBody>
                    <a:bodyPr/>
                    <a:lstStyle/>
                    <a:p>
                      <a:r>
                        <a:rPr kumimoji="1" lang="en-US" altLang="ja-JP" dirty="0"/>
                        <a:t>Time shift</a:t>
                      </a:r>
                      <a:endParaRPr kumimoji="1" lang="ja-JP" altLang="en-US"/>
                    </a:p>
                  </a:txBody>
                  <a:tcPr anchor="ctr"/>
                </a:tc>
                <a:tc>
                  <a:txBody>
                    <a:bodyPr/>
                    <a:lstStyle/>
                    <a:p>
                      <a:r>
                        <a:rPr kumimoji="1" lang="en-US" altLang="ja-JP" dirty="0"/>
                        <a:t>Upregulated genes</a:t>
                      </a:r>
                    </a:p>
                    <a:p>
                      <a:r>
                        <a:rPr kumimoji="1" lang="en-US" altLang="ja-JP" dirty="0"/>
                        <a:t>(p&lt;0.05)</a:t>
                      </a:r>
                      <a:endParaRPr kumimoji="1" lang="ja-JP" altLang="en-US"/>
                    </a:p>
                  </a:txBody>
                  <a:tcPr anchor="ctr"/>
                </a:tc>
                <a:tc>
                  <a:txBody>
                    <a:bodyPr/>
                    <a:lstStyle/>
                    <a:p>
                      <a:r>
                        <a:rPr kumimoji="1" lang="en-US" altLang="ja-JP" dirty="0"/>
                        <a:t>Downregulated genes</a:t>
                      </a:r>
                    </a:p>
                    <a:p>
                      <a:r>
                        <a:rPr kumimoji="1" lang="en-US" altLang="ja-JP" dirty="0"/>
                        <a:t>(p&lt;0.05)</a:t>
                      </a:r>
                      <a:endParaRPr kumimoji="1" lang="ja-JP" altLang="en-US"/>
                    </a:p>
                  </a:txBody>
                  <a:tcPr anchor="ctr"/>
                </a:tc>
                <a:extLst>
                  <a:ext uri="{0D108BD9-81ED-4DB2-BD59-A6C34878D82A}">
                    <a16:rowId xmlns:a16="http://schemas.microsoft.com/office/drawing/2014/main" val="228900480"/>
                  </a:ext>
                </a:extLst>
              </a:tr>
              <a:tr h="370840">
                <a:tc>
                  <a:txBody>
                    <a:bodyPr/>
                    <a:lstStyle/>
                    <a:p>
                      <a:r>
                        <a:rPr kumimoji="1" lang="en-US" altLang="ja-JP" dirty="0"/>
                        <a:t>14hr</a:t>
                      </a:r>
                      <a:r>
                        <a:rPr kumimoji="1" lang="ja-JP" altLang="en-US"/>
                        <a:t>→</a:t>
                      </a:r>
                      <a:r>
                        <a:rPr kumimoji="1" lang="en-US" altLang="ja-JP" dirty="0"/>
                        <a:t>21hr</a:t>
                      </a:r>
                      <a:endParaRPr kumimoji="1" lang="ja-JP" alt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10.8%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9509/88434</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1799/88434</a:t>
                      </a:r>
                      <a:endParaRPr kumimoji="1" lang="ja-JP" altLang="en-US" sz="1400"/>
                    </a:p>
                  </a:txBody>
                  <a:tcPr anchor="ctr"/>
                </a:tc>
                <a:extLst>
                  <a:ext uri="{0D108BD9-81ED-4DB2-BD59-A6C34878D82A}">
                    <a16:rowId xmlns:a16="http://schemas.microsoft.com/office/drawing/2014/main" val="1031337690"/>
                  </a:ext>
                </a:extLst>
              </a:tr>
              <a:tr h="370840">
                <a:tc>
                  <a:txBody>
                    <a:bodyPr/>
                    <a:lstStyle/>
                    <a:p>
                      <a:r>
                        <a:rPr kumimoji="1" lang="en-US" altLang="ja-JP" dirty="0"/>
                        <a:t>14hr</a:t>
                      </a:r>
                      <a:r>
                        <a:rPr kumimoji="1" lang="ja-JP" altLang="en-US"/>
                        <a:t>→</a:t>
                      </a:r>
                      <a:r>
                        <a:rPr kumimoji="1" lang="en-US" altLang="ja-JP" dirty="0"/>
                        <a:t>28hr</a:t>
                      </a:r>
                      <a:endParaRPr kumimoji="1" lang="ja-JP" alt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13.8%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9245/67127</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3.6%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3319/67127</a:t>
                      </a:r>
                      <a:endParaRPr kumimoji="1" lang="ja-JP" altLang="en-US" sz="1400"/>
                    </a:p>
                  </a:txBody>
                  <a:tcPr anchor="ctr"/>
                </a:tc>
                <a:extLst>
                  <a:ext uri="{0D108BD9-81ED-4DB2-BD59-A6C34878D82A}">
                    <a16:rowId xmlns:a16="http://schemas.microsoft.com/office/drawing/2014/main" val="2028134737"/>
                  </a:ext>
                </a:extLst>
              </a:tr>
              <a:tr h="370840">
                <a:tc>
                  <a:txBody>
                    <a:bodyPr/>
                    <a:lstStyle/>
                    <a:p>
                      <a:r>
                        <a:rPr kumimoji="1" lang="en-US" altLang="ja-JP" dirty="0"/>
                        <a:t>14hr</a:t>
                      </a:r>
                      <a:r>
                        <a:rPr kumimoji="1" lang="ja-JP" altLang="en-US"/>
                        <a:t>→</a:t>
                      </a:r>
                      <a:r>
                        <a:rPr kumimoji="1" lang="en-US" altLang="ja-JP" dirty="0"/>
                        <a:t>35hr</a:t>
                      </a:r>
                      <a:endParaRPr kumimoji="1" lang="ja-JP" altLang="en-US"/>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14.8%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9904/66796</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dirty="0"/>
                        <a:t>5.2%</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3464/66796</a:t>
                      </a:r>
                      <a:endParaRPr kumimoji="1" lang="ja-JP" altLang="en-US" sz="1400"/>
                    </a:p>
                  </a:txBody>
                  <a:tcPr anchor="ctr"/>
                </a:tc>
                <a:extLst>
                  <a:ext uri="{0D108BD9-81ED-4DB2-BD59-A6C34878D82A}">
                    <a16:rowId xmlns:a16="http://schemas.microsoft.com/office/drawing/2014/main" val="2594329971"/>
                  </a:ext>
                </a:extLst>
              </a:tr>
            </a:tbl>
          </a:graphicData>
        </a:graphic>
      </p:graphicFrame>
      <p:sp>
        <p:nvSpPr>
          <p:cNvPr id="7" name="テキスト ボックス 6">
            <a:extLst>
              <a:ext uri="{FF2B5EF4-FFF2-40B4-BE49-F238E27FC236}">
                <a16:creationId xmlns:a16="http://schemas.microsoft.com/office/drawing/2014/main" id="{A029CA07-A6C0-232A-C2F3-E6BF9AA85C67}"/>
              </a:ext>
            </a:extLst>
          </p:cNvPr>
          <p:cNvSpPr txBox="1"/>
          <p:nvPr/>
        </p:nvSpPr>
        <p:spPr>
          <a:xfrm>
            <a:off x="6095999" y="1375948"/>
            <a:ext cx="3592749" cy="461665"/>
          </a:xfrm>
          <a:prstGeom prst="rect">
            <a:avLst/>
          </a:prstGeom>
          <a:noFill/>
        </p:spPr>
        <p:txBody>
          <a:bodyPr wrap="square" rtlCol="0">
            <a:spAutoFit/>
          </a:bodyPr>
          <a:lstStyle/>
          <a:p>
            <a:r>
              <a:rPr lang="en-US" altLang="ja-JP" sz="2400" dirty="0"/>
              <a:t>Calculation without rRNA</a:t>
            </a:r>
            <a:endParaRPr kumimoji="1" lang="en-US" altLang="ja-JP" dirty="0"/>
          </a:p>
        </p:txBody>
      </p:sp>
    </p:spTree>
    <p:extLst>
      <p:ext uri="{BB962C8B-B14F-4D97-AF65-F5344CB8AC3E}">
        <p14:creationId xmlns:p14="http://schemas.microsoft.com/office/powerpoint/2010/main" val="49035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A5507-2042-951C-9CAA-D19C73D61A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8588AC-F94C-6AFD-683C-23343A630360}"/>
              </a:ext>
            </a:extLst>
          </p:cNvPr>
          <p:cNvSpPr>
            <a:spLocks noGrp="1"/>
          </p:cNvSpPr>
          <p:nvPr>
            <p:ph type="title"/>
          </p:nvPr>
        </p:nvSpPr>
        <p:spPr>
          <a:xfrm>
            <a:off x="0" y="0"/>
            <a:ext cx="12192000" cy="864000"/>
          </a:xfrm>
        </p:spPr>
        <p:txBody>
          <a:bodyPr/>
          <a:lstStyle/>
          <a:p>
            <a:r>
              <a:rPr kumimoji="1" lang="en-US" altLang="ja-JP" dirty="0"/>
              <a:t>Outline</a:t>
            </a:r>
            <a:endParaRPr kumimoji="1" lang="ja-JP" altLang="en-US"/>
          </a:p>
        </p:txBody>
      </p:sp>
      <p:sp>
        <p:nvSpPr>
          <p:cNvPr id="3" name="スライド番号プレースホルダー 2">
            <a:extLst>
              <a:ext uri="{FF2B5EF4-FFF2-40B4-BE49-F238E27FC236}">
                <a16:creationId xmlns:a16="http://schemas.microsoft.com/office/drawing/2014/main" id="{911D788C-4738-B5C1-02ED-F449042AD2F8}"/>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12</a:t>
            </a:fld>
            <a:endParaRPr kumimoji="1" lang="ja-JP" altLang="en-US" sz="1800">
              <a:solidFill>
                <a:schemeClr val="tx1"/>
              </a:solidFill>
            </a:endParaRPr>
          </a:p>
        </p:txBody>
      </p:sp>
      <p:sp>
        <p:nvSpPr>
          <p:cNvPr id="6" name="テキスト ボックス 5">
            <a:extLst>
              <a:ext uri="{FF2B5EF4-FFF2-40B4-BE49-F238E27FC236}">
                <a16:creationId xmlns:a16="http://schemas.microsoft.com/office/drawing/2014/main" id="{1483EA83-A49B-6440-5F4F-12A6580DB373}"/>
              </a:ext>
            </a:extLst>
          </p:cNvPr>
          <p:cNvSpPr txBox="1"/>
          <p:nvPr/>
        </p:nvSpPr>
        <p:spPr>
          <a:xfrm>
            <a:off x="2069392" y="1345913"/>
            <a:ext cx="8211429" cy="3970318"/>
          </a:xfrm>
          <a:prstGeom prst="rect">
            <a:avLst/>
          </a:prstGeom>
          <a:noFill/>
        </p:spPr>
        <p:txBody>
          <a:bodyPr wrap="square" rtlCol="0">
            <a:spAutoFit/>
          </a:bodyPr>
          <a:lstStyle/>
          <a:p>
            <a:r>
              <a:rPr lang="en-US" altLang="ja-JP" sz="3600" dirty="0">
                <a:solidFill>
                  <a:schemeClr val="bg1">
                    <a:lumMod val="75000"/>
                  </a:schemeClr>
                </a:solidFill>
              </a:rPr>
              <a:t>Introduction</a:t>
            </a:r>
          </a:p>
          <a:p>
            <a:endParaRPr kumimoji="1" lang="en-US" altLang="ja-JP" sz="3600" dirty="0"/>
          </a:p>
          <a:p>
            <a:r>
              <a:rPr kumimoji="1" lang="en-US" altLang="ja-JP" sz="3600" dirty="0">
                <a:solidFill>
                  <a:schemeClr val="bg1">
                    <a:lumMod val="75000"/>
                  </a:schemeClr>
                </a:solidFill>
              </a:rPr>
              <a:t>Isuue1: Mapping Tool Optimization</a:t>
            </a:r>
          </a:p>
          <a:p>
            <a:endParaRPr lang="en-US" altLang="ja-JP" sz="3600" dirty="0">
              <a:solidFill>
                <a:schemeClr val="bg1">
                  <a:lumMod val="75000"/>
                </a:schemeClr>
              </a:solidFill>
            </a:endParaRPr>
          </a:p>
          <a:p>
            <a:r>
              <a:rPr kumimoji="1" lang="en-US" altLang="ja-JP" sz="3600" dirty="0">
                <a:solidFill>
                  <a:schemeClr val="bg1">
                    <a:lumMod val="75000"/>
                  </a:schemeClr>
                </a:solidFill>
              </a:rPr>
              <a:t>Isuue2: Effects of Abundant Genes</a:t>
            </a:r>
          </a:p>
          <a:p>
            <a:endParaRPr lang="en-US" altLang="ja-JP" sz="3600" dirty="0">
              <a:solidFill>
                <a:schemeClr val="bg1">
                  <a:lumMod val="75000"/>
                </a:schemeClr>
              </a:solidFill>
            </a:endParaRPr>
          </a:p>
          <a:p>
            <a:r>
              <a:rPr kumimoji="1" lang="en-US" altLang="ja-JP" sz="3600" dirty="0"/>
              <a:t>Conclusion</a:t>
            </a:r>
            <a:endParaRPr kumimoji="1" lang="ja-JP" altLang="en-US" sz="3600"/>
          </a:p>
        </p:txBody>
      </p:sp>
    </p:spTree>
    <p:extLst>
      <p:ext uri="{BB962C8B-B14F-4D97-AF65-F5344CB8AC3E}">
        <p14:creationId xmlns:p14="http://schemas.microsoft.com/office/powerpoint/2010/main" val="2220582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619ED-8153-BF8F-A510-CA687DBA21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F263AE-91C2-7302-68E5-39F1ADD1CB9D}"/>
              </a:ext>
            </a:extLst>
          </p:cNvPr>
          <p:cNvSpPr>
            <a:spLocks noGrp="1"/>
          </p:cNvSpPr>
          <p:nvPr>
            <p:ph type="title"/>
          </p:nvPr>
        </p:nvSpPr>
        <p:spPr>
          <a:xfrm>
            <a:off x="0" y="0"/>
            <a:ext cx="12192000" cy="864000"/>
          </a:xfrm>
        </p:spPr>
        <p:txBody>
          <a:bodyPr>
            <a:normAutofit/>
          </a:bodyPr>
          <a:lstStyle/>
          <a:p>
            <a:r>
              <a:rPr kumimoji="1" lang="en-US" altLang="ja-JP" dirty="0"/>
              <a:t>Conclusion</a:t>
            </a:r>
            <a:endParaRPr kumimoji="1" lang="ja-JP" altLang="en-US"/>
          </a:p>
        </p:txBody>
      </p:sp>
      <p:sp>
        <p:nvSpPr>
          <p:cNvPr id="3" name="スライド番号プレースホルダー 2">
            <a:extLst>
              <a:ext uri="{FF2B5EF4-FFF2-40B4-BE49-F238E27FC236}">
                <a16:creationId xmlns:a16="http://schemas.microsoft.com/office/drawing/2014/main" id="{A6BE44FA-EA4F-7366-C058-B5E3E36FF1A7}"/>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13</a:t>
            </a:fld>
            <a:endParaRPr kumimoji="1" lang="ja-JP" altLang="en-US" sz="1800">
              <a:solidFill>
                <a:schemeClr val="tx1"/>
              </a:solidFill>
            </a:endParaRPr>
          </a:p>
        </p:txBody>
      </p:sp>
      <p:sp>
        <p:nvSpPr>
          <p:cNvPr id="5" name="テキスト ボックス 4">
            <a:extLst>
              <a:ext uri="{FF2B5EF4-FFF2-40B4-BE49-F238E27FC236}">
                <a16:creationId xmlns:a16="http://schemas.microsoft.com/office/drawing/2014/main" id="{0D9A6065-BA41-E817-AD4C-51802E332422}"/>
              </a:ext>
            </a:extLst>
          </p:cNvPr>
          <p:cNvSpPr txBox="1"/>
          <p:nvPr/>
        </p:nvSpPr>
        <p:spPr>
          <a:xfrm>
            <a:off x="0" y="854960"/>
            <a:ext cx="12192000" cy="5016758"/>
          </a:xfrm>
          <a:prstGeom prst="rect">
            <a:avLst/>
          </a:prstGeom>
          <a:noFill/>
        </p:spPr>
        <p:txBody>
          <a:bodyPr wrap="square" rtlCol="0">
            <a:spAutoFit/>
          </a:bodyPr>
          <a:lstStyle/>
          <a:p>
            <a:r>
              <a:rPr kumimoji="1" lang="en-US" altLang="ja-JP" sz="3200" u="sng" dirty="0"/>
              <a:t>Results</a:t>
            </a:r>
          </a:p>
          <a:p>
            <a:pPr marL="342900" indent="-342900">
              <a:buFont typeface="Arial" panose="020B0604020202020204" pitchFamily="34" charset="0"/>
              <a:buChar char="•"/>
            </a:pPr>
            <a:r>
              <a:rPr kumimoji="1" lang="en-US" altLang="ja-JP" sz="3200" dirty="0"/>
              <a:t>BWA-MEM is the best tool for mapping metagenomic and metatranscriptomic reads  to predicted protein coding sequences of metagenomic contigs.</a:t>
            </a:r>
          </a:p>
          <a:p>
            <a:pPr marL="342900" indent="-342900">
              <a:buFont typeface="Arial" panose="020B0604020202020204" pitchFamily="34" charset="0"/>
              <a:buChar char="•"/>
            </a:pPr>
            <a:r>
              <a:rPr lang="en-US" altLang="ja-JP" sz="3200" dirty="0"/>
              <a:t>rRNA contamination can be lead inconsistencies for gene expression analysis.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3200" b="0" i="0" u="none" strike="noStrike" kern="1200" cap="none" spc="0" normalizeH="0" baseline="0" noProof="0" dirty="0">
                <a:ln>
                  <a:noFill/>
                </a:ln>
                <a:solidFill>
                  <a:prstClr val="black"/>
                </a:solidFill>
                <a:effectLst/>
                <a:uLnTx/>
                <a:uFillTx/>
                <a:latin typeface="Calibri" panose="020F0502020204030204"/>
                <a:ea typeface="メイリオ" panose="020B0604030504040204" pitchFamily="34" charset="-128"/>
                <a:cs typeface="+mn-cs"/>
              </a:rPr>
              <a:t>These results were published. </a:t>
            </a:r>
            <a:r>
              <a:rPr kumimoji="1" lang="en-US" altLang="ja-JP" sz="2400" b="0" i="0" u="none" strike="noStrike" kern="1200" cap="none" spc="0" normalizeH="0" baseline="0" noProof="0" dirty="0">
                <a:ln>
                  <a:noFill/>
                </a:ln>
                <a:solidFill>
                  <a:prstClr val="black"/>
                </a:solidFill>
                <a:effectLst/>
                <a:uLnTx/>
                <a:uFillTx/>
                <a:latin typeface="Calibri" panose="020F0502020204030204"/>
                <a:ea typeface="メイリオ" panose="020B0604030504040204" pitchFamily="34" charset="-128"/>
                <a:cs typeface="+mn-cs"/>
                <a:hlinkClick r:id="rId3"/>
              </a:rPr>
              <a:t>https://doi.org/10.3390/microorganisms13050995</a:t>
            </a:r>
            <a:endParaRPr kumimoji="1" lang="en-US" altLang="ja-JP" sz="2400" b="0" i="0" u="none" strike="noStrike" kern="1200" cap="none" spc="0" normalizeH="0" baseline="0" noProof="0" dirty="0">
              <a:ln>
                <a:noFill/>
              </a:ln>
              <a:solidFill>
                <a:prstClr val="black"/>
              </a:solidFill>
              <a:effectLst/>
              <a:uLnTx/>
              <a:uFillTx/>
              <a:latin typeface="Calibri" panose="020F0502020204030204"/>
              <a:ea typeface="メイリオ" panose="020B0604030504040204" pitchFamily="34" charset="-128"/>
              <a:cs typeface="+mn-cs"/>
            </a:endParaRPr>
          </a:p>
          <a:p>
            <a:pPr marL="342900" indent="-342900">
              <a:buFont typeface="Arial" panose="020B0604020202020204" pitchFamily="34" charset="0"/>
              <a:buChar char="•"/>
            </a:pPr>
            <a:endParaRPr lang="en-US" altLang="ja-JP" sz="3200" dirty="0"/>
          </a:p>
          <a:p>
            <a:r>
              <a:rPr lang="en-US" altLang="ja-JP" sz="3200" u="sng" dirty="0"/>
              <a:t>Research Goal</a:t>
            </a:r>
          </a:p>
          <a:p>
            <a:pPr marL="342900" indent="-342900">
              <a:buFont typeface="Arial" panose="020B0604020202020204" pitchFamily="34" charset="0"/>
              <a:buChar char="•"/>
            </a:pPr>
            <a:r>
              <a:rPr lang="en-US" altLang="ja-JP" sz="3200" dirty="0"/>
              <a:t>Maintaining complex microbiome effectively.</a:t>
            </a:r>
          </a:p>
        </p:txBody>
      </p:sp>
    </p:spTree>
    <p:extLst>
      <p:ext uri="{BB962C8B-B14F-4D97-AF65-F5344CB8AC3E}">
        <p14:creationId xmlns:p14="http://schemas.microsoft.com/office/powerpoint/2010/main" val="36247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8496E-BBFF-0A17-A7F7-063C96A14A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1AC3DD-8765-9CE6-B513-4EE6EFDD808B}"/>
              </a:ext>
            </a:extLst>
          </p:cNvPr>
          <p:cNvSpPr>
            <a:spLocks noGrp="1"/>
          </p:cNvSpPr>
          <p:nvPr>
            <p:ph type="title"/>
          </p:nvPr>
        </p:nvSpPr>
        <p:spPr>
          <a:xfrm>
            <a:off x="0" y="0"/>
            <a:ext cx="12192000" cy="864000"/>
          </a:xfrm>
        </p:spPr>
        <p:txBody>
          <a:bodyPr/>
          <a:lstStyle/>
          <a:p>
            <a:r>
              <a:rPr kumimoji="1" lang="en-US" altLang="ja-JP" dirty="0"/>
              <a:t>Outline</a:t>
            </a:r>
            <a:endParaRPr kumimoji="1" lang="ja-JP" altLang="en-US"/>
          </a:p>
        </p:txBody>
      </p:sp>
      <p:sp>
        <p:nvSpPr>
          <p:cNvPr id="3" name="スライド番号プレースホルダー 2">
            <a:extLst>
              <a:ext uri="{FF2B5EF4-FFF2-40B4-BE49-F238E27FC236}">
                <a16:creationId xmlns:a16="http://schemas.microsoft.com/office/drawing/2014/main" id="{704DA266-327B-12F6-EF22-DA3D3EFFE5A8}"/>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1</a:t>
            </a:fld>
            <a:endParaRPr kumimoji="1" lang="ja-JP" altLang="en-US" sz="1800">
              <a:solidFill>
                <a:schemeClr val="tx1"/>
              </a:solidFill>
            </a:endParaRPr>
          </a:p>
        </p:txBody>
      </p:sp>
      <p:sp>
        <p:nvSpPr>
          <p:cNvPr id="6" name="テキスト ボックス 5">
            <a:extLst>
              <a:ext uri="{FF2B5EF4-FFF2-40B4-BE49-F238E27FC236}">
                <a16:creationId xmlns:a16="http://schemas.microsoft.com/office/drawing/2014/main" id="{DFAFE366-480F-6560-EFFC-2977B1C82C15}"/>
              </a:ext>
            </a:extLst>
          </p:cNvPr>
          <p:cNvSpPr txBox="1"/>
          <p:nvPr/>
        </p:nvSpPr>
        <p:spPr>
          <a:xfrm>
            <a:off x="2069392" y="1345913"/>
            <a:ext cx="8211429" cy="3970318"/>
          </a:xfrm>
          <a:prstGeom prst="rect">
            <a:avLst/>
          </a:prstGeom>
          <a:noFill/>
        </p:spPr>
        <p:txBody>
          <a:bodyPr wrap="square" rtlCol="0">
            <a:spAutoFit/>
          </a:bodyPr>
          <a:lstStyle/>
          <a:p>
            <a:r>
              <a:rPr lang="en-US" altLang="ja-JP" sz="3600" dirty="0"/>
              <a:t>Introduction</a:t>
            </a:r>
          </a:p>
          <a:p>
            <a:endParaRPr kumimoji="1" lang="en-US" altLang="ja-JP" sz="3600" dirty="0"/>
          </a:p>
          <a:p>
            <a:r>
              <a:rPr kumimoji="1" lang="en-US" altLang="ja-JP" sz="3600" dirty="0">
                <a:solidFill>
                  <a:schemeClr val="bg1">
                    <a:lumMod val="75000"/>
                  </a:schemeClr>
                </a:solidFill>
              </a:rPr>
              <a:t>Isuue1: Mapping Tool Optimization</a:t>
            </a:r>
          </a:p>
          <a:p>
            <a:endParaRPr lang="en-US" altLang="ja-JP" sz="3600" dirty="0">
              <a:solidFill>
                <a:schemeClr val="bg1">
                  <a:lumMod val="75000"/>
                </a:schemeClr>
              </a:solidFill>
            </a:endParaRPr>
          </a:p>
          <a:p>
            <a:r>
              <a:rPr kumimoji="1" lang="en-US" altLang="ja-JP" sz="3600" dirty="0">
                <a:solidFill>
                  <a:schemeClr val="bg1">
                    <a:lumMod val="75000"/>
                  </a:schemeClr>
                </a:solidFill>
              </a:rPr>
              <a:t>Isuue2: Effects of Abundant Genes</a:t>
            </a:r>
          </a:p>
          <a:p>
            <a:endParaRPr lang="en-US" altLang="ja-JP" sz="3600" dirty="0">
              <a:solidFill>
                <a:schemeClr val="bg1">
                  <a:lumMod val="75000"/>
                </a:schemeClr>
              </a:solidFill>
            </a:endParaRPr>
          </a:p>
          <a:p>
            <a:r>
              <a:rPr kumimoji="1" lang="en-US" altLang="ja-JP" sz="3600" dirty="0">
                <a:solidFill>
                  <a:schemeClr val="bg1">
                    <a:lumMod val="75000"/>
                  </a:schemeClr>
                </a:solidFill>
              </a:rPr>
              <a:t>Conclusion</a:t>
            </a:r>
            <a:endParaRPr kumimoji="1" lang="ja-JP" altLang="en-US" sz="3600">
              <a:solidFill>
                <a:schemeClr val="bg1">
                  <a:lumMod val="75000"/>
                </a:schemeClr>
              </a:solidFill>
            </a:endParaRPr>
          </a:p>
        </p:txBody>
      </p:sp>
    </p:spTree>
    <p:extLst>
      <p:ext uri="{BB962C8B-B14F-4D97-AF65-F5344CB8AC3E}">
        <p14:creationId xmlns:p14="http://schemas.microsoft.com/office/powerpoint/2010/main" val="19874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右矢印 3">
            <a:extLst>
              <a:ext uri="{FF2B5EF4-FFF2-40B4-BE49-F238E27FC236}">
                <a16:creationId xmlns:a16="http://schemas.microsoft.com/office/drawing/2014/main" id="{FAB83CF1-1D30-780F-8881-1148CF24C992}"/>
              </a:ext>
            </a:extLst>
          </p:cNvPr>
          <p:cNvSpPr/>
          <p:nvPr/>
        </p:nvSpPr>
        <p:spPr>
          <a:xfrm>
            <a:off x="3485477" y="2452745"/>
            <a:ext cx="2377440" cy="55939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655405D-DC1B-07CF-9B70-7DB21967415B}"/>
              </a:ext>
            </a:extLst>
          </p:cNvPr>
          <p:cNvSpPr>
            <a:spLocks noGrp="1"/>
          </p:cNvSpPr>
          <p:nvPr>
            <p:ph type="title"/>
          </p:nvPr>
        </p:nvSpPr>
        <p:spPr>
          <a:xfrm>
            <a:off x="0" y="0"/>
            <a:ext cx="12192000" cy="864000"/>
          </a:xfrm>
        </p:spPr>
        <p:txBody>
          <a:bodyPr/>
          <a:lstStyle/>
          <a:p>
            <a:r>
              <a:rPr kumimoji="1" lang="en-US" altLang="ja-JP" dirty="0"/>
              <a:t>Complex Microbiome</a:t>
            </a:r>
            <a:endParaRPr kumimoji="1" lang="ja-JP" altLang="en-US"/>
          </a:p>
        </p:txBody>
      </p:sp>
      <p:sp>
        <p:nvSpPr>
          <p:cNvPr id="3" name="スライド番号プレースホルダー 2">
            <a:extLst>
              <a:ext uri="{FF2B5EF4-FFF2-40B4-BE49-F238E27FC236}">
                <a16:creationId xmlns:a16="http://schemas.microsoft.com/office/drawing/2014/main" id="{209F712D-9D64-3326-2F8E-07C79A5F88AD}"/>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2</a:t>
            </a:fld>
            <a:endParaRPr kumimoji="1" lang="ja-JP" altLang="en-US" sz="1800">
              <a:solidFill>
                <a:schemeClr val="tx1"/>
              </a:solidFill>
            </a:endParaRPr>
          </a:p>
        </p:txBody>
      </p:sp>
      <p:pic>
        <p:nvPicPr>
          <p:cNvPr id="1026" name="Picture 2" descr="畑のイラスト">
            <a:extLst>
              <a:ext uri="{FF2B5EF4-FFF2-40B4-BE49-F238E27FC236}">
                <a16:creationId xmlns:a16="http://schemas.microsoft.com/office/drawing/2014/main" id="{805C3076-E43F-84F1-3D52-E9DA2837A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90" y="1088466"/>
            <a:ext cx="1621164" cy="1596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腸のイラスト（ブランク）">
            <a:extLst>
              <a:ext uri="{FF2B5EF4-FFF2-40B4-BE49-F238E27FC236}">
                <a16:creationId xmlns:a16="http://schemas.microsoft.com/office/drawing/2014/main" id="{6BE18145-A890-568F-9677-F57EDF2AB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126" y="1088466"/>
            <a:ext cx="1621165" cy="15968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海の中のイラスト（背景素材）">
            <a:extLst>
              <a:ext uri="{FF2B5EF4-FFF2-40B4-BE49-F238E27FC236}">
                <a16:creationId xmlns:a16="http://schemas.microsoft.com/office/drawing/2014/main" id="{3C98DA4E-9C0D-BB34-E9B7-2B163266AA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262" y="2823687"/>
            <a:ext cx="2253727" cy="12695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元気な善玉菌のイラスト">
            <a:extLst>
              <a:ext uri="{FF2B5EF4-FFF2-40B4-BE49-F238E27FC236}">
                <a16:creationId xmlns:a16="http://schemas.microsoft.com/office/drawing/2014/main" id="{2F0502AB-C24B-31DF-C6DE-5D9BE153C4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5101" y="1822701"/>
            <a:ext cx="1994478" cy="172522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B441D43-9489-A117-F19B-0211FEA566E6}"/>
              </a:ext>
            </a:extLst>
          </p:cNvPr>
          <p:cNvSpPr txBox="1"/>
          <p:nvPr/>
        </p:nvSpPr>
        <p:spPr>
          <a:xfrm>
            <a:off x="5862918" y="1088466"/>
            <a:ext cx="6329082" cy="2677656"/>
          </a:xfrm>
          <a:prstGeom prst="rect">
            <a:avLst/>
          </a:prstGeom>
          <a:noFill/>
        </p:spPr>
        <p:txBody>
          <a:bodyPr wrap="square" rtlCol="0">
            <a:spAutoFit/>
          </a:bodyPr>
          <a:lstStyle/>
          <a:p>
            <a:r>
              <a:rPr lang="en-US" altLang="ja-JP" sz="2400" u="sng" dirty="0"/>
              <a:t>Benefits</a:t>
            </a:r>
          </a:p>
          <a:p>
            <a:pPr marL="342900" indent="-342900">
              <a:buFont typeface="Arial" panose="020B0604020202020204" pitchFamily="34" charset="0"/>
              <a:buChar char="•"/>
            </a:pPr>
            <a:r>
              <a:rPr lang="en-US" altLang="ja-JP" sz="2400" dirty="0"/>
              <a:t>Plant growth (soil microbiome)</a:t>
            </a:r>
          </a:p>
          <a:p>
            <a:pPr marL="342900" indent="-342900">
              <a:buFont typeface="Arial" panose="020B0604020202020204" pitchFamily="34" charset="0"/>
              <a:buChar char="•"/>
            </a:pPr>
            <a:r>
              <a:rPr kumimoji="1" lang="en-US" altLang="ja-JP" sz="2400" dirty="0"/>
              <a:t>Immune regulation (gut microbiome)</a:t>
            </a:r>
          </a:p>
          <a:p>
            <a:pPr marL="342900" indent="-342900">
              <a:buFont typeface="Arial" panose="020B0604020202020204" pitchFamily="34" charset="0"/>
              <a:buChar char="•"/>
            </a:pPr>
            <a:r>
              <a:rPr lang="en-US" altLang="ja-JP" sz="2400" dirty="0"/>
              <a:t>Ecosystem maintenance (water microbiome)</a:t>
            </a:r>
            <a:endParaRPr kumimoji="1" lang="en-US" altLang="ja-JP" sz="2400" dirty="0"/>
          </a:p>
          <a:p>
            <a:r>
              <a:rPr kumimoji="1" lang="en-US" altLang="ja-JP" sz="2400" dirty="0"/>
              <a:t>→ Evaluating microbial activity and maintaining microbiome are essential.</a:t>
            </a:r>
          </a:p>
          <a:p>
            <a:r>
              <a:rPr lang="en-US" altLang="ja-JP" sz="2400" dirty="0"/>
              <a:t>= Gene expression analysis</a:t>
            </a:r>
            <a:endParaRPr kumimoji="1" lang="ja-JP" altLang="en-US" sz="2400"/>
          </a:p>
        </p:txBody>
      </p:sp>
      <p:sp>
        <p:nvSpPr>
          <p:cNvPr id="12" name="角丸四角形吹き出し 11">
            <a:extLst>
              <a:ext uri="{FF2B5EF4-FFF2-40B4-BE49-F238E27FC236}">
                <a16:creationId xmlns:a16="http://schemas.microsoft.com/office/drawing/2014/main" id="{A4CF3AE9-7D90-E894-BFDD-A651499D1B02}"/>
              </a:ext>
            </a:extLst>
          </p:cNvPr>
          <p:cNvSpPr/>
          <p:nvPr/>
        </p:nvSpPr>
        <p:spPr>
          <a:xfrm>
            <a:off x="2364889" y="4376421"/>
            <a:ext cx="8876851" cy="2090695"/>
          </a:xfrm>
          <a:prstGeom prst="wedgeRoundRectCallout">
            <a:avLst>
              <a:gd name="adj1" fmla="val -28141"/>
              <a:gd name="adj2" fmla="val -84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ja-JP" sz="2400" dirty="0"/>
              <a:t>Specific bacterial activity                   Comprehensive bacterial activity</a:t>
            </a:r>
          </a:p>
          <a:p>
            <a:pPr algn="just"/>
            <a:r>
              <a:rPr kumimoji="1" lang="en-US" altLang="ja-JP" sz="2000" dirty="0"/>
              <a:t>(nitrification</a:t>
            </a:r>
            <a:r>
              <a:rPr lang="en-US" altLang="ja-JP" sz="2000" dirty="0"/>
              <a:t>, anti-microbial products…)     (carbon metabolism…)</a:t>
            </a:r>
          </a:p>
          <a:p>
            <a:pPr algn="just"/>
            <a:endParaRPr lang="en-US" altLang="ja-JP" sz="1400" dirty="0"/>
          </a:p>
          <a:p>
            <a:pPr algn="just"/>
            <a:r>
              <a:rPr lang="en-US" altLang="ja-JP" sz="2400" dirty="0"/>
              <a:t>Many activities are based on microbial (and host) interactions.</a:t>
            </a:r>
          </a:p>
          <a:p>
            <a:pPr algn="just"/>
            <a:r>
              <a:rPr lang="en-US" altLang="ja-JP" sz="2400" dirty="0"/>
              <a:t>→ It makes complicated to analyze its activity.</a:t>
            </a:r>
          </a:p>
          <a:p>
            <a:pPr algn="just"/>
            <a:r>
              <a:rPr lang="en-US" altLang="ja-JP" sz="2400" dirty="0"/>
              <a:t>= Focusing on comprehensive activity.</a:t>
            </a:r>
          </a:p>
        </p:txBody>
      </p:sp>
    </p:spTree>
    <p:extLst>
      <p:ext uri="{BB962C8B-B14F-4D97-AF65-F5344CB8AC3E}">
        <p14:creationId xmlns:p14="http://schemas.microsoft.com/office/powerpoint/2010/main" val="215372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7F519-86D7-BEE3-2D2F-5DDF7526D1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F69940-3C6F-C85E-2F12-7D2D189B4754}"/>
              </a:ext>
            </a:extLst>
          </p:cNvPr>
          <p:cNvSpPr>
            <a:spLocks noGrp="1"/>
          </p:cNvSpPr>
          <p:nvPr>
            <p:ph type="title"/>
          </p:nvPr>
        </p:nvSpPr>
        <p:spPr>
          <a:xfrm>
            <a:off x="0" y="0"/>
            <a:ext cx="12192000" cy="864000"/>
          </a:xfrm>
        </p:spPr>
        <p:txBody>
          <a:bodyPr>
            <a:normAutofit/>
          </a:bodyPr>
          <a:lstStyle/>
          <a:p>
            <a:r>
              <a:rPr kumimoji="1" lang="en-US" altLang="ja-JP" dirty="0"/>
              <a:t>Gene Expression Analysis</a:t>
            </a:r>
            <a:endParaRPr kumimoji="1" lang="ja-JP" altLang="en-US"/>
          </a:p>
        </p:txBody>
      </p:sp>
      <p:sp>
        <p:nvSpPr>
          <p:cNvPr id="3" name="スライド番号プレースホルダー 2">
            <a:extLst>
              <a:ext uri="{FF2B5EF4-FFF2-40B4-BE49-F238E27FC236}">
                <a16:creationId xmlns:a16="http://schemas.microsoft.com/office/drawing/2014/main" id="{C1983E63-FF35-FF0C-1931-4E35068CFFEB}"/>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3</a:t>
            </a:fld>
            <a:endParaRPr kumimoji="1" lang="ja-JP" altLang="en-US" sz="1800">
              <a:solidFill>
                <a:schemeClr val="tx1"/>
              </a:solidFill>
            </a:endParaRPr>
          </a:p>
        </p:txBody>
      </p:sp>
      <p:grpSp>
        <p:nvGrpSpPr>
          <p:cNvPr id="8" name="グループ化 7">
            <a:extLst>
              <a:ext uri="{FF2B5EF4-FFF2-40B4-BE49-F238E27FC236}">
                <a16:creationId xmlns:a16="http://schemas.microsoft.com/office/drawing/2014/main" id="{F92126F5-5849-D06F-20C8-4588B387932B}"/>
              </a:ext>
            </a:extLst>
          </p:cNvPr>
          <p:cNvGrpSpPr/>
          <p:nvPr/>
        </p:nvGrpSpPr>
        <p:grpSpPr>
          <a:xfrm>
            <a:off x="1245638" y="969144"/>
            <a:ext cx="1718915" cy="1486862"/>
            <a:chOff x="2835709" y="4986810"/>
            <a:chExt cx="1718915" cy="1486862"/>
          </a:xfrm>
        </p:grpSpPr>
        <p:pic>
          <p:nvPicPr>
            <p:cNvPr id="6" name="Picture 8" descr="元気な善玉菌のイラスト">
              <a:extLst>
                <a:ext uri="{FF2B5EF4-FFF2-40B4-BE49-F238E27FC236}">
                  <a16:creationId xmlns:a16="http://schemas.microsoft.com/office/drawing/2014/main" id="{626F391A-5010-E691-AA45-AD8DDB5CB455}"/>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835709" y="4986810"/>
              <a:ext cx="1718915" cy="14868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元気な善玉菌のイラスト">
              <a:extLst>
                <a:ext uri="{FF2B5EF4-FFF2-40B4-BE49-F238E27FC236}">
                  <a16:creationId xmlns:a16="http://schemas.microsoft.com/office/drawing/2014/main" id="{04D36F36-E774-8E6C-7F87-3F5A755AEB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412" b="47589"/>
            <a:stretch>
              <a:fillRect/>
            </a:stretch>
          </p:blipFill>
          <p:spPr bwMode="auto">
            <a:xfrm>
              <a:off x="2835709" y="4986810"/>
              <a:ext cx="852371" cy="77928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テキスト ボックス 8">
            <a:extLst>
              <a:ext uri="{FF2B5EF4-FFF2-40B4-BE49-F238E27FC236}">
                <a16:creationId xmlns:a16="http://schemas.microsoft.com/office/drawing/2014/main" id="{65766D90-15EA-6F96-856D-8D25372E9C35}"/>
              </a:ext>
            </a:extLst>
          </p:cNvPr>
          <p:cNvSpPr txBox="1"/>
          <p:nvPr/>
        </p:nvSpPr>
        <p:spPr>
          <a:xfrm>
            <a:off x="3294089" y="864000"/>
            <a:ext cx="8765233" cy="1938992"/>
          </a:xfrm>
          <a:prstGeom prst="rect">
            <a:avLst/>
          </a:prstGeom>
          <a:noFill/>
        </p:spPr>
        <p:txBody>
          <a:bodyPr wrap="square" rtlCol="0">
            <a:spAutoFit/>
          </a:bodyPr>
          <a:lstStyle/>
          <a:p>
            <a:r>
              <a:rPr kumimoji="1" lang="en-US" altLang="ja-JP" sz="2400" dirty="0"/>
              <a:t>Quantification of gene expression requires genome data.</a:t>
            </a:r>
          </a:p>
          <a:p>
            <a:r>
              <a:rPr lang="en-US" altLang="ja-JP" sz="2400" dirty="0"/>
              <a:t>However, only 2% of environmental bacterial genome are revealed.</a:t>
            </a:r>
          </a:p>
          <a:p>
            <a:r>
              <a:rPr kumimoji="1" lang="en-US" altLang="ja-JP" sz="2400" dirty="0"/>
              <a:t>→ Metagenomic contigs are widely used.</a:t>
            </a:r>
          </a:p>
          <a:p>
            <a:r>
              <a:rPr lang="ja-JP" altLang="en-US" sz="2400"/>
              <a:t>　</a:t>
            </a:r>
            <a:r>
              <a:rPr lang="en-US" altLang="ja-JP" sz="2400" dirty="0"/>
              <a:t> Predicted protein coding sequences are references for gene quantification.</a:t>
            </a:r>
            <a:endParaRPr kumimoji="1" lang="ja-JP" altLang="en-US" sz="2400"/>
          </a:p>
        </p:txBody>
      </p:sp>
      <p:pic>
        <p:nvPicPr>
          <p:cNvPr id="10" name="Picture 2" descr="DNAのイラスト">
            <a:extLst>
              <a:ext uri="{FF2B5EF4-FFF2-40B4-BE49-F238E27FC236}">
                <a16:creationId xmlns:a16="http://schemas.microsoft.com/office/drawing/2014/main" id="{74BA5388-6172-02B7-C004-59DA754A4C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791" y="1299872"/>
            <a:ext cx="852371" cy="85237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線矢印コネクタ 11">
            <a:extLst>
              <a:ext uri="{FF2B5EF4-FFF2-40B4-BE49-F238E27FC236}">
                <a16:creationId xmlns:a16="http://schemas.microsoft.com/office/drawing/2014/main" id="{574F95C2-3E08-B6A4-08DA-BEFF901B8ED0}"/>
              </a:ext>
            </a:extLst>
          </p:cNvPr>
          <p:cNvCxnSpPr>
            <a:cxnSpLocks/>
          </p:cNvCxnSpPr>
          <p:nvPr/>
        </p:nvCxnSpPr>
        <p:spPr>
          <a:xfrm>
            <a:off x="3294089" y="3428999"/>
            <a:ext cx="458733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803917CA-B67A-C8C5-1B15-78121DE97C78}"/>
              </a:ext>
            </a:extLst>
          </p:cNvPr>
          <p:cNvSpPr txBox="1"/>
          <p:nvPr/>
        </p:nvSpPr>
        <p:spPr>
          <a:xfrm>
            <a:off x="259925" y="2848426"/>
            <a:ext cx="2929648" cy="1077218"/>
          </a:xfrm>
          <a:prstGeom prst="rect">
            <a:avLst/>
          </a:prstGeom>
          <a:noFill/>
        </p:spPr>
        <p:txBody>
          <a:bodyPr wrap="none" rtlCol="0">
            <a:spAutoFit/>
          </a:bodyPr>
          <a:lstStyle/>
          <a:p>
            <a:r>
              <a:rPr lang="en-US" altLang="ja-JP" sz="2400" dirty="0"/>
              <a:t>Reference sequences</a:t>
            </a:r>
          </a:p>
          <a:p>
            <a:r>
              <a:rPr kumimoji="1" lang="en-US" altLang="ja-JP" sz="2000" dirty="0"/>
              <a:t>(metagenomic </a:t>
            </a:r>
            <a:r>
              <a:rPr lang="en-US" altLang="ja-JP" sz="2000" dirty="0"/>
              <a:t>predicted</a:t>
            </a:r>
          </a:p>
          <a:p>
            <a:r>
              <a:rPr kumimoji="1" lang="en-US" altLang="ja-JP" sz="2000" dirty="0"/>
              <a:t>protein coding sequences)</a:t>
            </a:r>
            <a:endParaRPr kumimoji="1" lang="ja-JP" altLang="en-US" sz="2000"/>
          </a:p>
        </p:txBody>
      </p:sp>
      <p:cxnSp>
        <p:nvCxnSpPr>
          <p:cNvPr id="15" name="直線矢印コネクタ 14">
            <a:extLst>
              <a:ext uri="{FF2B5EF4-FFF2-40B4-BE49-F238E27FC236}">
                <a16:creationId xmlns:a16="http://schemas.microsoft.com/office/drawing/2014/main" id="{268479F7-74F3-75F5-7CF5-2067EDB82226}"/>
              </a:ext>
            </a:extLst>
          </p:cNvPr>
          <p:cNvCxnSpPr>
            <a:cxnSpLocks/>
          </p:cNvCxnSpPr>
          <p:nvPr/>
        </p:nvCxnSpPr>
        <p:spPr>
          <a:xfrm>
            <a:off x="3693915" y="3925644"/>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89EB6087-9856-AAB2-90A3-AF4BA1CD3902}"/>
              </a:ext>
            </a:extLst>
          </p:cNvPr>
          <p:cNvCxnSpPr>
            <a:cxnSpLocks/>
          </p:cNvCxnSpPr>
          <p:nvPr/>
        </p:nvCxnSpPr>
        <p:spPr>
          <a:xfrm>
            <a:off x="4093741" y="4217894"/>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E027600F-43E8-5819-307B-0C747484ECD1}"/>
              </a:ext>
            </a:extLst>
          </p:cNvPr>
          <p:cNvCxnSpPr>
            <a:cxnSpLocks/>
          </p:cNvCxnSpPr>
          <p:nvPr/>
        </p:nvCxnSpPr>
        <p:spPr>
          <a:xfrm>
            <a:off x="3912653" y="4520901"/>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AECB53B7-2E84-16FA-BF75-41BE88F52752}"/>
              </a:ext>
            </a:extLst>
          </p:cNvPr>
          <p:cNvCxnSpPr>
            <a:cxnSpLocks/>
          </p:cNvCxnSpPr>
          <p:nvPr/>
        </p:nvCxnSpPr>
        <p:spPr>
          <a:xfrm>
            <a:off x="5337586" y="3925644"/>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8FB20D19-8092-A406-BB9F-BD78DDC40D55}"/>
              </a:ext>
            </a:extLst>
          </p:cNvPr>
          <p:cNvCxnSpPr>
            <a:cxnSpLocks/>
          </p:cNvCxnSpPr>
          <p:nvPr/>
        </p:nvCxnSpPr>
        <p:spPr>
          <a:xfrm>
            <a:off x="5884889" y="4217894"/>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直線矢印コネクタ 20">
            <a:extLst>
              <a:ext uri="{FF2B5EF4-FFF2-40B4-BE49-F238E27FC236}">
                <a16:creationId xmlns:a16="http://schemas.microsoft.com/office/drawing/2014/main" id="{C780804F-2B36-7A04-8368-823268207D9B}"/>
              </a:ext>
            </a:extLst>
          </p:cNvPr>
          <p:cNvCxnSpPr>
            <a:cxnSpLocks/>
          </p:cNvCxnSpPr>
          <p:nvPr/>
        </p:nvCxnSpPr>
        <p:spPr>
          <a:xfrm>
            <a:off x="3471818" y="4746811"/>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9EB81F4F-EBA8-72A9-E6AD-92BE1358CCE7}"/>
              </a:ext>
            </a:extLst>
          </p:cNvPr>
          <p:cNvSpPr txBox="1"/>
          <p:nvPr/>
        </p:nvSpPr>
        <p:spPr>
          <a:xfrm>
            <a:off x="259925" y="3875890"/>
            <a:ext cx="2945102" cy="1077218"/>
          </a:xfrm>
          <a:prstGeom prst="rect">
            <a:avLst/>
          </a:prstGeom>
          <a:noFill/>
        </p:spPr>
        <p:txBody>
          <a:bodyPr wrap="none" rtlCol="0">
            <a:spAutoFit/>
          </a:bodyPr>
          <a:lstStyle/>
          <a:p>
            <a:r>
              <a:rPr lang="en-US" altLang="ja-JP" sz="2400" dirty="0">
                <a:solidFill>
                  <a:schemeClr val="accent1"/>
                </a:solidFill>
              </a:rPr>
              <a:t>NGS reads</a:t>
            </a:r>
          </a:p>
          <a:p>
            <a:r>
              <a:rPr kumimoji="1" lang="en-US" altLang="ja-JP" sz="2000" dirty="0">
                <a:solidFill>
                  <a:schemeClr val="accent1"/>
                </a:solidFill>
              </a:rPr>
              <a:t>(metagenomic </a:t>
            </a:r>
            <a:r>
              <a:rPr lang="en-US" altLang="ja-JP" sz="2000" dirty="0">
                <a:solidFill>
                  <a:schemeClr val="accent1"/>
                </a:solidFill>
              </a:rPr>
              <a:t>or</a:t>
            </a:r>
          </a:p>
          <a:p>
            <a:r>
              <a:rPr lang="en-US" altLang="ja-JP" sz="2000" dirty="0">
                <a:solidFill>
                  <a:schemeClr val="accent1"/>
                </a:solidFill>
              </a:rPr>
              <a:t>m</a:t>
            </a:r>
            <a:r>
              <a:rPr kumimoji="1" lang="en-US" altLang="ja-JP" sz="2000" dirty="0">
                <a:solidFill>
                  <a:schemeClr val="accent1"/>
                </a:solidFill>
              </a:rPr>
              <a:t>etatranscriptomic reads)</a:t>
            </a:r>
            <a:endParaRPr kumimoji="1" lang="ja-JP" altLang="en-US" sz="2400">
              <a:solidFill>
                <a:schemeClr val="accent1"/>
              </a:solidFill>
            </a:endParaRPr>
          </a:p>
        </p:txBody>
      </p:sp>
      <p:cxnSp>
        <p:nvCxnSpPr>
          <p:cNvPr id="25" name="直線矢印コネクタ 24">
            <a:extLst>
              <a:ext uri="{FF2B5EF4-FFF2-40B4-BE49-F238E27FC236}">
                <a16:creationId xmlns:a16="http://schemas.microsoft.com/office/drawing/2014/main" id="{2CABA015-CB6D-EB76-C564-4ECFF9CD2416}"/>
              </a:ext>
            </a:extLst>
          </p:cNvPr>
          <p:cNvCxnSpPr>
            <a:cxnSpLocks/>
          </p:cNvCxnSpPr>
          <p:nvPr/>
        </p:nvCxnSpPr>
        <p:spPr>
          <a:xfrm>
            <a:off x="8294146" y="3428999"/>
            <a:ext cx="252625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4580A64E-4078-A7E0-03BD-D242E17125F0}"/>
              </a:ext>
            </a:extLst>
          </p:cNvPr>
          <p:cNvCxnSpPr>
            <a:cxnSpLocks/>
          </p:cNvCxnSpPr>
          <p:nvPr/>
        </p:nvCxnSpPr>
        <p:spPr>
          <a:xfrm>
            <a:off x="8402719" y="3898301"/>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377CF321-0C7E-5AE2-5754-EBF6E898D1C4}"/>
              </a:ext>
            </a:extLst>
          </p:cNvPr>
          <p:cNvSpPr txBox="1"/>
          <p:nvPr/>
        </p:nvSpPr>
        <p:spPr>
          <a:xfrm>
            <a:off x="3809975" y="5156653"/>
            <a:ext cx="4572085" cy="1384995"/>
          </a:xfrm>
          <a:prstGeom prst="rect">
            <a:avLst/>
          </a:prstGeom>
          <a:noFill/>
        </p:spPr>
        <p:txBody>
          <a:bodyPr wrap="none" rtlCol="0" anchor="b">
            <a:spAutoFit/>
          </a:bodyPr>
          <a:lstStyle/>
          <a:p>
            <a:pPr algn="just"/>
            <a:r>
              <a:rPr kumimoji="1" lang="en-US" altLang="ja-JP" sz="2800" u="sng" dirty="0"/>
              <a:t>Issue</a:t>
            </a:r>
          </a:p>
          <a:p>
            <a:pPr marL="514350" indent="-514350" algn="just">
              <a:buFont typeface="+mj-ea"/>
              <a:buAutoNum type="circleNumDbPlain"/>
            </a:pPr>
            <a:r>
              <a:rPr lang="en-US" altLang="ja-JP" sz="2800" dirty="0"/>
              <a:t>Mapping tool optimization</a:t>
            </a:r>
          </a:p>
          <a:p>
            <a:pPr marL="514350" indent="-514350" algn="just">
              <a:buFont typeface="+mj-ea"/>
              <a:buAutoNum type="circleNumDbPlain"/>
            </a:pPr>
            <a:r>
              <a:rPr lang="en-US" altLang="ja-JP" sz="2800" dirty="0"/>
              <a:t>Effects of abundant genes</a:t>
            </a:r>
          </a:p>
        </p:txBody>
      </p:sp>
    </p:spTree>
    <p:extLst>
      <p:ext uri="{BB962C8B-B14F-4D97-AF65-F5344CB8AC3E}">
        <p14:creationId xmlns:p14="http://schemas.microsoft.com/office/powerpoint/2010/main" val="50807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3FA6-D633-4ED4-4FE6-C6CA3EEF83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944A0E8-D752-9C2C-1BAA-3424AFE6DF38}"/>
              </a:ext>
            </a:extLst>
          </p:cNvPr>
          <p:cNvSpPr>
            <a:spLocks noGrp="1"/>
          </p:cNvSpPr>
          <p:nvPr>
            <p:ph type="title"/>
          </p:nvPr>
        </p:nvSpPr>
        <p:spPr>
          <a:xfrm>
            <a:off x="0" y="0"/>
            <a:ext cx="12192000" cy="864000"/>
          </a:xfrm>
        </p:spPr>
        <p:txBody>
          <a:bodyPr/>
          <a:lstStyle/>
          <a:p>
            <a:r>
              <a:rPr kumimoji="1" lang="en-US" altLang="ja-JP" dirty="0"/>
              <a:t>Outline</a:t>
            </a:r>
            <a:endParaRPr kumimoji="1" lang="ja-JP" altLang="en-US"/>
          </a:p>
        </p:txBody>
      </p:sp>
      <p:sp>
        <p:nvSpPr>
          <p:cNvPr id="3" name="スライド番号プレースホルダー 2">
            <a:extLst>
              <a:ext uri="{FF2B5EF4-FFF2-40B4-BE49-F238E27FC236}">
                <a16:creationId xmlns:a16="http://schemas.microsoft.com/office/drawing/2014/main" id="{5A81077B-6D74-BEAF-ECEC-FFB1F23032AB}"/>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4</a:t>
            </a:fld>
            <a:endParaRPr kumimoji="1" lang="ja-JP" altLang="en-US" sz="1800">
              <a:solidFill>
                <a:schemeClr val="tx1"/>
              </a:solidFill>
            </a:endParaRPr>
          </a:p>
        </p:txBody>
      </p:sp>
      <p:sp>
        <p:nvSpPr>
          <p:cNvPr id="6" name="テキスト ボックス 5">
            <a:extLst>
              <a:ext uri="{FF2B5EF4-FFF2-40B4-BE49-F238E27FC236}">
                <a16:creationId xmlns:a16="http://schemas.microsoft.com/office/drawing/2014/main" id="{1B7467D1-74B5-E3CE-86B7-3288F2CDAE42}"/>
              </a:ext>
            </a:extLst>
          </p:cNvPr>
          <p:cNvSpPr txBox="1"/>
          <p:nvPr/>
        </p:nvSpPr>
        <p:spPr>
          <a:xfrm>
            <a:off x="2069392" y="1345913"/>
            <a:ext cx="8211429" cy="3970318"/>
          </a:xfrm>
          <a:prstGeom prst="rect">
            <a:avLst/>
          </a:prstGeom>
          <a:noFill/>
        </p:spPr>
        <p:txBody>
          <a:bodyPr wrap="square" rtlCol="0">
            <a:spAutoFit/>
          </a:bodyPr>
          <a:lstStyle/>
          <a:p>
            <a:r>
              <a:rPr lang="en-US" altLang="ja-JP" sz="3600" dirty="0">
                <a:solidFill>
                  <a:schemeClr val="bg1">
                    <a:lumMod val="75000"/>
                  </a:schemeClr>
                </a:solidFill>
              </a:rPr>
              <a:t>Introduction</a:t>
            </a:r>
          </a:p>
          <a:p>
            <a:endParaRPr kumimoji="1" lang="en-US" altLang="ja-JP" sz="3600" dirty="0"/>
          </a:p>
          <a:p>
            <a:r>
              <a:rPr kumimoji="1" lang="en-US" altLang="ja-JP" sz="3600" dirty="0"/>
              <a:t>Isuue1: Mapping Tool Optimization</a:t>
            </a:r>
          </a:p>
          <a:p>
            <a:endParaRPr lang="en-US" altLang="ja-JP" sz="3600" dirty="0"/>
          </a:p>
          <a:p>
            <a:r>
              <a:rPr kumimoji="1" lang="en-US" altLang="ja-JP" sz="3600" dirty="0">
                <a:solidFill>
                  <a:schemeClr val="bg1">
                    <a:lumMod val="75000"/>
                  </a:schemeClr>
                </a:solidFill>
              </a:rPr>
              <a:t>Isuue2: Effects of Abundant Genes</a:t>
            </a:r>
          </a:p>
          <a:p>
            <a:endParaRPr lang="en-US" altLang="ja-JP" sz="3600" dirty="0">
              <a:solidFill>
                <a:schemeClr val="bg1">
                  <a:lumMod val="75000"/>
                </a:schemeClr>
              </a:solidFill>
            </a:endParaRPr>
          </a:p>
          <a:p>
            <a:r>
              <a:rPr kumimoji="1" lang="en-US" altLang="ja-JP" sz="3600" dirty="0">
                <a:solidFill>
                  <a:schemeClr val="bg1">
                    <a:lumMod val="75000"/>
                  </a:schemeClr>
                </a:solidFill>
              </a:rPr>
              <a:t>Conclusion</a:t>
            </a:r>
            <a:endParaRPr kumimoji="1" lang="ja-JP" altLang="en-US" sz="3600">
              <a:solidFill>
                <a:schemeClr val="bg1">
                  <a:lumMod val="75000"/>
                </a:schemeClr>
              </a:solidFill>
            </a:endParaRPr>
          </a:p>
        </p:txBody>
      </p:sp>
    </p:spTree>
    <p:extLst>
      <p:ext uri="{BB962C8B-B14F-4D97-AF65-F5344CB8AC3E}">
        <p14:creationId xmlns:p14="http://schemas.microsoft.com/office/powerpoint/2010/main" val="3814338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2A83A-E6C9-030D-A91D-4DD7855EA3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880141-63D5-D673-BD88-2D8D8BF3E75D}"/>
              </a:ext>
            </a:extLst>
          </p:cNvPr>
          <p:cNvSpPr>
            <a:spLocks noGrp="1"/>
          </p:cNvSpPr>
          <p:nvPr>
            <p:ph type="title"/>
          </p:nvPr>
        </p:nvSpPr>
        <p:spPr>
          <a:xfrm>
            <a:off x="0" y="0"/>
            <a:ext cx="12192000" cy="864000"/>
          </a:xfrm>
        </p:spPr>
        <p:txBody>
          <a:bodyPr>
            <a:normAutofit/>
          </a:bodyPr>
          <a:lstStyle/>
          <a:p>
            <a:r>
              <a:rPr kumimoji="1" lang="en-US" altLang="ja-JP" dirty="0"/>
              <a:t>Mapping DNA and RNA</a:t>
            </a:r>
            <a:endParaRPr kumimoji="1" lang="ja-JP" altLang="en-US"/>
          </a:p>
        </p:txBody>
      </p:sp>
      <p:sp>
        <p:nvSpPr>
          <p:cNvPr id="3" name="スライド番号プレースホルダー 2">
            <a:extLst>
              <a:ext uri="{FF2B5EF4-FFF2-40B4-BE49-F238E27FC236}">
                <a16:creationId xmlns:a16="http://schemas.microsoft.com/office/drawing/2014/main" id="{A6D5F796-18FA-E260-8CE7-2859D6BCA5E5}"/>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5</a:t>
            </a:fld>
            <a:endParaRPr kumimoji="1" lang="ja-JP" altLang="en-US" sz="1800">
              <a:solidFill>
                <a:schemeClr val="tx1"/>
              </a:solidFill>
            </a:endParaRPr>
          </a:p>
        </p:txBody>
      </p:sp>
      <p:sp>
        <p:nvSpPr>
          <p:cNvPr id="29" name="テキスト ボックス 28">
            <a:extLst>
              <a:ext uri="{FF2B5EF4-FFF2-40B4-BE49-F238E27FC236}">
                <a16:creationId xmlns:a16="http://schemas.microsoft.com/office/drawing/2014/main" id="{432C526A-EB42-B42B-7F66-7D5B38B22854}"/>
              </a:ext>
            </a:extLst>
          </p:cNvPr>
          <p:cNvSpPr txBox="1"/>
          <p:nvPr/>
        </p:nvSpPr>
        <p:spPr>
          <a:xfrm>
            <a:off x="3026887" y="6018428"/>
            <a:ext cx="6138283" cy="523220"/>
          </a:xfrm>
          <a:prstGeom prst="rect">
            <a:avLst/>
          </a:prstGeom>
          <a:noFill/>
        </p:spPr>
        <p:txBody>
          <a:bodyPr wrap="none" rtlCol="0" anchor="b">
            <a:spAutoFit/>
          </a:bodyPr>
          <a:lstStyle/>
          <a:p>
            <a:pPr algn="just"/>
            <a:r>
              <a:rPr lang="en-US" altLang="ja-JP" sz="2800" dirty="0"/>
              <a:t>Both reads should be mapped efficiently.</a:t>
            </a:r>
          </a:p>
        </p:txBody>
      </p:sp>
      <p:cxnSp>
        <p:nvCxnSpPr>
          <p:cNvPr id="4" name="直線矢印コネクタ 3">
            <a:extLst>
              <a:ext uri="{FF2B5EF4-FFF2-40B4-BE49-F238E27FC236}">
                <a16:creationId xmlns:a16="http://schemas.microsoft.com/office/drawing/2014/main" id="{7AF471C2-579A-E641-C904-A1AB54B02D0D}"/>
              </a:ext>
            </a:extLst>
          </p:cNvPr>
          <p:cNvCxnSpPr>
            <a:cxnSpLocks/>
          </p:cNvCxnSpPr>
          <p:nvPr/>
        </p:nvCxnSpPr>
        <p:spPr>
          <a:xfrm>
            <a:off x="3200333" y="1431126"/>
            <a:ext cx="252000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72FE15D9-AE14-882E-DEC2-6A378D69417E}"/>
              </a:ext>
            </a:extLst>
          </p:cNvPr>
          <p:cNvSpPr txBox="1"/>
          <p:nvPr/>
        </p:nvSpPr>
        <p:spPr>
          <a:xfrm>
            <a:off x="0" y="981926"/>
            <a:ext cx="3173626" cy="830997"/>
          </a:xfrm>
          <a:prstGeom prst="rect">
            <a:avLst/>
          </a:prstGeom>
          <a:noFill/>
        </p:spPr>
        <p:txBody>
          <a:bodyPr wrap="none" rtlCol="0">
            <a:spAutoFit/>
          </a:bodyPr>
          <a:lstStyle/>
          <a:p>
            <a:r>
              <a:rPr lang="en-US" altLang="ja-JP" sz="2400" dirty="0"/>
              <a:t>Predicted CDS</a:t>
            </a:r>
          </a:p>
          <a:p>
            <a:r>
              <a:rPr lang="en-US" altLang="ja-JP" sz="2400" dirty="0"/>
              <a:t>of metagenomic contigs</a:t>
            </a:r>
          </a:p>
        </p:txBody>
      </p:sp>
      <p:cxnSp>
        <p:nvCxnSpPr>
          <p:cNvPr id="11" name="直線矢印コネクタ 10">
            <a:extLst>
              <a:ext uri="{FF2B5EF4-FFF2-40B4-BE49-F238E27FC236}">
                <a16:creationId xmlns:a16="http://schemas.microsoft.com/office/drawing/2014/main" id="{F1FCC8A1-C11F-A0F3-E752-D5ACDE6A75F5}"/>
              </a:ext>
            </a:extLst>
          </p:cNvPr>
          <p:cNvCxnSpPr>
            <a:cxnSpLocks/>
          </p:cNvCxnSpPr>
          <p:nvPr/>
        </p:nvCxnSpPr>
        <p:spPr>
          <a:xfrm>
            <a:off x="3226421" y="1859550"/>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直線矢印コネクタ 12">
            <a:extLst>
              <a:ext uri="{FF2B5EF4-FFF2-40B4-BE49-F238E27FC236}">
                <a16:creationId xmlns:a16="http://schemas.microsoft.com/office/drawing/2014/main" id="{D26A9D55-6A45-89EE-A501-368C51F9C7AC}"/>
              </a:ext>
            </a:extLst>
          </p:cNvPr>
          <p:cNvCxnSpPr>
            <a:cxnSpLocks/>
          </p:cNvCxnSpPr>
          <p:nvPr/>
        </p:nvCxnSpPr>
        <p:spPr>
          <a:xfrm>
            <a:off x="3447524" y="2235700"/>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105E0050-EFA0-179E-CB9F-A0E1E883C17C}"/>
              </a:ext>
            </a:extLst>
          </p:cNvPr>
          <p:cNvCxnSpPr>
            <a:cxnSpLocks/>
          </p:cNvCxnSpPr>
          <p:nvPr/>
        </p:nvCxnSpPr>
        <p:spPr>
          <a:xfrm>
            <a:off x="4309939" y="2466533"/>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7968B990-C686-624A-C1B3-958A4B5596B5}"/>
              </a:ext>
            </a:extLst>
          </p:cNvPr>
          <p:cNvCxnSpPr>
            <a:cxnSpLocks/>
          </p:cNvCxnSpPr>
          <p:nvPr/>
        </p:nvCxnSpPr>
        <p:spPr>
          <a:xfrm>
            <a:off x="4392958" y="2004868"/>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6EC508DE-73C5-E9B5-606A-615B5DBF5657}"/>
              </a:ext>
            </a:extLst>
          </p:cNvPr>
          <p:cNvSpPr txBox="1"/>
          <p:nvPr/>
        </p:nvSpPr>
        <p:spPr>
          <a:xfrm>
            <a:off x="-979" y="1820201"/>
            <a:ext cx="2666884" cy="830997"/>
          </a:xfrm>
          <a:prstGeom prst="rect">
            <a:avLst/>
          </a:prstGeom>
          <a:noFill/>
        </p:spPr>
        <p:txBody>
          <a:bodyPr wrap="none" rtlCol="0">
            <a:spAutoFit/>
          </a:bodyPr>
          <a:lstStyle/>
          <a:p>
            <a:r>
              <a:rPr lang="en-US" altLang="ja-JP" sz="2400" dirty="0">
                <a:solidFill>
                  <a:schemeClr val="accent1"/>
                </a:solidFill>
              </a:rPr>
              <a:t>Metagenomic reads</a:t>
            </a:r>
          </a:p>
          <a:p>
            <a:r>
              <a:rPr lang="en-US" altLang="ja-JP" sz="2400" dirty="0">
                <a:solidFill>
                  <a:schemeClr val="accent1"/>
                </a:solidFill>
              </a:rPr>
              <a:t>(DNA)</a:t>
            </a:r>
          </a:p>
        </p:txBody>
      </p:sp>
      <p:cxnSp>
        <p:nvCxnSpPr>
          <p:cNvPr id="31" name="直線矢印コネクタ 30">
            <a:extLst>
              <a:ext uri="{FF2B5EF4-FFF2-40B4-BE49-F238E27FC236}">
                <a16:creationId xmlns:a16="http://schemas.microsoft.com/office/drawing/2014/main" id="{D163D45B-50CB-F624-EFD2-56BDB5E1427A}"/>
              </a:ext>
            </a:extLst>
          </p:cNvPr>
          <p:cNvCxnSpPr>
            <a:cxnSpLocks/>
          </p:cNvCxnSpPr>
          <p:nvPr/>
        </p:nvCxnSpPr>
        <p:spPr>
          <a:xfrm>
            <a:off x="6477215" y="1901058"/>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3B01C5A7-2E1B-4472-7250-39B3C392B11D}"/>
              </a:ext>
            </a:extLst>
          </p:cNvPr>
          <p:cNvSpPr txBox="1"/>
          <p:nvPr/>
        </p:nvSpPr>
        <p:spPr>
          <a:xfrm>
            <a:off x="-979" y="3025715"/>
            <a:ext cx="3407728" cy="830997"/>
          </a:xfrm>
          <a:prstGeom prst="rect">
            <a:avLst/>
          </a:prstGeom>
          <a:noFill/>
        </p:spPr>
        <p:txBody>
          <a:bodyPr wrap="none" rtlCol="0">
            <a:spAutoFit/>
          </a:bodyPr>
          <a:lstStyle/>
          <a:p>
            <a:r>
              <a:rPr lang="en-US" altLang="ja-JP" sz="2400" dirty="0">
                <a:solidFill>
                  <a:schemeClr val="accent4"/>
                </a:solidFill>
              </a:rPr>
              <a:t>Metatranscriptomic reads</a:t>
            </a:r>
          </a:p>
          <a:p>
            <a:r>
              <a:rPr lang="en-US" altLang="ja-JP" sz="2400" dirty="0">
                <a:solidFill>
                  <a:schemeClr val="accent4"/>
                </a:solidFill>
              </a:rPr>
              <a:t>(RNA)</a:t>
            </a:r>
          </a:p>
        </p:txBody>
      </p:sp>
      <p:cxnSp>
        <p:nvCxnSpPr>
          <p:cNvPr id="33" name="直線矢印コネクタ 32">
            <a:extLst>
              <a:ext uri="{FF2B5EF4-FFF2-40B4-BE49-F238E27FC236}">
                <a16:creationId xmlns:a16="http://schemas.microsoft.com/office/drawing/2014/main" id="{088139FD-E11C-453C-E0BA-FE0A8E42F995}"/>
              </a:ext>
            </a:extLst>
          </p:cNvPr>
          <p:cNvCxnSpPr>
            <a:cxnSpLocks/>
          </p:cNvCxnSpPr>
          <p:nvPr/>
        </p:nvCxnSpPr>
        <p:spPr>
          <a:xfrm>
            <a:off x="3636181" y="3285923"/>
            <a:ext cx="1243845" cy="0"/>
          </a:xfrm>
          <a:prstGeom prst="straightConnector1">
            <a:avLst/>
          </a:prstGeom>
          <a:ln w="3810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35895A6C-3153-C059-56F8-65DF08345B7A}"/>
              </a:ext>
            </a:extLst>
          </p:cNvPr>
          <p:cNvCxnSpPr>
            <a:cxnSpLocks/>
          </p:cNvCxnSpPr>
          <p:nvPr/>
        </p:nvCxnSpPr>
        <p:spPr>
          <a:xfrm>
            <a:off x="6202877" y="1431126"/>
            <a:ext cx="252000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直線矢印コネクタ 37">
            <a:extLst>
              <a:ext uri="{FF2B5EF4-FFF2-40B4-BE49-F238E27FC236}">
                <a16:creationId xmlns:a16="http://schemas.microsoft.com/office/drawing/2014/main" id="{CDCCF7FD-7ED2-1F9B-3F84-A68417BB1097}"/>
              </a:ext>
            </a:extLst>
          </p:cNvPr>
          <p:cNvCxnSpPr>
            <a:cxnSpLocks/>
          </p:cNvCxnSpPr>
          <p:nvPr/>
        </p:nvCxnSpPr>
        <p:spPr>
          <a:xfrm>
            <a:off x="9233645" y="1431126"/>
            <a:ext cx="252000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DC87D350-9232-948C-CFC3-2A16145C8D85}"/>
              </a:ext>
            </a:extLst>
          </p:cNvPr>
          <p:cNvCxnSpPr>
            <a:cxnSpLocks/>
          </p:cNvCxnSpPr>
          <p:nvPr/>
        </p:nvCxnSpPr>
        <p:spPr>
          <a:xfrm>
            <a:off x="9249800" y="1822258"/>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EB4728E4-481C-A330-F717-7DE7E94D7924}"/>
              </a:ext>
            </a:extLst>
          </p:cNvPr>
          <p:cNvCxnSpPr>
            <a:cxnSpLocks/>
          </p:cNvCxnSpPr>
          <p:nvPr/>
        </p:nvCxnSpPr>
        <p:spPr>
          <a:xfrm>
            <a:off x="4258103" y="3644950"/>
            <a:ext cx="1243845" cy="0"/>
          </a:xfrm>
          <a:prstGeom prst="straightConnector1">
            <a:avLst/>
          </a:prstGeom>
          <a:ln w="3810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直線矢印コネクタ 41">
            <a:extLst>
              <a:ext uri="{FF2B5EF4-FFF2-40B4-BE49-F238E27FC236}">
                <a16:creationId xmlns:a16="http://schemas.microsoft.com/office/drawing/2014/main" id="{62F768FE-179D-D545-4B32-06D2D789B25C}"/>
              </a:ext>
            </a:extLst>
          </p:cNvPr>
          <p:cNvCxnSpPr>
            <a:cxnSpLocks/>
          </p:cNvCxnSpPr>
          <p:nvPr/>
        </p:nvCxnSpPr>
        <p:spPr>
          <a:xfrm>
            <a:off x="6764744" y="3285923"/>
            <a:ext cx="1243845" cy="0"/>
          </a:xfrm>
          <a:prstGeom prst="straightConnector1">
            <a:avLst/>
          </a:prstGeom>
          <a:ln w="3810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直線矢印コネクタ 42">
            <a:extLst>
              <a:ext uri="{FF2B5EF4-FFF2-40B4-BE49-F238E27FC236}">
                <a16:creationId xmlns:a16="http://schemas.microsoft.com/office/drawing/2014/main" id="{3BBE6D4B-CB96-2221-4698-9B9878C71EA4}"/>
              </a:ext>
            </a:extLst>
          </p:cNvPr>
          <p:cNvCxnSpPr>
            <a:cxnSpLocks/>
          </p:cNvCxnSpPr>
          <p:nvPr/>
        </p:nvCxnSpPr>
        <p:spPr>
          <a:xfrm>
            <a:off x="7099138" y="3644950"/>
            <a:ext cx="1243845" cy="0"/>
          </a:xfrm>
          <a:prstGeom prst="straightConnector1">
            <a:avLst/>
          </a:prstGeom>
          <a:ln w="38100">
            <a:solidFill>
              <a:schemeClr val="accent4"/>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115BD2D1-E448-5FFC-286C-D597E82067BE}"/>
              </a:ext>
            </a:extLst>
          </p:cNvPr>
          <p:cNvCxnSpPr>
            <a:cxnSpLocks/>
          </p:cNvCxnSpPr>
          <p:nvPr/>
        </p:nvCxnSpPr>
        <p:spPr>
          <a:xfrm>
            <a:off x="10246912" y="2114237"/>
            <a:ext cx="1243845" cy="0"/>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テキスト ボックス 44">
            <a:extLst>
              <a:ext uri="{FF2B5EF4-FFF2-40B4-BE49-F238E27FC236}">
                <a16:creationId xmlns:a16="http://schemas.microsoft.com/office/drawing/2014/main" id="{D64804D6-35BB-446A-40F2-ADE478988EA0}"/>
              </a:ext>
            </a:extLst>
          </p:cNvPr>
          <p:cNvSpPr txBox="1"/>
          <p:nvPr/>
        </p:nvSpPr>
        <p:spPr>
          <a:xfrm>
            <a:off x="2674168" y="3935751"/>
            <a:ext cx="2962635" cy="1569660"/>
          </a:xfrm>
          <a:prstGeom prst="rect">
            <a:avLst/>
          </a:prstGeom>
          <a:noFill/>
        </p:spPr>
        <p:txBody>
          <a:bodyPr wrap="square" rtlCol="0">
            <a:spAutoFit/>
          </a:bodyPr>
          <a:lstStyle/>
          <a:p>
            <a:r>
              <a:rPr kumimoji="1" lang="en-US" altLang="ja-JP" sz="2400" dirty="0"/>
              <a:t>Expressed, but metagenomic reads are abundant.</a:t>
            </a:r>
          </a:p>
          <a:p>
            <a:r>
              <a:rPr lang="en-US" altLang="ja-JP" sz="2400" dirty="0"/>
              <a:t>= Low expression level</a:t>
            </a:r>
            <a:endParaRPr kumimoji="1" lang="ja-JP" altLang="en-US" sz="2400"/>
          </a:p>
        </p:txBody>
      </p:sp>
      <p:sp>
        <p:nvSpPr>
          <p:cNvPr id="47" name="テキスト ボックス 46">
            <a:extLst>
              <a:ext uri="{FF2B5EF4-FFF2-40B4-BE49-F238E27FC236}">
                <a16:creationId xmlns:a16="http://schemas.microsoft.com/office/drawing/2014/main" id="{C7F13DFF-DF67-7B1B-9BDE-70E1C84F7D6B}"/>
              </a:ext>
            </a:extLst>
          </p:cNvPr>
          <p:cNvSpPr txBox="1"/>
          <p:nvPr/>
        </p:nvSpPr>
        <p:spPr>
          <a:xfrm>
            <a:off x="5822330" y="3935751"/>
            <a:ext cx="3128672" cy="1569660"/>
          </a:xfrm>
          <a:prstGeom prst="rect">
            <a:avLst/>
          </a:prstGeom>
          <a:noFill/>
        </p:spPr>
        <p:txBody>
          <a:bodyPr wrap="square" rtlCol="0">
            <a:spAutoFit/>
          </a:bodyPr>
          <a:lstStyle/>
          <a:p>
            <a:r>
              <a:rPr kumimoji="1" lang="en-US" altLang="ja-JP" sz="2400" dirty="0"/>
              <a:t>Similar RNA abundance, but few metagenomic reads are detected.</a:t>
            </a:r>
          </a:p>
          <a:p>
            <a:r>
              <a:rPr lang="en-US" altLang="ja-JP" sz="2400" dirty="0"/>
              <a:t>= High expression level</a:t>
            </a:r>
            <a:endParaRPr kumimoji="1" lang="ja-JP" altLang="en-US" sz="2400"/>
          </a:p>
        </p:txBody>
      </p:sp>
      <p:sp>
        <p:nvSpPr>
          <p:cNvPr id="48" name="テキスト ボックス 47">
            <a:extLst>
              <a:ext uri="{FF2B5EF4-FFF2-40B4-BE49-F238E27FC236}">
                <a16:creationId xmlns:a16="http://schemas.microsoft.com/office/drawing/2014/main" id="{533FBA0B-2097-2A81-D3AA-305EB58B987D}"/>
              </a:ext>
            </a:extLst>
          </p:cNvPr>
          <p:cNvSpPr txBox="1"/>
          <p:nvPr/>
        </p:nvSpPr>
        <p:spPr>
          <a:xfrm>
            <a:off x="9136529" y="3935751"/>
            <a:ext cx="2942200" cy="1200329"/>
          </a:xfrm>
          <a:prstGeom prst="rect">
            <a:avLst/>
          </a:prstGeom>
          <a:noFill/>
        </p:spPr>
        <p:txBody>
          <a:bodyPr wrap="square" rtlCol="0">
            <a:spAutoFit/>
          </a:bodyPr>
          <a:lstStyle/>
          <a:p>
            <a:r>
              <a:rPr kumimoji="1" lang="en-US" altLang="ja-JP" sz="2400" dirty="0"/>
              <a:t>DNA are detected</a:t>
            </a:r>
            <a:r>
              <a:rPr lang="en-US" altLang="ja-JP" sz="2400" dirty="0"/>
              <a:t>, but RNA are absent.</a:t>
            </a:r>
          </a:p>
          <a:p>
            <a:r>
              <a:rPr kumimoji="1" lang="en-US" altLang="ja-JP" sz="2400" dirty="0"/>
              <a:t>= Unexpressed genes</a:t>
            </a:r>
            <a:endParaRPr kumimoji="1" lang="ja-JP" altLang="en-US" sz="2400"/>
          </a:p>
        </p:txBody>
      </p:sp>
      <p:sp>
        <p:nvSpPr>
          <p:cNvPr id="6" name="テキスト ボックス 5">
            <a:extLst>
              <a:ext uri="{FF2B5EF4-FFF2-40B4-BE49-F238E27FC236}">
                <a16:creationId xmlns:a16="http://schemas.microsoft.com/office/drawing/2014/main" id="{2442E21C-AEA8-C41E-EB20-3A42FFE3EC42}"/>
              </a:ext>
            </a:extLst>
          </p:cNvPr>
          <p:cNvSpPr txBox="1"/>
          <p:nvPr/>
        </p:nvSpPr>
        <p:spPr>
          <a:xfrm>
            <a:off x="10101491" y="864927"/>
            <a:ext cx="2090509" cy="338554"/>
          </a:xfrm>
          <a:prstGeom prst="rect">
            <a:avLst/>
          </a:prstGeom>
          <a:noFill/>
        </p:spPr>
        <p:txBody>
          <a:bodyPr wrap="none" rtlCol="0">
            <a:spAutoFit/>
          </a:bodyPr>
          <a:lstStyle/>
          <a:p>
            <a:pPr algn="r"/>
            <a:r>
              <a:rPr lang="en-US" altLang="ja-JP" sz="1600" dirty="0"/>
              <a:t>CDS: coding sequences</a:t>
            </a:r>
          </a:p>
        </p:txBody>
      </p:sp>
    </p:spTree>
    <p:extLst>
      <p:ext uri="{BB962C8B-B14F-4D97-AF65-F5344CB8AC3E}">
        <p14:creationId xmlns:p14="http://schemas.microsoft.com/office/powerpoint/2010/main" val="283715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1ADD0-6460-EC3D-4D96-34612DDEDE0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0BCC4E-A3FE-015F-306A-8C21B37C2528}"/>
              </a:ext>
            </a:extLst>
          </p:cNvPr>
          <p:cNvSpPr>
            <a:spLocks noGrp="1"/>
          </p:cNvSpPr>
          <p:nvPr>
            <p:ph type="title"/>
          </p:nvPr>
        </p:nvSpPr>
        <p:spPr>
          <a:xfrm>
            <a:off x="0" y="0"/>
            <a:ext cx="12192000" cy="864000"/>
          </a:xfrm>
        </p:spPr>
        <p:txBody>
          <a:bodyPr>
            <a:normAutofit/>
          </a:bodyPr>
          <a:lstStyle/>
          <a:p>
            <a:r>
              <a:rPr kumimoji="1" lang="en-US" altLang="ja-JP" dirty="0"/>
              <a:t>Optimization of Mapping Tools for DNA and RNA</a:t>
            </a:r>
            <a:endParaRPr kumimoji="1" lang="ja-JP" altLang="en-US"/>
          </a:p>
        </p:txBody>
      </p:sp>
      <p:sp>
        <p:nvSpPr>
          <p:cNvPr id="3" name="スライド番号プレースホルダー 2">
            <a:extLst>
              <a:ext uri="{FF2B5EF4-FFF2-40B4-BE49-F238E27FC236}">
                <a16:creationId xmlns:a16="http://schemas.microsoft.com/office/drawing/2014/main" id="{E9C93D8B-3D1B-8858-EBF7-D439A60AFDDE}"/>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6</a:t>
            </a:fld>
            <a:endParaRPr kumimoji="1" lang="ja-JP" altLang="en-US" sz="1800">
              <a:solidFill>
                <a:schemeClr val="tx1"/>
              </a:solidFill>
            </a:endParaRPr>
          </a:p>
        </p:txBody>
      </p:sp>
      <p:sp>
        <p:nvSpPr>
          <p:cNvPr id="29" name="テキスト ボックス 28">
            <a:extLst>
              <a:ext uri="{FF2B5EF4-FFF2-40B4-BE49-F238E27FC236}">
                <a16:creationId xmlns:a16="http://schemas.microsoft.com/office/drawing/2014/main" id="{B7927F81-F0B3-C225-B5BA-EDFF9ADD0EC8}"/>
              </a:ext>
            </a:extLst>
          </p:cNvPr>
          <p:cNvSpPr txBox="1"/>
          <p:nvPr/>
        </p:nvSpPr>
        <p:spPr>
          <a:xfrm>
            <a:off x="400861" y="6018428"/>
            <a:ext cx="11390362" cy="523220"/>
          </a:xfrm>
          <a:prstGeom prst="rect">
            <a:avLst/>
          </a:prstGeom>
          <a:noFill/>
        </p:spPr>
        <p:txBody>
          <a:bodyPr wrap="none" rtlCol="0" anchor="b">
            <a:spAutoFit/>
          </a:bodyPr>
          <a:lstStyle/>
          <a:p>
            <a:pPr algn="just"/>
            <a:r>
              <a:rPr lang="en-US" altLang="ja-JP" sz="2800" dirty="0"/>
              <a:t>BWA MEM is the best choice for metagenomic and metatranscriptomic reads.</a:t>
            </a:r>
          </a:p>
        </p:txBody>
      </p:sp>
      <p:pic>
        <p:nvPicPr>
          <p:cNvPr id="9" name="図 8">
            <a:extLst>
              <a:ext uri="{FF2B5EF4-FFF2-40B4-BE49-F238E27FC236}">
                <a16:creationId xmlns:a16="http://schemas.microsoft.com/office/drawing/2014/main" id="{F29FD8BE-6590-4DB6-A5A3-8AD323D96D54}"/>
              </a:ext>
            </a:extLst>
          </p:cNvPr>
          <p:cNvPicPr>
            <a:picLocks noChangeAspect="1"/>
          </p:cNvPicPr>
          <p:nvPr/>
        </p:nvPicPr>
        <p:blipFill>
          <a:blip r:embed="rId3"/>
          <a:stretch>
            <a:fillRect/>
          </a:stretch>
        </p:blipFill>
        <p:spPr>
          <a:xfrm>
            <a:off x="207116" y="864000"/>
            <a:ext cx="4070361" cy="5154428"/>
          </a:xfrm>
          <a:prstGeom prst="rect">
            <a:avLst/>
          </a:prstGeom>
        </p:spPr>
      </p:pic>
      <p:sp>
        <p:nvSpPr>
          <p:cNvPr id="7" name="テキスト ボックス 6">
            <a:extLst>
              <a:ext uri="{FF2B5EF4-FFF2-40B4-BE49-F238E27FC236}">
                <a16:creationId xmlns:a16="http://schemas.microsoft.com/office/drawing/2014/main" id="{8B9C0021-9756-80ED-4D27-6852800E0EB9}"/>
              </a:ext>
            </a:extLst>
          </p:cNvPr>
          <p:cNvSpPr txBox="1"/>
          <p:nvPr/>
        </p:nvSpPr>
        <p:spPr>
          <a:xfrm>
            <a:off x="2241763" y="839572"/>
            <a:ext cx="3592202" cy="1938992"/>
          </a:xfrm>
          <a:prstGeom prst="rect">
            <a:avLst/>
          </a:prstGeom>
          <a:noFill/>
        </p:spPr>
        <p:txBody>
          <a:bodyPr wrap="none" rtlCol="0">
            <a:spAutoFit/>
          </a:bodyPr>
          <a:lstStyle/>
          <a:p>
            <a:r>
              <a:rPr lang="en-US" altLang="ja-JP" sz="2400" u="sng" dirty="0"/>
              <a:t>Datasets</a:t>
            </a:r>
          </a:p>
          <a:p>
            <a:pPr marL="342900" indent="-342900">
              <a:buFont typeface="Arial" panose="020B0604020202020204" pitchFamily="34" charset="0"/>
              <a:buChar char="•"/>
            </a:pPr>
            <a:r>
              <a:rPr lang="en-US" altLang="ja-JP" sz="2400" dirty="0"/>
              <a:t>56</a:t>
            </a:r>
            <a:r>
              <a:rPr kumimoji="1" lang="en-US" altLang="ja-JP" sz="2400" dirty="0"/>
              <a:t> NGS short reads</a:t>
            </a:r>
            <a:endParaRPr lang="en-US" altLang="ja-JP" sz="2400" dirty="0"/>
          </a:p>
          <a:p>
            <a:r>
              <a:rPr kumimoji="1" lang="en-US" altLang="ja-JP" sz="2400" dirty="0"/>
              <a:t>     (32 samples)</a:t>
            </a:r>
          </a:p>
          <a:p>
            <a:pPr marL="342900" indent="-342900">
              <a:buFont typeface="Arial" panose="020B0604020202020204" pitchFamily="34" charset="0"/>
              <a:buChar char="•"/>
            </a:pPr>
            <a:r>
              <a:rPr kumimoji="1" lang="en-US" altLang="ja-JP" sz="2400" dirty="0"/>
              <a:t>Soil microbiome</a:t>
            </a:r>
          </a:p>
          <a:p>
            <a:pPr marL="342900" indent="-342900">
              <a:buFont typeface="Arial" panose="020B0604020202020204" pitchFamily="34" charset="0"/>
              <a:buChar char="•"/>
            </a:pPr>
            <a:r>
              <a:rPr lang="en-US" altLang="ja-JP" sz="2400" dirty="0"/>
              <a:t>Obtained from NCBI SRA</a:t>
            </a:r>
            <a:endParaRPr kumimoji="1" lang="en-US" altLang="ja-JP" sz="2400" dirty="0"/>
          </a:p>
        </p:txBody>
      </p:sp>
      <p:sp>
        <p:nvSpPr>
          <p:cNvPr id="12" name="テキスト ボックス 11">
            <a:extLst>
              <a:ext uri="{FF2B5EF4-FFF2-40B4-BE49-F238E27FC236}">
                <a16:creationId xmlns:a16="http://schemas.microsoft.com/office/drawing/2014/main" id="{CDE6F0AC-78D9-5A58-A2A4-A8B6A53C5DF3}"/>
              </a:ext>
            </a:extLst>
          </p:cNvPr>
          <p:cNvSpPr txBox="1"/>
          <p:nvPr/>
        </p:nvSpPr>
        <p:spPr>
          <a:xfrm>
            <a:off x="9638672" y="5755841"/>
            <a:ext cx="2553328" cy="338554"/>
          </a:xfrm>
          <a:prstGeom prst="rect">
            <a:avLst/>
          </a:prstGeom>
          <a:noFill/>
        </p:spPr>
        <p:txBody>
          <a:bodyPr wrap="none" rtlCol="0">
            <a:spAutoFit/>
          </a:bodyPr>
          <a:lstStyle/>
          <a:p>
            <a:pPr algn="r"/>
            <a:r>
              <a:rPr lang="en-US" altLang="ja-JP" sz="1600" dirty="0"/>
              <a:t>SRA: Sequence Read Archive</a:t>
            </a:r>
          </a:p>
        </p:txBody>
      </p:sp>
      <p:graphicFrame>
        <p:nvGraphicFramePr>
          <p:cNvPr id="4" name="グラフ 3">
            <a:extLst>
              <a:ext uri="{FF2B5EF4-FFF2-40B4-BE49-F238E27FC236}">
                <a16:creationId xmlns:a16="http://schemas.microsoft.com/office/drawing/2014/main" id="{632E59ED-A06C-ED49-B3D6-19DE46FC9D22}"/>
              </a:ext>
            </a:extLst>
          </p:cNvPr>
          <p:cNvGraphicFramePr>
            <a:graphicFrameLocks/>
          </p:cNvGraphicFramePr>
          <p:nvPr>
            <p:extLst>
              <p:ext uri="{D42A27DB-BD31-4B8C-83A1-F6EECF244321}">
                <p14:modId xmlns:p14="http://schemas.microsoft.com/office/powerpoint/2010/main" val="1593936912"/>
              </p:ext>
            </p:extLst>
          </p:nvPr>
        </p:nvGraphicFramePr>
        <p:xfrm>
          <a:off x="5892000" y="864000"/>
          <a:ext cx="6300000" cy="504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5353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C5D06-2024-E086-A56C-EFADEFE232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A3EB2E-9D55-A18D-B559-EBC32A3DC377}"/>
              </a:ext>
            </a:extLst>
          </p:cNvPr>
          <p:cNvSpPr>
            <a:spLocks noGrp="1"/>
          </p:cNvSpPr>
          <p:nvPr>
            <p:ph type="title"/>
          </p:nvPr>
        </p:nvSpPr>
        <p:spPr>
          <a:xfrm>
            <a:off x="0" y="0"/>
            <a:ext cx="12192000" cy="864000"/>
          </a:xfrm>
        </p:spPr>
        <p:txBody>
          <a:bodyPr>
            <a:normAutofit/>
          </a:bodyPr>
          <a:lstStyle/>
          <a:p>
            <a:r>
              <a:rPr kumimoji="1" lang="en-US" altLang="ja-JP" dirty="0"/>
              <a:t>Metagenomic Contigs</a:t>
            </a:r>
            <a:endParaRPr kumimoji="1" lang="ja-JP" altLang="en-US"/>
          </a:p>
        </p:txBody>
      </p:sp>
      <p:sp>
        <p:nvSpPr>
          <p:cNvPr id="3" name="スライド番号プレースホルダー 2">
            <a:extLst>
              <a:ext uri="{FF2B5EF4-FFF2-40B4-BE49-F238E27FC236}">
                <a16:creationId xmlns:a16="http://schemas.microsoft.com/office/drawing/2014/main" id="{20594E65-5298-0990-62BF-006129CED7A8}"/>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7</a:t>
            </a:fld>
            <a:endParaRPr kumimoji="1" lang="ja-JP" altLang="en-US" sz="1800">
              <a:solidFill>
                <a:schemeClr val="tx1"/>
              </a:solidFill>
            </a:endParaRPr>
          </a:p>
        </p:txBody>
      </p:sp>
      <p:sp>
        <p:nvSpPr>
          <p:cNvPr id="29" name="テキスト ボックス 28">
            <a:extLst>
              <a:ext uri="{FF2B5EF4-FFF2-40B4-BE49-F238E27FC236}">
                <a16:creationId xmlns:a16="http://schemas.microsoft.com/office/drawing/2014/main" id="{9F17AD52-84A0-1218-E28B-E2D0F21E8135}"/>
              </a:ext>
            </a:extLst>
          </p:cNvPr>
          <p:cNvSpPr txBox="1"/>
          <p:nvPr/>
        </p:nvSpPr>
        <p:spPr>
          <a:xfrm>
            <a:off x="584966" y="6018428"/>
            <a:ext cx="11022185" cy="523220"/>
          </a:xfrm>
          <a:prstGeom prst="rect">
            <a:avLst/>
          </a:prstGeom>
          <a:noFill/>
        </p:spPr>
        <p:txBody>
          <a:bodyPr wrap="none" rtlCol="0" anchor="b">
            <a:spAutoFit/>
          </a:bodyPr>
          <a:lstStyle/>
          <a:p>
            <a:pPr algn="just"/>
            <a:r>
              <a:rPr lang="en-US" altLang="ja-JP" sz="2800" dirty="0"/>
              <a:t>Metagenomic contigs are effective in mapping both reads for the datasets.</a:t>
            </a:r>
          </a:p>
        </p:txBody>
      </p:sp>
      <p:pic>
        <p:nvPicPr>
          <p:cNvPr id="4" name="図 3">
            <a:extLst>
              <a:ext uri="{FF2B5EF4-FFF2-40B4-BE49-F238E27FC236}">
                <a16:creationId xmlns:a16="http://schemas.microsoft.com/office/drawing/2014/main" id="{E66A9E15-F0C3-13BF-050C-43E03F585B2E}"/>
              </a:ext>
            </a:extLst>
          </p:cNvPr>
          <p:cNvPicPr>
            <a:picLocks noChangeAspect="1"/>
          </p:cNvPicPr>
          <p:nvPr/>
        </p:nvPicPr>
        <p:blipFill>
          <a:blip r:embed="rId3"/>
          <a:stretch>
            <a:fillRect/>
          </a:stretch>
        </p:blipFill>
        <p:spPr>
          <a:xfrm>
            <a:off x="86235" y="1549367"/>
            <a:ext cx="5719529" cy="3901638"/>
          </a:xfrm>
          <a:prstGeom prst="rect">
            <a:avLst/>
          </a:prstGeom>
        </p:spPr>
      </p:pic>
      <p:graphicFrame>
        <p:nvGraphicFramePr>
          <p:cNvPr id="8" name="グラフ 7">
            <a:extLst>
              <a:ext uri="{FF2B5EF4-FFF2-40B4-BE49-F238E27FC236}">
                <a16:creationId xmlns:a16="http://schemas.microsoft.com/office/drawing/2014/main" id="{B4B373BC-E6C9-0C4A-B05F-5617A179FAF8}"/>
              </a:ext>
            </a:extLst>
          </p:cNvPr>
          <p:cNvGraphicFramePr>
            <a:graphicFrameLocks/>
          </p:cNvGraphicFramePr>
          <p:nvPr>
            <p:extLst>
              <p:ext uri="{D42A27DB-BD31-4B8C-83A1-F6EECF244321}">
                <p14:modId xmlns:p14="http://schemas.microsoft.com/office/powerpoint/2010/main" val="3509551753"/>
              </p:ext>
            </p:extLst>
          </p:nvPr>
        </p:nvGraphicFramePr>
        <p:xfrm>
          <a:off x="5892000" y="864000"/>
          <a:ext cx="6300000" cy="5040000"/>
        </p:xfrm>
        <a:graphic>
          <a:graphicData uri="http://schemas.openxmlformats.org/drawingml/2006/chart">
            <c:chart xmlns:c="http://schemas.openxmlformats.org/drawingml/2006/chart" xmlns:r="http://schemas.openxmlformats.org/officeDocument/2006/relationships" r:id="rId4"/>
          </a:graphicData>
        </a:graphic>
      </p:graphicFrame>
      <p:sp>
        <p:nvSpPr>
          <p:cNvPr id="11" name="テキスト ボックス 10">
            <a:extLst>
              <a:ext uri="{FF2B5EF4-FFF2-40B4-BE49-F238E27FC236}">
                <a16:creationId xmlns:a16="http://schemas.microsoft.com/office/drawing/2014/main" id="{E28D26C4-51EC-06DC-5B85-29FAB6477907}"/>
              </a:ext>
            </a:extLst>
          </p:cNvPr>
          <p:cNvSpPr txBox="1"/>
          <p:nvPr/>
        </p:nvSpPr>
        <p:spPr>
          <a:xfrm>
            <a:off x="0" y="727053"/>
            <a:ext cx="5719529" cy="707886"/>
          </a:xfrm>
          <a:prstGeom prst="rect">
            <a:avLst/>
          </a:prstGeom>
          <a:noFill/>
        </p:spPr>
        <p:txBody>
          <a:bodyPr wrap="square" rtlCol="0">
            <a:spAutoFit/>
          </a:bodyPr>
          <a:lstStyle/>
          <a:p>
            <a:r>
              <a:rPr lang="en-US" altLang="ja-JP" sz="2000" dirty="0"/>
              <a:t>Although metagenomic contigs are widely used, three types of mapping references are compared.</a:t>
            </a:r>
            <a:endParaRPr kumimoji="1" lang="en-US" altLang="ja-JP" sz="2000" dirty="0"/>
          </a:p>
        </p:txBody>
      </p:sp>
      <p:sp>
        <p:nvSpPr>
          <p:cNvPr id="12" name="テキスト ボックス 11">
            <a:extLst>
              <a:ext uri="{FF2B5EF4-FFF2-40B4-BE49-F238E27FC236}">
                <a16:creationId xmlns:a16="http://schemas.microsoft.com/office/drawing/2014/main" id="{A2DFDE32-DE15-788B-FAE0-D0D38FEAC93C}"/>
              </a:ext>
            </a:extLst>
          </p:cNvPr>
          <p:cNvSpPr txBox="1"/>
          <p:nvPr/>
        </p:nvSpPr>
        <p:spPr>
          <a:xfrm>
            <a:off x="8368902" y="5755841"/>
            <a:ext cx="3823098" cy="338554"/>
          </a:xfrm>
          <a:prstGeom prst="rect">
            <a:avLst/>
          </a:prstGeom>
          <a:noFill/>
        </p:spPr>
        <p:txBody>
          <a:bodyPr wrap="none" rtlCol="0">
            <a:spAutoFit/>
          </a:bodyPr>
          <a:lstStyle/>
          <a:p>
            <a:pPr algn="r"/>
            <a:r>
              <a:rPr lang="en-US" altLang="ja-JP" sz="1600" dirty="0"/>
              <a:t>MAGs: Metagenome-Assembled Genomes</a:t>
            </a:r>
          </a:p>
        </p:txBody>
      </p:sp>
    </p:spTree>
    <p:extLst>
      <p:ext uri="{BB962C8B-B14F-4D97-AF65-F5344CB8AC3E}">
        <p14:creationId xmlns:p14="http://schemas.microsoft.com/office/powerpoint/2010/main" val="2304871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B99BA-E106-8C9F-9625-514FC4F734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78E034-A814-64B6-19CE-09342AEE08A7}"/>
              </a:ext>
            </a:extLst>
          </p:cNvPr>
          <p:cNvSpPr>
            <a:spLocks noGrp="1"/>
          </p:cNvSpPr>
          <p:nvPr>
            <p:ph type="title"/>
          </p:nvPr>
        </p:nvSpPr>
        <p:spPr>
          <a:xfrm>
            <a:off x="0" y="0"/>
            <a:ext cx="12192000" cy="864000"/>
          </a:xfrm>
        </p:spPr>
        <p:txBody>
          <a:bodyPr/>
          <a:lstStyle/>
          <a:p>
            <a:r>
              <a:rPr kumimoji="1" lang="en-US" altLang="ja-JP" dirty="0"/>
              <a:t>Outline</a:t>
            </a:r>
            <a:endParaRPr kumimoji="1" lang="ja-JP" altLang="en-US"/>
          </a:p>
        </p:txBody>
      </p:sp>
      <p:sp>
        <p:nvSpPr>
          <p:cNvPr id="3" name="スライド番号プレースホルダー 2">
            <a:extLst>
              <a:ext uri="{FF2B5EF4-FFF2-40B4-BE49-F238E27FC236}">
                <a16:creationId xmlns:a16="http://schemas.microsoft.com/office/drawing/2014/main" id="{AFD771B1-3552-D85F-AE72-DB34CD10A5E1}"/>
              </a:ext>
            </a:extLst>
          </p:cNvPr>
          <p:cNvSpPr>
            <a:spLocks noGrp="1"/>
          </p:cNvSpPr>
          <p:nvPr>
            <p:ph type="sldNum" sz="quarter" idx="12"/>
          </p:nvPr>
        </p:nvSpPr>
        <p:spPr>
          <a:xfrm>
            <a:off x="9448800" y="498875"/>
            <a:ext cx="2743200" cy="365125"/>
          </a:xfrm>
        </p:spPr>
        <p:txBody>
          <a:bodyPr/>
          <a:lstStyle/>
          <a:p>
            <a:fld id="{E4E2465A-B6E0-AA42-BAB6-B7C1F0A3180F}" type="slidenum">
              <a:rPr kumimoji="1" lang="ja-JP" altLang="en-US" sz="1800" smtClean="0">
                <a:solidFill>
                  <a:schemeClr val="tx1"/>
                </a:solidFill>
              </a:rPr>
              <a:t>8</a:t>
            </a:fld>
            <a:endParaRPr kumimoji="1" lang="ja-JP" altLang="en-US" sz="1800">
              <a:solidFill>
                <a:schemeClr val="tx1"/>
              </a:solidFill>
            </a:endParaRPr>
          </a:p>
        </p:txBody>
      </p:sp>
      <p:sp>
        <p:nvSpPr>
          <p:cNvPr id="6" name="テキスト ボックス 5">
            <a:extLst>
              <a:ext uri="{FF2B5EF4-FFF2-40B4-BE49-F238E27FC236}">
                <a16:creationId xmlns:a16="http://schemas.microsoft.com/office/drawing/2014/main" id="{264678FF-66C6-A7E3-C0DE-2205E1E6F60B}"/>
              </a:ext>
            </a:extLst>
          </p:cNvPr>
          <p:cNvSpPr txBox="1"/>
          <p:nvPr/>
        </p:nvSpPr>
        <p:spPr>
          <a:xfrm>
            <a:off x="2069392" y="1345913"/>
            <a:ext cx="8211429" cy="3970318"/>
          </a:xfrm>
          <a:prstGeom prst="rect">
            <a:avLst/>
          </a:prstGeom>
          <a:noFill/>
        </p:spPr>
        <p:txBody>
          <a:bodyPr wrap="square" rtlCol="0">
            <a:spAutoFit/>
          </a:bodyPr>
          <a:lstStyle/>
          <a:p>
            <a:r>
              <a:rPr lang="en-US" altLang="ja-JP" sz="3600" dirty="0">
                <a:solidFill>
                  <a:schemeClr val="bg1">
                    <a:lumMod val="75000"/>
                  </a:schemeClr>
                </a:solidFill>
              </a:rPr>
              <a:t>Introduction</a:t>
            </a:r>
          </a:p>
          <a:p>
            <a:endParaRPr kumimoji="1" lang="en-US" altLang="ja-JP" sz="3600" dirty="0"/>
          </a:p>
          <a:p>
            <a:r>
              <a:rPr kumimoji="1" lang="en-US" altLang="ja-JP" sz="3600" dirty="0">
                <a:solidFill>
                  <a:schemeClr val="bg1">
                    <a:lumMod val="75000"/>
                  </a:schemeClr>
                </a:solidFill>
              </a:rPr>
              <a:t>Isuue1: Mapping Tool Optimization</a:t>
            </a:r>
          </a:p>
          <a:p>
            <a:endParaRPr lang="en-US" altLang="ja-JP" sz="3600" dirty="0"/>
          </a:p>
          <a:p>
            <a:r>
              <a:rPr kumimoji="1" lang="en-US" altLang="ja-JP" sz="3600" dirty="0"/>
              <a:t>Isuue2: Effects of Abundant Genes</a:t>
            </a:r>
          </a:p>
          <a:p>
            <a:endParaRPr lang="en-US" altLang="ja-JP" sz="3600" dirty="0">
              <a:solidFill>
                <a:schemeClr val="bg1">
                  <a:lumMod val="75000"/>
                </a:schemeClr>
              </a:solidFill>
            </a:endParaRPr>
          </a:p>
          <a:p>
            <a:r>
              <a:rPr kumimoji="1" lang="en-US" altLang="ja-JP" sz="3600" dirty="0">
                <a:solidFill>
                  <a:schemeClr val="bg1">
                    <a:lumMod val="75000"/>
                  </a:schemeClr>
                </a:solidFill>
              </a:rPr>
              <a:t>Conclusion</a:t>
            </a:r>
            <a:endParaRPr kumimoji="1" lang="ja-JP" altLang="en-US" sz="3600">
              <a:solidFill>
                <a:schemeClr val="bg1">
                  <a:lumMod val="75000"/>
                </a:schemeClr>
              </a:solidFill>
            </a:endParaRPr>
          </a:p>
        </p:txBody>
      </p:sp>
    </p:spTree>
    <p:extLst>
      <p:ext uri="{BB962C8B-B14F-4D97-AF65-F5344CB8AC3E}">
        <p14:creationId xmlns:p14="http://schemas.microsoft.com/office/powerpoint/2010/main" val="3748851386"/>
      </p:ext>
    </p:extLst>
  </p:cSld>
  <p:clrMapOvr>
    <a:masterClrMapping/>
  </p:clrMapOvr>
</p:sld>
</file>

<file path=ppt/theme/theme1.xml><?xml version="1.0" encoding="utf-8"?>
<a:theme xmlns:a="http://schemas.openxmlformats.org/drawingml/2006/main" name="Office テーマ">
  <a:themeElements>
    <a:clrScheme name="スリップストリーム">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3948</TotalTime>
  <Words>1814</Words>
  <Application>Microsoft Macintosh PowerPoint</Application>
  <PresentationFormat>ワイド画面</PresentationFormat>
  <Paragraphs>236</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Arial</vt:lpstr>
      <vt:lpstr>Calibri</vt:lpstr>
      <vt:lpstr>Office テーマ</vt:lpstr>
      <vt:lpstr>Development of data driven metatranscriptomic analysis</vt:lpstr>
      <vt:lpstr>Outline</vt:lpstr>
      <vt:lpstr>Complex Microbiome</vt:lpstr>
      <vt:lpstr>Gene Expression Analysis</vt:lpstr>
      <vt:lpstr>Outline</vt:lpstr>
      <vt:lpstr>Mapping DNA and RNA</vt:lpstr>
      <vt:lpstr>Optimization of Mapping Tools for DNA and RNA</vt:lpstr>
      <vt:lpstr>Metagenomic Contigs</vt:lpstr>
      <vt:lpstr>Outline</vt:lpstr>
      <vt:lpstr>Effects of Abundant Gene</vt:lpstr>
      <vt:lpstr>Effects of Ribosomal RNA Contamination</vt:lpstr>
      <vt:lpstr>Differentially Expressed Genes Analysis</vt:lpstr>
      <vt:lpstr>Outline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Ryo Mameda</dc:creator>
  <cp:lastModifiedBy>Ryo Mameda</cp:lastModifiedBy>
  <cp:revision>30</cp:revision>
  <dcterms:created xsi:type="dcterms:W3CDTF">2025-08-08T03:40:31Z</dcterms:created>
  <dcterms:modified xsi:type="dcterms:W3CDTF">2025-09-13T12:34:23Z</dcterms:modified>
</cp:coreProperties>
</file>