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5" r:id="rId38"/>
    <p:sldId id="296" r:id="rId39"/>
    <p:sldId id="297" r:id="rId40"/>
    <p:sldId id="294" r:id="rId41"/>
    <p:sldId id="298" r:id="rId42"/>
    <p:sldId id="29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6" d="100"/>
          <a:sy n="116" d="100"/>
        </p:scale>
        <p:origin x="380"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2D4C1F-44C2-4473-B8E2-B31B2D2D9A4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CC60ADE-F73C-45A8-BCFA-449DC11375C0}">
      <dgm:prSet/>
      <dgm:spPr/>
      <dgm:t>
        <a:bodyPr/>
        <a:lstStyle/>
        <a:p>
          <a:r>
            <a:rPr lang="en-US"/>
            <a:t>Understand how to use Python to work with time series data</a:t>
          </a:r>
        </a:p>
      </dgm:t>
    </dgm:pt>
    <dgm:pt modelId="{55A8E0C4-52F2-4F79-8E4A-F095C44602EC}" type="parTrans" cxnId="{36C702CD-244D-4958-A108-49E90183C7E3}">
      <dgm:prSet/>
      <dgm:spPr/>
      <dgm:t>
        <a:bodyPr/>
        <a:lstStyle/>
        <a:p>
          <a:endParaRPr lang="en-US"/>
        </a:p>
      </dgm:t>
    </dgm:pt>
    <dgm:pt modelId="{FEB3E393-3A7F-4917-8809-FD5080E85617}" type="sibTrans" cxnId="{36C702CD-244D-4958-A108-49E90183C7E3}">
      <dgm:prSet/>
      <dgm:spPr/>
      <dgm:t>
        <a:bodyPr/>
        <a:lstStyle/>
        <a:p>
          <a:endParaRPr lang="en-US"/>
        </a:p>
      </dgm:t>
    </dgm:pt>
    <dgm:pt modelId="{68DA752E-E627-431F-9DCB-DFEB366F468E}">
      <dgm:prSet/>
      <dgm:spPr/>
      <dgm:t>
        <a:bodyPr/>
        <a:lstStyle/>
        <a:p>
          <a:r>
            <a:rPr lang="en-US" dirty="0"/>
            <a:t>Use Pandas and Statsmodels to visualize time series data</a:t>
          </a:r>
        </a:p>
      </dgm:t>
    </dgm:pt>
    <dgm:pt modelId="{FA80BEFE-9D2C-45D7-9231-345E854E311A}" type="parTrans" cxnId="{B8C66A67-D2D9-4E1F-9C37-E046D2383C6D}">
      <dgm:prSet/>
      <dgm:spPr/>
      <dgm:t>
        <a:bodyPr/>
        <a:lstStyle/>
        <a:p>
          <a:endParaRPr lang="en-US"/>
        </a:p>
      </dgm:t>
    </dgm:pt>
    <dgm:pt modelId="{6D610805-C1FF-4363-BCD9-9A0D29647E78}" type="sibTrans" cxnId="{B8C66A67-D2D9-4E1F-9C37-E046D2383C6D}">
      <dgm:prSet/>
      <dgm:spPr/>
      <dgm:t>
        <a:bodyPr/>
        <a:lstStyle/>
        <a:p>
          <a:endParaRPr lang="en-US"/>
        </a:p>
      </dgm:t>
    </dgm:pt>
    <dgm:pt modelId="{2BA2172F-B18F-40B2-BC57-2F0029075EF7}">
      <dgm:prSet/>
      <dgm:spPr/>
      <dgm:t>
        <a:bodyPr/>
        <a:lstStyle/>
        <a:p>
          <a:r>
            <a:rPr lang="en-US"/>
            <a:t>Be able to use a wide variety of forecasting techniques on time series data</a:t>
          </a:r>
        </a:p>
      </dgm:t>
    </dgm:pt>
    <dgm:pt modelId="{EBBEC007-D977-4B34-ADC2-21DBE3560C6A}" type="parTrans" cxnId="{A948E79B-D64A-42EB-8B4C-B48E5B032596}">
      <dgm:prSet/>
      <dgm:spPr/>
      <dgm:t>
        <a:bodyPr/>
        <a:lstStyle/>
        <a:p>
          <a:endParaRPr lang="en-US"/>
        </a:p>
      </dgm:t>
    </dgm:pt>
    <dgm:pt modelId="{795B2046-9793-4348-B015-FE411AB99207}" type="sibTrans" cxnId="{A948E79B-D64A-42EB-8B4C-B48E5B032596}">
      <dgm:prSet/>
      <dgm:spPr/>
      <dgm:t>
        <a:bodyPr/>
        <a:lstStyle/>
        <a:p>
          <a:endParaRPr lang="en-US"/>
        </a:p>
      </dgm:t>
    </dgm:pt>
    <dgm:pt modelId="{5A5C4CDC-1E9D-4D7D-BF89-A3B5C32A2B16}" type="pres">
      <dgm:prSet presAssocID="{2F2D4C1F-44C2-4473-B8E2-B31B2D2D9A44}" presName="root" presStyleCnt="0">
        <dgm:presLayoutVars>
          <dgm:dir/>
          <dgm:resizeHandles val="exact"/>
        </dgm:presLayoutVars>
      </dgm:prSet>
      <dgm:spPr/>
    </dgm:pt>
    <dgm:pt modelId="{95049A2B-FCC3-4D86-BFC2-5877F9BB807E}" type="pres">
      <dgm:prSet presAssocID="{7CC60ADE-F73C-45A8-BCFA-449DC11375C0}" presName="compNode" presStyleCnt="0"/>
      <dgm:spPr/>
    </dgm:pt>
    <dgm:pt modelId="{F822413A-DEDC-4467-98A2-3CC89D8682E8}" type="pres">
      <dgm:prSet presAssocID="{7CC60ADE-F73C-45A8-BCFA-449DC11375C0}" presName="bgRect" presStyleLbl="bgShp" presStyleIdx="0" presStyleCnt="3"/>
      <dgm:spPr/>
    </dgm:pt>
    <dgm:pt modelId="{1FB0D96A-4929-450A-9BAA-B5C37A2B91F1}" type="pres">
      <dgm:prSet presAssocID="{7CC60ADE-F73C-45A8-BCFA-449DC11375C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30FBC4EA-7405-4966-BECA-575AD0830058}" type="pres">
      <dgm:prSet presAssocID="{7CC60ADE-F73C-45A8-BCFA-449DC11375C0}" presName="spaceRect" presStyleCnt="0"/>
      <dgm:spPr/>
    </dgm:pt>
    <dgm:pt modelId="{481D7EBB-3865-43FA-932E-249F3FB2BCE4}" type="pres">
      <dgm:prSet presAssocID="{7CC60ADE-F73C-45A8-BCFA-449DC11375C0}" presName="parTx" presStyleLbl="revTx" presStyleIdx="0" presStyleCnt="3">
        <dgm:presLayoutVars>
          <dgm:chMax val="0"/>
          <dgm:chPref val="0"/>
        </dgm:presLayoutVars>
      </dgm:prSet>
      <dgm:spPr/>
    </dgm:pt>
    <dgm:pt modelId="{35A540D2-FA22-43E0-9C35-93DFF45473E9}" type="pres">
      <dgm:prSet presAssocID="{FEB3E393-3A7F-4917-8809-FD5080E85617}" presName="sibTrans" presStyleCnt="0"/>
      <dgm:spPr/>
    </dgm:pt>
    <dgm:pt modelId="{92EBAFC0-7154-48E4-A600-2FD4CE710BCF}" type="pres">
      <dgm:prSet presAssocID="{68DA752E-E627-431F-9DCB-DFEB366F468E}" presName="compNode" presStyleCnt="0"/>
      <dgm:spPr/>
    </dgm:pt>
    <dgm:pt modelId="{365EA0A0-F8D5-443E-B6BA-25A175AF387A}" type="pres">
      <dgm:prSet presAssocID="{68DA752E-E627-431F-9DCB-DFEB366F468E}" presName="bgRect" presStyleLbl="bgShp" presStyleIdx="1" presStyleCnt="3"/>
      <dgm:spPr/>
    </dgm:pt>
    <dgm:pt modelId="{64742703-D5AE-45A8-8074-03AF97547E74}" type="pres">
      <dgm:prSet presAssocID="{68DA752E-E627-431F-9DCB-DFEB366F468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BC6332DF-C38D-4DB2-BCDD-BC8D6CA70D24}" type="pres">
      <dgm:prSet presAssocID="{68DA752E-E627-431F-9DCB-DFEB366F468E}" presName="spaceRect" presStyleCnt="0"/>
      <dgm:spPr/>
    </dgm:pt>
    <dgm:pt modelId="{5E1358D7-5BC6-4595-AA4D-782E8E8C6867}" type="pres">
      <dgm:prSet presAssocID="{68DA752E-E627-431F-9DCB-DFEB366F468E}" presName="parTx" presStyleLbl="revTx" presStyleIdx="1" presStyleCnt="3">
        <dgm:presLayoutVars>
          <dgm:chMax val="0"/>
          <dgm:chPref val="0"/>
        </dgm:presLayoutVars>
      </dgm:prSet>
      <dgm:spPr/>
    </dgm:pt>
    <dgm:pt modelId="{E74039AD-DA1D-4F73-9B99-6B948BA1920D}" type="pres">
      <dgm:prSet presAssocID="{6D610805-C1FF-4363-BCD9-9A0D29647E78}" presName="sibTrans" presStyleCnt="0"/>
      <dgm:spPr/>
    </dgm:pt>
    <dgm:pt modelId="{98535EDA-FED5-4709-8B00-0B8127BBC955}" type="pres">
      <dgm:prSet presAssocID="{2BA2172F-B18F-40B2-BC57-2F0029075EF7}" presName="compNode" presStyleCnt="0"/>
      <dgm:spPr/>
    </dgm:pt>
    <dgm:pt modelId="{9DA37A56-FAA4-499B-A30C-711EA457AE3E}" type="pres">
      <dgm:prSet presAssocID="{2BA2172F-B18F-40B2-BC57-2F0029075EF7}" presName="bgRect" presStyleLbl="bgShp" presStyleIdx="2" presStyleCnt="3"/>
      <dgm:spPr/>
    </dgm:pt>
    <dgm:pt modelId="{453759AB-670E-471A-9234-F7F75B6FD2E7}" type="pres">
      <dgm:prSet presAssocID="{2BA2172F-B18F-40B2-BC57-2F0029075EF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8DA1A253-DF49-4142-B27F-D207CCCD649E}" type="pres">
      <dgm:prSet presAssocID="{2BA2172F-B18F-40B2-BC57-2F0029075EF7}" presName="spaceRect" presStyleCnt="0"/>
      <dgm:spPr/>
    </dgm:pt>
    <dgm:pt modelId="{76A08804-6D84-46A8-BC2D-0C8F2A95BE9D}" type="pres">
      <dgm:prSet presAssocID="{2BA2172F-B18F-40B2-BC57-2F0029075EF7}" presName="parTx" presStyleLbl="revTx" presStyleIdx="2" presStyleCnt="3">
        <dgm:presLayoutVars>
          <dgm:chMax val="0"/>
          <dgm:chPref val="0"/>
        </dgm:presLayoutVars>
      </dgm:prSet>
      <dgm:spPr/>
    </dgm:pt>
  </dgm:ptLst>
  <dgm:cxnLst>
    <dgm:cxn modelId="{D4594C2B-1C68-4908-B9AB-BB06193515A3}" type="presOf" srcId="{2BA2172F-B18F-40B2-BC57-2F0029075EF7}" destId="{76A08804-6D84-46A8-BC2D-0C8F2A95BE9D}" srcOrd="0" destOrd="0" presId="urn:microsoft.com/office/officeart/2018/2/layout/IconVerticalSolidList"/>
    <dgm:cxn modelId="{D0A4DA2D-589A-4DFC-A15A-DBAEBAAC2B09}" type="presOf" srcId="{7CC60ADE-F73C-45A8-BCFA-449DC11375C0}" destId="{481D7EBB-3865-43FA-932E-249F3FB2BCE4}" srcOrd="0" destOrd="0" presId="urn:microsoft.com/office/officeart/2018/2/layout/IconVerticalSolidList"/>
    <dgm:cxn modelId="{B8C66A67-D2D9-4E1F-9C37-E046D2383C6D}" srcId="{2F2D4C1F-44C2-4473-B8E2-B31B2D2D9A44}" destId="{68DA752E-E627-431F-9DCB-DFEB366F468E}" srcOrd="1" destOrd="0" parTransId="{FA80BEFE-9D2C-45D7-9231-345E854E311A}" sibTransId="{6D610805-C1FF-4363-BCD9-9A0D29647E78}"/>
    <dgm:cxn modelId="{A9A32E76-3247-4986-AEEB-A695BF80028A}" type="presOf" srcId="{68DA752E-E627-431F-9DCB-DFEB366F468E}" destId="{5E1358D7-5BC6-4595-AA4D-782E8E8C6867}" srcOrd="0" destOrd="0" presId="urn:microsoft.com/office/officeart/2018/2/layout/IconVerticalSolidList"/>
    <dgm:cxn modelId="{A948E79B-D64A-42EB-8B4C-B48E5B032596}" srcId="{2F2D4C1F-44C2-4473-B8E2-B31B2D2D9A44}" destId="{2BA2172F-B18F-40B2-BC57-2F0029075EF7}" srcOrd="2" destOrd="0" parTransId="{EBBEC007-D977-4B34-ADC2-21DBE3560C6A}" sibTransId="{795B2046-9793-4348-B015-FE411AB99207}"/>
    <dgm:cxn modelId="{01E6BEC9-FEB5-4A0D-88B9-60E0A5B46D19}" type="presOf" srcId="{2F2D4C1F-44C2-4473-B8E2-B31B2D2D9A44}" destId="{5A5C4CDC-1E9D-4D7D-BF89-A3B5C32A2B16}" srcOrd="0" destOrd="0" presId="urn:microsoft.com/office/officeart/2018/2/layout/IconVerticalSolidList"/>
    <dgm:cxn modelId="{36C702CD-244D-4958-A108-49E90183C7E3}" srcId="{2F2D4C1F-44C2-4473-B8E2-B31B2D2D9A44}" destId="{7CC60ADE-F73C-45A8-BCFA-449DC11375C0}" srcOrd="0" destOrd="0" parTransId="{55A8E0C4-52F2-4F79-8E4A-F095C44602EC}" sibTransId="{FEB3E393-3A7F-4917-8809-FD5080E85617}"/>
    <dgm:cxn modelId="{0F33330F-89F6-4242-959B-EC620506BD02}" type="presParOf" srcId="{5A5C4CDC-1E9D-4D7D-BF89-A3B5C32A2B16}" destId="{95049A2B-FCC3-4D86-BFC2-5877F9BB807E}" srcOrd="0" destOrd="0" presId="urn:microsoft.com/office/officeart/2018/2/layout/IconVerticalSolidList"/>
    <dgm:cxn modelId="{FAB857C3-C7B5-4B39-8B1B-57E42C388911}" type="presParOf" srcId="{95049A2B-FCC3-4D86-BFC2-5877F9BB807E}" destId="{F822413A-DEDC-4467-98A2-3CC89D8682E8}" srcOrd="0" destOrd="0" presId="urn:microsoft.com/office/officeart/2018/2/layout/IconVerticalSolidList"/>
    <dgm:cxn modelId="{E978A6F7-C817-468B-B4FF-4A6D57C01FEC}" type="presParOf" srcId="{95049A2B-FCC3-4D86-BFC2-5877F9BB807E}" destId="{1FB0D96A-4929-450A-9BAA-B5C37A2B91F1}" srcOrd="1" destOrd="0" presId="urn:microsoft.com/office/officeart/2018/2/layout/IconVerticalSolidList"/>
    <dgm:cxn modelId="{C40065C3-02BE-4B5C-93D8-321A78D188EE}" type="presParOf" srcId="{95049A2B-FCC3-4D86-BFC2-5877F9BB807E}" destId="{30FBC4EA-7405-4966-BECA-575AD0830058}" srcOrd="2" destOrd="0" presId="urn:microsoft.com/office/officeart/2018/2/layout/IconVerticalSolidList"/>
    <dgm:cxn modelId="{C6E37998-9968-4335-B1FF-EFD805E946E4}" type="presParOf" srcId="{95049A2B-FCC3-4D86-BFC2-5877F9BB807E}" destId="{481D7EBB-3865-43FA-932E-249F3FB2BCE4}" srcOrd="3" destOrd="0" presId="urn:microsoft.com/office/officeart/2018/2/layout/IconVerticalSolidList"/>
    <dgm:cxn modelId="{489F90F5-5670-4EA3-AD80-7EC956A70918}" type="presParOf" srcId="{5A5C4CDC-1E9D-4D7D-BF89-A3B5C32A2B16}" destId="{35A540D2-FA22-43E0-9C35-93DFF45473E9}" srcOrd="1" destOrd="0" presId="urn:microsoft.com/office/officeart/2018/2/layout/IconVerticalSolidList"/>
    <dgm:cxn modelId="{A5037287-81DC-41D3-89AE-250FC3A24B17}" type="presParOf" srcId="{5A5C4CDC-1E9D-4D7D-BF89-A3B5C32A2B16}" destId="{92EBAFC0-7154-48E4-A600-2FD4CE710BCF}" srcOrd="2" destOrd="0" presId="urn:microsoft.com/office/officeart/2018/2/layout/IconVerticalSolidList"/>
    <dgm:cxn modelId="{51398DC1-E8DE-4DA0-A797-CFF1226C1495}" type="presParOf" srcId="{92EBAFC0-7154-48E4-A600-2FD4CE710BCF}" destId="{365EA0A0-F8D5-443E-B6BA-25A175AF387A}" srcOrd="0" destOrd="0" presId="urn:microsoft.com/office/officeart/2018/2/layout/IconVerticalSolidList"/>
    <dgm:cxn modelId="{9B781441-45F1-41AE-847F-8E7071106338}" type="presParOf" srcId="{92EBAFC0-7154-48E4-A600-2FD4CE710BCF}" destId="{64742703-D5AE-45A8-8074-03AF97547E74}" srcOrd="1" destOrd="0" presId="urn:microsoft.com/office/officeart/2018/2/layout/IconVerticalSolidList"/>
    <dgm:cxn modelId="{EE92D3CF-7848-4CC4-966D-3D9376E4184D}" type="presParOf" srcId="{92EBAFC0-7154-48E4-A600-2FD4CE710BCF}" destId="{BC6332DF-C38D-4DB2-BCDD-BC8D6CA70D24}" srcOrd="2" destOrd="0" presId="urn:microsoft.com/office/officeart/2018/2/layout/IconVerticalSolidList"/>
    <dgm:cxn modelId="{CD1808C7-EBCB-4247-AAD4-51D552E516C2}" type="presParOf" srcId="{92EBAFC0-7154-48E4-A600-2FD4CE710BCF}" destId="{5E1358D7-5BC6-4595-AA4D-782E8E8C6867}" srcOrd="3" destOrd="0" presId="urn:microsoft.com/office/officeart/2018/2/layout/IconVerticalSolidList"/>
    <dgm:cxn modelId="{3C0591CA-ABA2-454D-96CD-13150AA0B8A6}" type="presParOf" srcId="{5A5C4CDC-1E9D-4D7D-BF89-A3B5C32A2B16}" destId="{E74039AD-DA1D-4F73-9B99-6B948BA1920D}" srcOrd="3" destOrd="0" presId="urn:microsoft.com/office/officeart/2018/2/layout/IconVerticalSolidList"/>
    <dgm:cxn modelId="{A0DB6C25-AC79-49E7-BB8C-C8F100093386}" type="presParOf" srcId="{5A5C4CDC-1E9D-4D7D-BF89-A3B5C32A2B16}" destId="{98535EDA-FED5-4709-8B00-0B8127BBC955}" srcOrd="4" destOrd="0" presId="urn:microsoft.com/office/officeart/2018/2/layout/IconVerticalSolidList"/>
    <dgm:cxn modelId="{8C60DF13-32D7-425B-889B-C8CEB75B99AB}" type="presParOf" srcId="{98535EDA-FED5-4709-8B00-0B8127BBC955}" destId="{9DA37A56-FAA4-499B-A30C-711EA457AE3E}" srcOrd="0" destOrd="0" presId="urn:microsoft.com/office/officeart/2018/2/layout/IconVerticalSolidList"/>
    <dgm:cxn modelId="{4CE41CD6-EEA2-446C-A655-036B5EB0B9F0}" type="presParOf" srcId="{98535EDA-FED5-4709-8B00-0B8127BBC955}" destId="{453759AB-670E-471A-9234-F7F75B6FD2E7}" srcOrd="1" destOrd="0" presId="urn:microsoft.com/office/officeart/2018/2/layout/IconVerticalSolidList"/>
    <dgm:cxn modelId="{7B24C815-CAE9-42ED-91F3-C2FB660DEF89}" type="presParOf" srcId="{98535EDA-FED5-4709-8B00-0B8127BBC955}" destId="{8DA1A253-DF49-4142-B27F-D207CCCD649E}" srcOrd="2" destOrd="0" presId="urn:microsoft.com/office/officeart/2018/2/layout/IconVerticalSolidList"/>
    <dgm:cxn modelId="{1BF2E1DC-C69E-4B29-8C5C-F2EE9C6C7984}" type="presParOf" srcId="{98535EDA-FED5-4709-8B00-0B8127BBC955}" destId="{76A08804-6D84-46A8-BC2D-0C8F2A95BE9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CA0720-8A22-45EC-8DB4-7CE823CBEBB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1E3824B-C684-4CE8-B785-231D895C9752}">
      <dgm:prSet/>
      <dgm:spPr/>
      <dgm:t>
        <a:bodyPr/>
        <a:lstStyle/>
        <a:p>
          <a:pPr>
            <a:lnSpc>
              <a:spcPct val="100000"/>
            </a:lnSpc>
          </a:pPr>
          <a:r>
            <a:rPr lang="en-US" dirty="0"/>
            <a:t>Quick section on NumPy basics and how to manipulate data with it:</a:t>
          </a:r>
        </a:p>
      </dgm:t>
    </dgm:pt>
    <dgm:pt modelId="{159698A1-01AA-4E0D-BEFD-83D887CC5CAA}" type="parTrans" cxnId="{43A8DDCA-18FF-4129-9286-B1B5127F59F7}">
      <dgm:prSet/>
      <dgm:spPr/>
      <dgm:t>
        <a:bodyPr/>
        <a:lstStyle/>
        <a:p>
          <a:endParaRPr lang="en-US"/>
        </a:p>
      </dgm:t>
    </dgm:pt>
    <dgm:pt modelId="{3C4680C5-E5ED-4E72-B337-FBE9AC40276D}" type="sibTrans" cxnId="{43A8DDCA-18FF-4129-9286-B1B5127F59F7}">
      <dgm:prSet/>
      <dgm:spPr/>
      <dgm:t>
        <a:bodyPr/>
        <a:lstStyle/>
        <a:p>
          <a:endParaRPr lang="en-US"/>
        </a:p>
      </dgm:t>
    </dgm:pt>
    <dgm:pt modelId="{0B924F2E-B585-4F3D-A3A2-99E41A61637B}">
      <dgm:prSet/>
      <dgm:spPr/>
      <dgm:t>
        <a:bodyPr/>
        <a:lstStyle/>
        <a:p>
          <a:pPr>
            <a:lnSpc>
              <a:spcPct val="100000"/>
            </a:lnSpc>
          </a:pPr>
          <a:r>
            <a:rPr lang="en-US"/>
            <a:t>NumPy Arrays</a:t>
          </a:r>
        </a:p>
      </dgm:t>
    </dgm:pt>
    <dgm:pt modelId="{3E24ACB7-FEF0-49B9-AE04-56377F904CD5}" type="parTrans" cxnId="{05E57FBC-6D25-4E57-8120-4136E0685F1C}">
      <dgm:prSet/>
      <dgm:spPr/>
      <dgm:t>
        <a:bodyPr/>
        <a:lstStyle/>
        <a:p>
          <a:endParaRPr lang="en-US"/>
        </a:p>
      </dgm:t>
    </dgm:pt>
    <dgm:pt modelId="{72A4CF3D-9781-4629-966B-A7F4FE621F3A}" type="sibTrans" cxnId="{05E57FBC-6D25-4E57-8120-4136E0685F1C}">
      <dgm:prSet/>
      <dgm:spPr/>
      <dgm:t>
        <a:bodyPr/>
        <a:lstStyle/>
        <a:p>
          <a:endParaRPr lang="en-US"/>
        </a:p>
      </dgm:t>
    </dgm:pt>
    <dgm:pt modelId="{BF63F982-6F36-46C5-975A-E7082BEA5C1A}">
      <dgm:prSet/>
      <dgm:spPr/>
      <dgm:t>
        <a:bodyPr/>
        <a:lstStyle/>
        <a:p>
          <a:pPr>
            <a:lnSpc>
              <a:spcPct val="100000"/>
            </a:lnSpc>
          </a:pPr>
          <a:r>
            <a:rPr lang="en-US"/>
            <a:t>NumPy Indexing and Selection</a:t>
          </a:r>
        </a:p>
      </dgm:t>
    </dgm:pt>
    <dgm:pt modelId="{54504534-AA61-421D-85D4-151723C2C6D1}" type="parTrans" cxnId="{16386936-9E02-4AAD-B15F-C433D73CC9E6}">
      <dgm:prSet/>
      <dgm:spPr/>
      <dgm:t>
        <a:bodyPr/>
        <a:lstStyle/>
        <a:p>
          <a:endParaRPr lang="en-US"/>
        </a:p>
      </dgm:t>
    </dgm:pt>
    <dgm:pt modelId="{A4B7C5BD-BBF4-4041-83AD-6EF9017CFE31}" type="sibTrans" cxnId="{16386936-9E02-4AAD-B15F-C433D73CC9E6}">
      <dgm:prSet/>
      <dgm:spPr/>
      <dgm:t>
        <a:bodyPr/>
        <a:lstStyle/>
        <a:p>
          <a:endParaRPr lang="en-US"/>
        </a:p>
      </dgm:t>
    </dgm:pt>
    <dgm:pt modelId="{AB2C1E05-C5EE-4C0B-AB23-1D351A191D6E}">
      <dgm:prSet/>
      <dgm:spPr/>
      <dgm:t>
        <a:bodyPr/>
        <a:lstStyle/>
        <a:p>
          <a:pPr>
            <a:lnSpc>
              <a:spcPct val="100000"/>
            </a:lnSpc>
          </a:pPr>
          <a:r>
            <a:rPr lang="en-US"/>
            <a:t>NumPy Operations</a:t>
          </a:r>
        </a:p>
      </dgm:t>
    </dgm:pt>
    <dgm:pt modelId="{0BE056BE-82B9-4C7B-845B-DAFB5FCC41AA}" type="parTrans" cxnId="{F66FD2DB-7A0C-44C5-A39F-FF2B79EFB783}">
      <dgm:prSet/>
      <dgm:spPr/>
      <dgm:t>
        <a:bodyPr/>
        <a:lstStyle/>
        <a:p>
          <a:endParaRPr lang="en-US"/>
        </a:p>
      </dgm:t>
    </dgm:pt>
    <dgm:pt modelId="{EA9BF489-B1F5-4C1A-B03D-2B4B35284168}" type="sibTrans" cxnId="{F66FD2DB-7A0C-44C5-A39F-FF2B79EFB783}">
      <dgm:prSet/>
      <dgm:spPr/>
      <dgm:t>
        <a:bodyPr/>
        <a:lstStyle/>
        <a:p>
          <a:endParaRPr lang="en-US"/>
        </a:p>
      </dgm:t>
    </dgm:pt>
    <dgm:pt modelId="{4CEBA645-7274-43A4-8A0E-5F0AE18EBAD0}">
      <dgm:prSet/>
      <dgm:spPr/>
      <dgm:t>
        <a:bodyPr/>
        <a:lstStyle/>
        <a:p>
          <a:pPr>
            <a:lnSpc>
              <a:spcPct val="100000"/>
            </a:lnSpc>
          </a:pPr>
          <a:r>
            <a:rPr lang="en-US"/>
            <a:t>NumPy Exercises</a:t>
          </a:r>
        </a:p>
      </dgm:t>
    </dgm:pt>
    <dgm:pt modelId="{BB9316D2-8020-4CC5-BFB5-EAA937005F96}" type="parTrans" cxnId="{C8030944-067F-4F42-A3CF-1E0DF5E64874}">
      <dgm:prSet/>
      <dgm:spPr/>
      <dgm:t>
        <a:bodyPr/>
        <a:lstStyle/>
        <a:p>
          <a:endParaRPr lang="en-US"/>
        </a:p>
      </dgm:t>
    </dgm:pt>
    <dgm:pt modelId="{999831D8-54D3-4146-8B43-A231D5DD73B4}" type="sibTrans" cxnId="{C8030944-067F-4F42-A3CF-1E0DF5E64874}">
      <dgm:prSet/>
      <dgm:spPr/>
      <dgm:t>
        <a:bodyPr/>
        <a:lstStyle/>
        <a:p>
          <a:endParaRPr lang="en-US"/>
        </a:p>
      </dgm:t>
    </dgm:pt>
    <dgm:pt modelId="{63E0DBA2-CFC0-4757-87D7-D5F18F80BACA}" type="pres">
      <dgm:prSet presAssocID="{ACCA0720-8A22-45EC-8DB4-7CE823CBEBB7}" presName="root" presStyleCnt="0">
        <dgm:presLayoutVars>
          <dgm:dir/>
          <dgm:resizeHandles val="exact"/>
        </dgm:presLayoutVars>
      </dgm:prSet>
      <dgm:spPr/>
    </dgm:pt>
    <dgm:pt modelId="{349F1654-07C0-460D-B602-5B9820F4AC31}" type="pres">
      <dgm:prSet presAssocID="{81E3824B-C684-4CE8-B785-231D895C9752}" presName="compNode" presStyleCnt="0"/>
      <dgm:spPr/>
    </dgm:pt>
    <dgm:pt modelId="{2DBC3AA3-2B52-4015-9076-FA56BC595BA4}" type="pres">
      <dgm:prSet presAssocID="{81E3824B-C684-4CE8-B785-231D895C9752}" presName="bgRect" presStyleLbl="bgShp" presStyleIdx="0" presStyleCnt="5"/>
      <dgm:spPr/>
    </dgm:pt>
    <dgm:pt modelId="{24AE24CC-D2AC-4FCD-B488-524E42948C7F}" type="pres">
      <dgm:prSet presAssocID="{81E3824B-C684-4CE8-B785-231D895C975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0B375CDF-4302-4411-82C7-24B7DC561132}" type="pres">
      <dgm:prSet presAssocID="{81E3824B-C684-4CE8-B785-231D895C9752}" presName="spaceRect" presStyleCnt="0"/>
      <dgm:spPr/>
    </dgm:pt>
    <dgm:pt modelId="{8E680868-D180-43D4-B4D1-EBE132DCC6A2}" type="pres">
      <dgm:prSet presAssocID="{81E3824B-C684-4CE8-B785-231D895C9752}" presName="parTx" presStyleLbl="revTx" presStyleIdx="0" presStyleCnt="5">
        <dgm:presLayoutVars>
          <dgm:chMax val="0"/>
          <dgm:chPref val="0"/>
        </dgm:presLayoutVars>
      </dgm:prSet>
      <dgm:spPr/>
    </dgm:pt>
    <dgm:pt modelId="{8778379C-72C4-49FE-B259-5A71E2AA7864}" type="pres">
      <dgm:prSet presAssocID="{3C4680C5-E5ED-4E72-B337-FBE9AC40276D}" presName="sibTrans" presStyleCnt="0"/>
      <dgm:spPr/>
    </dgm:pt>
    <dgm:pt modelId="{F80E2BE0-4DD8-4CFF-A521-5E65912FD3A4}" type="pres">
      <dgm:prSet presAssocID="{0B924F2E-B585-4F3D-A3A2-99E41A61637B}" presName="compNode" presStyleCnt="0"/>
      <dgm:spPr/>
    </dgm:pt>
    <dgm:pt modelId="{9621E206-1A2A-47AA-BD4C-8223B229D838}" type="pres">
      <dgm:prSet presAssocID="{0B924F2E-B585-4F3D-A3A2-99E41A61637B}" presName="bgRect" presStyleLbl="bgShp" presStyleIdx="1" presStyleCnt="5"/>
      <dgm:spPr/>
    </dgm:pt>
    <dgm:pt modelId="{D47ADF6E-8B9E-466E-909C-6BEFAE5B6FAF}" type="pres">
      <dgm:prSet presAssocID="{0B924F2E-B585-4F3D-A3A2-99E41A61637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D2F121CA-F219-4A04-A7BD-87DECD7E6439}" type="pres">
      <dgm:prSet presAssocID="{0B924F2E-B585-4F3D-A3A2-99E41A61637B}" presName="spaceRect" presStyleCnt="0"/>
      <dgm:spPr/>
    </dgm:pt>
    <dgm:pt modelId="{2F16A77E-D9CA-4E02-8A44-622471EA3B26}" type="pres">
      <dgm:prSet presAssocID="{0B924F2E-B585-4F3D-A3A2-99E41A61637B}" presName="parTx" presStyleLbl="revTx" presStyleIdx="1" presStyleCnt="5">
        <dgm:presLayoutVars>
          <dgm:chMax val="0"/>
          <dgm:chPref val="0"/>
        </dgm:presLayoutVars>
      </dgm:prSet>
      <dgm:spPr/>
    </dgm:pt>
    <dgm:pt modelId="{6C2722B2-D806-49F3-A8C7-4BBD061CC0EB}" type="pres">
      <dgm:prSet presAssocID="{72A4CF3D-9781-4629-966B-A7F4FE621F3A}" presName="sibTrans" presStyleCnt="0"/>
      <dgm:spPr/>
    </dgm:pt>
    <dgm:pt modelId="{DD6EDF51-E25C-4236-8A80-4FF8092E9D60}" type="pres">
      <dgm:prSet presAssocID="{BF63F982-6F36-46C5-975A-E7082BEA5C1A}" presName="compNode" presStyleCnt="0"/>
      <dgm:spPr/>
    </dgm:pt>
    <dgm:pt modelId="{EA92C36B-64B7-4B8C-8648-6AE21F5C7E82}" type="pres">
      <dgm:prSet presAssocID="{BF63F982-6F36-46C5-975A-E7082BEA5C1A}" presName="bgRect" presStyleLbl="bgShp" presStyleIdx="2" presStyleCnt="5"/>
      <dgm:spPr/>
    </dgm:pt>
    <dgm:pt modelId="{C9A99B9E-CBDC-4998-BA3C-AFDEF5B4E32E}" type="pres">
      <dgm:prSet presAssocID="{BF63F982-6F36-46C5-975A-E7082BEA5C1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2607F612-FDDA-4BA3-99D9-1198487327CE}" type="pres">
      <dgm:prSet presAssocID="{BF63F982-6F36-46C5-975A-E7082BEA5C1A}" presName="spaceRect" presStyleCnt="0"/>
      <dgm:spPr/>
    </dgm:pt>
    <dgm:pt modelId="{8DD669B0-C5D6-4060-B040-A7CAF51FB7F8}" type="pres">
      <dgm:prSet presAssocID="{BF63F982-6F36-46C5-975A-E7082BEA5C1A}" presName="parTx" presStyleLbl="revTx" presStyleIdx="2" presStyleCnt="5">
        <dgm:presLayoutVars>
          <dgm:chMax val="0"/>
          <dgm:chPref val="0"/>
        </dgm:presLayoutVars>
      </dgm:prSet>
      <dgm:spPr/>
    </dgm:pt>
    <dgm:pt modelId="{40125C72-9E3F-4AB6-81A8-08A8EA0F09D4}" type="pres">
      <dgm:prSet presAssocID="{A4B7C5BD-BBF4-4041-83AD-6EF9017CFE31}" presName="sibTrans" presStyleCnt="0"/>
      <dgm:spPr/>
    </dgm:pt>
    <dgm:pt modelId="{03DD1D5B-1806-4B6A-9BFF-3A2F82C8D544}" type="pres">
      <dgm:prSet presAssocID="{AB2C1E05-C5EE-4C0B-AB23-1D351A191D6E}" presName="compNode" presStyleCnt="0"/>
      <dgm:spPr/>
    </dgm:pt>
    <dgm:pt modelId="{7E55C643-ABC5-4DD6-93CE-4F90C2C2F630}" type="pres">
      <dgm:prSet presAssocID="{AB2C1E05-C5EE-4C0B-AB23-1D351A191D6E}" presName="bgRect" presStyleLbl="bgShp" presStyleIdx="3" presStyleCnt="5"/>
      <dgm:spPr/>
    </dgm:pt>
    <dgm:pt modelId="{1DF35E86-BAD9-482B-83CF-F6E285C7E9AF}" type="pres">
      <dgm:prSet presAssocID="{AB2C1E05-C5EE-4C0B-AB23-1D351A191D6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DBA2E10D-D7B7-44C0-8DB3-E794AA967A59}" type="pres">
      <dgm:prSet presAssocID="{AB2C1E05-C5EE-4C0B-AB23-1D351A191D6E}" presName="spaceRect" presStyleCnt="0"/>
      <dgm:spPr/>
    </dgm:pt>
    <dgm:pt modelId="{6D0E2EBD-4A66-45F5-B52E-97072AA1FFB8}" type="pres">
      <dgm:prSet presAssocID="{AB2C1E05-C5EE-4C0B-AB23-1D351A191D6E}" presName="parTx" presStyleLbl="revTx" presStyleIdx="3" presStyleCnt="5">
        <dgm:presLayoutVars>
          <dgm:chMax val="0"/>
          <dgm:chPref val="0"/>
        </dgm:presLayoutVars>
      </dgm:prSet>
      <dgm:spPr/>
    </dgm:pt>
    <dgm:pt modelId="{B3285C58-5B7C-4D84-8269-71630B256838}" type="pres">
      <dgm:prSet presAssocID="{EA9BF489-B1F5-4C1A-B03D-2B4B35284168}" presName="sibTrans" presStyleCnt="0"/>
      <dgm:spPr/>
    </dgm:pt>
    <dgm:pt modelId="{438CDD57-A9DB-4F56-840F-834930187617}" type="pres">
      <dgm:prSet presAssocID="{4CEBA645-7274-43A4-8A0E-5F0AE18EBAD0}" presName="compNode" presStyleCnt="0"/>
      <dgm:spPr/>
    </dgm:pt>
    <dgm:pt modelId="{CA8AB9A2-F663-40D5-8DFF-A6BCE070E022}" type="pres">
      <dgm:prSet presAssocID="{4CEBA645-7274-43A4-8A0E-5F0AE18EBAD0}" presName="bgRect" presStyleLbl="bgShp" presStyleIdx="4" presStyleCnt="5"/>
      <dgm:spPr/>
    </dgm:pt>
    <dgm:pt modelId="{E1642A81-01AA-4B34-9495-21C53ACBF201}" type="pres">
      <dgm:prSet presAssocID="{4CEBA645-7274-43A4-8A0E-5F0AE18EBAD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1F9959FB-EF1D-4CCC-98C0-D1E0A3544C60}" type="pres">
      <dgm:prSet presAssocID="{4CEBA645-7274-43A4-8A0E-5F0AE18EBAD0}" presName="spaceRect" presStyleCnt="0"/>
      <dgm:spPr/>
    </dgm:pt>
    <dgm:pt modelId="{A842E141-2D66-4EF7-B184-742CE1660678}" type="pres">
      <dgm:prSet presAssocID="{4CEBA645-7274-43A4-8A0E-5F0AE18EBAD0}" presName="parTx" presStyleLbl="revTx" presStyleIdx="4" presStyleCnt="5">
        <dgm:presLayoutVars>
          <dgm:chMax val="0"/>
          <dgm:chPref val="0"/>
        </dgm:presLayoutVars>
      </dgm:prSet>
      <dgm:spPr/>
    </dgm:pt>
  </dgm:ptLst>
  <dgm:cxnLst>
    <dgm:cxn modelId="{FD7DDA07-5079-4F85-991C-BD0E72DB7C23}" type="presOf" srcId="{81E3824B-C684-4CE8-B785-231D895C9752}" destId="{8E680868-D180-43D4-B4D1-EBE132DCC6A2}" srcOrd="0" destOrd="0" presId="urn:microsoft.com/office/officeart/2018/2/layout/IconVerticalSolidList"/>
    <dgm:cxn modelId="{16386936-9E02-4AAD-B15F-C433D73CC9E6}" srcId="{ACCA0720-8A22-45EC-8DB4-7CE823CBEBB7}" destId="{BF63F982-6F36-46C5-975A-E7082BEA5C1A}" srcOrd="2" destOrd="0" parTransId="{54504534-AA61-421D-85D4-151723C2C6D1}" sibTransId="{A4B7C5BD-BBF4-4041-83AD-6EF9017CFE31}"/>
    <dgm:cxn modelId="{C8030944-067F-4F42-A3CF-1E0DF5E64874}" srcId="{ACCA0720-8A22-45EC-8DB4-7CE823CBEBB7}" destId="{4CEBA645-7274-43A4-8A0E-5F0AE18EBAD0}" srcOrd="4" destOrd="0" parTransId="{BB9316D2-8020-4CC5-BFB5-EAA937005F96}" sibTransId="{999831D8-54D3-4146-8B43-A231D5DD73B4}"/>
    <dgm:cxn modelId="{B43F7455-E2E1-42CD-97CC-01EC49585BD6}" type="presOf" srcId="{BF63F982-6F36-46C5-975A-E7082BEA5C1A}" destId="{8DD669B0-C5D6-4060-B040-A7CAF51FB7F8}" srcOrd="0" destOrd="0" presId="urn:microsoft.com/office/officeart/2018/2/layout/IconVerticalSolidList"/>
    <dgm:cxn modelId="{DA6ADFAD-020E-4B38-834E-83BF4AA4D11D}" type="presOf" srcId="{AB2C1E05-C5EE-4C0B-AB23-1D351A191D6E}" destId="{6D0E2EBD-4A66-45F5-B52E-97072AA1FFB8}" srcOrd="0" destOrd="0" presId="urn:microsoft.com/office/officeart/2018/2/layout/IconVerticalSolidList"/>
    <dgm:cxn modelId="{2B2C2EB5-A1B4-4042-943F-4415DD068AD0}" type="presOf" srcId="{ACCA0720-8A22-45EC-8DB4-7CE823CBEBB7}" destId="{63E0DBA2-CFC0-4757-87D7-D5F18F80BACA}" srcOrd="0" destOrd="0" presId="urn:microsoft.com/office/officeart/2018/2/layout/IconVerticalSolidList"/>
    <dgm:cxn modelId="{05E57FBC-6D25-4E57-8120-4136E0685F1C}" srcId="{ACCA0720-8A22-45EC-8DB4-7CE823CBEBB7}" destId="{0B924F2E-B585-4F3D-A3A2-99E41A61637B}" srcOrd="1" destOrd="0" parTransId="{3E24ACB7-FEF0-49B9-AE04-56377F904CD5}" sibTransId="{72A4CF3D-9781-4629-966B-A7F4FE621F3A}"/>
    <dgm:cxn modelId="{43A8DDCA-18FF-4129-9286-B1B5127F59F7}" srcId="{ACCA0720-8A22-45EC-8DB4-7CE823CBEBB7}" destId="{81E3824B-C684-4CE8-B785-231D895C9752}" srcOrd="0" destOrd="0" parTransId="{159698A1-01AA-4E0D-BEFD-83D887CC5CAA}" sibTransId="{3C4680C5-E5ED-4E72-B337-FBE9AC40276D}"/>
    <dgm:cxn modelId="{EB74C2D2-729E-464B-BC31-770B9B0BA7A8}" type="presOf" srcId="{0B924F2E-B585-4F3D-A3A2-99E41A61637B}" destId="{2F16A77E-D9CA-4E02-8A44-622471EA3B26}" srcOrd="0" destOrd="0" presId="urn:microsoft.com/office/officeart/2018/2/layout/IconVerticalSolidList"/>
    <dgm:cxn modelId="{F66FD2DB-7A0C-44C5-A39F-FF2B79EFB783}" srcId="{ACCA0720-8A22-45EC-8DB4-7CE823CBEBB7}" destId="{AB2C1E05-C5EE-4C0B-AB23-1D351A191D6E}" srcOrd="3" destOrd="0" parTransId="{0BE056BE-82B9-4C7B-845B-DAFB5FCC41AA}" sibTransId="{EA9BF489-B1F5-4C1A-B03D-2B4B35284168}"/>
    <dgm:cxn modelId="{215C64EB-97C8-4C55-AC6A-7F80A3D07B0C}" type="presOf" srcId="{4CEBA645-7274-43A4-8A0E-5F0AE18EBAD0}" destId="{A842E141-2D66-4EF7-B184-742CE1660678}" srcOrd="0" destOrd="0" presId="urn:microsoft.com/office/officeart/2018/2/layout/IconVerticalSolidList"/>
    <dgm:cxn modelId="{0F446422-291F-465E-82E4-974D5BF214F9}" type="presParOf" srcId="{63E0DBA2-CFC0-4757-87D7-D5F18F80BACA}" destId="{349F1654-07C0-460D-B602-5B9820F4AC31}" srcOrd="0" destOrd="0" presId="urn:microsoft.com/office/officeart/2018/2/layout/IconVerticalSolidList"/>
    <dgm:cxn modelId="{2518CD69-E70B-49FC-85CC-C1AB827B5E6B}" type="presParOf" srcId="{349F1654-07C0-460D-B602-5B9820F4AC31}" destId="{2DBC3AA3-2B52-4015-9076-FA56BC595BA4}" srcOrd="0" destOrd="0" presId="urn:microsoft.com/office/officeart/2018/2/layout/IconVerticalSolidList"/>
    <dgm:cxn modelId="{332FC7D1-B31E-4BD5-A098-29CE3CC43617}" type="presParOf" srcId="{349F1654-07C0-460D-B602-5B9820F4AC31}" destId="{24AE24CC-D2AC-4FCD-B488-524E42948C7F}" srcOrd="1" destOrd="0" presId="urn:microsoft.com/office/officeart/2018/2/layout/IconVerticalSolidList"/>
    <dgm:cxn modelId="{8F4CEC44-049F-4353-82E0-C2DC8D343A21}" type="presParOf" srcId="{349F1654-07C0-460D-B602-5B9820F4AC31}" destId="{0B375CDF-4302-4411-82C7-24B7DC561132}" srcOrd="2" destOrd="0" presId="urn:microsoft.com/office/officeart/2018/2/layout/IconVerticalSolidList"/>
    <dgm:cxn modelId="{5C44AC83-D38E-416F-8C52-B7B010136EFA}" type="presParOf" srcId="{349F1654-07C0-460D-B602-5B9820F4AC31}" destId="{8E680868-D180-43D4-B4D1-EBE132DCC6A2}" srcOrd="3" destOrd="0" presId="urn:microsoft.com/office/officeart/2018/2/layout/IconVerticalSolidList"/>
    <dgm:cxn modelId="{CD79964E-CA3E-47A1-842D-C0B6F193473D}" type="presParOf" srcId="{63E0DBA2-CFC0-4757-87D7-D5F18F80BACA}" destId="{8778379C-72C4-49FE-B259-5A71E2AA7864}" srcOrd="1" destOrd="0" presId="urn:microsoft.com/office/officeart/2018/2/layout/IconVerticalSolidList"/>
    <dgm:cxn modelId="{C4CEEFE9-A52C-4B14-8BE0-E06C79245EF0}" type="presParOf" srcId="{63E0DBA2-CFC0-4757-87D7-D5F18F80BACA}" destId="{F80E2BE0-4DD8-4CFF-A521-5E65912FD3A4}" srcOrd="2" destOrd="0" presId="urn:microsoft.com/office/officeart/2018/2/layout/IconVerticalSolidList"/>
    <dgm:cxn modelId="{760C8B84-6845-454F-B1F3-5E3D081F1272}" type="presParOf" srcId="{F80E2BE0-4DD8-4CFF-A521-5E65912FD3A4}" destId="{9621E206-1A2A-47AA-BD4C-8223B229D838}" srcOrd="0" destOrd="0" presId="urn:microsoft.com/office/officeart/2018/2/layout/IconVerticalSolidList"/>
    <dgm:cxn modelId="{766F34CD-CE76-4A8D-BEF7-EF04B1928DE2}" type="presParOf" srcId="{F80E2BE0-4DD8-4CFF-A521-5E65912FD3A4}" destId="{D47ADF6E-8B9E-466E-909C-6BEFAE5B6FAF}" srcOrd="1" destOrd="0" presId="urn:microsoft.com/office/officeart/2018/2/layout/IconVerticalSolidList"/>
    <dgm:cxn modelId="{07775A0B-6324-4C1F-9677-AE3B6E0FA04F}" type="presParOf" srcId="{F80E2BE0-4DD8-4CFF-A521-5E65912FD3A4}" destId="{D2F121CA-F219-4A04-A7BD-87DECD7E6439}" srcOrd="2" destOrd="0" presId="urn:microsoft.com/office/officeart/2018/2/layout/IconVerticalSolidList"/>
    <dgm:cxn modelId="{087B3CE9-3F50-4F72-A4A8-CAA376874825}" type="presParOf" srcId="{F80E2BE0-4DD8-4CFF-A521-5E65912FD3A4}" destId="{2F16A77E-D9CA-4E02-8A44-622471EA3B26}" srcOrd="3" destOrd="0" presId="urn:microsoft.com/office/officeart/2018/2/layout/IconVerticalSolidList"/>
    <dgm:cxn modelId="{4B83E8E9-9119-4D59-BBDF-A9A89B5D1ABA}" type="presParOf" srcId="{63E0DBA2-CFC0-4757-87D7-D5F18F80BACA}" destId="{6C2722B2-D806-49F3-A8C7-4BBD061CC0EB}" srcOrd="3" destOrd="0" presId="urn:microsoft.com/office/officeart/2018/2/layout/IconVerticalSolidList"/>
    <dgm:cxn modelId="{4628922D-A5F9-4E0B-A504-F6937FF7059F}" type="presParOf" srcId="{63E0DBA2-CFC0-4757-87D7-D5F18F80BACA}" destId="{DD6EDF51-E25C-4236-8A80-4FF8092E9D60}" srcOrd="4" destOrd="0" presId="urn:microsoft.com/office/officeart/2018/2/layout/IconVerticalSolidList"/>
    <dgm:cxn modelId="{3B0DABBA-E930-4AD1-9300-8252E31F6A53}" type="presParOf" srcId="{DD6EDF51-E25C-4236-8A80-4FF8092E9D60}" destId="{EA92C36B-64B7-4B8C-8648-6AE21F5C7E82}" srcOrd="0" destOrd="0" presId="urn:microsoft.com/office/officeart/2018/2/layout/IconVerticalSolidList"/>
    <dgm:cxn modelId="{2B302E40-DC51-4014-A59E-A6C2AC830479}" type="presParOf" srcId="{DD6EDF51-E25C-4236-8A80-4FF8092E9D60}" destId="{C9A99B9E-CBDC-4998-BA3C-AFDEF5B4E32E}" srcOrd="1" destOrd="0" presId="urn:microsoft.com/office/officeart/2018/2/layout/IconVerticalSolidList"/>
    <dgm:cxn modelId="{64CFB654-25CE-411B-9353-2D9D98531523}" type="presParOf" srcId="{DD6EDF51-E25C-4236-8A80-4FF8092E9D60}" destId="{2607F612-FDDA-4BA3-99D9-1198487327CE}" srcOrd="2" destOrd="0" presId="urn:microsoft.com/office/officeart/2018/2/layout/IconVerticalSolidList"/>
    <dgm:cxn modelId="{474D1897-F714-4B09-A76C-EC45D3AB070C}" type="presParOf" srcId="{DD6EDF51-E25C-4236-8A80-4FF8092E9D60}" destId="{8DD669B0-C5D6-4060-B040-A7CAF51FB7F8}" srcOrd="3" destOrd="0" presId="urn:microsoft.com/office/officeart/2018/2/layout/IconVerticalSolidList"/>
    <dgm:cxn modelId="{36B9608D-8594-455B-B301-8F0117F992E9}" type="presParOf" srcId="{63E0DBA2-CFC0-4757-87D7-D5F18F80BACA}" destId="{40125C72-9E3F-4AB6-81A8-08A8EA0F09D4}" srcOrd="5" destOrd="0" presId="urn:microsoft.com/office/officeart/2018/2/layout/IconVerticalSolidList"/>
    <dgm:cxn modelId="{A76F9A92-5D7B-4967-A7AE-BB18ACE7EE9F}" type="presParOf" srcId="{63E0DBA2-CFC0-4757-87D7-D5F18F80BACA}" destId="{03DD1D5B-1806-4B6A-9BFF-3A2F82C8D544}" srcOrd="6" destOrd="0" presId="urn:microsoft.com/office/officeart/2018/2/layout/IconVerticalSolidList"/>
    <dgm:cxn modelId="{F5D7CAE2-9F45-4DF7-9B3F-DB32B74E40FE}" type="presParOf" srcId="{03DD1D5B-1806-4B6A-9BFF-3A2F82C8D544}" destId="{7E55C643-ABC5-4DD6-93CE-4F90C2C2F630}" srcOrd="0" destOrd="0" presId="urn:microsoft.com/office/officeart/2018/2/layout/IconVerticalSolidList"/>
    <dgm:cxn modelId="{4FD65CB4-450B-4A70-BEE6-3204CE55CFC4}" type="presParOf" srcId="{03DD1D5B-1806-4B6A-9BFF-3A2F82C8D544}" destId="{1DF35E86-BAD9-482B-83CF-F6E285C7E9AF}" srcOrd="1" destOrd="0" presId="urn:microsoft.com/office/officeart/2018/2/layout/IconVerticalSolidList"/>
    <dgm:cxn modelId="{5EFBB4C0-F48A-4B45-9176-3967D0C94EC1}" type="presParOf" srcId="{03DD1D5B-1806-4B6A-9BFF-3A2F82C8D544}" destId="{DBA2E10D-D7B7-44C0-8DB3-E794AA967A59}" srcOrd="2" destOrd="0" presId="urn:microsoft.com/office/officeart/2018/2/layout/IconVerticalSolidList"/>
    <dgm:cxn modelId="{CF0369EF-305A-41B7-A6DF-A05F0BD8D1B8}" type="presParOf" srcId="{03DD1D5B-1806-4B6A-9BFF-3A2F82C8D544}" destId="{6D0E2EBD-4A66-45F5-B52E-97072AA1FFB8}" srcOrd="3" destOrd="0" presId="urn:microsoft.com/office/officeart/2018/2/layout/IconVerticalSolidList"/>
    <dgm:cxn modelId="{810C89F4-B25A-4EE5-AF96-8592A1A3C0C4}" type="presParOf" srcId="{63E0DBA2-CFC0-4757-87D7-D5F18F80BACA}" destId="{B3285C58-5B7C-4D84-8269-71630B256838}" srcOrd="7" destOrd="0" presId="urn:microsoft.com/office/officeart/2018/2/layout/IconVerticalSolidList"/>
    <dgm:cxn modelId="{D10F6AA7-6088-4143-9C56-6CE0E641F2FA}" type="presParOf" srcId="{63E0DBA2-CFC0-4757-87D7-D5F18F80BACA}" destId="{438CDD57-A9DB-4F56-840F-834930187617}" srcOrd="8" destOrd="0" presId="urn:microsoft.com/office/officeart/2018/2/layout/IconVerticalSolidList"/>
    <dgm:cxn modelId="{9204F1CC-9E92-4451-AFA7-F4F211A71680}" type="presParOf" srcId="{438CDD57-A9DB-4F56-840F-834930187617}" destId="{CA8AB9A2-F663-40D5-8DFF-A6BCE070E022}" srcOrd="0" destOrd="0" presId="urn:microsoft.com/office/officeart/2018/2/layout/IconVerticalSolidList"/>
    <dgm:cxn modelId="{A4E31356-72E6-47AC-9231-60422E3D39CA}" type="presParOf" srcId="{438CDD57-A9DB-4F56-840F-834930187617}" destId="{E1642A81-01AA-4B34-9495-21C53ACBF201}" srcOrd="1" destOrd="0" presId="urn:microsoft.com/office/officeart/2018/2/layout/IconVerticalSolidList"/>
    <dgm:cxn modelId="{931031C4-640F-4D8A-B718-5257C3641E1B}" type="presParOf" srcId="{438CDD57-A9DB-4F56-840F-834930187617}" destId="{1F9959FB-EF1D-4CCC-98C0-D1E0A3544C60}" srcOrd="2" destOrd="0" presId="urn:microsoft.com/office/officeart/2018/2/layout/IconVerticalSolidList"/>
    <dgm:cxn modelId="{0169B566-9C6B-421F-8401-80AFB53B2054}" type="presParOf" srcId="{438CDD57-A9DB-4F56-840F-834930187617}" destId="{A842E141-2D66-4EF7-B184-742CE166067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A6C091-6E5F-4EB4-B936-6BED23009F40}"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6C785F97-E18E-4C8B-AC3D-2E27E03D600B}">
      <dgm:prSet/>
      <dgm:spPr/>
      <dgm:t>
        <a:bodyPr/>
        <a:lstStyle/>
        <a:p>
          <a:r>
            <a:rPr lang="en-US" dirty="0"/>
            <a:t>Statsmodels is a statistical library for python that contains and entire library of time series statistical analysis tools. </a:t>
          </a:r>
        </a:p>
      </dgm:t>
    </dgm:pt>
    <dgm:pt modelId="{E1444207-D77B-4A5D-B058-38F526F62FDF}" type="parTrans" cxnId="{308ED65A-036F-47B2-A0FD-9DE366BC6EA8}">
      <dgm:prSet/>
      <dgm:spPr/>
      <dgm:t>
        <a:bodyPr/>
        <a:lstStyle/>
        <a:p>
          <a:endParaRPr lang="en-US"/>
        </a:p>
      </dgm:t>
    </dgm:pt>
    <dgm:pt modelId="{2B51CBB2-8F09-4BCE-A7B6-A17E358DCEE7}" type="sibTrans" cxnId="{308ED65A-036F-47B2-A0FD-9DE366BC6EA8}">
      <dgm:prSet/>
      <dgm:spPr/>
      <dgm:t>
        <a:bodyPr/>
        <a:lstStyle/>
        <a:p>
          <a:endParaRPr lang="en-US"/>
        </a:p>
      </dgm:t>
    </dgm:pt>
    <dgm:pt modelId="{7548C681-5C07-409C-8C97-E5EB7D848B6E}">
      <dgm:prSet/>
      <dgm:spPr/>
      <dgm:t>
        <a:bodyPr/>
        <a:lstStyle/>
        <a:p>
          <a:r>
            <a:rPr lang="en-US" dirty="0"/>
            <a:t>This section will be an introduction to use Statsmodels for basic time series analysis.</a:t>
          </a:r>
        </a:p>
      </dgm:t>
    </dgm:pt>
    <dgm:pt modelId="{91107B1E-E176-4A70-ADA2-4B3A3FE02199}" type="parTrans" cxnId="{8D93ADF8-1983-40AC-82E5-AE8FA3A79DA0}">
      <dgm:prSet/>
      <dgm:spPr/>
      <dgm:t>
        <a:bodyPr/>
        <a:lstStyle/>
        <a:p>
          <a:endParaRPr lang="en-US"/>
        </a:p>
      </dgm:t>
    </dgm:pt>
    <dgm:pt modelId="{9E725C66-24BE-408F-9406-FA85835E4A79}" type="sibTrans" cxnId="{8D93ADF8-1983-40AC-82E5-AE8FA3A79DA0}">
      <dgm:prSet/>
      <dgm:spPr/>
      <dgm:t>
        <a:bodyPr/>
        <a:lstStyle/>
        <a:p>
          <a:endParaRPr lang="en-US"/>
        </a:p>
      </dgm:t>
    </dgm:pt>
    <dgm:pt modelId="{10994FE6-05F2-4F37-BDFB-9D00C3377BFB}" type="pres">
      <dgm:prSet presAssocID="{0AA6C091-6E5F-4EB4-B936-6BED23009F40}" presName="hierChild1" presStyleCnt="0">
        <dgm:presLayoutVars>
          <dgm:chPref val="1"/>
          <dgm:dir/>
          <dgm:animOne val="branch"/>
          <dgm:animLvl val="lvl"/>
          <dgm:resizeHandles/>
        </dgm:presLayoutVars>
      </dgm:prSet>
      <dgm:spPr/>
    </dgm:pt>
    <dgm:pt modelId="{A490F371-6CF1-417D-B549-94BACD3061A7}" type="pres">
      <dgm:prSet presAssocID="{6C785F97-E18E-4C8B-AC3D-2E27E03D600B}" presName="hierRoot1" presStyleCnt="0"/>
      <dgm:spPr/>
    </dgm:pt>
    <dgm:pt modelId="{C0949744-8480-41C7-BD3F-DDCB1881E9B5}" type="pres">
      <dgm:prSet presAssocID="{6C785F97-E18E-4C8B-AC3D-2E27E03D600B}" presName="composite" presStyleCnt="0"/>
      <dgm:spPr/>
    </dgm:pt>
    <dgm:pt modelId="{DB3F0B0B-5EC7-4A9B-A175-071E73C948A6}" type="pres">
      <dgm:prSet presAssocID="{6C785F97-E18E-4C8B-AC3D-2E27E03D600B}" presName="background" presStyleLbl="node0" presStyleIdx="0" presStyleCnt="2"/>
      <dgm:spPr/>
    </dgm:pt>
    <dgm:pt modelId="{540CB426-A0D8-4F6B-8EE2-1E6666C66680}" type="pres">
      <dgm:prSet presAssocID="{6C785F97-E18E-4C8B-AC3D-2E27E03D600B}" presName="text" presStyleLbl="fgAcc0" presStyleIdx="0" presStyleCnt="2">
        <dgm:presLayoutVars>
          <dgm:chPref val="3"/>
        </dgm:presLayoutVars>
      </dgm:prSet>
      <dgm:spPr/>
    </dgm:pt>
    <dgm:pt modelId="{B3567C8F-35C9-43E1-8DC5-A6D7160A4AAB}" type="pres">
      <dgm:prSet presAssocID="{6C785F97-E18E-4C8B-AC3D-2E27E03D600B}" presName="hierChild2" presStyleCnt="0"/>
      <dgm:spPr/>
    </dgm:pt>
    <dgm:pt modelId="{8FE58151-0F42-4614-B2E9-FC81C33ADDDE}" type="pres">
      <dgm:prSet presAssocID="{7548C681-5C07-409C-8C97-E5EB7D848B6E}" presName="hierRoot1" presStyleCnt="0"/>
      <dgm:spPr/>
    </dgm:pt>
    <dgm:pt modelId="{C01A8342-E0EA-4919-A53E-C452313CD86F}" type="pres">
      <dgm:prSet presAssocID="{7548C681-5C07-409C-8C97-E5EB7D848B6E}" presName="composite" presStyleCnt="0"/>
      <dgm:spPr/>
    </dgm:pt>
    <dgm:pt modelId="{D02AB5F5-C2B0-41E9-AEC0-40D7C85B00E1}" type="pres">
      <dgm:prSet presAssocID="{7548C681-5C07-409C-8C97-E5EB7D848B6E}" presName="background" presStyleLbl="node0" presStyleIdx="1" presStyleCnt="2"/>
      <dgm:spPr/>
    </dgm:pt>
    <dgm:pt modelId="{C450C212-33D8-4200-96DA-3E7A9EB569AF}" type="pres">
      <dgm:prSet presAssocID="{7548C681-5C07-409C-8C97-E5EB7D848B6E}" presName="text" presStyleLbl="fgAcc0" presStyleIdx="1" presStyleCnt="2">
        <dgm:presLayoutVars>
          <dgm:chPref val="3"/>
        </dgm:presLayoutVars>
      </dgm:prSet>
      <dgm:spPr/>
    </dgm:pt>
    <dgm:pt modelId="{D09ADCA1-9F19-4987-AD21-2CBF68ECFADD}" type="pres">
      <dgm:prSet presAssocID="{7548C681-5C07-409C-8C97-E5EB7D848B6E}" presName="hierChild2" presStyleCnt="0"/>
      <dgm:spPr/>
    </dgm:pt>
  </dgm:ptLst>
  <dgm:cxnLst>
    <dgm:cxn modelId="{B349C943-2DCC-4555-8016-18AA9DCBCE55}" type="presOf" srcId="{6C785F97-E18E-4C8B-AC3D-2E27E03D600B}" destId="{540CB426-A0D8-4F6B-8EE2-1E6666C66680}" srcOrd="0" destOrd="0" presId="urn:microsoft.com/office/officeart/2005/8/layout/hierarchy1"/>
    <dgm:cxn modelId="{2E7F404E-35DD-4D05-9396-2D1D8F46078D}" type="presOf" srcId="{0AA6C091-6E5F-4EB4-B936-6BED23009F40}" destId="{10994FE6-05F2-4F37-BDFB-9D00C3377BFB}" srcOrd="0" destOrd="0" presId="urn:microsoft.com/office/officeart/2005/8/layout/hierarchy1"/>
    <dgm:cxn modelId="{308ED65A-036F-47B2-A0FD-9DE366BC6EA8}" srcId="{0AA6C091-6E5F-4EB4-B936-6BED23009F40}" destId="{6C785F97-E18E-4C8B-AC3D-2E27E03D600B}" srcOrd="0" destOrd="0" parTransId="{E1444207-D77B-4A5D-B058-38F526F62FDF}" sibTransId="{2B51CBB2-8F09-4BCE-A7B6-A17E358DCEE7}"/>
    <dgm:cxn modelId="{CFB47B80-8E22-49E9-AECB-0AD0C0B0968D}" type="presOf" srcId="{7548C681-5C07-409C-8C97-E5EB7D848B6E}" destId="{C450C212-33D8-4200-96DA-3E7A9EB569AF}" srcOrd="0" destOrd="0" presId="urn:microsoft.com/office/officeart/2005/8/layout/hierarchy1"/>
    <dgm:cxn modelId="{8D93ADF8-1983-40AC-82E5-AE8FA3A79DA0}" srcId="{0AA6C091-6E5F-4EB4-B936-6BED23009F40}" destId="{7548C681-5C07-409C-8C97-E5EB7D848B6E}" srcOrd="1" destOrd="0" parTransId="{91107B1E-E176-4A70-ADA2-4B3A3FE02199}" sibTransId="{9E725C66-24BE-408F-9406-FA85835E4A79}"/>
    <dgm:cxn modelId="{38A0A119-D4BC-4226-82DA-1CB75693FB4B}" type="presParOf" srcId="{10994FE6-05F2-4F37-BDFB-9D00C3377BFB}" destId="{A490F371-6CF1-417D-B549-94BACD3061A7}" srcOrd="0" destOrd="0" presId="urn:microsoft.com/office/officeart/2005/8/layout/hierarchy1"/>
    <dgm:cxn modelId="{9A0B6BF4-D6EA-47A0-BC8D-347F494FFDDD}" type="presParOf" srcId="{A490F371-6CF1-417D-B549-94BACD3061A7}" destId="{C0949744-8480-41C7-BD3F-DDCB1881E9B5}" srcOrd="0" destOrd="0" presId="urn:microsoft.com/office/officeart/2005/8/layout/hierarchy1"/>
    <dgm:cxn modelId="{81C0BC29-E77E-42A3-9E73-CC5BA22611D9}" type="presParOf" srcId="{C0949744-8480-41C7-BD3F-DDCB1881E9B5}" destId="{DB3F0B0B-5EC7-4A9B-A175-071E73C948A6}" srcOrd="0" destOrd="0" presId="urn:microsoft.com/office/officeart/2005/8/layout/hierarchy1"/>
    <dgm:cxn modelId="{DF7DC661-DBEA-42E6-BF6A-C47B0E4F25A0}" type="presParOf" srcId="{C0949744-8480-41C7-BD3F-DDCB1881E9B5}" destId="{540CB426-A0D8-4F6B-8EE2-1E6666C66680}" srcOrd="1" destOrd="0" presId="urn:microsoft.com/office/officeart/2005/8/layout/hierarchy1"/>
    <dgm:cxn modelId="{EF965638-6305-451C-BEB4-8F07DCB213BD}" type="presParOf" srcId="{A490F371-6CF1-417D-B549-94BACD3061A7}" destId="{B3567C8F-35C9-43E1-8DC5-A6D7160A4AAB}" srcOrd="1" destOrd="0" presId="urn:microsoft.com/office/officeart/2005/8/layout/hierarchy1"/>
    <dgm:cxn modelId="{A0FA4556-3B9D-4BF5-AAA0-A4692AF07C7B}" type="presParOf" srcId="{10994FE6-05F2-4F37-BDFB-9D00C3377BFB}" destId="{8FE58151-0F42-4614-B2E9-FC81C33ADDDE}" srcOrd="1" destOrd="0" presId="urn:microsoft.com/office/officeart/2005/8/layout/hierarchy1"/>
    <dgm:cxn modelId="{78595BAE-AA77-44BA-AABA-A544F1C3FA36}" type="presParOf" srcId="{8FE58151-0F42-4614-B2E9-FC81C33ADDDE}" destId="{C01A8342-E0EA-4919-A53E-C452313CD86F}" srcOrd="0" destOrd="0" presId="urn:microsoft.com/office/officeart/2005/8/layout/hierarchy1"/>
    <dgm:cxn modelId="{27D6D3CF-FD39-4289-8DF8-BE4E7F8BC6E3}" type="presParOf" srcId="{C01A8342-E0EA-4919-A53E-C452313CD86F}" destId="{D02AB5F5-C2B0-41E9-AEC0-40D7C85B00E1}" srcOrd="0" destOrd="0" presId="urn:microsoft.com/office/officeart/2005/8/layout/hierarchy1"/>
    <dgm:cxn modelId="{23C5E20C-A6BA-40A4-AE22-EB1D1C47E02B}" type="presParOf" srcId="{C01A8342-E0EA-4919-A53E-C452313CD86F}" destId="{C450C212-33D8-4200-96DA-3E7A9EB569AF}" srcOrd="1" destOrd="0" presId="urn:microsoft.com/office/officeart/2005/8/layout/hierarchy1"/>
    <dgm:cxn modelId="{1D39B4A0-AED3-4F3F-B456-9150E45C837E}" type="presParOf" srcId="{8FE58151-0F42-4614-B2E9-FC81C33ADDDE}" destId="{D09ADCA1-9F19-4987-AD21-2CBF68ECFAD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8029085-7E52-449D-A450-6810DFDC6A07}" type="doc">
      <dgm:prSet loTypeId="urn:microsoft.com/office/officeart/2005/8/layout/process1" loCatId="process" qsTypeId="urn:microsoft.com/office/officeart/2005/8/quickstyle/simple1" qsCatId="simple" csTypeId="urn:microsoft.com/office/officeart/2005/8/colors/colorful1" csCatId="colorful" phldr="1"/>
      <dgm:spPr/>
      <dgm:t>
        <a:bodyPr/>
        <a:lstStyle/>
        <a:p>
          <a:endParaRPr lang="en-US"/>
        </a:p>
      </dgm:t>
    </dgm:pt>
    <dgm:pt modelId="{4B861233-B6F5-43EA-8D35-18E1F2EA9903}">
      <dgm:prSet/>
      <dgm:spPr/>
      <dgm:t>
        <a:bodyPr/>
        <a:lstStyle/>
        <a:p>
          <a:r>
            <a:rPr lang="en-US" b="0" i="0"/>
            <a:t>NumPy arrays are the main way we will use NumPy throughout the course. NumPy arrays essentially come in two flavors: vectors and matrices. Vectors are strictly 1-dimensional (1D) arrays and matrices are 2D (but you should note a matrix can still have only one row or one column).</a:t>
          </a:r>
          <a:endParaRPr lang="en-US"/>
        </a:p>
      </dgm:t>
    </dgm:pt>
    <dgm:pt modelId="{DB167968-EF9F-42BF-8814-0668D980C571}" type="parTrans" cxnId="{579C7172-D28B-4C13-A246-F38DCEC788B5}">
      <dgm:prSet/>
      <dgm:spPr/>
      <dgm:t>
        <a:bodyPr/>
        <a:lstStyle/>
        <a:p>
          <a:endParaRPr lang="en-US"/>
        </a:p>
      </dgm:t>
    </dgm:pt>
    <dgm:pt modelId="{BAC73348-2007-4805-B40B-0B629E4E4C26}" type="sibTrans" cxnId="{579C7172-D28B-4C13-A246-F38DCEC788B5}">
      <dgm:prSet/>
      <dgm:spPr/>
      <dgm:t>
        <a:bodyPr/>
        <a:lstStyle/>
        <a:p>
          <a:endParaRPr lang="en-US"/>
        </a:p>
      </dgm:t>
    </dgm:pt>
    <dgm:pt modelId="{A4F5843E-5A9A-48AF-872B-757149A7178C}">
      <dgm:prSet/>
      <dgm:spPr/>
      <dgm:t>
        <a:bodyPr/>
        <a:lstStyle/>
        <a:p>
          <a:r>
            <a:rPr lang="en-US" dirty="0"/>
            <a:t>Here are the list of activities in NumPy arrays that we are going to work on:</a:t>
          </a:r>
        </a:p>
      </dgm:t>
    </dgm:pt>
    <dgm:pt modelId="{D5036A26-1AE6-4B9F-B02D-0DD91726795C}" type="parTrans" cxnId="{8A249491-D652-48F2-98B8-96577E0B416B}">
      <dgm:prSet/>
      <dgm:spPr/>
      <dgm:t>
        <a:bodyPr/>
        <a:lstStyle/>
        <a:p>
          <a:endParaRPr lang="en-US"/>
        </a:p>
      </dgm:t>
    </dgm:pt>
    <dgm:pt modelId="{A538C86E-2653-4C4E-9F86-DAF8DA01F9DE}" type="sibTrans" cxnId="{8A249491-D652-48F2-98B8-96577E0B416B}">
      <dgm:prSet/>
      <dgm:spPr/>
      <dgm:t>
        <a:bodyPr/>
        <a:lstStyle/>
        <a:p>
          <a:endParaRPr lang="en-US"/>
        </a:p>
      </dgm:t>
    </dgm:pt>
    <dgm:pt modelId="{30B6D855-526C-42DD-9F30-C1BC5070AFA1}">
      <dgm:prSet/>
      <dgm:spPr/>
      <dgm:t>
        <a:bodyPr/>
        <a:lstStyle/>
        <a:p>
          <a:r>
            <a:rPr lang="en-US" dirty="0"/>
            <a:t>Crating NumPy arrays from Python list</a:t>
          </a:r>
        </a:p>
      </dgm:t>
    </dgm:pt>
    <dgm:pt modelId="{99A262E7-D0BD-4B1E-B927-EE83AE524C0D}" type="parTrans" cxnId="{E10F180B-5F23-4C2F-BA0B-FC1365B73B53}">
      <dgm:prSet/>
      <dgm:spPr/>
      <dgm:t>
        <a:bodyPr/>
        <a:lstStyle/>
        <a:p>
          <a:endParaRPr lang="en-US"/>
        </a:p>
      </dgm:t>
    </dgm:pt>
    <dgm:pt modelId="{8637E432-2EB1-461B-B7BD-497177C62698}" type="sibTrans" cxnId="{E10F180B-5F23-4C2F-BA0B-FC1365B73B53}">
      <dgm:prSet/>
      <dgm:spPr/>
      <dgm:t>
        <a:bodyPr/>
        <a:lstStyle/>
        <a:p>
          <a:endParaRPr lang="en-US"/>
        </a:p>
      </dgm:t>
    </dgm:pt>
    <dgm:pt modelId="{51EF3C2B-3CBE-472D-B6EA-DF36866C4A9D}">
      <dgm:prSet/>
      <dgm:spPr/>
      <dgm:t>
        <a:bodyPr/>
        <a:lstStyle/>
        <a:p>
          <a:r>
            <a:rPr lang="en-US"/>
            <a:t>Built in method for arrays generation</a:t>
          </a:r>
        </a:p>
      </dgm:t>
    </dgm:pt>
    <dgm:pt modelId="{8CC3468F-A2AA-4097-A0D4-B5E666882630}" type="parTrans" cxnId="{CD85D524-02D8-43B7-BC92-BF0D249E0A5D}">
      <dgm:prSet/>
      <dgm:spPr/>
      <dgm:t>
        <a:bodyPr/>
        <a:lstStyle/>
        <a:p>
          <a:endParaRPr lang="en-US"/>
        </a:p>
      </dgm:t>
    </dgm:pt>
    <dgm:pt modelId="{156953BC-9B52-4F58-AE40-9B445D75BC4F}" type="sibTrans" cxnId="{CD85D524-02D8-43B7-BC92-BF0D249E0A5D}">
      <dgm:prSet/>
      <dgm:spPr/>
      <dgm:t>
        <a:bodyPr/>
        <a:lstStyle/>
        <a:p>
          <a:endParaRPr lang="en-US"/>
        </a:p>
      </dgm:t>
    </dgm:pt>
    <dgm:pt modelId="{C954F5D8-F25E-43C6-B218-EA5AFD43898B}">
      <dgm:prSet/>
      <dgm:spPr/>
      <dgm:t>
        <a:bodyPr/>
        <a:lstStyle/>
        <a:p>
          <a:r>
            <a:rPr lang="en-US"/>
            <a:t>Arange</a:t>
          </a:r>
        </a:p>
      </dgm:t>
    </dgm:pt>
    <dgm:pt modelId="{2810FF9D-1B88-402E-A0CC-C85113147D1B}" type="parTrans" cxnId="{1A53B52A-8377-4D37-9E38-0E31A8C1C940}">
      <dgm:prSet/>
      <dgm:spPr/>
      <dgm:t>
        <a:bodyPr/>
        <a:lstStyle/>
        <a:p>
          <a:endParaRPr lang="en-US"/>
        </a:p>
      </dgm:t>
    </dgm:pt>
    <dgm:pt modelId="{9E467AA4-DF59-4157-B7CC-A9448D8A6431}" type="sibTrans" cxnId="{1A53B52A-8377-4D37-9E38-0E31A8C1C940}">
      <dgm:prSet/>
      <dgm:spPr/>
      <dgm:t>
        <a:bodyPr/>
        <a:lstStyle/>
        <a:p>
          <a:endParaRPr lang="en-US"/>
        </a:p>
      </dgm:t>
    </dgm:pt>
    <dgm:pt modelId="{39DAE8B2-3816-40C1-B73C-9C462CB06D49}">
      <dgm:prSet/>
      <dgm:spPr/>
      <dgm:t>
        <a:bodyPr/>
        <a:lstStyle/>
        <a:p>
          <a:r>
            <a:rPr lang="en-US"/>
            <a:t>Zeros and ones</a:t>
          </a:r>
        </a:p>
      </dgm:t>
    </dgm:pt>
    <dgm:pt modelId="{443016AB-DE6D-4602-BDC6-9C46868EBDA5}" type="parTrans" cxnId="{FDC6F0DA-BDC6-4904-B72A-8AB0CD3ACEBB}">
      <dgm:prSet/>
      <dgm:spPr/>
      <dgm:t>
        <a:bodyPr/>
        <a:lstStyle/>
        <a:p>
          <a:endParaRPr lang="en-US"/>
        </a:p>
      </dgm:t>
    </dgm:pt>
    <dgm:pt modelId="{D3037BBE-B319-4001-8D9E-B5CDB3A58B20}" type="sibTrans" cxnId="{FDC6F0DA-BDC6-4904-B72A-8AB0CD3ACEBB}">
      <dgm:prSet/>
      <dgm:spPr/>
      <dgm:t>
        <a:bodyPr/>
        <a:lstStyle/>
        <a:p>
          <a:endParaRPr lang="en-US"/>
        </a:p>
      </dgm:t>
    </dgm:pt>
    <dgm:pt modelId="{235B8694-7247-4E2A-92B9-FFA1ADC549A6}">
      <dgm:prSet/>
      <dgm:spPr/>
      <dgm:t>
        <a:bodyPr/>
        <a:lstStyle/>
        <a:p>
          <a:r>
            <a:rPr lang="en-US"/>
            <a:t>Linspace</a:t>
          </a:r>
        </a:p>
      </dgm:t>
    </dgm:pt>
    <dgm:pt modelId="{4CCD2B10-8546-4B3B-8E74-6C7D42ABDAD6}" type="parTrans" cxnId="{E013B74B-DE7E-4395-8B12-571D63933D92}">
      <dgm:prSet/>
      <dgm:spPr/>
      <dgm:t>
        <a:bodyPr/>
        <a:lstStyle/>
        <a:p>
          <a:endParaRPr lang="en-US"/>
        </a:p>
      </dgm:t>
    </dgm:pt>
    <dgm:pt modelId="{AF2A7474-2723-42CE-90F8-4D0117245DD7}" type="sibTrans" cxnId="{E013B74B-DE7E-4395-8B12-571D63933D92}">
      <dgm:prSet/>
      <dgm:spPr/>
      <dgm:t>
        <a:bodyPr/>
        <a:lstStyle/>
        <a:p>
          <a:endParaRPr lang="en-US"/>
        </a:p>
      </dgm:t>
    </dgm:pt>
    <dgm:pt modelId="{5F58466C-BA5F-43C5-8516-BEC446082C81}">
      <dgm:prSet/>
      <dgm:spPr/>
      <dgm:t>
        <a:bodyPr/>
        <a:lstStyle/>
        <a:p>
          <a:r>
            <a:rPr lang="en-US"/>
            <a:t>Eye</a:t>
          </a:r>
        </a:p>
      </dgm:t>
    </dgm:pt>
    <dgm:pt modelId="{8308A164-3A61-4FAD-A160-573AC34F89CF}" type="parTrans" cxnId="{872178B6-604F-41B0-AE51-5A2A0CACAD43}">
      <dgm:prSet/>
      <dgm:spPr/>
      <dgm:t>
        <a:bodyPr/>
        <a:lstStyle/>
        <a:p>
          <a:endParaRPr lang="en-US"/>
        </a:p>
      </dgm:t>
    </dgm:pt>
    <dgm:pt modelId="{CCFE6464-CCD0-4F11-A232-4E365AE5A4EF}" type="sibTrans" cxnId="{872178B6-604F-41B0-AE51-5A2A0CACAD43}">
      <dgm:prSet/>
      <dgm:spPr/>
      <dgm:t>
        <a:bodyPr/>
        <a:lstStyle/>
        <a:p>
          <a:endParaRPr lang="en-US"/>
        </a:p>
      </dgm:t>
    </dgm:pt>
    <dgm:pt modelId="{7BE3399F-F82A-4144-8E63-E506166F7C1B}">
      <dgm:prSet/>
      <dgm:spPr/>
      <dgm:t>
        <a:bodyPr/>
        <a:lstStyle/>
        <a:p>
          <a:r>
            <a:rPr lang="en-US"/>
            <a:t>Random number arrays:</a:t>
          </a:r>
        </a:p>
      </dgm:t>
    </dgm:pt>
    <dgm:pt modelId="{10DBBD38-6C14-41D4-A591-92BE7FD55F1A}" type="parTrans" cxnId="{1B2313B4-AECD-40B0-A1FC-A31CEBC16387}">
      <dgm:prSet/>
      <dgm:spPr/>
      <dgm:t>
        <a:bodyPr/>
        <a:lstStyle/>
        <a:p>
          <a:endParaRPr lang="en-US"/>
        </a:p>
      </dgm:t>
    </dgm:pt>
    <dgm:pt modelId="{E78C4634-004E-4DF9-B9B3-82D7293B212A}" type="sibTrans" cxnId="{1B2313B4-AECD-40B0-A1FC-A31CEBC16387}">
      <dgm:prSet/>
      <dgm:spPr/>
      <dgm:t>
        <a:bodyPr/>
        <a:lstStyle/>
        <a:p>
          <a:endParaRPr lang="en-US"/>
        </a:p>
      </dgm:t>
    </dgm:pt>
    <dgm:pt modelId="{0B3FF96C-DA2F-4DF2-A3CE-911C7C6862E7}">
      <dgm:prSet/>
      <dgm:spPr/>
      <dgm:t>
        <a:bodyPr/>
        <a:lstStyle/>
        <a:p>
          <a:r>
            <a:rPr lang="en-US"/>
            <a:t>Rand</a:t>
          </a:r>
        </a:p>
      </dgm:t>
    </dgm:pt>
    <dgm:pt modelId="{6458BD44-C8F4-4B62-9FDE-3A34B512C622}" type="parTrans" cxnId="{253BD45A-7129-49A0-97D6-132C8794B4A8}">
      <dgm:prSet/>
      <dgm:spPr/>
      <dgm:t>
        <a:bodyPr/>
        <a:lstStyle/>
        <a:p>
          <a:endParaRPr lang="en-US"/>
        </a:p>
      </dgm:t>
    </dgm:pt>
    <dgm:pt modelId="{1DA6397F-3F13-4144-9A59-902974F71769}" type="sibTrans" cxnId="{253BD45A-7129-49A0-97D6-132C8794B4A8}">
      <dgm:prSet/>
      <dgm:spPr/>
      <dgm:t>
        <a:bodyPr/>
        <a:lstStyle/>
        <a:p>
          <a:endParaRPr lang="en-US"/>
        </a:p>
      </dgm:t>
    </dgm:pt>
    <dgm:pt modelId="{08814CFC-955C-43EC-985B-23FCCFD800C7}">
      <dgm:prSet/>
      <dgm:spPr/>
      <dgm:t>
        <a:bodyPr/>
        <a:lstStyle/>
        <a:p>
          <a:r>
            <a:rPr lang="en-US" dirty="0"/>
            <a:t>Randn</a:t>
          </a:r>
        </a:p>
      </dgm:t>
    </dgm:pt>
    <dgm:pt modelId="{8B67FED1-0893-4126-86EA-74C1D0A05CF6}" type="parTrans" cxnId="{AF963880-BEC4-4B9B-9020-CE104653A960}">
      <dgm:prSet/>
      <dgm:spPr/>
      <dgm:t>
        <a:bodyPr/>
        <a:lstStyle/>
        <a:p>
          <a:endParaRPr lang="en-US"/>
        </a:p>
      </dgm:t>
    </dgm:pt>
    <dgm:pt modelId="{6F263C95-76EB-456D-B197-B356A4E108BA}" type="sibTrans" cxnId="{AF963880-BEC4-4B9B-9020-CE104653A960}">
      <dgm:prSet/>
      <dgm:spPr/>
      <dgm:t>
        <a:bodyPr/>
        <a:lstStyle/>
        <a:p>
          <a:endParaRPr lang="en-US"/>
        </a:p>
      </dgm:t>
    </dgm:pt>
    <dgm:pt modelId="{54B88B06-0728-4B95-933E-7E182327E87A}">
      <dgm:prSet/>
      <dgm:spPr/>
      <dgm:t>
        <a:bodyPr/>
        <a:lstStyle/>
        <a:p>
          <a:r>
            <a:rPr lang="en-US"/>
            <a:t>Randint</a:t>
          </a:r>
        </a:p>
      </dgm:t>
    </dgm:pt>
    <dgm:pt modelId="{9DB91F68-0CB0-4FE5-B4AD-01A5EF5D815D}" type="parTrans" cxnId="{D79DDE3D-B7AF-48EF-AD31-84A7056DDF5A}">
      <dgm:prSet/>
      <dgm:spPr/>
      <dgm:t>
        <a:bodyPr/>
        <a:lstStyle/>
        <a:p>
          <a:endParaRPr lang="en-US"/>
        </a:p>
      </dgm:t>
    </dgm:pt>
    <dgm:pt modelId="{C75CDD75-BA5D-4B63-9251-63F6B29C7CA9}" type="sibTrans" cxnId="{D79DDE3D-B7AF-48EF-AD31-84A7056DDF5A}">
      <dgm:prSet/>
      <dgm:spPr/>
      <dgm:t>
        <a:bodyPr/>
        <a:lstStyle/>
        <a:p>
          <a:endParaRPr lang="en-US"/>
        </a:p>
      </dgm:t>
    </dgm:pt>
    <dgm:pt modelId="{EE94B641-4FED-4394-BEED-05489C4D12DB}">
      <dgm:prSet/>
      <dgm:spPr/>
      <dgm:t>
        <a:bodyPr/>
        <a:lstStyle/>
        <a:p>
          <a:r>
            <a:rPr lang="en-US"/>
            <a:t>Seed</a:t>
          </a:r>
        </a:p>
      </dgm:t>
    </dgm:pt>
    <dgm:pt modelId="{7C75CA03-1781-441E-ABF4-008A1A2A2908}" type="parTrans" cxnId="{66BF5034-DCDB-45FC-A572-6FD64B0C9212}">
      <dgm:prSet/>
      <dgm:spPr/>
      <dgm:t>
        <a:bodyPr/>
        <a:lstStyle/>
        <a:p>
          <a:endParaRPr lang="en-US"/>
        </a:p>
      </dgm:t>
    </dgm:pt>
    <dgm:pt modelId="{E457343F-C02E-44C0-B4F7-086B54F6ACB2}" type="sibTrans" cxnId="{66BF5034-DCDB-45FC-A572-6FD64B0C9212}">
      <dgm:prSet/>
      <dgm:spPr/>
      <dgm:t>
        <a:bodyPr/>
        <a:lstStyle/>
        <a:p>
          <a:endParaRPr lang="en-US"/>
        </a:p>
      </dgm:t>
    </dgm:pt>
    <dgm:pt modelId="{D87233D9-AA4A-4BC3-BCA4-7312F9C66061}">
      <dgm:prSet/>
      <dgm:spPr/>
      <dgm:t>
        <a:bodyPr/>
        <a:lstStyle/>
        <a:p>
          <a:r>
            <a:rPr lang="en-US"/>
            <a:t>Array attribute and methods</a:t>
          </a:r>
        </a:p>
      </dgm:t>
    </dgm:pt>
    <dgm:pt modelId="{0295E899-94D6-487C-88C1-3E206A1807E5}" type="parTrans" cxnId="{528548B4-BD09-4D84-8607-BBF0EB630BB5}">
      <dgm:prSet/>
      <dgm:spPr/>
      <dgm:t>
        <a:bodyPr/>
        <a:lstStyle/>
        <a:p>
          <a:endParaRPr lang="en-US"/>
        </a:p>
      </dgm:t>
    </dgm:pt>
    <dgm:pt modelId="{886A76C4-4E8B-42AB-8C1E-A334F18D152D}" type="sibTrans" cxnId="{528548B4-BD09-4D84-8607-BBF0EB630BB5}">
      <dgm:prSet/>
      <dgm:spPr/>
      <dgm:t>
        <a:bodyPr/>
        <a:lstStyle/>
        <a:p>
          <a:endParaRPr lang="en-US"/>
        </a:p>
      </dgm:t>
    </dgm:pt>
    <dgm:pt modelId="{2D9C5B70-422C-4A94-8701-95063C66758A}">
      <dgm:prSet/>
      <dgm:spPr/>
      <dgm:t>
        <a:bodyPr/>
        <a:lstStyle/>
        <a:p>
          <a:r>
            <a:rPr lang="en-US"/>
            <a:t>Reshape</a:t>
          </a:r>
        </a:p>
      </dgm:t>
    </dgm:pt>
    <dgm:pt modelId="{AAA1C83C-D39B-4B56-973C-EB552E3BB181}" type="parTrans" cxnId="{9C877F68-5A64-4C06-A526-F06B103A1277}">
      <dgm:prSet/>
      <dgm:spPr/>
      <dgm:t>
        <a:bodyPr/>
        <a:lstStyle/>
        <a:p>
          <a:endParaRPr lang="en-US"/>
        </a:p>
      </dgm:t>
    </dgm:pt>
    <dgm:pt modelId="{231393B3-300F-494C-907D-308815E22A47}" type="sibTrans" cxnId="{9C877F68-5A64-4C06-A526-F06B103A1277}">
      <dgm:prSet/>
      <dgm:spPr/>
      <dgm:t>
        <a:bodyPr/>
        <a:lstStyle/>
        <a:p>
          <a:endParaRPr lang="en-US"/>
        </a:p>
      </dgm:t>
    </dgm:pt>
    <dgm:pt modelId="{1CF34526-3BE5-4C7E-A35C-6EE3C533B030}">
      <dgm:prSet/>
      <dgm:spPr/>
      <dgm:t>
        <a:bodyPr/>
        <a:lstStyle/>
        <a:p>
          <a:r>
            <a:rPr lang="en-US"/>
            <a:t>Min, Max, Argmax, Argmin</a:t>
          </a:r>
        </a:p>
      </dgm:t>
    </dgm:pt>
    <dgm:pt modelId="{FCFCE1F8-4F80-4BAB-A590-77D1ED78B896}" type="parTrans" cxnId="{E24C9327-0F64-43EC-942A-52BCC49D75F8}">
      <dgm:prSet/>
      <dgm:spPr/>
      <dgm:t>
        <a:bodyPr/>
        <a:lstStyle/>
        <a:p>
          <a:endParaRPr lang="en-US"/>
        </a:p>
      </dgm:t>
    </dgm:pt>
    <dgm:pt modelId="{973C9A6C-A3F3-406E-AF03-1C6F05E4A324}" type="sibTrans" cxnId="{E24C9327-0F64-43EC-942A-52BCC49D75F8}">
      <dgm:prSet/>
      <dgm:spPr/>
      <dgm:t>
        <a:bodyPr/>
        <a:lstStyle/>
        <a:p>
          <a:endParaRPr lang="en-US"/>
        </a:p>
      </dgm:t>
    </dgm:pt>
    <dgm:pt modelId="{4F9271A9-B68C-4524-B525-A391049C50AE}">
      <dgm:prSet/>
      <dgm:spPr/>
      <dgm:t>
        <a:bodyPr/>
        <a:lstStyle/>
        <a:p>
          <a:r>
            <a:rPr lang="en-US"/>
            <a:t>Shape</a:t>
          </a:r>
        </a:p>
      </dgm:t>
    </dgm:pt>
    <dgm:pt modelId="{06D20529-B46F-4420-8C94-F0362C2861D7}" type="parTrans" cxnId="{8FAB56F9-4BB5-47B8-A6D2-BC3FDC3A39EE}">
      <dgm:prSet/>
      <dgm:spPr/>
      <dgm:t>
        <a:bodyPr/>
        <a:lstStyle/>
        <a:p>
          <a:endParaRPr lang="en-US"/>
        </a:p>
      </dgm:t>
    </dgm:pt>
    <dgm:pt modelId="{FE0AF2D1-B81A-4BCD-92C0-6713788E2A68}" type="sibTrans" cxnId="{8FAB56F9-4BB5-47B8-A6D2-BC3FDC3A39EE}">
      <dgm:prSet/>
      <dgm:spPr/>
      <dgm:t>
        <a:bodyPr/>
        <a:lstStyle/>
        <a:p>
          <a:endParaRPr lang="en-US"/>
        </a:p>
      </dgm:t>
    </dgm:pt>
    <dgm:pt modelId="{2501FD2B-7D70-4596-A1BC-ED107FE08244}">
      <dgm:prSet/>
      <dgm:spPr/>
      <dgm:t>
        <a:bodyPr/>
        <a:lstStyle/>
        <a:p>
          <a:r>
            <a:rPr lang="en-US"/>
            <a:t>dtype</a:t>
          </a:r>
        </a:p>
      </dgm:t>
    </dgm:pt>
    <dgm:pt modelId="{58EA79B7-3B92-415F-8537-81BF512AD19A}" type="parTrans" cxnId="{840F8EF6-D3DD-4319-8BFD-598052FDAEE3}">
      <dgm:prSet/>
      <dgm:spPr/>
      <dgm:t>
        <a:bodyPr/>
        <a:lstStyle/>
        <a:p>
          <a:endParaRPr lang="en-US"/>
        </a:p>
      </dgm:t>
    </dgm:pt>
    <dgm:pt modelId="{357421A6-FB4F-4C21-9195-3ED3C16AB44E}" type="sibTrans" cxnId="{840F8EF6-D3DD-4319-8BFD-598052FDAEE3}">
      <dgm:prSet/>
      <dgm:spPr/>
      <dgm:t>
        <a:bodyPr/>
        <a:lstStyle/>
        <a:p>
          <a:endParaRPr lang="en-US"/>
        </a:p>
      </dgm:t>
    </dgm:pt>
    <dgm:pt modelId="{BBF38E77-B3D5-4BE4-8702-478EFB2CD8AD}" type="pres">
      <dgm:prSet presAssocID="{A8029085-7E52-449D-A450-6810DFDC6A07}" presName="Name0" presStyleCnt="0">
        <dgm:presLayoutVars>
          <dgm:dir/>
          <dgm:resizeHandles val="exact"/>
        </dgm:presLayoutVars>
      </dgm:prSet>
      <dgm:spPr/>
    </dgm:pt>
    <dgm:pt modelId="{3BA1BF63-15FA-48B6-B880-5E092C18ED84}" type="pres">
      <dgm:prSet presAssocID="{4B861233-B6F5-43EA-8D35-18E1F2EA9903}" presName="node" presStyleLbl="node1" presStyleIdx="0" presStyleCnt="4">
        <dgm:presLayoutVars>
          <dgm:bulletEnabled val="1"/>
        </dgm:presLayoutVars>
      </dgm:prSet>
      <dgm:spPr/>
    </dgm:pt>
    <dgm:pt modelId="{49CAF924-F590-41E3-9FB0-70440C30A6FD}" type="pres">
      <dgm:prSet presAssocID="{BAC73348-2007-4805-B40B-0B629E4E4C26}" presName="sibTrans" presStyleLbl="sibTrans2D1" presStyleIdx="0" presStyleCnt="3"/>
      <dgm:spPr/>
    </dgm:pt>
    <dgm:pt modelId="{72671C34-C1BD-4820-8EF6-1F9CFDC2AC12}" type="pres">
      <dgm:prSet presAssocID="{BAC73348-2007-4805-B40B-0B629E4E4C26}" presName="connectorText" presStyleLbl="sibTrans2D1" presStyleIdx="0" presStyleCnt="3"/>
      <dgm:spPr/>
    </dgm:pt>
    <dgm:pt modelId="{425F2D09-60A3-4688-90F5-423F6A7FF7FC}" type="pres">
      <dgm:prSet presAssocID="{A4F5843E-5A9A-48AF-872B-757149A7178C}" presName="node" presStyleLbl="node1" presStyleIdx="1" presStyleCnt="4">
        <dgm:presLayoutVars>
          <dgm:bulletEnabled val="1"/>
        </dgm:presLayoutVars>
      </dgm:prSet>
      <dgm:spPr/>
    </dgm:pt>
    <dgm:pt modelId="{05D0FDC9-DDC6-4EF5-825F-EDE42AD20565}" type="pres">
      <dgm:prSet presAssocID="{A538C86E-2653-4C4E-9F86-DAF8DA01F9DE}" presName="sibTrans" presStyleLbl="sibTrans2D1" presStyleIdx="1" presStyleCnt="3"/>
      <dgm:spPr/>
    </dgm:pt>
    <dgm:pt modelId="{748F3F0C-0A7B-4105-A8F1-2B093AD0FC8B}" type="pres">
      <dgm:prSet presAssocID="{A538C86E-2653-4C4E-9F86-DAF8DA01F9DE}" presName="connectorText" presStyleLbl="sibTrans2D1" presStyleIdx="1" presStyleCnt="3"/>
      <dgm:spPr/>
    </dgm:pt>
    <dgm:pt modelId="{DE9AA8E2-AEC4-41C4-BA1D-CF7158BC97E1}" type="pres">
      <dgm:prSet presAssocID="{7BE3399F-F82A-4144-8E63-E506166F7C1B}" presName="node" presStyleLbl="node1" presStyleIdx="2" presStyleCnt="4">
        <dgm:presLayoutVars>
          <dgm:bulletEnabled val="1"/>
        </dgm:presLayoutVars>
      </dgm:prSet>
      <dgm:spPr/>
    </dgm:pt>
    <dgm:pt modelId="{0CFB9750-7216-4ED2-8031-E4678A137F68}" type="pres">
      <dgm:prSet presAssocID="{E78C4634-004E-4DF9-B9B3-82D7293B212A}" presName="sibTrans" presStyleLbl="sibTrans2D1" presStyleIdx="2" presStyleCnt="3"/>
      <dgm:spPr/>
    </dgm:pt>
    <dgm:pt modelId="{81D54FDF-9A19-4400-AAD0-DDE59FD9F1B9}" type="pres">
      <dgm:prSet presAssocID="{E78C4634-004E-4DF9-B9B3-82D7293B212A}" presName="connectorText" presStyleLbl="sibTrans2D1" presStyleIdx="2" presStyleCnt="3"/>
      <dgm:spPr/>
    </dgm:pt>
    <dgm:pt modelId="{FEBAAFA9-29F0-4626-B543-499ADCDE0666}" type="pres">
      <dgm:prSet presAssocID="{D87233D9-AA4A-4BC3-BCA4-7312F9C66061}" presName="node" presStyleLbl="node1" presStyleIdx="3" presStyleCnt="4">
        <dgm:presLayoutVars>
          <dgm:bulletEnabled val="1"/>
        </dgm:presLayoutVars>
      </dgm:prSet>
      <dgm:spPr/>
    </dgm:pt>
  </dgm:ptLst>
  <dgm:cxnLst>
    <dgm:cxn modelId="{51038304-7129-442A-8581-EFF3B255E6D8}" type="presOf" srcId="{D87233D9-AA4A-4BC3-BCA4-7312F9C66061}" destId="{FEBAAFA9-29F0-4626-B543-499ADCDE0666}" srcOrd="0" destOrd="0" presId="urn:microsoft.com/office/officeart/2005/8/layout/process1"/>
    <dgm:cxn modelId="{E10F180B-5F23-4C2F-BA0B-FC1365B73B53}" srcId="{A4F5843E-5A9A-48AF-872B-757149A7178C}" destId="{30B6D855-526C-42DD-9F30-C1BC5070AFA1}" srcOrd="0" destOrd="0" parTransId="{99A262E7-D0BD-4B1E-B927-EE83AE524C0D}" sibTransId="{8637E432-2EB1-461B-B7BD-497177C62698}"/>
    <dgm:cxn modelId="{4A54720D-5462-43B0-9F05-7833A0000BE0}" type="presOf" srcId="{4F9271A9-B68C-4524-B525-A391049C50AE}" destId="{FEBAAFA9-29F0-4626-B543-499ADCDE0666}" srcOrd="0" destOrd="3" presId="urn:microsoft.com/office/officeart/2005/8/layout/process1"/>
    <dgm:cxn modelId="{FB75251C-12C9-49BE-A7AA-11CF3DCE9ABD}" type="presOf" srcId="{4B861233-B6F5-43EA-8D35-18E1F2EA9903}" destId="{3BA1BF63-15FA-48B6-B880-5E092C18ED84}" srcOrd="0" destOrd="0" presId="urn:microsoft.com/office/officeart/2005/8/layout/process1"/>
    <dgm:cxn modelId="{CD85D524-02D8-43B7-BC92-BF0D249E0A5D}" srcId="{A4F5843E-5A9A-48AF-872B-757149A7178C}" destId="{51EF3C2B-3CBE-472D-B6EA-DF36866C4A9D}" srcOrd="1" destOrd="0" parTransId="{8CC3468F-A2AA-4097-A0D4-B5E666882630}" sibTransId="{156953BC-9B52-4F58-AE40-9B445D75BC4F}"/>
    <dgm:cxn modelId="{E24C9327-0F64-43EC-942A-52BCC49D75F8}" srcId="{D87233D9-AA4A-4BC3-BCA4-7312F9C66061}" destId="{1CF34526-3BE5-4C7E-A35C-6EE3C533B030}" srcOrd="1" destOrd="0" parTransId="{FCFCE1F8-4F80-4BAB-A590-77D1ED78B896}" sibTransId="{973C9A6C-A3F3-406E-AF03-1C6F05E4A324}"/>
    <dgm:cxn modelId="{1A53B52A-8377-4D37-9E38-0E31A8C1C940}" srcId="{51EF3C2B-3CBE-472D-B6EA-DF36866C4A9D}" destId="{C954F5D8-F25E-43C6-B218-EA5AFD43898B}" srcOrd="0" destOrd="0" parTransId="{2810FF9D-1B88-402E-A0CC-C85113147D1B}" sibTransId="{9E467AA4-DF59-4157-B7CC-A9448D8A6431}"/>
    <dgm:cxn modelId="{81D3E62C-5219-4252-BBC8-0C8809B2F81C}" type="presOf" srcId="{7BE3399F-F82A-4144-8E63-E506166F7C1B}" destId="{DE9AA8E2-AEC4-41C4-BA1D-CF7158BC97E1}" srcOrd="0" destOrd="0" presId="urn:microsoft.com/office/officeart/2005/8/layout/process1"/>
    <dgm:cxn modelId="{8BA83B34-9202-4E5B-9E0D-ABC118074579}" type="presOf" srcId="{51EF3C2B-3CBE-472D-B6EA-DF36866C4A9D}" destId="{425F2D09-60A3-4688-90F5-423F6A7FF7FC}" srcOrd="0" destOrd="2" presId="urn:microsoft.com/office/officeart/2005/8/layout/process1"/>
    <dgm:cxn modelId="{66BF5034-DCDB-45FC-A572-6FD64B0C9212}" srcId="{7BE3399F-F82A-4144-8E63-E506166F7C1B}" destId="{EE94B641-4FED-4394-BEED-05489C4D12DB}" srcOrd="3" destOrd="0" parTransId="{7C75CA03-1781-441E-ABF4-008A1A2A2908}" sibTransId="{E457343F-C02E-44C0-B4F7-086B54F6ACB2}"/>
    <dgm:cxn modelId="{DBF82E39-FAD2-4B61-ADC4-CA97B54D6E73}" type="presOf" srcId="{EE94B641-4FED-4394-BEED-05489C4D12DB}" destId="{DE9AA8E2-AEC4-41C4-BA1D-CF7158BC97E1}" srcOrd="0" destOrd="4" presId="urn:microsoft.com/office/officeart/2005/8/layout/process1"/>
    <dgm:cxn modelId="{D79DDE3D-B7AF-48EF-AD31-84A7056DDF5A}" srcId="{7BE3399F-F82A-4144-8E63-E506166F7C1B}" destId="{54B88B06-0728-4B95-933E-7E182327E87A}" srcOrd="2" destOrd="0" parTransId="{9DB91F68-0CB0-4FE5-B4AD-01A5EF5D815D}" sibTransId="{C75CDD75-BA5D-4B63-9251-63F6B29C7CA9}"/>
    <dgm:cxn modelId="{8303E05B-5944-496F-A56B-CD18FEC224D5}" type="presOf" srcId="{235B8694-7247-4E2A-92B9-FFA1ADC549A6}" destId="{425F2D09-60A3-4688-90F5-423F6A7FF7FC}" srcOrd="0" destOrd="5" presId="urn:microsoft.com/office/officeart/2005/8/layout/process1"/>
    <dgm:cxn modelId="{19672E5C-AF27-49C1-B4EA-D655D14C83A2}" type="presOf" srcId="{A538C86E-2653-4C4E-9F86-DAF8DA01F9DE}" destId="{05D0FDC9-DDC6-4EF5-825F-EDE42AD20565}" srcOrd="0" destOrd="0" presId="urn:microsoft.com/office/officeart/2005/8/layout/process1"/>
    <dgm:cxn modelId="{9C877F68-5A64-4C06-A526-F06B103A1277}" srcId="{D87233D9-AA4A-4BC3-BCA4-7312F9C66061}" destId="{2D9C5B70-422C-4A94-8701-95063C66758A}" srcOrd="0" destOrd="0" parTransId="{AAA1C83C-D39B-4B56-973C-EB552E3BB181}" sibTransId="{231393B3-300F-494C-907D-308815E22A47}"/>
    <dgm:cxn modelId="{E013B74B-DE7E-4395-8B12-571D63933D92}" srcId="{51EF3C2B-3CBE-472D-B6EA-DF36866C4A9D}" destId="{235B8694-7247-4E2A-92B9-FFA1ADC549A6}" srcOrd="2" destOrd="0" parTransId="{4CCD2B10-8546-4B3B-8E74-6C7D42ABDAD6}" sibTransId="{AF2A7474-2723-42CE-90F8-4D0117245DD7}"/>
    <dgm:cxn modelId="{579C7172-D28B-4C13-A246-F38DCEC788B5}" srcId="{A8029085-7E52-449D-A450-6810DFDC6A07}" destId="{4B861233-B6F5-43EA-8D35-18E1F2EA9903}" srcOrd="0" destOrd="0" parTransId="{DB167968-EF9F-42BF-8814-0668D980C571}" sibTransId="{BAC73348-2007-4805-B40B-0B629E4E4C26}"/>
    <dgm:cxn modelId="{63D50658-16BB-48E8-977D-527D1D46D99F}" type="presOf" srcId="{E78C4634-004E-4DF9-B9B3-82D7293B212A}" destId="{81D54FDF-9A19-4400-AAD0-DDE59FD9F1B9}" srcOrd="1" destOrd="0" presId="urn:microsoft.com/office/officeart/2005/8/layout/process1"/>
    <dgm:cxn modelId="{253BD45A-7129-49A0-97D6-132C8794B4A8}" srcId="{7BE3399F-F82A-4144-8E63-E506166F7C1B}" destId="{0B3FF96C-DA2F-4DF2-A3CE-911C7C6862E7}" srcOrd="0" destOrd="0" parTransId="{6458BD44-C8F4-4B62-9FDE-3A34B512C622}" sibTransId="{1DA6397F-3F13-4144-9A59-902974F71769}"/>
    <dgm:cxn modelId="{FC52AF7D-06E7-4BD7-B8ED-F03967CD811F}" type="presOf" srcId="{BAC73348-2007-4805-B40B-0B629E4E4C26}" destId="{49CAF924-F590-41E3-9FB0-70440C30A6FD}" srcOrd="0" destOrd="0" presId="urn:microsoft.com/office/officeart/2005/8/layout/process1"/>
    <dgm:cxn modelId="{AF963880-BEC4-4B9B-9020-CE104653A960}" srcId="{7BE3399F-F82A-4144-8E63-E506166F7C1B}" destId="{08814CFC-955C-43EC-985B-23FCCFD800C7}" srcOrd="1" destOrd="0" parTransId="{8B67FED1-0893-4126-86EA-74C1D0A05CF6}" sibTransId="{6F263C95-76EB-456D-B197-B356A4E108BA}"/>
    <dgm:cxn modelId="{5E166E8E-29A8-4901-88B5-0EA2B17BD58A}" type="presOf" srcId="{5F58466C-BA5F-43C5-8516-BEC446082C81}" destId="{425F2D09-60A3-4688-90F5-423F6A7FF7FC}" srcOrd="0" destOrd="6" presId="urn:microsoft.com/office/officeart/2005/8/layout/process1"/>
    <dgm:cxn modelId="{2377348F-8F67-473C-8C40-6946F604AE35}" type="presOf" srcId="{C954F5D8-F25E-43C6-B218-EA5AFD43898B}" destId="{425F2D09-60A3-4688-90F5-423F6A7FF7FC}" srcOrd="0" destOrd="3" presId="urn:microsoft.com/office/officeart/2005/8/layout/process1"/>
    <dgm:cxn modelId="{8A249491-D652-48F2-98B8-96577E0B416B}" srcId="{A8029085-7E52-449D-A450-6810DFDC6A07}" destId="{A4F5843E-5A9A-48AF-872B-757149A7178C}" srcOrd="1" destOrd="0" parTransId="{D5036A26-1AE6-4B9F-B02D-0DD91726795C}" sibTransId="{A538C86E-2653-4C4E-9F86-DAF8DA01F9DE}"/>
    <dgm:cxn modelId="{F104A791-A726-4AEE-8EC8-E32A337E1112}" type="presOf" srcId="{08814CFC-955C-43EC-985B-23FCCFD800C7}" destId="{DE9AA8E2-AEC4-41C4-BA1D-CF7158BC97E1}" srcOrd="0" destOrd="2" presId="urn:microsoft.com/office/officeart/2005/8/layout/process1"/>
    <dgm:cxn modelId="{3B0C86A2-C708-4D9A-8822-F9A85813C644}" type="presOf" srcId="{54B88B06-0728-4B95-933E-7E182327E87A}" destId="{DE9AA8E2-AEC4-41C4-BA1D-CF7158BC97E1}" srcOrd="0" destOrd="3" presId="urn:microsoft.com/office/officeart/2005/8/layout/process1"/>
    <dgm:cxn modelId="{9105AEA3-7698-4366-BD06-CBB883327D30}" type="presOf" srcId="{BAC73348-2007-4805-B40B-0B629E4E4C26}" destId="{72671C34-C1BD-4820-8EF6-1F9CFDC2AC12}" srcOrd="1" destOrd="0" presId="urn:microsoft.com/office/officeart/2005/8/layout/process1"/>
    <dgm:cxn modelId="{9E2E41A5-B656-4AC3-98DD-5ECB2B34DD60}" type="presOf" srcId="{A4F5843E-5A9A-48AF-872B-757149A7178C}" destId="{425F2D09-60A3-4688-90F5-423F6A7FF7FC}" srcOrd="0" destOrd="0" presId="urn:microsoft.com/office/officeart/2005/8/layout/process1"/>
    <dgm:cxn modelId="{1B2313B4-AECD-40B0-A1FC-A31CEBC16387}" srcId="{A8029085-7E52-449D-A450-6810DFDC6A07}" destId="{7BE3399F-F82A-4144-8E63-E506166F7C1B}" srcOrd="2" destOrd="0" parTransId="{10DBBD38-6C14-41D4-A591-92BE7FD55F1A}" sibTransId="{E78C4634-004E-4DF9-B9B3-82D7293B212A}"/>
    <dgm:cxn modelId="{528548B4-BD09-4D84-8607-BBF0EB630BB5}" srcId="{A8029085-7E52-449D-A450-6810DFDC6A07}" destId="{D87233D9-AA4A-4BC3-BCA4-7312F9C66061}" srcOrd="3" destOrd="0" parTransId="{0295E899-94D6-487C-88C1-3E206A1807E5}" sibTransId="{886A76C4-4E8B-42AB-8C1E-A334F18D152D}"/>
    <dgm:cxn modelId="{872178B6-604F-41B0-AE51-5A2A0CACAD43}" srcId="{51EF3C2B-3CBE-472D-B6EA-DF36866C4A9D}" destId="{5F58466C-BA5F-43C5-8516-BEC446082C81}" srcOrd="3" destOrd="0" parTransId="{8308A164-3A61-4FAD-A160-573AC34F89CF}" sibTransId="{CCFE6464-CCD0-4F11-A232-4E365AE5A4EF}"/>
    <dgm:cxn modelId="{979FC6BC-D868-40E0-B581-FC5E8A1B48BC}" type="presOf" srcId="{2D9C5B70-422C-4A94-8701-95063C66758A}" destId="{FEBAAFA9-29F0-4626-B543-499ADCDE0666}" srcOrd="0" destOrd="1" presId="urn:microsoft.com/office/officeart/2005/8/layout/process1"/>
    <dgm:cxn modelId="{F09B79C1-AF13-420A-A2B4-323F6247A7ED}" type="presOf" srcId="{0B3FF96C-DA2F-4DF2-A3CE-911C7C6862E7}" destId="{DE9AA8E2-AEC4-41C4-BA1D-CF7158BC97E1}" srcOrd="0" destOrd="1" presId="urn:microsoft.com/office/officeart/2005/8/layout/process1"/>
    <dgm:cxn modelId="{8BE3C2C7-2429-4E3C-A156-F0EB8D347550}" type="presOf" srcId="{30B6D855-526C-42DD-9F30-C1BC5070AFA1}" destId="{425F2D09-60A3-4688-90F5-423F6A7FF7FC}" srcOrd="0" destOrd="1" presId="urn:microsoft.com/office/officeart/2005/8/layout/process1"/>
    <dgm:cxn modelId="{21DF93D3-FD32-4770-ADB4-CB99E01813F3}" type="presOf" srcId="{2501FD2B-7D70-4596-A1BC-ED107FE08244}" destId="{FEBAAFA9-29F0-4626-B543-499ADCDE0666}" srcOrd="0" destOrd="4" presId="urn:microsoft.com/office/officeart/2005/8/layout/process1"/>
    <dgm:cxn modelId="{15B3DAD3-6FDD-4DAC-8F13-5988F8295633}" type="presOf" srcId="{A538C86E-2653-4C4E-9F86-DAF8DA01F9DE}" destId="{748F3F0C-0A7B-4105-A8F1-2B093AD0FC8B}" srcOrd="1" destOrd="0" presId="urn:microsoft.com/office/officeart/2005/8/layout/process1"/>
    <dgm:cxn modelId="{FDC6F0DA-BDC6-4904-B72A-8AB0CD3ACEBB}" srcId="{51EF3C2B-3CBE-472D-B6EA-DF36866C4A9D}" destId="{39DAE8B2-3816-40C1-B73C-9C462CB06D49}" srcOrd="1" destOrd="0" parTransId="{443016AB-DE6D-4602-BDC6-9C46868EBDA5}" sibTransId="{D3037BBE-B319-4001-8D9E-B5CDB3A58B20}"/>
    <dgm:cxn modelId="{5F43BEDB-16C6-4440-9042-4142DC9209FA}" type="presOf" srcId="{A8029085-7E52-449D-A450-6810DFDC6A07}" destId="{BBF38E77-B3D5-4BE4-8702-478EFB2CD8AD}" srcOrd="0" destOrd="0" presId="urn:microsoft.com/office/officeart/2005/8/layout/process1"/>
    <dgm:cxn modelId="{69D80CDF-C19D-46F1-8623-4DE9FDB6169E}" type="presOf" srcId="{E78C4634-004E-4DF9-B9B3-82D7293B212A}" destId="{0CFB9750-7216-4ED2-8031-E4678A137F68}" srcOrd="0" destOrd="0" presId="urn:microsoft.com/office/officeart/2005/8/layout/process1"/>
    <dgm:cxn modelId="{A0B408E0-C9D0-4767-AA99-E2C30A9B2016}" type="presOf" srcId="{39DAE8B2-3816-40C1-B73C-9C462CB06D49}" destId="{425F2D09-60A3-4688-90F5-423F6A7FF7FC}" srcOrd="0" destOrd="4" presId="urn:microsoft.com/office/officeart/2005/8/layout/process1"/>
    <dgm:cxn modelId="{63E803E6-AEBD-417F-9D3E-77FF9571AA61}" type="presOf" srcId="{1CF34526-3BE5-4C7E-A35C-6EE3C533B030}" destId="{FEBAAFA9-29F0-4626-B543-499ADCDE0666}" srcOrd="0" destOrd="2" presId="urn:microsoft.com/office/officeart/2005/8/layout/process1"/>
    <dgm:cxn modelId="{840F8EF6-D3DD-4319-8BFD-598052FDAEE3}" srcId="{D87233D9-AA4A-4BC3-BCA4-7312F9C66061}" destId="{2501FD2B-7D70-4596-A1BC-ED107FE08244}" srcOrd="3" destOrd="0" parTransId="{58EA79B7-3B92-415F-8537-81BF512AD19A}" sibTransId="{357421A6-FB4F-4C21-9195-3ED3C16AB44E}"/>
    <dgm:cxn modelId="{8FAB56F9-4BB5-47B8-A6D2-BC3FDC3A39EE}" srcId="{D87233D9-AA4A-4BC3-BCA4-7312F9C66061}" destId="{4F9271A9-B68C-4524-B525-A391049C50AE}" srcOrd="2" destOrd="0" parTransId="{06D20529-B46F-4420-8C94-F0362C2861D7}" sibTransId="{FE0AF2D1-B81A-4BCD-92C0-6713788E2A68}"/>
    <dgm:cxn modelId="{59A0721D-59FD-47E9-B05F-FBFA0889E0AC}" type="presParOf" srcId="{BBF38E77-B3D5-4BE4-8702-478EFB2CD8AD}" destId="{3BA1BF63-15FA-48B6-B880-5E092C18ED84}" srcOrd="0" destOrd="0" presId="urn:microsoft.com/office/officeart/2005/8/layout/process1"/>
    <dgm:cxn modelId="{5D35204C-BB10-4C51-9F38-DB6078BCD31E}" type="presParOf" srcId="{BBF38E77-B3D5-4BE4-8702-478EFB2CD8AD}" destId="{49CAF924-F590-41E3-9FB0-70440C30A6FD}" srcOrd="1" destOrd="0" presId="urn:microsoft.com/office/officeart/2005/8/layout/process1"/>
    <dgm:cxn modelId="{0C0FA11D-4CD2-4831-83D5-CF73F0858E2E}" type="presParOf" srcId="{49CAF924-F590-41E3-9FB0-70440C30A6FD}" destId="{72671C34-C1BD-4820-8EF6-1F9CFDC2AC12}" srcOrd="0" destOrd="0" presId="urn:microsoft.com/office/officeart/2005/8/layout/process1"/>
    <dgm:cxn modelId="{ED97B542-088C-46A8-A691-3802147620F5}" type="presParOf" srcId="{BBF38E77-B3D5-4BE4-8702-478EFB2CD8AD}" destId="{425F2D09-60A3-4688-90F5-423F6A7FF7FC}" srcOrd="2" destOrd="0" presId="urn:microsoft.com/office/officeart/2005/8/layout/process1"/>
    <dgm:cxn modelId="{71C86B7C-22EF-4905-9292-51C745C5AEF0}" type="presParOf" srcId="{BBF38E77-B3D5-4BE4-8702-478EFB2CD8AD}" destId="{05D0FDC9-DDC6-4EF5-825F-EDE42AD20565}" srcOrd="3" destOrd="0" presId="urn:microsoft.com/office/officeart/2005/8/layout/process1"/>
    <dgm:cxn modelId="{12F0087C-D494-4598-BE2F-940CB14F36E9}" type="presParOf" srcId="{05D0FDC9-DDC6-4EF5-825F-EDE42AD20565}" destId="{748F3F0C-0A7B-4105-A8F1-2B093AD0FC8B}" srcOrd="0" destOrd="0" presId="urn:microsoft.com/office/officeart/2005/8/layout/process1"/>
    <dgm:cxn modelId="{8EFECEC0-1689-444D-B1EA-E54207F652BC}" type="presParOf" srcId="{BBF38E77-B3D5-4BE4-8702-478EFB2CD8AD}" destId="{DE9AA8E2-AEC4-41C4-BA1D-CF7158BC97E1}" srcOrd="4" destOrd="0" presId="urn:microsoft.com/office/officeart/2005/8/layout/process1"/>
    <dgm:cxn modelId="{D7B6A531-D428-47A1-BED3-5B12EBE683FC}" type="presParOf" srcId="{BBF38E77-B3D5-4BE4-8702-478EFB2CD8AD}" destId="{0CFB9750-7216-4ED2-8031-E4678A137F68}" srcOrd="5" destOrd="0" presId="urn:microsoft.com/office/officeart/2005/8/layout/process1"/>
    <dgm:cxn modelId="{928E00AD-D5EC-4B2E-A491-38DDE7BB562E}" type="presParOf" srcId="{0CFB9750-7216-4ED2-8031-E4678A137F68}" destId="{81D54FDF-9A19-4400-AAD0-DDE59FD9F1B9}" srcOrd="0" destOrd="0" presId="urn:microsoft.com/office/officeart/2005/8/layout/process1"/>
    <dgm:cxn modelId="{8205D9B4-A905-4BBA-B7AA-7204B1CD8A79}" type="presParOf" srcId="{BBF38E77-B3D5-4BE4-8702-478EFB2CD8AD}" destId="{FEBAAFA9-29F0-4626-B543-499ADCDE0666}"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A68797A-929D-4A1E-ADBF-8147C73102A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A042E82-C867-40D6-8C34-03B671D139BA}">
      <dgm:prSet/>
      <dgm:spPr/>
      <dgm:t>
        <a:bodyPr/>
        <a:lstStyle/>
        <a:p>
          <a:r>
            <a:rPr lang="en-US" b="0" i="0"/>
            <a:t>Often you may want to perform an analysis based off the value of a specific column, meaning you want to group together other columns based off another.</a:t>
          </a:r>
          <a:endParaRPr lang="en-US"/>
        </a:p>
      </dgm:t>
    </dgm:pt>
    <dgm:pt modelId="{F60A9358-E6A1-4FD8-9EE6-0C1AFDC0D4F5}" type="parTrans" cxnId="{1B662C90-3DC4-41EE-81CB-4C34E3DA0AAB}">
      <dgm:prSet/>
      <dgm:spPr/>
      <dgm:t>
        <a:bodyPr/>
        <a:lstStyle/>
        <a:p>
          <a:endParaRPr lang="en-US"/>
        </a:p>
      </dgm:t>
    </dgm:pt>
    <dgm:pt modelId="{831A7A11-0AD1-41A1-8D40-8242C7889E23}" type="sibTrans" cxnId="{1B662C90-3DC4-41EE-81CB-4C34E3DA0AAB}">
      <dgm:prSet/>
      <dgm:spPr/>
      <dgm:t>
        <a:bodyPr/>
        <a:lstStyle/>
        <a:p>
          <a:endParaRPr lang="en-US"/>
        </a:p>
      </dgm:t>
    </dgm:pt>
    <dgm:pt modelId="{2D34CC67-3B9F-41CF-B88C-8C962042F48E}">
      <dgm:prSet/>
      <dgm:spPr/>
      <dgm:t>
        <a:bodyPr/>
        <a:lstStyle/>
        <a:p>
          <a:r>
            <a:rPr lang="en-US" b="0" i="0" dirty="0"/>
            <a:t>In order to do this, we must perform 3 steps:</a:t>
          </a:r>
          <a:endParaRPr lang="en-US" dirty="0"/>
        </a:p>
      </dgm:t>
    </dgm:pt>
    <dgm:pt modelId="{BDE57ADC-3E75-437F-ADDA-752C50EEAEC9}" type="parTrans" cxnId="{2BFCF5BD-DC89-4D3C-A6FA-5E8F935F5BB7}">
      <dgm:prSet/>
      <dgm:spPr/>
      <dgm:t>
        <a:bodyPr/>
        <a:lstStyle/>
        <a:p>
          <a:endParaRPr lang="en-US"/>
        </a:p>
      </dgm:t>
    </dgm:pt>
    <dgm:pt modelId="{33B798A1-F7FF-46FD-A46F-95656937C050}" type="sibTrans" cxnId="{2BFCF5BD-DC89-4D3C-A6FA-5E8F935F5BB7}">
      <dgm:prSet/>
      <dgm:spPr/>
      <dgm:t>
        <a:bodyPr/>
        <a:lstStyle/>
        <a:p>
          <a:endParaRPr lang="en-US"/>
        </a:p>
      </dgm:t>
    </dgm:pt>
    <dgm:pt modelId="{12D902CF-10C8-423C-A000-ADCED8B43670}">
      <dgm:prSet/>
      <dgm:spPr/>
      <dgm:t>
        <a:bodyPr/>
        <a:lstStyle/>
        <a:p>
          <a:r>
            <a:rPr lang="en-US"/>
            <a:t>Split</a:t>
          </a:r>
        </a:p>
      </dgm:t>
    </dgm:pt>
    <dgm:pt modelId="{56B60C02-8E86-41D1-A137-63EBEC5A3B61}" type="parTrans" cxnId="{6A056AB5-06AB-469D-8656-05CBF2240112}">
      <dgm:prSet/>
      <dgm:spPr/>
      <dgm:t>
        <a:bodyPr/>
        <a:lstStyle/>
        <a:p>
          <a:endParaRPr lang="en-US"/>
        </a:p>
      </dgm:t>
    </dgm:pt>
    <dgm:pt modelId="{C84F44FA-332E-4583-9BA8-BC6B74AA2DFA}" type="sibTrans" cxnId="{6A056AB5-06AB-469D-8656-05CBF2240112}">
      <dgm:prSet/>
      <dgm:spPr/>
      <dgm:t>
        <a:bodyPr/>
        <a:lstStyle/>
        <a:p>
          <a:endParaRPr lang="en-US"/>
        </a:p>
      </dgm:t>
    </dgm:pt>
    <dgm:pt modelId="{7682F593-6FEC-4263-AD31-3CA1730AF0D0}">
      <dgm:prSet/>
      <dgm:spPr/>
      <dgm:t>
        <a:bodyPr/>
        <a:lstStyle/>
        <a:p>
          <a:r>
            <a:rPr lang="en-US"/>
            <a:t>Apply</a:t>
          </a:r>
        </a:p>
      </dgm:t>
    </dgm:pt>
    <dgm:pt modelId="{01997100-3DEE-4654-A91A-1041EED51D88}" type="parTrans" cxnId="{3F86D30D-145A-4C25-961F-98DAA2A4F3E8}">
      <dgm:prSet/>
      <dgm:spPr/>
      <dgm:t>
        <a:bodyPr/>
        <a:lstStyle/>
        <a:p>
          <a:endParaRPr lang="en-US"/>
        </a:p>
      </dgm:t>
    </dgm:pt>
    <dgm:pt modelId="{815A4149-5D87-4D3F-9FEE-F8836EDC1702}" type="sibTrans" cxnId="{3F86D30D-145A-4C25-961F-98DAA2A4F3E8}">
      <dgm:prSet/>
      <dgm:spPr/>
      <dgm:t>
        <a:bodyPr/>
        <a:lstStyle/>
        <a:p>
          <a:endParaRPr lang="en-US"/>
        </a:p>
      </dgm:t>
    </dgm:pt>
    <dgm:pt modelId="{83AAE6E6-7684-4EF5-A59C-604211B3E8D2}">
      <dgm:prSet/>
      <dgm:spPr/>
      <dgm:t>
        <a:bodyPr/>
        <a:lstStyle/>
        <a:p>
          <a:r>
            <a:rPr lang="en-US"/>
            <a:t>Combine</a:t>
          </a:r>
        </a:p>
      </dgm:t>
    </dgm:pt>
    <dgm:pt modelId="{7485F4C2-3E81-4577-A251-ECCA01BFEE0F}" type="parTrans" cxnId="{A400C648-8B81-4876-957C-F841CDDB830C}">
      <dgm:prSet/>
      <dgm:spPr/>
      <dgm:t>
        <a:bodyPr/>
        <a:lstStyle/>
        <a:p>
          <a:endParaRPr lang="en-US"/>
        </a:p>
      </dgm:t>
    </dgm:pt>
    <dgm:pt modelId="{128021CC-A54F-4834-ADDF-050B0F995167}" type="sibTrans" cxnId="{A400C648-8B81-4876-957C-F841CDDB830C}">
      <dgm:prSet/>
      <dgm:spPr/>
      <dgm:t>
        <a:bodyPr/>
        <a:lstStyle/>
        <a:p>
          <a:endParaRPr lang="en-US"/>
        </a:p>
      </dgm:t>
    </dgm:pt>
    <dgm:pt modelId="{35743046-B7DC-4106-974E-297B4C821D85}">
      <dgm:prSet/>
      <dgm:spPr/>
      <dgm:t>
        <a:bodyPr/>
        <a:lstStyle/>
        <a:p>
          <a:r>
            <a:rPr lang="en-US"/>
            <a:t>Pandas does all of this for this with a simple method call: .groupby()</a:t>
          </a:r>
        </a:p>
      </dgm:t>
    </dgm:pt>
    <dgm:pt modelId="{43468A1C-8D90-4BAB-936F-F6494147D281}" type="parTrans" cxnId="{1F4976AC-F58D-43B5-8E2C-1C63E6A3DE94}">
      <dgm:prSet/>
      <dgm:spPr/>
      <dgm:t>
        <a:bodyPr/>
        <a:lstStyle/>
        <a:p>
          <a:endParaRPr lang="en-US"/>
        </a:p>
      </dgm:t>
    </dgm:pt>
    <dgm:pt modelId="{A279B495-43AD-4DB2-AC4A-1ED765F56DB1}" type="sibTrans" cxnId="{1F4976AC-F58D-43B5-8E2C-1C63E6A3DE94}">
      <dgm:prSet/>
      <dgm:spPr/>
      <dgm:t>
        <a:bodyPr/>
        <a:lstStyle/>
        <a:p>
          <a:endParaRPr lang="en-US"/>
        </a:p>
      </dgm:t>
    </dgm:pt>
    <dgm:pt modelId="{FF21388C-0E79-4EA8-B76E-08362C6B3C64}" type="pres">
      <dgm:prSet presAssocID="{4A68797A-929D-4A1E-ADBF-8147C73102AD}" presName="root" presStyleCnt="0">
        <dgm:presLayoutVars>
          <dgm:dir/>
          <dgm:resizeHandles val="exact"/>
        </dgm:presLayoutVars>
      </dgm:prSet>
      <dgm:spPr/>
    </dgm:pt>
    <dgm:pt modelId="{27D563BB-60E8-4961-8EBB-91224517748A}" type="pres">
      <dgm:prSet presAssocID="{BA042E82-C867-40D6-8C34-03B671D139BA}" presName="compNode" presStyleCnt="0"/>
      <dgm:spPr/>
    </dgm:pt>
    <dgm:pt modelId="{8F30FFE8-999F-410B-8B0F-92E87D8AD123}" type="pres">
      <dgm:prSet presAssocID="{BA042E82-C867-40D6-8C34-03B671D139BA}" presName="bgRect" presStyleLbl="bgShp" presStyleIdx="0" presStyleCnt="3"/>
      <dgm:spPr/>
    </dgm:pt>
    <dgm:pt modelId="{737D1624-C10F-4E56-B38E-2A86B29E7362}" type="pres">
      <dgm:prSet presAssocID="{BA042E82-C867-40D6-8C34-03B671D139B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695A3723-F7D9-46FD-9F69-29895541725D}" type="pres">
      <dgm:prSet presAssocID="{BA042E82-C867-40D6-8C34-03B671D139BA}" presName="spaceRect" presStyleCnt="0"/>
      <dgm:spPr/>
    </dgm:pt>
    <dgm:pt modelId="{057490F6-AAA3-48A2-8024-1607F42F0491}" type="pres">
      <dgm:prSet presAssocID="{BA042E82-C867-40D6-8C34-03B671D139BA}" presName="parTx" presStyleLbl="revTx" presStyleIdx="0" presStyleCnt="4">
        <dgm:presLayoutVars>
          <dgm:chMax val="0"/>
          <dgm:chPref val="0"/>
        </dgm:presLayoutVars>
      </dgm:prSet>
      <dgm:spPr/>
    </dgm:pt>
    <dgm:pt modelId="{E57A966F-7DEE-4A74-9EF7-9E223B12D842}" type="pres">
      <dgm:prSet presAssocID="{831A7A11-0AD1-41A1-8D40-8242C7889E23}" presName="sibTrans" presStyleCnt="0"/>
      <dgm:spPr/>
    </dgm:pt>
    <dgm:pt modelId="{046B2DB2-7F7C-459C-B429-316227CD8904}" type="pres">
      <dgm:prSet presAssocID="{2D34CC67-3B9F-41CF-B88C-8C962042F48E}" presName="compNode" presStyleCnt="0"/>
      <dgm:spPr/>
    </dgm:pt>
    <dgm:pt modelId="{0A11ABF4-187B-4C2E-9A0F-8B09771ED021}" type="pres">
      <dgm:prSet presAssocID="{2D34CC67-3B9F-41CF-B88C-8C962042F48E}" presName="bgRect" presStyleLbl="bgShp" presStyleIdx="1" presStyleCnt="3"/>
      <dgm:spPr/>
    </dgm:pt>
    <dgm:pt modelId="{E39EB8E5-58FF-428D-86F6-52E4FC77D88D}" type="pres">
      <dgm:prSet presAssocID="{2D34CC67-3B9F-41CF-B88C-8C962042F48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nce Steps"/>
        </a:ext>
      </dgm:extLst>
    </dgm:pt>
    <dgm:pt modelId="{B1119D13-17C3-4C05-8B43-DC44286589EE}" type="pres">
      <dgm:prSet presAssocID="{2D34CC67-3B9F-41CF-B88C-8C962042F48E}" presName="spaceRect" presStyleCnt="0"/>
      <dgm:spPr/>
    </dgm:pt>
    <dgm:pt modelId="{BB680918-4B19-49CC-91A0-C88896E3FBD7}" type="pres">
      <dgm:prSet presAssocID="{2D34CC67-3B9F-41CF-B88C-8C962042F48E}" presName="parTx" presStyleLbl="revTx" presStyleIdx="1" presStyleCnt="4">
        <dgm:presLayoutVars>
          <dgm:chMax val="0"/>
          <dgm:chPref val="0"/>
        </dgm:presLayoutVars>
      </dgm:prSet>
      <dgm:spPr/>
    </dgm:pt>
    <dgm:pt modelId="{5A707CD1-A948-450E-B12B-B4DFD063C26D}" type="pres">
      <dgm:prSet presAssocID="{2D34CC67-3B9F-41CF-B88C-8C962042F48E}" presName="desTx" presStyleLbl="revTx" presStyleIdx="2" presStyleCnt="4">
        <dgm:presLayoutVars/>
      </dgm:prSet>
      <dgm:spPr/>
    </dgm:pt>
    <dgm:pt modelId="{ABED3FDD-46BE-45B3-B77A-E99DA9C3AABD}" type="pres">
      <dgm:prSet presAssocID="{33B798A1-F7FF-46FD-A46F-95656937C050}" presName="sibTrans" presStyleCnt="0"/>
      <dgm:spPr/>
    </dgm:pt>
    <dgm:pt modelId="{E51CEF6B-03A2-4D0E-AA63-F3C4B802C52F}" type="pres">
      <dgm:prSet presAssocID="{35743046-B7DC-4106-974E-297B4C821D85}" presName="compNode" presStyleCnt="0"/>
      <dgm:spPr/>
    </dgm:pt>
    <dgm:pt modelId="{D8099F47-FCFA-4AA0-B594-D6E1B41DE36B}" type="pres">
      <dgm:prSet presAssocID="{35743046-B7DC-4106-974E-297B4C821D85}" presName="bgRect" presStyleLbl="bgShp" presStyleIdx="2" presStyleCnt="3"/>
      <dgm:spPr/>
    </dgm:pt>
    <dgm:pt modelId="{850FAFBB-2395-4460-94F5-15F4805DBF88}" type="pres">
      <dgm:prSet presAssocID="{35743046-B7DC-4106-974E-297B4C821D8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nda"/>
        </a:ext>
      </dgm:extLst>
    </dgm:pt>
    <dgm:pt modelId="{AE852A22-CDD6-4A70-8E71-77A169866E70}" type="pres">
      <dgm:prSet presAssocID="{35743046-B7DC-4106-974E-297B4C821D85}" presName="spaceRect" presStyleCnt="0"/>
      <dgm:spPr/>
    </dgm:pt>
    <dgm:pt modelId="{1FE67E74-4B18-4943-8ADE-1FBDA1F2E541}" type="pres">
      <dgm:prSet presAssocID="{35743046-B7DC-4106-974E-297B4C821D85}" presName="parTx" presStyleLbl="revTx" presStyleIdx="3" presStyleCnt="4">
        <dgm:presLayoutVars>
          <dgm:chMax val="0"/>
          <dgm:chPref val="0"/>
        </dgm:presLayoutVars>
      </dgm:prSet>
      <dgm:spPr/>
    </dgm:pt>
  </dgm:ptLst>
  <dgm:cxnLst>
    <dgm:cxn modelId="{3F86D30D-145A-4C25-961F-98DAA2A4F3E8}" srcId="{2D34CC67-3B9F-41CF-B88C-8C962042F48E}" destId="{7682F593-6FEC-4263-AD31-3CA1730AF0D0}" srcOrd="1" destOrd="0" parTransId="{01997100-3DEE-4654-A91A-1041EED51D88}" sibTransId="{815A4149-5D87-4D3F-9FEE-F8836EDC1702}"/>
    <dgm:cxn modelId="{1F872463-FAEF-4C09-BE87-ABD7F7DC9904}" type="presOf" srcId="{83AAE6E6-7684-4EF5-A59C-604211B3E8D2}" destId="{5A707CD1-A948-450E-B12B-B4DFD063C26D}" srcOrd="0" destOrd="2" presId="urn:microsoft.com/office/officeart/2018/2/layout/IconVerticalSolidList"/>
    <dgm:cxn modelId="{A400C648-8B81-4876-957C-F841CDDB830C}" srcId="{2D34CC67-3B9F-41CF-B88C-8C962042F48E}" destId="{83AAE6E6-7684-4EF5-A59C-604211B3E8D2}" srcOrd="2" destOrd="0" parTransId="{7485F4C2-3E81-4577-A251-ECCA01BFEE0F}" sibTransId="{128021CC-A54F-4834-ADDF-050B0F995167}"/>
    <dgm:cxn modelId="{F968DB69-BC96-4A7E-B786-8DFEBEBC4161}" type="presOf" srcId="{BA042E82-C867-40D6-8C34-03B671D139BA}" destId="{057490F6-AAA3-48A2-8024-1607F42F0491}" srcOrd="0" destOrd="0" presId="urn:microsoft.com/office/officeart/2018/2/layout/IconVerticalSolidList"/>
    <dgm:cxn modelId="{AE9CE87E-C05F-4D58-868F-CFED6ADEE23C}" type="presOf" srcId="{2D34CC67-3B9F-41CF-B88C-8C962042F48E}" destId="{BB680918-4B19-49CC-91A0-C88896E3FBD7}" srcOrd="0" destOrd="0" presId="urn:microsoft.com/office/officeart/2018/2/layout/IconVerticalSolidList"/>
    <dgm:cxn modelId="{1B662C90-3DC4-41EE-81CB-4C34E3DA0AAB}" srcId="{4A68797A-929D-4A1E-ADBF-8147C73102AD}" destId="{BA042E82-C867-40D6-8C34-03B671D139BA}" srcOrd="0" destOrd="0" parTransId="{F60A9358-E6A1-4FD8-9EE6-0C1AFDC0D4F5}" sibTransId="{831A7A11-0AD1-41A1-8D40-8242C7889E23}"/>
    <dgm:cxn modelId="{8B637A92-174E-43F1-8856-77CF2D2DF276}" type="presOf" srcId="{35743046-B7DC-4106-974E-297B4C821D85}" destId="{1FE67E74-4B18-4943-8ADE-1FBDA1F2E541}" srcOrd="0" destOrd="0" presId="urn:microsoft.com/office/officeart/2018/2/layout/IconVerticalSolidList"/>
    <dgm:cxn modelId="{1F4976AC-F58D-43B5-8E2C-1C63E6A3DE94}" srcId="{4A68797A-929D-4A1E-ADBF-8147C73102AD}" destId="{35743046-B7DC-4106-974E-297B4C821D85}" srcOrd="2" destOrd="0" parTransId="{43468A1C-8D90-4BAB-936F-F6494147D281}" sibTransId="{A279B495-43AD-4DB2-AC4A-1ED765F56DB1}"/>
    <dgm:cxn modelId="{6A056AB5-06AB-469D-8656-05CBF2240112}" srcId="{2D34CC67-3B9F-41CF-B88C-8C962042F48E}" destId="{12D902CF-10C8-423C-A000-ADCED8B43670}" srcOrd="0" destOrd="0" parTransId="{56B60C02-8E86-41D1-A137-63EBEC5A3B61}" sibTransId="{C84F44FA-332E-4583-9BA8-BC6B74AA2DFA}"/>
    <dgm:cxn modelId="{2BFCF5BD-DC89-4D3C-A6FA-5E8F935F5BB7}" srcId="{4A68797A-929D-4A1E-ADBF-8147C73102AD}" destId="{2D34CC67-3B9F-41CF-B88C-8C962042F48E}" srcOrd="1" destOrd="0" parTransId="{BDE57ADC-3E75-437F-ADDA-752C50EEAEC9}" sibTransId="{33B798A1-F7FF-46FD-A46F-95656937C050}"/>
    <dgm:cxn modelId="{33D0D6C0-9853-4378-B744-B21AEFAD4AF6}" type="presOf" srcId="{7682F593-6FEC-4263-AD31-3CA1730AF0D0}" destId="{5A707CD1-A948-450E-B12B-B4DFD063C26D}" srcOrd="0" destOrd="1" presId="urn:microsoft.com/office/officeart/2018/2/layout/IconVerticalSolidList"/>
    <dgm:cxn modelId="{EE9B00D1-3BF7-4090-9E33-F3EF7901DB14}" type="presOf" srcId="{12D902CF-10C8-423C-A000-ADCED8B43670}" destId="{5A707CD1-A948-450E-B12B-B4DFD063C26D}" srcOrd="0" destOrd="0" presId="urn:microsoft.com/office/officeart/2018/2/layout/IconVerticalSolidList"/>
    <dgm:cxn modelId="{4B27A5D4-3253-44C8-B997-D8B39F47A5F5}" type="presOf" srcId="{4A68797A-929D-4A1E-ADBF-8147C73102AD}" destId="{FF21388C-0E79-4EA8-B76E-08362C6B3C64}" srcOrd="0" destOrd="0" presId="urn:microsoft.com/office/officeart/2018/2/layout/IconVerticalSolidList"/>
    <dgm:cxn modelId="{87A228A6-6B31-4909-A0A0-A017F6BA98E0}" type="presParOf" srcId="{FF21388C-0E79-4EA8-B76E-08362C6B3C64}" destId="{27D563BB-60E8-4961-8EBB-91224517748A}" srcOrd="0" destOrd="0" presId="urn:microsoft.com/office/officeart/2018/2/layout/IconVerticalSolidList"/>
    <dgm:cxn modelId="{B0F176D8-E475-4D91-8D27-6194BAF5889E}" type="presParOf" srcId="{27D563BB-60E8-4961-8EBB-91224517748A}" destId="{8F30FFE8-999F-410B-8B0F-92E87D8AD123}" srcOrd="0" destOrd="0" presId="urn:microsoft.com/office/officeart/2018/2/layout/IconVerticalSolidList"/>
    <dgm:cxn modelId="{5EE9F585-A0CF-4E96-960B-94BB65FE2589}" type="presParOf" srcId="{27D563BB-60E8-4961-8EBB-91224517748A}" destId="{737D1624-C10F-4E56-B38E-2A86B29E7362}" srcOrd="1" destOrd="0" presId="urn:microsoft.com/office/officeart/2018/2/layout/IconVerticalSolidList"/>
    <dgm:cxn modelId="{1B9F6BE2-07FE-45E4-A98F-4FB3DD2872DE}" type="presParOf" srcId="{27D563BB-60E8-4961-8EBB-91224517748A}" destId="{695A3723-F7D9-46FD-9F69-29895541725D}" srcOrd="2" destOrd="0" presId="urn:microsoft.com/office/officeart/2018/2/layout/IconVerticalSolidList"/>
    <dgm:cxn modelId="{97730DAE-2EA4-45AF-9EBA-AFF36A0C16EF}" type="presParOf" srcId="{27D563BB-60E8-4961-8EBB-91224517748A}" destId="{057490F6-AAA3-48A2-8024-1607F42F0491}" srcOrd="3" destOrd="0" presId="urn:microsoft.com/office/officeart/2018/2/layout/IconVerticalSolidList"/>
    <dgm:cxn modelId="{10BB3AB2-D7E1-49CE-8554-DEAE9DCE5FC1}" type="presParOf" srcId="{FF21388C-0E79-4EA8-B76E-08362C6B3C64}" destId="{E57A966F-7DEE-4A74-9EF7-9E223B12D842}" srcOrd="1" destOrd="0" presId="urn:microsoft.com/office/officeart/2018/2/layout/IconVerticalSolidList"/>
    <dgm:cxn modelId="{B1D8EB61-33C7-47AC-B1B3-D21B96822193}" type="presParOf" srcId="{FF21388C-0E79-4EA8-B76E-08362C6B3C64}" destId="{046B2DB2-7F7C-459C-B429-316227CD8904}" srcOrd="2" destOrd="0" presId="urn:microsoft.com/office/officeart/2018/2/layout/IconVerticalSolidList"/>
    <dgm:cxn modelId="{5134ED2E-0ACD-4659-9487-44A342502384}" type="presParOf" srcId="{046B2DB2-7F7C-459C-B429-316227CD8904}" destId="{0A11ABF4-187B-4C2E-9A0F-8B09771ED021}" srcOrd="0" destOrd="0" presId="urn:microsoft.com/office/officeart/2018/2/layout/IconVerticalSolidList"/>
    <dgm:cxn modelId="{32464D64-7012-4760-9B6B-54B66CB08B5B}" type="presParOf" srcId="{046B2DB2-7F7C-459C-B429-316227CD8904}" destId="{E39EB8E5-58FF-428D-86F6-52E4FC77D88D}" srcOrd="1" destOrd="0" presId="urn:microsoft.com/office/officeart/2018/2/layout/IconVerticalSolidList"/>
    <dgm:cxn modelId="{DA8B1C40-47F6-4643-BFDB-9FC125CA871F}" type="presParOf" srcId="{046B2DB2-7F7C-459C-B429-316227CD8904}" destId="{B1119D13-17C3-4C05-8B43-DC44286589EE}" srcOrd="2" destOrd="0" presId="urn:microsoft.com/office/officeart/2018/2/layout/IconVerticalSolidList"/>
    <dgm:cxn modelId="{4015FD62-6B52-4AB9-AE04-3646648AFC84}" type="presParOf" srcId="{046B2DB2-7F7C-459C-B429-316227CD8904}" destId="{BB680918-4B19-49CC-91A0-C88896E3FBD7}" srcOrd="3" destOrd="0" presId="urn:microsoft.com/office/officeart/2018/2/layout/IconVerticalSolidList"/>
    <dgm:cxn modelId="{D0BE344C-60C4-46D9-8A24-79B73AFB73FC}" type="presParOf" srcId="{046B2DB2-7F7C-459C-B429-316227CD8904}" destId="{5A707CD1-A948-450E-B12B-B4DFD063C26D}" srcOrd="4" destOrd="0" presId="urn:microsoft.com/office/officeart/2018/2/layout/IconVerticalSolidList"/>
    <dgm:cxn modelId="{8537FB91-9451-4B33-B0C3-87BE12D7AE85}" type="presParOf" srcId="{FF21388C-0E79-4EA8-B76E-08362C6B3C64}" destId="{ABED3FDD-46BE-45B3-B77A-E99DA9C3AABD}" srcOrd="3" destOrd="0" presId="urn:microsoft.com/office/officeart/2018/2/layout/IconVerticalSolidList"/>
    <dgm:cxn modelId="{5916AA90-98B8-4E39-98CA-C8960C4EAD15}" type="presParOf" srcId="{FF21388C-0E79-4EA8-B76E-08362C6B3C64}" destId="{E51CEF6B-03A2-4D0E-AA63-F3C4B802C52F}" srcOrd="4" destOrd="0" presId="urn:microsoft.com/office/officeart/2018/2/layout/IconVerticalSolidList"/>
    <dgm:cxn modelId="{F755E1A4-CF5D-40B3-99B1-C95A0E10491F}" type="presParOf" srcId="{E51CEF6B-03A2-4D0E-AA63-F3C4B802C52F}" destId="{D8099F47-FCFA-4AA0-B594-D6E1B41DE36B}" srcOrd="0" destOrd="0" presId="urn:microsoft.com/office/officeart/2018/2/layout/IconVerticalSolidList"/>
    <dgm:cxn modelId="{C5E035FD-084F-4312-9525-BA46C7805865}" type="presParOf" srcId="{E51CEF6B-03A2-4D0E-AA63-F3C4B802C52F}" destId="{850FAFBB-2395-4460-94F5-15F4805DBF88}" srcOrd="1" destOrd="0" presId="urn:microsoft.com/office/officeart/2018/2/layout/IconVerticalSolidList"/>
    <dgm:cxn modelId="{5D58787C-3575-4987-A1C7-77BB31FB857A}" type="presParOf" srcId="{E51CEF6B-03A2-4D0E-AA63-F3C4B802C52F}" destId="{AE852A22-CDD6-4A70-8E71-77A169866E70}" srcOrd="2" destOrd="0" presId="urn:microsoft.com/office/officeart/2018/2/layout/IconVerticalSolidList"/>
    <dgm:cxn modelId="{36D2632F-6008-46B1-B0C9-0B912AE8AA12}" type="presParOf" srcId="{E51CEF6B-03A2-4D0E-AA63-F3C4B802C52F}" destId="{1FE67E74-4B18-4943-8ADE-1FBDA1F2E54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B37DE94-B7D2-4144-B91C-B00BA19D71F3}"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15E09C63-43D4-4F86-B918-E3B734CDF479}">
      <dgm:prSet/>
      <dgm:spPr/>
      <dgm:t>
        <a:bodyPr/>
        <a:lstStyle/>
        <a:p>
          <a:r>
            <a:rPr lang="en-US"/>
            <a:t>Additive model: when it seems that the trend is more linear, and seasonality and trend components seems to be constant we are going to use additive model.</a:t>
          </a:r>
        </a:p>
      </dgm:t>
    </dgm:pt>
    <dgm:pt modelId="{4C753D8B-5193-4BFE-85D9-8C312258C5AD}" type="parTrans" cxnId="{27A58DEB-2B99-4D58-B3A2-6A29A6F1A8F2}">
      <dgm:prSet/>
      <dgm:spPr/>
      <dgm:t>
        <a:bodyPr/>
        <a:lstStyle/>
        <a:p>
          <a:endParaRPr lang="en-US"/>
        </a:p>
      </dgm:t>
    </dgm:pt>
    <dgm:pt modelId="{F86E6767-B604-4D89-ABBC-E9F093F4CD7A}" type="sibTrans" cxnId="{27A58DEB-2B99-4D58-B3A2-6A29A6F1A8F2}">
      <dgm:prSet/>
      <dgm:spPr/>
      <dgm:t>
        <a:bodyPr/>
        <a:lstStyle/>
        <a:p>
          <a:endParaRPr lang="en-US"/>
        </a:p>
      </dgm:t>
    </dgm:pt>
    <dgm:pt modelId="{7B387F4F-B3C0-4070-BA5C-94CA366EE504}">
      <dgm:prSet/>
      <dgm:spPr/>
      <dgm:t>
        <a:bodyPr/>
        <a:lstStyle/>
        <a:p>
          <a:r>
            <a:rPr lang="en-US"/>
            <a:t>Multiplicative model: this model is more appropriate when we can see the increase or decrease at a nonlinear trend in our database. </a:t>
          </a:r>
        </a:p>
      </dgm:t>
    </dgm:pt>
    <dgm:pt modelId="{D116F5C8-6315-414C-A5D0-62E004FF346B}" type="parTrans" cxnId="{4469CF02-8409-42F8-BEC7-7289EC62ABA0}">
      <dgm:prSet/>
      <dgm:spPr/>
      <dgm:t>
        <a:bodyPr/>
        <a:lstStyle/>
        <a:p>
          <a:endParaRPr lang="en-US"/>
        </a:p>
      </dgm:t>
    </dgm:pt>
    <dgm:pt modelId="{A2EAAA29-9DDD-490F-8D94-7098EFA79AC5}" type="sibTrans" cxnId="{4469CF02-8409-42F8-BEC7-7289EC62ABA0}">
      <dgm:prSet/>
      <dgm:spPr/>
      <dgm:t>
        <a:bodyPr/>
        <a:lstStyle/>
        <a:p>
          <a:endParaRPr lang="en-US"/>
        </a:p>
      </dgm:t>
    </dgm:pt>
    <dgm:pt modelId="{119D9423-244B-47B8-9D34-25EA953452BE}" type="pres">
      <dgm:prSet presAssocID="{AB37DE94-B7D2-4144-B91C-B00BA19D71F3}" presName="hierChild1" presStyleCnt="0">
        <dgm:presLayoutVars>
          <dgm:chPref val="1"/>
          <dgm:dir/>
          <dgm:animOne val="branch"/>
          <dgm:animLvl val="lvl"/>
          <dgm:resizeHandles/>
        </dgm:presLayoutVars>
      </dgm:prSet>
      <dgm:spPr/>
    </dgm:pt>
    <dgm:pt modelId="{C8BC70F4-CDE3-4D5A-8376-0B45AC7AB808}" type="pres">
      <dgm:prSet presAssocID="{15E09C63-43D4-4F86-B918-E3B734CDF479}" presName="hierRoot1" presStyleCnt="0"/>
      <dgm:spPr/>
    </dgm:pt>
    <dgm:pt modelId="{55B62398-B87F-4584-B7DF-449C1DC7063C}" type="pres">
      <dgm:prSet presAssocID="{15E09C63-43D4-4F86-B918-E3B734CDF479}" presName="composite" presStyleCnt="0"/>
      <dgm:spPr/>
    </dgm:pt>
    <dgm:pt modelId="{A5C04136-1370-4BA1-B836-E0873445242B}" type="pres">
      <dgm:prSet presAssocID="{15E09C63-43D4-4F86-B918-E3B734CDF479}" presName="background" presStyleLbl="node0" presStyleIdx="0" presStyleCnt="2"/>
      <dgm:spPr/>
    </dgm:pt>
    <dgm:pt modelId="{DFAF90B8-7435-46C6-81A0-E5ABC6392E1D}" type="pres">
      <dgm:prSet presAssocID="{15E09C63-43D4-4F86-B918-E3B734CDF479}" presName="text" presStyleLbl="fgAcc0" presStyleIdx="0" presStyleCnt="2">
        <dgm:presLayoutVars>
          <dgm:chPref val="3"/>
        </dgm:presLayoutVars>
      </dgm:prSet>
      <dgm:spPr/>
    </dgm:pt>
    <dgm:pt modelId="{08377431-B935-48A0-B6B3-EB41458991BD}" type="pres">
      <dgm:prSet presAssocID="{15E09C63-43D4-4F86-B918-E3B734CDF479}" presName="hierChild2" presStyleCnt="0"/>
      <dgm:spPr/>
    </dgm:pt>
    <dgm:pt modelId="{21227C25-F9AC-4F96-AEF2-218642299F9A}" type="pres">
      <dgm:prSet presAssocID="{7B387F4F-B3C0-4070-BA5C-94CA366EE504}" presName="hierRoot1" presStyleCnt="0"/>
      <dgm:spPr/>
    </dgm:pt>
    <dgm:pt modelId="{D19B992E-3992-4738-AB2A-A7A68EDD7618}" type="pres">
      <dgm:prSet presAssocID="{7B387F4F-B3C0-4070-BA5C-94CA366EE504}" presName="composite" presStyleCnt="0"/>
      <dgm:spPr/>
    </dgm:pt>
    <dgm:pt modelId="{F726E1E1-4E4B-4917-B0D1-98FC0A537D77}" type="pres">
      <dgm:prSet presAssocID="{7B387F4F-B3C0-4070-BA5C-94CA366EE504}" presName="background" presStyleLbl="node0" presStyleIdx="1" presStyleCnt="2"/>
      <dgm:spPr/>
    </dgm:pt>
    <dgm:pt modelId="{DA01119F-59F2-4CD9-8D73-5652E53063FD}" type="pres">
      <dgm:prSet presAssocID="{7B387F4F-B3C0-4070-BA5C-94CA366EE504}" presName="text" presStyleLbl="fgAcc0" presStyleIdx="1" presStyleCnt="2">
        <dgm:presLayoutVars>
          <dgm:chPref val="3"/>
        </dgm:presLayoutVars>
      </dgm:prSet>
      <dgm:spPr/>
    </dgm:pt>
    <dgm:pt modelId="{826384CF-B5F4-4B46-BCEC-CE3D387BDEAF}" type="pres">
      <dgm:prSet presAssocID="{7B387F4F-B3C0-4070-BA5C-94CA366EE504}" presName="hierChild2" presStyleCnt="0"/>
      <dgm:spPr/>
    </dgm:pt>
  </dgm:ptLst>
  <dgm:cxnLst>
    <dgm:cxn modelId="{4469CF02-8409-42F8-BEC7-7289EC62ABA0}" srcId="{AB37DE94-B7D2-4144-B91C-B00BA19D71F3}" destId="{7B387F4F-B3C0-4070-BA5C-94CA366EE504}" srcOrd="1" destOrd="0" parTransId="{D116F5C8-6315-414C-A5D0-62E004FF346B}" sibTransId="{A2EAAA29-9DDD-490F-8D94-7098EFA79AC5}"/>
    <dgm:cxn modelId="{CFB98E73-79A4-449A-BD6A-99BF29A9B872}" type="presOf" srcId="{AB37DE94-B7D2-4144-B91C-B00BA19D71F3}" destId="{119D9423-244B-47B8-9D34-25EA953452BE}" srcOrd="0" destOrd="0" presId="urn:microsoft.com/office/officeart/2005/8/layout/hierarchy1"/>
    <dgm:cxn modelId="{985C85D6-9A19-4953-B2CD-48E3016763A2}" type="presOf" srcId="{15E09C63-43D4-4F86-B918-E3B734CDF479}" destId="{DFAF90B8-7435-46C6-81A0-E5ABC6392E1D}" srcOrd="0" destOrd="0" presId="urn:microsoft.com/office/officeart/2005/8/layout/hierarchy1"/>
    <dgm:cxn modelId="{F04283DF-A1A8-42C4-A886-563EAD14DEF5}" type="presOf" srcId="{7B387F4F-B3C0-4070-BA5C-94CA366EE504}" destId="{DA01119F-59F2-4CD9-8D73-5652E53063FD}" srcOrd="0" destOrd="0" presId="urn:microsoft.com/office/officeart/2005/8/layout/hierarchy1"/>
    <dgm:cxn modelId="{27A58DEB-2B99-4D58-B3A2-6A29A6F1A8F2}" srcId="{AB37DE94-B7D2-4144-B91C-B00BA19D71F3}" destId="{15E09C63-43D4-4F86-B918-E3B734CDF479}" srcOrd="0" destOrd="0" parTransId="{4C753D8B-5193-4BFE-85D9-8C312258C5AD}" sibTransId="{F86E6767-B604-4D89-ABBC-E9F093F4CD7A}"/>
    <dgm:cxn modelId="{7AF41825-79E9-4724-9C95-E660EF34AED5}" type="presParOf" srcId="{119D9423-244B-47B8-9D34-25EA953452BE}" destId="{C8BC70F4-CDE3-4D5A-8376-0B45AC7AB808}" srcOrd="0" destOrd="0" presId="urn:microsoft.com/office/officeart/2005/8/layout/hierarchy1"/>
    <dgm:cxn modelId="{C64720D5-271E-4F9E-A7DB-B2B114C56AB4}" type="presParOf" srcId="{C8BC70F4-CDE3-4D5A-8376-0B45AC7AB808}" destId="{55B62398-B87F-4584-B7DF-449C1DC7063C}" srcOrd="0" destOrd="0" presId="urn:microsoft.com/office/officeart/2005/8/layout/hierarchy1"/>
    <dgm:cxn modelId="{4F8B1081-CA45-4C36-A0AD-04EE01D49758}" type="presParOf" srcId="{55B62398-B87F-4584-B7DF-449C1DC7063C}" destId="{A5C04136-1370-4BA1-B836-E0873445242B}" srcOrd="0" destOrd="0" presId="urn:microsoft.com/office/officeart/2005/8/layout/hierarchy1"/>
    <dgm:cxn modelId="{75DDDF76-3C1C-4CD8-8C9A-ADEA28F0EDFB}" type="presParOf" srcId="{55B62398-B87F-4584-B7DF-449C1DC7063C}" destId="{DFAF90B8-7435-46C6-81A0-E5ABC6392E1D}" srcOrd="1" destOrd="0" presId="urn:microsoft.com/office/officeart/2005/8/layout/hierarchy1"/>
    <dgm:cxn modelId="{3605D60E-F970-4798-AEF6-9EDAE94B9C41}" type="presParOf" srcId="{C8BC70F4-CDE3-4D5A-8376-0B45AC7AB808}" destId="{08377431-B935-48A0-B6B3-EB41458991BD}" srcOrd="1" destOrd="0" presId="urn:microsoft.com/office/officeart/2005/8/layout/hierarchy1"/>
    <dgm:cxn modelId="{F41E9B36-E84D-426B-933D-D1B9671852DF}" type="presParOf" srcId="{119D9423-244B-47B8-9D34-25EA953452BE}" destId="{21227C25-F9AC-4F96-AEF2-218642299F9A}" srcOrd="1" destOrd="0" presId="urn:microsoft.com/office/officeart/2005/8/layout/hierarchy1"/>
    <dgm:cxn modelId="{8E039C4C-55B6-48EB-AFF4-208273BF64E7}" type="presParOf" srcId="{21227C25-F9AC-4F96-AEF2-218642299F9A}" destId="{D19B992E-3992-4738-AB2A-A7A68EDD7618}" srcOrd="0" destOrd="0" presId="urn:microsoft.com/office/officeart/2005/8/layout/hierarchy1"/>
    <dgm:cxn modelId="{29353C25-F13A-4B3E-B05D-92281C8D872C}" type="presParOf" srcId="{D19B992E-3992-4738-AB2A-A7A68EDD7618}" destId="{F726E1E1-4E4B-4917-B0D1-98FC0A537D77}" srcOrd="0" destOrd="0" presId="urn:microsoft.com/office/officeart/2005/8/layout/hierarchy1"/>
    <dgm:cxn modelId="{061B1BFB-B8C6-49FD-BAF8-CAA2743ABD7A}" type="presParOf" srcId="{D19B992E-3992-4738-AB2A-A7A68EDD7618}" destId="{DA01119F-59F2-4CD9-8D73-5652E53063FD}" srcOrd="1" destOrd="0" presId="urn:microsoft.com/office/officeart/2005/8/layout/hierarchy1"/>
    <dgm:cxn modelId="{6BF806EF-E16D-4223-B7B5-61D59B7B0EBD}" type="presParOf" srcId="{21227C25-F9AC-4F96-AEF2-218642299F9A}" destId="{826384CF-B5F4-4B46-BCEC-CE3D387BDEA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22413A-DEDC-4467-98A2-3CC89D8682E8}">
      <dsp:nvSpPr>
        <dsp:cNvPr id="0" name=""/>
        <dsp:cNvSpPr/>
      </dsp:nvSpPr>
      <dsp:spPr>
        <a:xfrm>
          <a:off x="0" y="574"/>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B0D96A-4929-450A-9BAA-B5C37A2B91F1}">
      <dsp:nvSpPr>
        <dsp:cNvPr id="0" name=""/>
        <dsp:cNvSpPr/>
      </dsp:nvSpPr>
      <dsp:spPr>
        <a:xfrm>
          <a:off x="406904" y="303230"/>
          <a:ext cx="739825" cy="73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81D7EBB-3865-43FA-932E-249F3FB2BCE4}">
      <dsp:nvSpPr>
        <dsp:cNvPr id="0" name=""/>
        <dsp:cNvSpPr/>
      </dsp:nvSpPr>
      <dsp:spPr>
        <a:xfrm>
          <a:off x="1553633" y="574"/>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066800">
            <a:lnSpc>
              <a:spcPct val="90000"/>
            </a:lnSpc>
            <a:spcBef>
              <a:spcPct val="0"/>
            </a:spcBef>
            <a:spcAft>
              <a:spcPct val="35000"/>
            </a:spcAft>
            <a:buNone/>
          </a:pPr>
          <a:r>
            <a:rPr lang="en-US" sz="2400" kern="1200"/>
            <a:t>Understand how to use Python to work with time series data</a:t>
          </a:r>
        </a:p>
      </dsp:txBody>
      <dsp:txXfrm>
        <a:off x="1553633" y="574"/>
        <a:ext cx="5458736" cy="1345137"/>
      </dsp:txXfrm>
    </dsp:sp>
    <dsp:sp modelId="{365EA0A0-F8D5-443E-B6BA-25A175AF387A}">
      <dsp:nvSpPr>
        <dsp:cNvPr id="0" name=""/>
        <dsp:cNvSpPr/>
      </dsp:nvSpPr>
      <dsp:spPr>
        <a:xfrm>
          <a:off x="0" y="1681996"/>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742703-D5AE-45A8-8074-03AF97547E74}">
      <dsp:nvSpPr>
        <dsp:cNvPr id="0" name=""/>
        <dsp:cNvSpPr/>
      </dsp:nvSpPr>
      <dsp:spPr>
        <a:xfrm>
          <a:off x="406904" y="1984652"/>
          <a:ext cx="739825" cy="73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E1358D7-5BC6-4595-AA4D-782E8E8C6867}">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066800">
            <a:lnSpc>
              <a:spcPct val="90000"/>
            </a:lnSpc>
            <a:spcBef>
              <a:spcPct val="0"/>
            </a:spcBef>
            <a:spcAft>
              <a:spcPct val="35000"/>
            </a:spcAft>
            <a:buNone/>
          </a:pPr>
          <a:r>
            <a:rPr lang="en-US" sz="2400" kern="1200" dirty="0"/>
            <a:t>Use Pandas and Statsmodels to visualize time series data</a:t>
          </a:r>
        </a:p>
      </dsp:txBody>
      <dsp:txXfrm>
        <a:off x="1553633" y="1681996"/>
        <a:ext cx="5458736" cy="1345137"/>
      </dsp:txXfrm>
    </dsp:sp>
    <dsp:sp modelId="{9DA37A56-FAA4-499B-A30C-711EA457AE3E}">
      <dsp:nvSpPr>
        <dsp:cNvPr id="0" name=""/>
        <dsp:cNvSpPr/>
      </dsp:nvSpPr>
      <dsp:spPr>
        <a:xfrm>
          <a:off x="0" y="3363418"/>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3759AB-670E-471A-9234-F7F75B6FD2E7}">
      <dsp:nvSpPr>
        <dsp:cNvPr id="0" name=""/>
        <dsp:cNvSpPr/>
      </dsp:nvSpPr>
      <dsp:spPr>
        <a:xfrm>
          <a:off x="406904" y="3666074"/>
          <a:ext cx="739825" cy="73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6A08804-6D84-46A8-BC2D-0C8F2A95BE9D}">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066800">
            <a:lnSpc>
              <a:spcPct val="90000"/>
            </a:lnSpc>
            <a:spcBef>
              <a:spcPct val="0"/>
            </a:spcBef>
            <a:spcAft>
              <a:spcPct val="35000"/>
            </a:spcAft>
            <a:buNone/>
          </a:pPr>
          <a:r>
            <a:rPr lang="en-US" sz="2400" kern="1200"/>
            <a:t>Be able to use a wide variety of forecasting techniques on time series data</a:t>
          </a:r>
        </a:p>
      </dsp:txBody>
      <dsp:txXfrm>
        <a:off x="1553633" y="3363418"/>
        <a:ext cx="5458736" cy="13451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BC3AA3-2B52-4015-9076-FA56BC595BA4}">
      <dsp:nvSpPr>
        <dsp:cNvPr id="0" name=""/>
        <dsp:cNvSpPr/>
      </dsp:nvSpPr>
      <dsp:spPr>
        <a:xfrm>
          <a:off x="0" y="3679"/>
          <a:ext cx="7012370" cy="7836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AE24CC-D2AC-4FCD-B488-524E42948C7F}">
      <dsp:nvSpPr>
        <dsp:cNvPr id="0" name=""/>
        <dsp:cNvSpPr/>
      </dsp:nvSpPr>
      <dsp:spPr>
        <a:xfrm>
          <a:off x="237047" y="179995"/>
          <a:ext cx="430995" cy="4309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E680868-D180-43D4-B4D1-EBE132DCC6A2}">
      <dsp:nvSpPr>
        <dsp:cNvPr id="0" name=""/>
        <dsp:cNvSpPr/>
      </dsp:nvSpPr>
      <dsp:spPr>
        <a:xfrm>
          <a:off x="905091" y="3679"/>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844550">
            <a:lnSpc>
              <a:spcPct val="100000"/>
            </a:lnSpc>
            <a:spcBef>
              <a:spcPct val="0"/>
            </a:spcBef>
            <a:spcAft>
              <a:spcPct val="35000"/>
            </a:spcAft>
            <a:buNone/>
          </a:pPr>
          <a:r>
            <a:rPr lang="en-US" sz="1900" kern="1200" dirty="0"/>
            <a:t>Quick section on NumPy basics and how to manipulate data with it:</a:t>
          </a:r>
        </a:p>
      </dsp:txBody>
      <dsp:txXfrm>
        <a:off x="905091" y="3679"/>
        <a:ext cx="6107278" cy="783628"/>
      </dsp:txXfrm>
    </dsp:sp>
    <dsp:sp modelId="{9621E206-1A2A-47AA-BD4C-8223B229D838}">
      <dsp:nvSpPr>
        <dsp:cNvPr id="0" name=""/>
        <dsp:cNvSpPr/>
      </dsp:nvSpPr>
      <dsp:spPr>
        <a:xfrm>
          <a:off x="0" y="983215"/>
          <a:ext cx="7012370" cy="7836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7ADF6E-8B9E-466E-909C-6BEFAE5B6FAF}">
      <dsp:nvSpPr>
        <dsp:cNvPr id="0" name=""/>
        <dsp:cNvSpPr/>
      </dsp:nvSpPr>
      <dsp:spPr>
        <a:xfrm>
          <a:off x="237047" y="1159531"/>
          <a:ext cx="430995" cy="430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F16A77E-D9CA-4E02-8A44-622471EA3B26}">
      <dsp:nvSpPr>
        <dsp:cNvPr id="0" name=""/>
        <dsp:cNvSpPr/>
      </dsp:nvSpPr>
      <dsp:spPr>
        <a:xfrm>
          <a:off x="905091" y="983215"/>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844550">
            <a:lnSpc>
              <a:spcPct val="100000"/>
            </a:lnSpc>
            <a:spcBef>
              <a:spcPct val="0"/>
            </a:spcBef>
            <a:spcAft>
              <a:spcPct val="35000"/>
            </a:spcAft>
            <a:buNone/>
          </a:pPr>
          <a:r>
            <a:rPr lang="en-US" sz="1900" kern="1200"/>
            <a:t>NumPy Arrays</a:t>
          </a:r>
        </a:p>
      </dsp:txBody>
      <dsp:txXfrm>
        <a:off x="905091" y="983215"/>
        <a:ext cx="6107278" cy="783628"/>
      </dsp:txXfrm>
    </dsp:sp>
    <dsp:sp modelId="{EA92C36B-64B7-4B8C-8648-6AE21F5C7E82}">
      <dsp:nvSpPr>
        <dsp:cNvPr id="0" name=""/>
        <dsp:cNvSpPr/>
      </dsp:nvSpPr>
      <dsp:spPr>
        <a:xfrm>
          <a:off x="0" y="1962751"/>
          <a:ext cx="7012370" cy="7836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A99B9E-CBDC-4998-BA3C-AFDEF5B4E32E}">
      <dsp:nvSpPr>
        <dsp:cNvPr id="0" name=""/>
        <dsp:cNvSpPr/>
      </dsp:nvSpPr>
      <dsp:spPr>
        <a:xfrm>
          <a:off x="237047" y="2139067"/>
          <a:ext cx="430995" cy="430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DD669B0-C5D6-4060-B040-A7CAF51FB7F8}">
      <dsp:nvSpPr>
        <dsp:cNvPr id="0" name=""/>
        <dsp:cNvSpPr/>
      </dsp:nvSpPr>
      <dsp:spPr>
        <a:xfrm>
          <a:off x="905091" y="1962751"/>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844550">
            <a:lnSpc>
              <a:spcPct val="100000"/>
            </a:lnSpc>
            <a:spcBef>
              <a:spcPct val="0"/>
            </a:spcBef>
            <a:spcAft>
              <a:spcPct val="35000"/>
            </a:spcAft>
            <a:buNone/>
          </a:pPr>
          <a:r>
            <a:rPr lang="en-US" sz="1900" kern="1200"/>
            <a:t>NumPy Indexing and Selection</a:t>
          </a:r>
        </a:p>
      </dsp:txBody>
      <dsp:txXfrm>
        <a:off x="905091" y="1962751"/>
        <a:ext cx="6107278" cy="783628"/>
      </dsp:txXfrm>
    </dsp:sp>
    <dsp:sp modelId="{7E55C643-ABC5-4DD6-93CE-4F90C2C2F630}">
      <dsp:nvSpPr>
        <dsp:cNvPr id="0" name=""/>
        <dsp:cNvSpPr/>
      </dsp:nvSpPr>
      <dsp:spPr>
        <a:xfrm>
          <a:off x="0" y="2942287"/>
          <a:ext cx="7012370" cy="7836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F35E86-BAD9-482B-83CF-F6E285C7E9AF}">
      <dsp:nvSpPr>
        <dsp:cNvPr id="0" name=""/>
        <dsp:cNvSpPr/>
      </dsp:nvSpPr>
      <dsp:spPr>
        <a:xfrm>
          <a:off x="237047" y="3118603"/>
          <a:ext cx="430995" cy="4309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D0E2EBD-4A66-45F5-B52E-97072AA1FFB8}">
      <dsp:nvSpPr>
        <dsp:cNvPr id="0" name=""/>
        <dsp:cNvSpPr/>
      </dsp:nvSpPr>
      <dsp:spPr>
        <a:xfrm>
          <a:off x="905091" y="2942287"/>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844550">
            <a:lnSpc>
              <a:spcPct val="100000"/>
            </a:lnSpc>
            <a:spcBef>
              <a:spcPct val="0"/>
            </a:spcBef>
            <a:spcAft>
              <a:spcPct val="35000"/>
            </a:spcAft>
            <a:buNone/>
          </a:pPr>
          <a:r>
            <a:rPr lang="en-US" sz="1900" kern="1200"/>
            <a:t>NumPy Operations</a:t>
          </a:r>
        </a:p>
      </dsp:txBody>
      <dsp:txXfrm>
        <a:off x="905091" y="2942287"/>
        <a:ext cx="6107278" cy="783628"/>
      </dsp:txXfrm>
    </dsp:sp>
    <dsp:sp modelId="{CA8AB9A2-F663-40D5-8DFF-A6BCE070E022}">
      <dsp:nvSpPr>
        <dsp:cNvPr id="0" name=""/>
        <dsp:cNvSpPr/>
      </dsp:nvSpPr>
      <dsp:spPr>
        <a:xfrm>
          <a:off x="0" y="3921823"/>
          <a:ext cx="7012370" cy="7836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642A81-01AA-4B34-9495-21C53ACBF201}">
      <dsp:nvSpPr>
        <dsp:cNvPr id="0" name=""/>
        <dsp:cNvSpPr/>
      </dsp:nvSpPr>
      <dsp:spPr>
        <a:xfrm>
          <a:off x="237047" y="4098139"/>
          <a:ext cx="430995" cy="43099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842E141-2D66-4EF7-B184-742CE1660678}">
      <dsp:nvSpPr>
        <dsp:cNvPr id="0" name=""/>
        <dsp:cNvSpPr/>
      </dsp:nvSpPr>
      <dsp:spPr>
        <a:xfrm>
          <a:off x="905091" y="3921823"/>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844550">
            <a:lnSpc>
              <a:spcPct val="100000"/>
            </a:lnSpc>
            <a:spcBef>
              <a:spcPct val="0"/>
            </a:spcBef>
            <a:spcAft>
              <a:spcPct val="35000"/>
            </a:spcAft>
            <a:buNone/>
          </a:pPr>
          <a:r>
            <a:rPr lang="en-US" sz="1900" kern="1200"/>
            <a:t>NumPy Exercises</a:t>
          </a:r>
        </a:p>
      </dsp:txBody>
      <dsp:txXfrm>
        <a:off x="905091" y="3921823"/>
        <a:ext cx="6107278" cy="7836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F0B0B-5EC7-4A9B-A175-071E73C948A6}">
      <dsp:nvSpPr>
        <dsp:cNvPr id="0" name=""/>
        <dsp:cNvSpPr/>
      </dsp:nvSpPr>
      <dsp:spPr>
        <a:xfrm>
          <a:off x="1346" y="157219"/>
          <a:ext cx="4725967" cy="3000989"/>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0CB426-A0D8-4F6B-8EE2-1E6666C66680}">
      <dsp:nvSpPr>
        <dsp:cNvPr id="0" name=""/>
        <dsp:cNvSpPr/>
      </dsp:nvSpPr>
      <dsp:spPr>
        <a:xfrm>
          <a:off x="526453" y="656071"/>
          <a:ext cx="4725967" cy="3000989"/>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Statsmodels is a statistical library for python that contains and entire library of time series statistical analysis tools. </a:t>
          </a:r>
        </a:p>
      </dsp:txBody>
      <dsp:txXfrm>
        <a:off x="614349" y="743967"/>
        <a:ext cx="4550175" cy="2825197"/>
      </dsp:txXfrm>
    </dsp:sp>
    <dsp:sp modelId="{D02AB5F5-C2B0-41E9-AEC0-40D7C85B00E1}">
      <dsp:nvSpPr>
        <dsp:cNvPr id="0" name=""/>
        <dsp:cNvSpPr/>
      </dsp:nvSpPr>
      <dsp:spPr>
        <a:xfrm>
          <a:off x="5777528" y="157219"/>
          <a:ext cx="4725967" cy="3000989"/>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50C212-33D8-4200-96DA-3E7A9EB569AF}">
      <dsp:nvSpPr>
        <dsp:cNvPr id="0" name=""/>
        <dsp:cNvSpPr/>
      </dsp:nvSpPr>
      <dsp:spPr>
        <a:xfrm>
          <a:off x="6302636" y="656071"/>
          <a:ext cx="4725967" cy="3000989"/>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This section will be an introduction to use Statsmodels for basic time series analysis.</a:t>
          </a:r>
        </a:p>
      </dsp:txBody>
      <dsp:txXfrm>
        <a:off x="6390532" y="743967"/>
        <a:ext cx="4550175" cy="28251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A1BF63-15FA-48B6-B880-5E092C18ED84}">
      <dsp:nvSpPr>
        <dsp:cNvPr id="0" name=""/>
        <dsp:cNvSpPr/>
      </dsp:nvSpPr>
      <dsp:spPr>
        <a:xfrm>
          <a:off x="4847" y="377285"/>
          <a:ext cx="2119279" cy="3059710"/>
        </a:xfrm>
        <a:prstGeom prst="roundRect">
          <a:avLst>
            <a:gd name="adj" fmla="val 10000"/>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NumPy arrays are the main way we will use NumPy throughout the course. NumPy arrays essentially come in two flavors: vectors and matrices. Vectors are strictly 1-dimensional (1D) arrays and matrices are 2D (but you should note a matrix can still have only one row or one column).</a:t>
          </a:r>
          <a:endParaRPr lang="en-US" sz="1400" kern="1200"/>
        </a:p>
      </dsp:txBody>
      <dsp:txXfrm>
        <a:off x="66919" y="439357"/>
        <a:ext cx="1995135" cy="2935566"/>
      </dsp:txXfrm>
    </dsp:sp>
    <dsp:sp modelId="{49CAF924-F590-41E3-9FB0-70440C30A6FD}">
      <dsp:nvSpPr>
        <dsp:cNvPr id="0" name=""/>
        <dsp:cNvSpPr/>
      </dsp:nvSpPr>
      <dsp:spPr>
        <a:xfrm>
          <a:off x="2336055" y="1644349"/>
          <a:ext cx="449287" cy="52558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336055" y="1749465"/>
        <a:ext cx="314501" cy="315349"/>
      </dsp:txXfrm>
    </dsp:sp>
    <dsp:sp modelId="{425F2D09-60A3-4688-90F5-423F6A7FF7FC}">
      <dsp:nvSpPr>
        <dsp:cNvPr id="0" name=""/>
        <dsp:cNvSpPr/>
      </dsp:nvSpPr>
      <dsp:spPr>
        <a:xfrm>
          <a:off x="2971839" y="377285"/>
          <a:ext cx="2119279" cy="3059710"/>
        </a:xfrm>
        <a:prstGeom prst="roundRect">
          <a:avLst>
            <a:gd name="adj" fmla="val 10000"/>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Here are the list of activities in NumPy arrays that we are going to work on:</a:t>
          </a:r>
        </a:p>
        <a:p>
          <a:pPr marL="57150" lvl="1" indent="-57150" algn="l" defTabSz="488950">
            <a:lnSpc>
              <a:spcPct val="90000"/>
            </a:lnSpc>
            <a:spcBef>
              <a:spcPct val="0"/>
            </a:spcBef>
            <a:spcAft>
              <a:spcPct val="15000"/>
            </a:spcAft>
            <a:buChar char="•"/>
          </a:pPr>
          <a:r>
            <a:rPr lang="en-US" sz="1100" kern="1200" dirty="0"/>
            <a:t>Crating NumPy arrays from Python list</a:t>
          </a:r>
        </a:p>
        <a:p>
          <a:pPr marL="57150" lvl="1" indent="-57150" algn="l" defTabSz="488950">
            <a:lnSpc>
              <a:spcPct val="90000"/>
            </a:lnSpc>
            <a:spcBef>
              <a:spcPct val="0"/>
            </a:spcBef>
            <a:spcAft>
              <a:spcPct val="15000"/>
            </a:spcAft>
            <a:buChar char="•"/>
          </a:pPr>
          <a:r>
            <a:rPr lang="en-US" sz="1100" kern="1200"/>
            <a:t>Built in method for arrays generation</a:t>
          </a:r>
        </a:p>
        <a:p>
          <a:pPr marL="114300" lvl="2" indent="-57150" algn="l" defTabSz="488950">
            <a:lnSpc>
              <a:spcPct val="90000"/>
            </a:lnSpc>
            <a:spcBef>
              <a:spcPct val="0"/>
            </a:spcBef>
            <a:spcAft>
              <a:spcPct val="15000"/>
            </a:spcAft>
            <a:buChar char="•"/>
          </a:pPr>
          <a:r>
            <a:rPr lang="en-US" sz="1100" kern="1200"/>
            <a:t>Arange</a:t>
          </a:r>
        </a:p>
        <a:p>
          <a:pPr marL="114300" lvl="2" indent="-57150" algn="l" defTabSz="488950">
            <a:lnSpc>
              <a:spcPct val="90000"/>
            </a:lnSpc>
            <a:spcBef>
              <a:spcPct val="0"/>
            </a:spcBef>
            <a:spcAft>
              <a:spcPct val="15000"/>
            </a:spcAft>
            <a:buChar char="•"/>
          </a:pPr>
          <a:r>
            <a:rPr lang="en-US" sz="1100" kern="1200"/>
            <a:t>Zeros and ones</a:t>
          </a:r>
        </a:p>
        <a:p>
          <a:pPr marL="114300" lvl="2" indent="-57150" algn="l" defTabSz="488950">
            <a:lnSpc>
              <a:spcPct val="90000"/>
            </a:lnSpc>
            <a:spcBef>
              <a:spcPct val="0"/>
            </a:spcBef>
            <a:spcAft>
              <a:spcPct val="15000"/>
            </a:spcAft>
            <a:buChar char="•"/>
          </a:pPr>
          <a:r>
            <a:rPr lang="en-US" sz="1100" kern="1200"/>
            <a:t>Linspace</a:t>
          </a:r>
        </a:p>
        <a:p>
          <a:pPr marL="114300" lvl="2" indent="-57150" algn="l" defTabSz="488950">
            <a:lnSpc>
              <a:spcPct val="90000"/>
            </a:lnSpc>
            <a:spcBef>
              <a:spcPct val="0"/>
            </a:spcBef>
            <a:spcAft>
              <a:spcPct val="15000"/>
            </a:spcAft>
            <a:buChar char="•"/>
          </a:pPr>
          <a:r>
            <a:rPr lang="en-US" sz="1100" kern="1200"/>
            <a:t>Eye</a:t>
          </a:r>
        </a:p>
      </dsp:txBody>
      <dsp:txXfrm>
        <a:off x="3033911" y="439357"/>
        <a:ext cx="1995135" cy="2935566"/>
      </dsp:txXfrm>
    </dsp:sp>
    <dsp:sp modelId="{05D0FDC9-DDC6-4EF5-825F-EDE42AD20565}">
      <dsp:nvSpPr>
        <dsp:cNvPr id="0" name=""/>
        <dsp:cNvSpPr/>
      </dsp:nvSpPr>
      <dsp:spPr>
        <a:xfrm>
          <a:off x="5303047" y="1644349"/>
          <a:ext cx="449287" cy="525581"/>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5303047" y="1749465"/>
        <a:ext cx="314501" cy="315349"/>
      </dsp:txXfrm>
    </dsp:sp>
    <dsp:sp modelId="{DE9AA8E2-AEC4-41C4-BA1D-CF7158BC97E1}">
      <dsp:nvSpPr>
        <dsp:cNvPr id="0" name=""/>
        <dsp:cNvSpPr/>
      </dsp:nvSpPr>
      <dsp:spPr>
        <a:xfrm>
          <a:off x="5938830" y="377285"/>
          <a:ext cx="2119279" cy="3059710"/>
        </a:xfrm>
        <a:prstGeom prst="roundRect">
          <a:avLst>
            <a:gd name="adj" fmla="val 10000"/>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Random number arrays:</a:t>
          </a:r>
        </a:p>
        <a:p>
          <a:pPr marL="57150" lvl="1" indent="-57150" algn="l" defTabSz="488950">
            <a:lnSpc>
              <a:spcPct val="90000"/>
            </a:lnSpc>
            <a:spcBef>
              <a:spcPct val="0"/>
            </a:spcBef>
            <a:spcAft>
              <a:spcPct val="15000"/>
            </a:spcAft>
            <a:buChar char="•"/>
          </a:pPr>
          <a:r>
            <a:rPr lang="en-US" sz="1100" kern="1200"/>
            <a:t>Rand</a:t>
          </a:r>
        </a:p>
        <a:p>
          <a:pPr marL="57150" lvl="1" indent="-57150" algn="l" defTabSz="488950">
            <a:lnSpc>
              <a:spcPct val="90000"/>
            </a:lnSpc>
            <a:spcBef>
              <a:spcPct val="0"/>
            </a:spcBef>
            <a:spcAft>
              <a:spcPct val="15000"/>
            </a:spcAft>
            <a:buChar char="•"/>
          </a:pPr>
          <a:r>
            <a:rPr lang="en-US" sz="1100" kern="1200" dirty="0"/>
            <a:t>Randn</a:t>
          </a:r>
        </a:p>
        <a:p>
          <a:pPr marL="57150" lvl="1" indent="-57150" algn="l" defTabSz="488950">
            <a:lnSpc>
              <a:spcPct val="90000"/>
            </a:lnSpc>
            <a:spcBef>
              <a:spcPct val="0"/>
            </a:spcBef>
            <a:spcAft>
              <a:spcPct val="15000"/>
            </a:spcAft>
            <a:buChar char="•"/>
          </a:pPr>
          <a:r>
            <a:rPr lang="en-US" sz="1100" kern="1200"/>
            <a:t>Randint</a:t>
          </a:r>
        </a:p>
        <a:p>
          <a:pPr marL="57150" lvl="1" indent="-57150" algn="l" defTabSz="488950">
            <a:lnSpc>
              <a:spcPct val="90000"/>
            </a:lnSpc>
            <a:spcBef>
              <a:spcPct val="0"/>
            </a:spcBef>
            <a:spcAft>
              <a:spcPct val="15000"/>
            </a:spcAft>
            <a:buChar char="•"/>
          </a:pPr>
          <a:r>
            <a:rPr lang="en-US" sz="1100" kern="1200"/>
            <a:t>Seed</a:t>
          </a:r>
        </a:p>
      </dsp:txBody>
      <dsp:txXfrm>
        <a:off x="6000902" y="439357"/>
        <a:ext cx="1995135" cy="2935566"/>
      </dsp:txXfrm>
    </dsp:sp>
    <dsp:sp modelId="{0CFB9750-7216-4ED2-8031-E4678A137F68}">
      <dsp:nvSpPr>
        <dsp:cNvPr id="0" name=""/>
        <dsp:cNvSpPr/>
      </dsp:nvSpPr>
      <dsp:spPr>
        <a:xfrm>
          <a:off x="8270038" y="1644349"/>
          <a:ext cx="449287" cy="525581"/>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8270038" y="1749465"/>
        <a:ext cx="314501" cy="315349"/>
      </dsp:txXfrm>
    </dsp:sp>
    <dsp:sp modelId="{FEBAAFA9-29F0-4626-B543-499ADCDE0666}">
      <dsp:nvSpPr>
        <dsp:cNvPr id="0" name=""/>
        <dsp:cNvSpPr/>
      </dsp:nvSpPr>
      <dsp:spPr>
        <a:xfrm>
          <a:off x="8905822" y="377285"/>
          <a:ext cx="2119279" cy="3059710"/>
        </a:xfrm>
        <a:prstGeom prst="roundRect">
          <a:avLst>
            <a:gd name="adj" fmla="val 10000"/>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Array attribute and methods</a:t>
          </a:r>
        </a:p>
        <a:p>
          <a:pPr marL="57150" lvl="1" indent="-57150" algn="l" defTabSz="488950">
            <a:lnSpc>
              <a:spcPct val="90000"/>
            </a:lnSpc>
            <a:spcBef>
              <a:spcPct val="0"/>
            </a:spcBef>
            <a:spcAft>
              <a:spcPct val="15000"/>
            </a:spcAft>
            <a:buChar char="•"/>
          </a:pPr>
          <a:r>
            <a:rPr lang="en-US" sz="1100" kern="1200"/>
            <a:t>Reshape</a:t>
          </a:r>
        </a:p>
        <a:p>
          <a:pPr marL="57150" lvl="1" indent="-57150" algn="l" defTabSz="488950">
            <a:lnSpc>
              <a:spcPct val="90000"/>
            </a:lnSpc>
            <a:spcBef>
              <a:spcPct val="0"/>
            </a:spcBef>
            <a:spcAft>
              <a:spcPct val="15000"/>
            </a:spcAft>
            <a:buChar char="•"/>
          </a:pPr>
          <a:r>
            <a:rPr lang="en-US" sz="1100" kern="1200"/>
            <a:t>Min, Max, Argmax, Argmin</a:t>
          </a:r>
        </a:p>
        <a:p>
          <a:pPr marL="57150" lvl="1" indent="-57150" algn="l" defTabSz="488950">
            <a:lnSpc>
              <a:spcPct val="90000"/>
            </a:lnSpc>
            <a:spcBef>
              <a:spcPct val="0"/>
            </a:spcBef>
            <a:spcAft>
              <a:spcPct val="15000"/>
            </a:spcAft>
            <a:buChar char="•"/>
          </a:pPr>
          <a:r>
            <a:rPr lang="en-US" sz="1100" kern="1200"/>
            <a:t>Shape</a:t>
          </a:r>
        </a:p>
        <a:p>
          <a:pPr marL="57150" lvl="1" indent="-57150" algn="l" defTabSz="488950">
            <a:lnSpc>
              <a:spcPct val="90000"/>
            </a:lnSpc>
            <a:spcBef>
              <a:spcPct val="0"/>
            </a:spcBef>
            <a:spcAft>
              <a:spcPct val="15000"/>
            </a:spcAft>
            <a:buChar char="•"/>
          </a:pPr>
          <a:r>
            <a:rPr lang="en-US" sz="1100" kern="1200"/>
            <a:t>dtype</a:t>
          </a:r>
        </a:p>
      </dsp:txBody>
      <dsp:txXfrm>
        <a:off x="8967894" y="439357"/>
        <a:ext cx="1995135" cy="29355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30FFE8-999F-410B-8B0F-92E87D8AD123}">
      <dsp:nvSpPr>
        <dsp:cNvPr id="0" name=""/>
        <dsp:cNvSpPr/>
      </dsp:nvSpPr>
      <dsp:spPr>
        <a:xfrm>
          <a:off x="0" y="574"/>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7D1624-C10F-4E56-B38E-2A86B29E7362}">
      <dsp:nvSpPr>
        <dsp:cNvPr id="0" name=""/>
        <dsp:cNvSpPr/>
      </dsp:nvSpPr>
      <dsp:spPr>
        <a:xfrm>
          <a:off x="406904" y="303230"/>
          <a:ext cx="739825" cy="73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57490F6-AAA3-48A2-8024-1607F42F0491}">
      <dsp:nvSpPr>
        <dsp:cNvPr id="0" name=""/>
        <dsp:cNvSpPr/>
      </dsp:nvSpPr>
      <dsp:spPr>
        <a:xfrm>
          <a:off x="1553633" y="574"/>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800100">
            <a:lnSpc>
              <a:spcPct val="90000"/>
            </a:lnSpc>
            <a:spcBef>
              <a:spcPct val="0"/>
            </a:spcBef>
            <a:spcAft>
              <a:spcPct val="35000"/>
            </a:spcAft>
            <a:buNone/>
          </a:pPr>
          <a:r>
            <a:rPr lang="en-US" sz="1800" b="0" i="0" kern="1200"/>
            <a:t>Often you may want to perform an analysis based off the value of a specific column, meaning you want to group together other columns based off another.</a:t>
          </a:r>
          <a:endParaRPr lang="en-US" sz="1800" kern="1200"/>
        </a:p>
      </dsp:txBody>
      <dsp:txXfrm>
        <a:off x="1553633" y="574"/>
        <a:ext cx="5458736" cy="1345137"/>
      </dsp:txXfrm>
    </dsp:sp>
    <dsp:sp modelId="{0A11ABF4-187B-4C2E-9A0F-8B09771ED021}">
      <dsp:nvSpPr>
        <dsp:cNvPr id="0" name=""/>
        <dsp:cNvSpPr/>
      </dsp:nvSpPr>
      <dsp:spPr>
        <a:xfrm>
          <a:off x="0" y="1681996"/>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9EB8E5-58FF-428D-86F6-52E4FC77D88D}">
      <dsp:nvSpPr>
        <dsp:cNvPr id="0" name=""/>
        <dsp:cNvSpPr/>
      </dsp:nvSpPr>
      <dsp:spPr>
        <a:xfrm>
          <a:off x="406904" y="1984652"/>
          <a:ext cx="739825" cy="73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B680918-4B19-49CC-91A0-C88896E3FBD7}">
      <dsp:nvSpPr>
        <dsp:cNvPr id="0" name=""/>
        <dsp:cNvSpPr/>
      </dsp:nvSpPr>
      <dsp:spPr>
        <a:xfrm>
          <a:off x="1553633" y="1681996"/>
          <a:ext cx="315556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800100">
            <a:lnSpc>
              <a:spcPct val="90000"/>
            </a:lnSpc>
            <a:spcBef>
              <a:spcPct val="0"/>
            </a:spcBef>
            <a:spcAft>
              <a:spcPct val="35000"/>
            </a:spcAft>
            <a:buNone/>
          </a:pPr>
          <a:r>
            <a:rPr lang="en-US" sz="1800" b="0" i="0" kern="1200" dirty="0"/>
            <a:t>In order to do this, we must perform 3 steps:</a:t>
          </a:r>
          <a:endParaRPr lang="en-US" sz="1800" kern="1200" dirty="0"/>
        </a:p>
      </dsp:txBody>
      <dsp:txXfrm>
        <a:off x="1553633" y="1681996"/>
        <a:ext cx="3155566" cy="1345137"/>
      </dsp:txXfrm>
    </dsp:sp>
    <dsp:sp modelId="{5A707CD1-A948-450E-B12B-B4DFD063C26D}">
      <dsp:nvSpPr>
        <dsp:cNvPr id="0" name=""/>
        <dsp:cNvSpPr/>
      </dsp:nvSpPr>
      <dsp:spPr>
        <a:xfrm>
          <a:off x="4709200" y="1681996"/>
          <a:ext cx="2303169"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622300">
            <a:lnSpc>
              <a:spcPct val="90000"/>
            </a:lnSpc>
            <a:spcBef>
              <a:spcPct val="0"/>
            </a:spcBef>
            <a:spcAft>
              <a:spcPct val="35000"/>
            </a:spcAft>
            <a:buNone/>
          </a:pPr>
          <a:r>
            <a:rPr lang="en-US" sz="1400" kern="1200"/>
            <a:t>Split</a:t>
          </a:r>
        </a:p>
        <a:p>
          <a:pPr marL="0" lvl="0" indent="0" algn="l" defTabSz="622300">
            <a:lnSpc>
              <a:spcPct val="90000"/>
            </a:lnSpc>
            <a:spcBef>
              <a:spcPct val="0"/>
            </a:spcBef>
            <a:spcAft>
              <a:spcPct val="35000"/>
            </a:spcAft>
            <a:buNone/>
          </a:pPr>
          <a:r>
            <a:rPr lang="en-US" sz="1400" kern="1200"/>
            <a:t>Apply</a:t>
          </a:r>
        </a:p>
        <a:p>
          <a:pPr marL="0" lvl="0" indent="0" algn="l" defTabSz="622300">
            <a:lnSpc>
              <a:spcPct val="90000"/>
            </a:lnSpc>
            <a:spcBef>
              <a:spcPct val="0"/>
            </a:spcBef>
            <a:spcAft>
              <a:spcPct val="35000"/>
            </a:spcAft>
            <a:buNone/>
          </a:pPr>
          <a:r>
            <a:rPr lang="en-US" sz="1400" kern="1200"/>
            <a:t>Combine</a:t>
          </a:r>
        </a:p>
      </dsp:txBody>
      <dsp:txXfrm>
        <a:off x="4709200" y="1681996"/>
        <a:ext cx="2303169" cy="1345137"/>
      </dsp:txXfrm>
    </dsp:sp>
    <dsp:sp modelId="{D8099F47-FCFA-4AA0-B594-D6E1B41DE36B}">
      <dsp:nvSpPr>
        <dsp:cNvPr id="0" name=""/>
        <dsp:cNvSpPr/>
      </dsp:nvSpPr>
      <dsp:spPr>
        <a:xfrm>
          <a:off x="0" y="3363418"/>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0FAFBB-2395-4460-94F5-15F4805DBF88}">
      <dsp:nvSpPr>
        <dsp:cNvPr id="0" name=""/>
        <dsp:cNvSpPr/>
      </dsp:nvSpPr>
      <dsp:spPr>
        <a:xfrm>
          <a:off x="406904" y="3666074"/>
          <a:ext cx="739825" cy="73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FE67E74-4B18-4943-8ADE-1FBDA1F2E541}">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800100">
            <a:lnSpc>
              <a:spcPct val="90000"/>
            </a:lnSpc>
            <a:spcBef>
              <a:spcPct val="0"/>
            </a:spcBef>
            <a:spcAft>
              <a:spcPct val="35000"/>
            </a:spcAft>
            <a:buNone/>
          </a:pPr>
          <a:r>
            <a:rPr lang="en-US" sz="1800" kern="1200"/>
            <a:t>Pandas does all of this for this with a simple method call: .groupby()</a:t>
          </a:r>
        </a:p>
      </dsp:txBody>
      <dsp:txXfrm>
        <a:off x="1553633" y="3363418"/>
        <a:ext cx="5458736" cy="134513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C04136-1370-4BA1-B836-E0873445242B}">
      <dsp:nvSpPr>
        <dsp:cNvPr id="0" name=""/>
        <dsp:cNvSpPr/>
      </dsp:nvSpPr>
      <dsp:spPr>
        <a:xfrm>
          <a:off x="1346" y="157219"/>
          <a:ext cx="4725967" cy="3000989"/>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AF90B8-7435-46C6-81A0-E5ABC6392E1D}">
      <dsp:nvSpPr>
        <dsp:cNvPr id="0" name=""/>
        <dsp:cNvSpPr/>
      </dsp:nvSpPr>
      <dsp:spPr>
        <a:xfrm>
          <a:off x="526453" y="656071"/>
          <a:ext cx="4725967" cy="3000989"/>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Additive model: when it seems that the trend is more linear, and seasonality and trend components seems to be constant we are going to use additive model.</a:t>
          </a:r>
        </a:p>
      </dsp:txBody>
      <dsp:txXfrm>
        <a:off x="614349" y="743967"/>
        <a:ext cx="4550175" cy="2825197"/>
      </dsp:txXfrm>
    </dsp:sp>
    <dsp:sp modelId="{F726E1E1-4E4B-4917-B0D1-98FC0A537D77}">
      <dsp:nvSpPr>
        <dsp:cNvPr id="0" name=""/>
        <dsp:cNvSpPr/>
      </dsp:nvSpPr>
      <dsp:spPr>
        <a:xfrm>
          <a:off x="5777528" y="157219"/>
          <a:ext cx="4725967" cy="3000989"/>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01119F-59F2-4CD9-8D73-5652E53063FD}">
      <dsp:nvSpPr>
        <dsp:cNvPr id="0" name=""/>
        <dsp:cNvSpPr/>
      </dsp:nvSpPr>
      <dsp:spPr>
        <a:xfrm>
          <a:off x="6302636" y="656071"/>
          <a:ext cx="4725967" cy="3000989"/>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Multiplicative model: this model is more appropriate when we can see the increase or decrease at a nonlinear trend in our database. </a:t>
          </a:r>
        </a:p>
      </dsp:txBody>
      <dsp:txXfrm>
        <a:off x="6390532" y="743967"/>
        <a:ext cx="4550175" cy="282519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9/3/2020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16623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9/3/2020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59103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9/3/2020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75095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9/3/2020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8864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9/3/2020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64986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8173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3861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8624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0511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9/3/2020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41642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969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9/3/2020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2963720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tackoverflow.com/questions/993984/why-numpy-instead-of-python-lists" TargetMode="External"/><Relationship Id="rId2" Type="http://schemas.openxmlformats.org/officeDocument/2006/relationships/hyperlink" Target="https://pydata.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5" name="Rectangle 24">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D1CFBC8-C511-4B01-946A-97C519A06E9D}"/>
              </a:ext>
            </a:extLst>
          </p:cNvPr>
          <p:cNvSpPr>
            <a:spLocks noGrp="1"/>
          </p:cNvSpPr>
          <p:nvPr>
            <p:ph type="ctrTitle"/>
          </p:nvPr>
        </p:nvSpPr>
        <p:spPr>
          <a:xfrm>
            <a:off x="638620" y="863695"/>
            <a:ext cx="3511233" cy="3779995"/>
          </a:xfrm>
        </p:spPr>
        <p:txBody>
          <a:bodyPr anchor="ctr">
            <a:normAutofit/>
          </a:bodyPr>
          <a:lstStyle/>
          <a:p>
            <a:r>
              <a:rPr lang="en-US" dirty="0">
                <a:solidFill>
                  <a:schemeClr val="tx1"/>
                </a:solidFill>
              </a:rPr>
              <a:t>Time Series Analysis with Python</a:t>
            </a:r>
          </a:p>
        </p:txBody>
      </p:sp>
      <p:sp>
        <p:nvSpPr>
          <p:cNvPr id="3" name="Subtitle 2">
            <a:extLst>
              <a:ext uri="{FF2B5EF4-FFF2-40B4-BE49-F238E27FC236}">
                <a16:creationId xmlns:a16="http://schemas.microsoft.com/office/drawing/2014/main" id="{EA1E4EDC-3520-478D-B8A4-7FA836A5B9AE}"/>
              </a:ext>
            </a:extLst>
          </p:cNvPr>
          <p:cNvSpPr>
            <a:spLocks noGrp="1"/>
          </p:cNvSpPr>
          <p:nvPr>
            <p:ph type="subTitle" idx="1"/>
          </p:nvPr>
        </p:nvSpPr>
        <p:spPr>
          <a:xfrm>
            <a:off x="638621" y="4739780"/>
            <a:ext cx="3511233" cy="1147054"/>
          </a:xfrm>
        </p:spPr>
        <p:txBody>
          <a:bodyPr anchor="t">
            <a:normAutofit/>
          </a:bodyPr>
          <a:lstStyle/>
          <a:p>
            <a:pPr>
              <a:lnSpc>
                <a:spcPct val="110000"/>
              </a:lnSpc>
            </a:pPr>
            <a:r>
              <a:rPr lang="en-US" sz="1500" dirty="0"/>
              <a:t>Aug 2020</a:t>
            </a:r>
          </a:p>
          <a:p>
            <a:pPr>
              <a:lnSpc>
                <a:spcPct val="110000"/>
              </a:lnSpc>
            </a:pPr>
            <a:r>
              <a:rPr lang="en-US" sz="1500" dirty="0"/>
              <a:t>The AI Institute</a:t>
            </a:r>
          </a:p>
        </p:txBody>
      </p:sp>
      <p:sp>
        <p:nvSpPr>
          <p:cNvPr id="27" name="Rectangle 26">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EA5E09C9-8A3B-4F5C-8759-021224A227DA}"/>
              </a:ext>
            </a:extLst>
          </p:cNvPr>
          <p:cNvPicPr>
            <a:picLocks noChangeAspect="1"/>
          </p:cNvPicPr>
          <p:nvPr/>
        </p:nvPicPr>
        <p:blipFill rotWithShape="1">
          <a:blip r:embed="rId2"/>
          <a:srcRect l="13317" r="13316" b="-1"/>
          <a:stretch/>
        </p:blipFill>
        <p:spPr>
          <a:xfrm>
            <a:off x="4654295" y="10"/>
            <a:ext cx="7537705" cy="6857990"/>
          </a:xfrm>
          <a:prstGeom prst="rect">
            <a:avLst/>
          </a:prstGeom>
        </p:spPr>
      </p:pic>
    </p:spTree>
    <p:extLst>
      <p:ext uri="{BB962C8B-B14F-4D97-AF65-F5344CB8AC3E}">
        <p14:creationId xmlns:p14="http://schemas.microsoft.com/office/powerpoint/2010/main" val="168790058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755D2D3-4E69-47B6-946F-949A5662D50C}"/>
              </a:ext>
            </a:extLst>
          </p:cNvPr>
          <p:cNvSpPr>
            <a:spLocks noGrp="1"/>
          </p:cNvSpPr>
          <p:nvPr>
            <p:ph type="title"/>
          </p:nvPr>
        </p:nvSpPr>
        <p:spPr>
          <a:xfrm>
            <a:off x="601255" y="702155"/>
            <a:ext cx="3409783" cy="1300365"/>
          </a:xfrm>
        </p:spPr>
        <p:txBody>
          <a:bodyPr>
            <a:normAutofit/>
          </a:bodyPr>
          <a:lstStyle/>
          <a:p>
            <a:r>
              <a:rPr lang="en-US" sz="3100">
                <a:solidFill>
                  <a:srgbClr val="FFFFFF"/>
                </a:solidFill>
              </a:rPr>
              <a:t>FACEBOOK’S PROPHET LIBRARY</a:t>
            </a:r>
          </a:p>
        </p:txBody>
      </p:sp>
      <p:sp>
        <p:nvSpPr>
          <p:cNvPr id="3" name="Content Placeholder 2">
            <a:extLst>
              <a:ext uri="{FF2B5EF4-FFF2-40B4-BE49-F238E27FC236}">
                <a16:creationId xmlns:a16="http://schemas.microsoft.com/office/drawing/2014/main" id="{A96BD181-3458-449E-8BA6-BA37BE73100E}"/>
              </a:ext>
            </a:extLst>
          </p:cNvPr>
          <p:cNvSpPr>
            <a:spLocks noGrp="1"/>
          </p:cNvSpPr>
          <p:nvPr>
            <p:ph idx="1"/>
          </p:nvPr>
        </p:nvSpPr>
        <p:spPr>
          <a:xfrm>
            <a:off x="601255" y="2177142"/>
            <a:ext cx="3409782" cy="3823607"/>
          </a:xfrm>
        </p:spPr>
        <p:txBody>
          <a:bodyPr>
            <a:normAutofit/>
          </a:bodyPr>
          <a:lstStyle/>
          <a:p>
            <a:r>
              <a:rPr lang="en-US" b="0" i="0">
                <a:solidFill>
                  <a:srgbClr val="FFFFFF"/>
                </a:solidFill>
                <a:effectLst/>
                <a:latin typeface="Lato"/>
              </a:rPr>
              <a:t>Prophet is a procedure for forecasting time series data based on an additive model where non-linear trends are fit with yearly, weekly, and daily seasonality, plus holiday effects. It works best with time series that have strong seasonal effects and several seasons of historical data. Prophet is robust to missing data and shifts in the trend, and typically handles outliers well.</a:t>
            </a:r>
            <a:endParaRPr lang="en-US">
              <a:solidFill>
                <a:srgbClr val="FFFFFF"/>
              </a:solidFill>
            </a:endParaRPr>
          </a:p>
        </p:txBody>
      </p:sp>
      <p:pic>
        <p:nvPicPr>
          <p:cNvPr id="5" name="Picture 4">
            <a:extLst>
              <a:ext uri="{FF2B5EF4-FFF2-40B4-BE49-F238E27FC236}">
                <a16:creationId xmlns:a16="http://schemas.microsoft.com/office/drawing/2014/main" id="{93BCE0B3-6CAD-48F1-BCDD-3CBF0BC511E8}"/>
              </a:ext>
            </a:extLst>
          </p:cNvPr>
          <p:cNvPicPr>
            <a:picLocks noChangeAspect="1"/>
          </p:cNvPicPr>
          <p:nvPr/>
        </p:nvPicPr>
        <p:blipFill>
          <a:blip r:embed="rId2"/>
          <a:stretch>
            <a:fillRect/>
          </a:stretch>
        </p:blipFill>
        <p:spPr>
          <a:xfrm>
            <a:off x="4605033" y="936141"/>
            <a:ext cx="6805898" cy="4968305"/>
          </a:xfrm>
          <a:prstGeom prst="rect">
            <a:avLst/>
          </a:prstGeom>
        </p:spPr>
      </p:pic>
    </p:spTree>
    <p:extLst>
      <p:ext uri="{BB962C8B-B14F-4D97-AF65-F5344CB8AC3E}">
        <p14:creationId xmlns:p14="http://schemas.microsoft.com/office/powerpoint/2010/main" val="300382110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6D81E8-F912-469E-A31C-2A9B804BC187}"/>
              </a:ext>
            </a:extLst>
          </p:cNvPr>
          <p:cNvPicPr>
            <a:picLocks noChangeAspect="1"/>
          </p:cNvPicPr>
          <p:nvPr/>
        </p:nvPicPr>
        <p:blipFill rotWithShape="1">
          <a:blip r:embed="rId2"/>
          <a:srcRect t="1059" b="14671"/>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chemeClr val="bg1">
              <a:alpha val="9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76057"/>
            <a:ext cx="11303626" cy="2034709"/>
          </a:xfrm>
          <a:prstGeom prst="rect">
            <a:avLst/>
          </a:prstGeom>
          <a:solidFill>
            <a:schemeClr val="bg1">
              <a:alpha val="95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5F24CFA-DA22-48A5-9EF1-7EE8D9EE744E}"/>
              </a:ext>
            </a:extLst>
          </p:cNvPr>
          <p:cNvSpPr>
            <a:spLocks noGrp="1"/>
          </p:cNvSpPr>
          <p:nvPr>
            <p:ph type="title"/>
          </p:nvPr>
        </p:nvSpPr>
        <p:spPr>
          <a:xfrm>
            <a:off x="679600" y="4613395"/>
            <a:ext cx="3353432" cy="1336485"/>
          </a:xfrm>
        </p:spPr>
        <p:txBody>
          <a:bodyPr anchor="ctr">
            <a:normAutofit/>
          </a:bodyPr>
          <a:lstStyle/>
          <a:p>
            <a:r>
              <a:rPr lang="en-US">
                <a:solidFill>
                  <a:schemeClr val="tx1"/>
                </a:solidFill>
              </a:rPr>
              <a:t>Capstone project</a:t>
            </a:r>
          </a:p>
        </p:txBody>
      </p:sp>
      <p:sp>
        <p:nvSpPr>
          <p:cNvPr id="3" name="Content Placeholder 2">
            <a:extLst>
              <a:ext uri="{FF2B5EF4-FFF2-40B4-BE49-F238E27FC236}">
                <a16:creationId xmlns:a16="http://schemas.microsoft.com/office/drawing/2014/main" id="{880365E1-D38F-4E6F-8F2B-04A49BAD39AF}"/>
              </a:ext>
            </a:extLst>
          </p:cNvPr>
          <p:cNvSpPr>
            <a:spLocks noGrp="1"/>
          </p:cNvSpPr>
          <p:nvPr>
            <p:ph idx="1"/>
          </p:nvPr>
        </p:nvSpPr>
        <p:spPr>
          <a:xfrm>
            <a:off x="4271491" y="4613396"/>
            <a:ext cx="7240909" cy="1304114"/>
          </a:xfrm>
        </p:spPr>
        <p:txBody>
          <a:bodyPr>
            <a:normAutofit/>
          </a:bodyPr>
          <a:lstStyle/>
          <a:p>
            <a:r>
              <a:rPr lang="en-US"/>
              <a:t>In this section we will complete our learning process with applying all the skills that we learned to the real word data to have hands on experience with the time series data. </a:t>
            </a:r>
          </a:p>
        </p:txBody>
      </p:sp>
    </p:spTree>
    <p:extLst>
      <p:ext uri="{BB962C8B-B14F-4D97-AF65-F5344CB8AC3E}">
        <p14:creationId xmlns:p14="http://schemas.microsoft.com/office/powerpoint/2010/main" val="302861391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7CD846C-06D5-4865-83A9-441578162E21}"/>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NumPy library</a:t>
            </a:r>
          </a:p>
        </p:txBody>
      </p:sp>
      <p:sp>
        <p:nvSpPr>
          <p:cNvPr id="3" name="Content Placeholder 2">
            <a:extLst>
              <a:ext uri="{FF2B5EF4-FFF2-40B4-BE49-F238E27FC236}">
                <a16:creationId xmlns:a16="http://schemas.microsoft.com/office/drawing/2014/main" id="{B3FE71E6-8190-4EFF-B4A4-A17A3ABD9A4C}"/>
              </a:ext>
            </a:extLst>
          </p:cNvPr>
          <p:cNvSpPr>
            <a:spLocks noGrp="1"/>
          </p:cNvSpPr>
          <p:nvPr>
            <p:ph idx="1"/>
          </p:nvPr>
        </p:nvSpPr>
        <p:spPr>
          <a:xfrm>
            <a:off x="4534935" y="1037968"/>
            <a:ext cx="6725899" cy="4820832"/>
          </a:xfrm>
        </p:spPr>
        <p:txBody>
          <a:bodyPr>
            <a:normAutofit/>
          </a:bodyPr>
          <a:lstStyle/>
          <a:p>
            <a:r>
              <a:rPr lang="en-US" b="0" i="0" dirty="0">
                <a:effectLst/>
                <a:latin typeface="Helvetica Neue"/>
              </a:rPr>
              <a:t>NumPy is a powerful linear algebra library for Python. What makes it so important is that almost all libraries in the </a:t>
            </a:r>
            <a:r>
              <a:rPr lang="en-US" b="0" i="0" u="sng" dirty="0" err="1">
                <a:effectLst/>
                <a:latin typeface="Helvetica Neue"/>
                <a:hlinkClick r:id="rId2"/>
              </a:rPr>
              <a:t>PyData</a:t>
            </a:r>
            <a:r>
              <a:rPr lang="en-US" b="0" i="0" dirty="0">
                <a:effectLst/>
                <a:latin typeface="Helvetica Neue"/>
              </a:rPr>
              <a:t> ecosystem (pandas, SciPy, Scikit-learn, etc.) rely on NumPy as one of their main building blocks.</a:t>
            </a:r>
          </a:p>
          <a:p>
            <a:r>
              <a:rPr lang="en-US" b="0" i="0" dirty="0">
                <a:effectLst/>
                <a:latin typeface="Helvetica Neue"/>
              </a:rPr>
              <a:t>NumPy is also incredibly fast, as it has bindings to C libraries. For more info on why you would want to use arrays instead of lists, check out this great </a:t>
            </a:r>
            <a:r>
              <a:rPr lang="en-US" b="0" i="0" u="sng" dirty="0" err="1">
                <a:effectLst/>
                <a:latin typeface="Helvetica Neue"/>
                <a:hlinkClick r:id="rId3"/>
              </a:rPr>
              <a:t>StackOverflow</a:t>
            </a:r>
            <a:r>
              <a:rPr lang="en-US" b="0" i="0" u="sng" dirty="0">
                <a:effectLst/>
                <a:latin typeface="Helvetica Neue"/>
                <a:hlinkClick r:id="rId3"/>
              </a:rPr>
              <a:t> post</a:t>
            </a:r>
            <a:r>
              <a:rPr lang="en-US" b="0" i="0" dirty="0">
                <a:effectLst/>
                <a:latin typeface="Helvetica Neue"/>
              </a:rPr>
              <a:t>.</a:t>
            </a:r>
          </a:p>
          <a:p>
            <a:r>
              <a:rPr lang="en-US" dirty="0">
                <a:latin typeface="Helvetica Neue"/>
              </a:rPr>
              <a:t>We will only review the basics of the NumPy in this section.</a:t>
            </a:r>
            <a:endParaRPr lang="en-US" dirty="0"/>
          </a:p>
        </p:txBody>
      </p:sp>
    </p:spTree>
    <p:extLst>
      <p:ext uri="{BB962C8B-B14F-4D97-AF65-F5344CB8AC3E}">
        <p14:creationId xmlns:p14="http://schemas.microsoft.com/office/powerpoint/2010/main" val="1823111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57A722FD-EF40-496E-A6C5-0560434B3F1A}"/>
              </a:ext>
            </a:extLst>
          </p:cNvPr>
          <p:cNvSpPr>
            <a:spLocks noGrp="1"/>
          </p:cNvSpPr>
          <p:nvPr>
            <p:ph type="title"/>
          </p:nvPr>
        </p:nvSpPr>
        <p:spPr>
          <a:xfrm>
            <a:off x="581192" y="702156"/>
            <a:ext cx="11029616" cy="1188720"/>
          </a:xfrm>
        </p:spPr>
        <p:txBody>
          <a:bodyPr>
            <a:normAutofit/>
          </a:bodyPr>
          <a:lstStyle/>
          <a:p>
            <a:r>
              <a:rPr lang="en-US" dirty="0">
                <a:solidFill>
                  <a:schemeClr val="tx1">
                    <a:lumMod val="85000"/>
                    <a:lumOff val="15000"/>
                  </a:schemeClr>
                </a:solidFill>
              </a:rPr>
              <a:t>NumPy Arrays</a:t>
            </a:r>
          </a:p>
        </p:txBody>
      </p:sp>
      <p:sp>
        <p:nvSpPr>
          <p:cNvPr id="11" name="Rectangle 10">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ADFF2E8-B790-47BC-8C25-529C569BE7C5}"/>
              </a:ext>
            </a:extLst>
          </p:cNvPr>
          <p:cNvGraphicFramePr>
            <a:graphicFrameLocks noGrp="1"/>
          </p:cNvGraphicFramePr>
          <p:nvPr>
            <p:ph idx="1"/>
            <p:extLst>
              <p:ext uri="{D42A27DB-BD31-4B8C-83A1-F6EECF244321}">
                <p14:modId xmlns:p14="http://schemas.microsoft.com/office/powerpoint/2010/main" val="2439951583"/>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292914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4FF03-B63A-47B4-9D71-A654180101E8}"/>
              </a:ext>
            </a:extLst>
          </p:cNvPr>
          <p:cNvSpPr>
            <a:spLocks noGrp="1"/>
          </p:cNvSpPr>
          <p:nvPr>
            <p:ph type="title"/>
          </p:nvPr>
        </p:nvSpPr>
        <p:spPr/>
        <p:txBody>
          <a:bodyPr/>
          <a:lstStyle/>
          <a:p>
            <a:r>
              <a:rPr lang="en-US" dirty="0"/>
              <a:t>NumPy indexing and selection</a:t>
            </a:r>
          </a:p>
        </p:txBody>
      </p:sp>
      <p:sp>
        <p:nvSpPr>
          <p:cNvPr id="3" name="Content Placeholder 2">
            <a:extLst>
              <a:ext uri="{FF2B5EF4-FFF2-40B4-BE49-F238E27FC236}">
                <a16:creationId xmlns:a16="http://schemas.microsoft.com/office/drawing/2014/main" id="{CE8B4074-ADAF-47FB-9AA2-156B5CC12887}"/>
              </a:ext>
            </a:extLst>
          </p:cNvPr>
          <p:cNvSpPr>
            <a:spLocks noGrp="1"/>
          </p:cNvSpPr>
          <p:nvPr>
            <p:ph idx="1"/>
          </p:nvPr>
        </p:nvSpPr>
        <p:spPr/>
        <p:txBody>
          <a:bodyPr/>
          <a:lstStyle/>
          <a:p>
            <a:r>
              <a:rPr lang="en-US" b="0" i="0" dirty="0">
                <a:solidFill>
                  <a:srgbClr val="000000"/>
                </a:solidFill>
                <a:effectLst/>
                <a:latin typeface="Helvetica Neue"/>
              </a:rPr>
              <a:t>In this section we will discuss how to select elements or groups of elements from an array:</a:t>
            </a:r>
          </a:p>
          <a:p>
            <a:r>
              <a:rPr lang="en-US" dirty="0">
                <a:solidFill>
                  <a:srgbClr val="000000"/>
                </a:solidFill>
                <a:latin typeface="Helvetica Neue"/>
              </a:rPr>
              <a:t>Bracket indexing and selection</a:t>
            </a:r>
          </a:p>
          <a:p>
            <a:r>
              <a:rPr lang="en-US" dirty="0">
                <a:solidFill>
                  <a:srgbClr val="000000"/>
                </a:solidFill>
                <a:latin typeface="Helvetica Neue"/>
              </a:rPr>
              <a:t>Broadcasting</a:t>
            </a:r>
          </a:p>
          <a:p>
            <a:r>
              <a:rPr lang="en-US" dirty="0">
                <a:solidFill>
                  <a:srgbClr val="000000"/>
                </a:solidFill>
                <a:latin typeface="Helvetica Neue"/>
              </a:rPr>
              <a:t>Indexing a 2D array (Matrices)</a:t>
            </a:r>
          </a:p>
          <a:p>
            <a:r>
              <a:rPr lang="en-US" dirty="0">
                <a:solidFill>
                  <a:srgbClr val="000000"/>
                </a:solidFill>
                <a:latin typeface="Helvetica Neue"/>
              </a:rPr>
              <a:t>Conditional selection</a:t>
            </a:r>
          </a:p>
          <a:p>
            <a:endParaRPr lang="en-US" dirty="0"/>
          </a:p>
        </p:txBody>
      </p:sp>
    </p:spTree>
    <p:extLst>
      <p:ext uri="{BB962C8B-B14F-4D97-AF65-F5344CB8AC3E}">
        <p14:creationId xmlns:p14="http://schemas.microsoft.com/office/powerpoint/2010/main" val="4268595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0BB86E-B942-45D0-942D-642C38E923BE}"/>
              </a:ext>
            </a:extLst>
          </p:cNvPr>
          <p:cNvSpPr>
            <a:spLocks noGrp="1"/>
          </p:cNvSpPr>
          <p:nvPr>
            <p:ph type="title"/>
          </p:nvPr>
        </p:nvSpPr>
        <p:spPr>
          <a:xfrm>
            <a:off x="581193" y="702156"/>
            <a:ext cx="6309003" cy="1013800"/>
          </a:xfrm>
        </p:spPr>
        <p:txBody>
          <a:bodyPr>
            <a:normAutofit/>
          </a:bodyPr>
          <a:lstStyle/>
          <a:p>
            <a:r>
              <a:rPr lang="en-US">
                <a:solidFill>
                  <a:schemeClr val="tx2"/>
                </a:solidFill>
              </a:rPr>
              <a:t>NumPy Operations</a:t>
            </a:r>
          </a:p>
        </p:txBody>
      </p:sp>
      <p:sp>
        <p:nvSpPr>
          <p:cNvPr id="25" name="Rectangle 10">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Content Placeholder 2">
            <a:extLst>
              <a:ext uri="{FF2B5EF4-FFF2-40B4-BE49-F238E27FC236}">
                <a16:creationId xmlns:a16="http://schemas.microsoft.com/office/drawing/2014/main" id="{0DBA6D18-EDD2-46ED-A983-A2E2C94B3D9E}"/>
              </a:ext>
            </a:extLst>
          </p:cNvPr>
          <p:cNvSpPr>
            <a:spLocks noGrp="1"/>
          </p:cNvSpPr>
          <p:nvPr>
            <p:ph idx="1"/>
          </p:nvPr>
        </p:nvSpPr>
        <p:spPr>
          <a:xfrm>
            <a:off x="581194" y="1896533"/>
            <a:ext cx="6309003" cy="3962266"/>
          </a:xfrm>
        </p:spPr>
        <p:txBody>
          <a:bodyPr>
            <a:normAutofit/>
          </a:bodyPr>
          <a:lstStyle/>
          <a:p>
            <a:r>
              <a:rPr lang="en-US" b="0" i="0" dirty="0">
                <a:solidFill>
                  <a:schemeClr val="tx2"/>
                </a:solidFill>
                <a:effectLst/>
                <a:latin typeface="Helvetica Neue"/>
              </a:rPr>
              <a:t>NumPy comes with many universal array functions, which are essentially just mathematical operations that can be applied across the array. Let's show some common ones:</a:t>
            </a:r>
          </a:p>
          <a:p>
            <a:r>
              <a:rPr lang="en-US" dirty="0">
                <a:solidFill>
                  <a:schemeClr val="tx2"/>
                </a:solidFill>
                <a:latin typeface="Helvetica Neue"/>
              </a:rPr>
              <a:t>Arithmetic</a:t>
            </a:r>
          </a:p>
          <a:p>
            <a:r>
              <a:rPr lang="en-US" dirty="0">
                <a:solidFill>
                  <a:schemeClr val="tx2"/>
                </a:solidFill>
                <a:latin typeface="Helvetica Neue"/>
              </a:rPr>
              <a:t>Universal functions</a:t>
            </a:r>
          </a:p>
          <a:p>
            <a:r>
              <a:rPr lang="en-US" dirty="0">
                <a:solidFill>
                  <a:schemeClr val="tx2"/>
                </a:solidFill>
                <a:latin typeface="Helvetica Neue"/>
              </a:rPr>
              <a:t>Summary Statistics on Arrays</a:t>
            </a:r>
          </a:p>
          <a:p>
            <a:r>
              <a:rPr lang="en-US" dirty="0">
                <a:solidFill>
                  <a:schemeClr val="tx2"/>
                </a:solidFill>
                <a:latin typeface="Helvetica Neue"/>
              </a:rPr>
              <a:t>Axis Logic</a:t>
            </a:r>
          </a:p>
          <a:p>
            <a:endParaRPr lang="en-US" dirty="0">
              <a:solidFill>
                <a:schemeClr val="tx2"/>
              </a:solidFill>
            </a:endParaRPr>
          </a:p>
        </p:txBody>
      </p:sp>
      <p:pic>
        <p:nvPicPr>
          <p:cNvPr id="27" name="Picture 4">
            <a:extLst>
              <a:ext uri="{FF2B5EF4-FFF2-40B4-BE49-F238E27FC236}">
                <a16:creationId xmlns:a16="http://schemas.microsoft.com/office/drawing/2014/main" id="{8151F7EB-BAC0-4202-A8B9-D1228D6E2F26}"/>
              </a:ext>
            </a:extLst>
          </p:cNvPr>
          <p:cNvPicPr>
            <a:picLocks noChangeAspect="1"/>
          </p:cNvPicPr>
          <p:nvPr/>
        </p:nvPicPr>
        <p:blipFill rotWithShape="1">
          <a:blip r:embed="rId2"/>
          <a:srcRect l="23084" r="34350"/>
          <a:stretch/>
        </p:blipFill>
        <p:spPr>
          <a:xfrm>
            <a:off x="7521283" y="10"/>
            <a:ext cx="4670717" cy="6857990"/>
          </a:xfrm>
          <a:prstGeom prst="rect">
            <a:avLst/>
          </a:prstGeom>
        </p:spPr>
      </p:pic>
    </p:spTree>
    <p:extLst>
      <p:ext uri="{BB962C8B-B14F-4D97-AF65-F5344CB8AC3E}">
        <p14:creationId xmlns:p14="http://schemas.microsoft.com/office/powerpoint/2010/main" val="3082283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A1497-B658-4470-9E83-598002C1B478}"/>
              </a:ext>
            </a:extLst>
          </p:cNvPr>
          <p:cNvSpPr>
            <a:spLocks noGrp="1"/>
          </p:cNvSpPr>
          <p:nvPr>
            <p:ph type="title"/>
          </p:nvPr>
        </p:nvSpPr>
        <p:spPr/>
        <p:txBody>
          <a:bodyPr/>
          <a:lstStyle/>
          <a:p>
            <a:r>
              <a:rPr lang="en-US" dirty="0"/>
              <a:t>Introduction to Pandas</a:t>
            </a:r>
          </a:p>
        </p:txBody>
      </p:sp>
      <p:sp>
        <p:nvSpPr>
          <p:cNvPr id="3" name="Content Placeholder 2">
            <a:extLst>
              <a:ext uri="{FF2B5EF4-FFF2-40B4-BE49-F238E27FC236}">
                <a16:creationId xmlns:a16="http://schemas.microsoft.com/office/drawing/2014/main" id="{1B5D59A3-448E-4199-BE52-FCDD4DF4A12C}"/>
              </a:ext>
            </a:extLst>
          </p:cNvPr>
          <p:cNvSpPr>
            <a:spLocks noGrp="1"/>
          </p:cNvSpPr>
          <p:nvPr>
            <p:ph idx="1"/>
          </p:nvPr>
        </p:nvSpPr>
        <p:spPr/>
        <p:txBody>
          <a:bodyPr>
            <a:normAutofit/>
          </a:bodyPr>
          <a:lstStyle/>
          <a:p>
            <a:pPr algn="l"/>
            <a:r>
              <a:rPr lang="en-US" b="0" i="0" dirty="0">
                <a:solidFill>
                  <a:srgbClr val="000000"/>
                </a:solidFill>
                <a:effectLst/>
                <a:latin typeface="Helvetica Neue"/>
              </a:rPr>
              <a:t>In this section of the course we will learn how to use pandas for data analysis. You can think of pandas as an extremely powerful version of Excel, with a lot more features. In this section of the course, you should go through the notebooks in this order:</a:t>
            </a:r>
          </a:p>
          <a:p>
            <a:pPr lvl="1"/>
            <a:r>
              <a:rPr lang="en-US" b="0" i="0" dirty="0">
                <a:solidFill>
                  <a:srgbClr val="000000"/>
                </a:solidFill>
                <a:effectLst/>
                <a:latin typeface="Helvetica Neue"/>
              </a:rPr>
              <a:t>Series</a:t>
            </a:r>
          </a:p>
          <a:p>
            <a:pPr lvl="1"/>
            <a:r>
              <a:rPr lang="en-US" b="0" i="0" dirty="0">
                <a:solidFill>
                  <a:srgbClr val="000000"/>
                </a:solidFill>
                <a:effectLst/>
                <a:latin typeface="Helvetica Neue"/>
              </a:rPr>
              <a:t>DataFrames</a:t>
            </a:r>
          </a:p>
          <a:p>
            <a:pPr lvl="1"/>
            <a:r>
              <a:rPr lang="en-US" b="0" i="0" dirty="0">
                <a:solidFill>
                  <a:srgbClr val="000000"/>
                </a:solidFill>
                <a:effectLst/>
                <a:latin typeface="Helvetica Neue"/>
              </a:rPr>
              <a:t>Missing Data</a:t>
            </a:r>
          </a:p>
          <a:p>
            <a:pPr lvl="1"/>
            <a:r>
              <a:rPr lang="en-US" b="0" i="0" dirty="0">
                <a:solidFill>
                  <a:srgbClr val="000000"/>
                </a:solidFill>
                <a:effectLst/>
                <a:latin typeface="Helvetica Neue"/>
              </a:rPr>
              <a:t>GroupBy</a:t>
            </a:r>
          </a:p>
          <a:p>
            <a:pPr lvl="1"/>
            <a:r>
              <a:rPr lang="en-US" b="0" i="0" dirty="0">
                <a:solidFill>
                  <a:srgbClr val="000000"/>
                </a:solidFill>
                <a:effectLst/>
                <a:latin typeface="Helvetica Neue"/>
              </a:rPr>
              <a:t>Merging, Joining and Concatenating</a:t>
            </a:r>
          </a:p>
          <a:p>
            <a:pPr lvl="1"/>
            <a:r>
              <a:rPr lang="en-US" b="0" i="0" dirty="0">
                <a:solidFill>
                  <a:srgbClr val="000000"/>
                </a:solidFill>
                <a:effectLst/>
                <a:latin typeface="Helvetica Neue"/>
              </a:rPr>
              <a:t>Operations</a:t>
            </a:r>
          </a:p>
          <a:p>
            <a:pPr lvl="1"/>
            <a:r>
              <a:rPr lang="en-US" b="0" i="0" dirty="0">
                <a:solidFill>
                  <a:srgbClr val="000000"/>
                </a:solidFill>
                <a:effectLst/>
                <a:latin typeface="Helvetica Neue"/>
              </a:rPr>
              <a:t>Data Input and Output</a:t>
            </a:r>
          </a:p>
          <a:p>
            <a:endParaRPr lang="en-US" dirty="0"/>
          </a:p>
        </p:txBody>
      </p:sp>
    </p:spTree>
    <p:extLst>
      <p:ext uri="{BB962C8B-B14F-4D97-AF65-F5344CB8AC3E}">
        <p14:creationId xmlns:p14="http://schemas.microsoft.com/office/powerpoint/2010/main" val="3625130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27F33EE-F906-47DB-BA92-590252BE96D4}"/>
              </a:ext>
            </a:extLst>
          </p:cNvPr>
          <p:cNvSpPr>
            <a:spLocks noGrp="1"/>
          </p:cNvSpPr>
          <p:nvPr>
            <p:ph type="title"/>
          </p:nvPr>
        </p:nvSpPr>
        <p:spPr>
          <a:xfrm>
            <a:off x="601255" y="702155"/>
            <a:ext cx="3409783" cy="1300365"/>
          </a:xfrm>
        </p:spPr>
        <p:txBody>
          <a:bodyPr>
            <a:normAutofit/>
          </a:bodyPr>
          <a:lstStyle/>
          <a:p>
            <a:r>
              <a:rPr lang="en-US">
                <a:solidFill>
                  <a:srgbClr val="FFFFFF"/>
                </a:solidFill>
              </a:rPr>
              <a:t>Series</a:t>
            </a:r>
          </a:p>
        </p:txBody>
      </p:sp>
      <p:sp>
        <p:nvSpPr>
          <p:cNvPr id="3" name="Content Placeholder 2">
            <a:extLst>
              <a:ext uri="{FF2B5EF4-FFF2-40B4-BE49-F238E27FC236}">
                <a16:creationId xmlns:a16="http://schemas.microsoft.com/office/drawing/2014/main" id="{C2DE9CF0-4568-4EC7-9887-B1C0D58E8624}"/>
              </a:ext>
            </a:extLst>
          </p:cNvPr>
          <p:cNvSpPr>
            <a:spLocks noGrp="1"/>
          </p:cNvSpPr>
          <p:nvPr>
            <p:ph idx="1"/>
          </p:nvPr>
        </p:nvSpPr>
        <p:spPr>
          <a:xfrm>
            <a:off x="601255" y="2177142"/>
            <a:ext cx="3409782" cy="3823607"/>
          </a:xfrm>
        </p:spPr>
        <p:txBody>
          <a:bodyPr>
            <a:normAutofit/>
          </a:bodyPr>
          <a:lstStyle/>
          <a:p>
            <a:pPr rtl="0" fontAlgn="base">
              <a:spcBef>
                <a:spcPts val="0"/>
              </a:spcBef>
              <a:spcAft>
                <a:spcPts val="1600"/>
              </a:spcAft>
              <a:buFont typeface="Arial" panose="020B0604020202020204" pitchFamily="34" charset="0"/>
              <a:buChar char="•"/>
            </a:pPr>
            <a:r>
              <a:rPr lang="en-US" sz="1800" b="0" i="0" u="none" strike="noStrike" dirty="0">
                <a:solidFill>
                  <a:srgbClr val="FFFFFF"/>
                </a:solidFill>
                <a:effectLst/>
                <a:latin typeface="Montserrat"/>
              </a:rPr>
              <a:t>A series is the basic building block of Pandas.</a:t>
            </a:r>
          </a:p>
          <a:p>
            <a:pPr rtl="0" fontAlgn="base">
              <a:spcBef>
                <a:spcPts val="0"/>
              </a:spcBef>
              <a:spcAft>
                <a:spcPts val="1600"/>
              </a:spcAft>
              <a:buFont typeface="Arial" panose="020B0604020202020204" pitchFamily="34" charset="0"/>
              <a:buChar char="•"/>
            </a:pPr>
            <a:r>
              <a:rPr lang="en-US" sz="1800" b="0" i="0" u="none" strike="noStrike" dirty="0">
                <a:solidFill>
                  <a:srgbClr val="FFFFFF"/>
                </a:solidFill>
                <a:effectLst/>
                <a:latin typeface="Montserrat"/>
              </a:rPr>
              <a:t>It holds an array of information organized by an Index.</a:t>
            </a:r>
          </a:p>
          <a:p>
            <a:pPr rtl="0" fontAlgn="base">
              <a:spcBef>
                <a:spcPts val="0"/>
              </a:spcBef>
              <a:spcAft>
                <a:spcPts val="0"/>
              </a:spcAft>
              <a:buFont typeface="Arial" panose="020B0604020202020204" pitchFamily="34" charset="0"/>
              <a:buChar char="•"/>
            </a:pPr>
            <a:r>
              <a:rPr lang="en-US" sz="1800" b="0" i="0" u="none" strike="noStrike" dirty="0">
                <a:solidFill>
                  <a:srgbClr val="FFFFFF"/>
                </a:solidFill>
                <a:effectLst/>
                <a:latin typeface="Montserrat"/>
              </a:rPr>
              <a:t>NumPy array has data with an index.</a:t>
            </a:r>
          </a:p>
          <a:p>
            <a:pPr rtl="0" fontAlgn="base">
              <a:spcBef>
                <a:spcPts val="0"/>
              </a:spcBef>
              <a:spcAft>
                <a:spcPts val="0"/>
              </a:spcAft>
              <a:buFont typeface="Arial" panose="020B0604020202020204" pitchFamily="34" charset="0"/>
              <a:buChar char="•"/>
            </a:pPr>
            <a:r>
              <a:rPr lang="en-US" sz="1800" b="0" i="0" u="none" strike="noStrike" dirty="0">
                <a:solidFill>
                  <a:srgbClr val="FFFFFF"/>
                </a:solidFill>
                <a:effectLst/>
                <a:latin typeface="Montserrat"/>
              </a:rPr>
              <a:t>Series is built on top of a NumPy array and can have a Named Index</a:t>
            </a:r>
            <a:r>
              <a:rPr lang="en-US" sz="1800" dirty="0">
                <a:solidFill>
                  <a:srgbClr val="FFFFFF"/>
                </a:solidFill>
                <a:latin typeface="Montserrat"/>
              </a:rPr>
              <a:t>.</a:t>
            </a:r>
            <a:endParaRPr lang="en-US" sz="1800" b="0" i="0" u="none" strike="noStrike" dirty="0">
              <a:solidFill>
                <a:srgbClr val="FFFFFF"/>
              </a:solidFill>
              <a:effectLst/>
              <a:latin typeface="Montserrat"/>
            </a:endParaRPr>
          </a:p>
          <a:p>
            <a:endParaRPr lang="en-US" dirty="0">
              <a:solidFill>
                <a:srgbClr val="FFFFFF"/>
              </a:solidFill>
            </a:endParaRPr>
          </a:p>
        </p:txBody>
      </p:sp>
      <p:pic>
        <p:nvPicPr>
          <p:cNvPr id="5" name="Picture 4">
            <a:extLst>
              <a:ext uri="{FF2B5EF4-FFF2-40B4-BE49-F238E27FC236}">
                <a16:creationId xmlns:a16="http://schemas.microsoft.com/office/drawing/2014/main" id="{31095081-93C3-46F8-A8C3-DD5512249F4F}"/>
              </a:ext>
            </a:extLst>
          </p:cNvPr>
          <p:cNvPicPr>
            <a:picLocks noChangeAspect="1"/>
          </p:cNvPicPr>
          <p:nvPr/>
        </p:nvPicPr>
        <p:blipFill>
          <a:blip r:embed="rId2"/>
          <a:stretch>
            <a:fillRect/>
          </a:stretch>
        </p:blipFill>
        <p:spPr>
          <a:xfrm>
            <a:off x="4592231" y="1456236"/>
            <a:ext cx="6831503" cy="3928114"/>
          </a:xfrm>
          <a:prstGeom prst="rect">
            <a:avLst/>
          </a:prstGeom>
        </p:spPr>
      </p:pic>
    </p:spTree>
    <p:extLst>
      <p:ext uri="{BB962C8B-B14F-4D97-AF65-F5344CB8AC3E}">
        <p14:creationId xmlns:p14="http://schemas.microsoft.com/office/powerpoint/2010/main" val="2280736130"/>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3DF566A-56A2-4A6E-AFB2-E998C681C080}"/>
              </a:ext>
            </a:extLst>
          </p:cNvPr>
          <p:cNvSpPr>
            <a:spLocks noGrp="1"/>
          </p:cNvSpPr>
          <p:nvPr>
            <p:ph type="title"/>
          </p:nvPr>
        </p:nvSpPr>
        <p:spPr>
          <a:xfrm>
            <a:off x="601255" y="702155"/>
            <a:ext cx="3409783" cy="1300365"/>
          </a:xfrm>
        </p:spPr>
        <p:txBody>
          <a:bodyPr>
            <a:normAutofit/>
          </a:bodyPr>
          <a:lstStyle/>
          <a:p>
            <a:r>
              <a:rPr lang="en-US" sz="4100" dirty="0">
                <a:solidFill>
                  <a:srgbClr val="FFFFFF"/>
                </a:solidFill>
              </a:rPr>
              <a:t>Dataframes</a:t>
            </a:r>
          </a:p>
        </p:txBody>
      </p:sp>
      <p:sp>
        <p:nvSpPr>
          <p:cNvPr id="3" name="Content Placeholder 2">
            <a:extLst>
              <a:ext uri="{FF2B5EF4-FFF2-40B4-BE49-F238E27FC236}">
                <a16:creationId xmlns:a16="http://schemas.microsoft.com/office/drawing/2014/main" id="{016194AD-9940-4F63-9AB6-DC60178D00FD}"/>
              </a:ext>
            </a:extLst>
          </p:cNvPr>
          <p:cNvSpPr>
            <a:spLocks noGrp="1"/>
          </p:cNvSpPr>
          <p:nvPr>
            <p:ph idx="1"/>
          </p:nvPr>
        </p:nvSpPr>
        <p:spPr>
          <a:xfrm>
            <a:off x="601255" y="2177142"/>
            <a:ext cx="3409782" cy="3823607"/>
          </a:xfrm>
        </p:spPr>
        <p:txBody>
          <a:bodyPr>
            <a:normAutofit/>
          </a:bodyPr>
          <a:lstStyle/>
          <a:p>
            <a:pPr rtl="0" fontAlgn="base">
              <a:spcBef>
                <a:spcPts val="0"/>
              </a:spcBef>
              <a:spcAft>
                <a:spcPts val="1600"/>
              </a:spcAft>
              <a:buFont typeface="Arial" panose="020B0604020202020204" pitchFamily="34" charset="0"/>
              <a:buChar char="•"/>
            </a:pPr>
            <a:r>
              <a:rPr lang="en-US" sz="1800" b="0" i="0" u="none" strike="noStrike" dirty="0">
                <a:solidFill>
                  <a:srgbClr val="FFFFFF"/>
                </a:solidFill>
                <a:effectLst/>
                <a:latin typeface="Montserrat"/>
              </a:rPr>
              <a:t>A DataFrame is simply multiple series that </a:t>
            </a:r>
            <a:r>
              <a:rPr lang="en-US" sz="1800" b="1" i="0" u="none" strike="noStrike" dirty="0">
                <a:solidFill>
                  <a:srgbClr val="FFFFFF"/>
                </a:solidFill>
                <a:effectLst/>
                <a:latin typeface="Montserrat"/>
              </a:rPr>
              <a:t>share the same index!</a:t>
            </a:r>
          </a:p>
          <a:p>
            <a:pPr rtl="0" fontAlgn="base">
              <a:spcBef>
                <a:spcPts val="0"/>
              </a:spcBef>
              <a:spcAft>
                <a:spcPts val="1600"/>
              </a:spcAft>
              <a:buFont typeface="Arial" panose="020B0604020202020204" pitchFamily="34" charset="0"/>
              <a:buChar char="•"/>
            </a:pPr>
            <a:r>
              <a:rPr lang="en-US" sz="1800" b="0" i="0" u="none" strike="noStrike" dirty="0">
                <a:solidFill>
                  <a:srgbClr val="FFFFFF"/>
                </a:solidFill>
                <a:effectLst/>
                <a:latin typeface="Montserrat"/>
              </a:rPr>
              <a:t>It is essentially a tabular data storage format.</a:t>
            </a:r>
          </a:p>
          <a:p>
            <a:pPr rtl="0" fontAlgn="base">
              <a:spcBef>
                <a:spcPts val="0"/>
              </a:spcBef>
              <a:spcAft>
                <a:spcPts val="1600"/>
              </a:spcAft>
              <a:buFont typeface="Arial" panose="020B0604020202020204" pitchFamily="34" charset="0"/>
              <a:buChar char="•"/>
            </a:pPr>
            <a:r>
              <a:rPr lang="en-US" sz="1800" b="0" i="0" u="none" strike="noStrike" dirty="0">
                <a:solidFill>
                  <a:srgbClr val="FFFFFF"/>
                </a:solidFill>
                <a:effectLst/>
                <a:latin typeface="Montserrat"/>
              </a:rPr>
              <a:t>DataFrame has multiple columns</a:t>
            </a:r>
          </a:p>
          <a:p>
            <a:pPr rtl="0" fontAlgn="base">
              <a:spcBef>
                <a:spcPts val="0"/>
              </a:spcBef>
              <a:spcAft>
                <a:spcPts val="1600"/>
              </a:spcAft>
              <a:buFont typeface="Arial" panose="020B0604020202020204" pitchFamily="34" charset="0"/>
              <a:buChar char="•"/>
            </a:pPr>
            <a:r>
              <a:rPr lang="en-US" sz="1800" b="0" i="0" u="none" strike="noStrike" dirty="0">
                <a:solidFill>
                  <a:srgbClr val="FFFFFF"/>
                </a:solidFill>
                <a:effectLst/>
                <a:latin typeface="Montserrat"/>
              </a:rPr>
              <a:t>Each of these columns is a Series object</a:t>
            </a:r>
            <a:endParaRPr lang="en-US" sz="1800" dirty="0">
              <a:solidFill>
                <a:srgbClr val="FFFFFF"/>
              </a:solidFill>
            </a:endParaRPr>
          </a:p>
        </p:txBody>
      </p:sp>
      <p:pic>
        <p:nvPicPr>
          <p:cNvPr id="5" name="Picture 4">
            <a:extLst>
              <a:ext uri="{FF2B5EF4-FFF2-40B4-BE49-F238E27FC236}">
                <a16:creationId xmlns:a16="http://schemas.microsoft.com/office/drawing/2014/main" id="{446CA17A-BADC-4A51-854A-C3E6B4374B88}"/>
              </a:ext>
            </a:extLst>
          </p:cNvPr>
          <p:cNvPicPr>
            <a:picLocks noChangeAspect="1"/>
          </p:cNvPicPr>
          <p:nvPr/>
        </p:nvPicPr>
        <p:blipFill>
          <a:blip r:embed="rId2"/>
          <a:stretch>
            <a:fillRect/>
          </a:stretch>
        </p:blipFill>
        <p:spPr>
          <a:xfrm>
            <a:off x="4592231" y="1840508"/>
            <a:ext cx="6831503" cy="3159570"/>
          </a:xfrm>
          <a:prstGeom prst="rect">
            <a:avLst/>
          </a:prstGeom>
        </p:spPr>
      </p:pic>
    </p:spTree>
    <p:extLst>
      <p:ext uri="{BB962C8B-B14F-4D97-AF65-F5344CB8AC3E}">
        <p14:creationId xmlns:p14="http://schemas.microsoft.com/office/powerpoint/2010/main" val="3643334733"/>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E3D655-3620-4AEE-8E5E-58B30090E0AD}"/>
              </a:ext>
            </a:extLst>
          </p:cNvPr>
          <p:cNvSpPr>
            <a:spLocks noGrp="1"/>
          </p:cNvSpPr>
          <p:nvPr>
            <p:ph type="title"/>
          </p:nvPr>
        </p:nvSpPr>
        <p:spPr>
          <a:xfrm>
            <a:off x="581193" y="702156"/>
            <a:ext cx="6309003" cy="1013800"/>
          </a:xfrm>
        </p:spPr>
        <p:txBody>
          <a:bodyPr>
            <a:normAutofit/>
          </a:bodyPr>
          <a:lstStyle/>
          <a:p>
            <a:r>
              <a:rPr lang="en-US">
                <a:solidFill>
                  <a:schemeClr val="tx2"/>
                </a:solidFill>
              </a:rPr>
              <a:t>MISSING DATA</a:t>
            </a:r>
          </a:p>
        </p:txBody>
      </p:sp>
      <p:sp>
        <p:nvSpPr>
          <p:cNvPr id="11" name="Rectangle 10">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EF7B802-25E8-482D-93DD-5AB73252C6FE}"/>
              </a:ext>
            </a:extLst>
          </p:cNvPr>
          <p:cNvSpPr>
            <a:spLocks noGrp="1"/>
          </p:cNvSpPr>
          <p:nvPr>
            <p:ph idx="1"/>
          </p:nvPr>
        </p:nvSpPr>
        <p:spPr>
          <a:xfrm>
            <a:off x="581194" y="1896533"/>
            <a:ext cx="6309003" cy="3962266"/>
          </a:xfrm>
        </p:spPr>
        <p:txBody>
          <a:bodyPr>
            <a:normAutofit/>
          </a:bodyPr>
          <a:lstStyle/>
          <a:p>
            <a:r>
              <a:rPr lang="en-US" b="0" i="0" u="none" strike="noStrike" dirty="0">
                <a:solidFill>
                  <a:schemeClr val="tx2"/>
                </a:solidFill>
                <a:effectLst/>
                <a:latin typeface="Montserrat"/>
              </a:rPr>
              <a:t>Sometimes data will be missing from your original source, yet many forecasting methods can’t work with a missing data point!</a:t>
            </a:r>
          </a:p>
          <a:p>
            <a:pPr lvl="1"/>
            <a:r>
              <a:rPr lang="en-US" dirty="0">
                <a:solidFill>
                  <a:schemeClr val="tx2"/>
                </a:solidFill>
                <a:latin typeface="Montserrat"/>
              </a:rPr>
              <a:t>There is no “correct” approach, since each case will be different.</a:t>
            </a:r>
          </a:p>
          <a:p>
            <a:pPr lvl="1"/>
            <a:r>
              <a:rPr lang="en-US" b="0" i="0" u="none" strike="noStrike" dirty="0">
                <a:solidFill>
                  <a:schemeClr val="tx2"/>
                </a:solidFill>
                <a:effectLst/>
                <a:latin typeface="Montserrat"/>
              </a:rPr>
              <a:t>Fortunately, by their very nature, many sources of time series data rarely have missing information.</a:t>
            </a:r>
          </a:p>
          <a:p>
            <a:r>
              <a:rPr lang="en-US" dirty="0">
                <a:solidFill>
                  <a:schemeClr val="tx2"/>
                </a:solidFill>
                <a:latin typeface="Montserrat"/>
              </a:rPr>
              <a:t>Missing Data has only 3 options:</a:t>
            </a:r>
          </a:p>
          <a:p>
            <a:pPr lvl="1"/>
            <a:r>
              <a:rPr lang="en-US" dirty="0">
                <a:solidFill>
                  <a:schemeClr val="tx2"/>
                </a:solidFill>
                <a:latin typeface="Montserrat"/>
              </a:rPr>
              <a:t>Keep the missing data (</a:t>
            </a:r>
            <a:r>
              <a:rPr lang="en-US" dirty="0" err="1">
                <a:solidFill>
                  <a:schemeClr val="tx2"/>
                </a:solidFill>
                <a:latin typeface="Montserrat"/>
              </a:rPr>
              <a:t>NaN</a:t>
            </a:r>
            <a:r>
              <a:rPr lang="en-US" dirty="0">
                <a:solidFill>
                  <a:schemeClr val="tx2"/>
                </a:solidFill>
                <a:latin typeface="Montserrat"/>
              </a:rPr>
              <a:t>), if the forecasting method can handle it.</a:t>
            </a:r>
          </a:p>
          <a:p>
            <a:pPr lvl="1"/>
            <a:r>
              <a:rPr lang="en-US" b="0" i="0" u="none" strike="noStrike" dirty="0">
                <a:solidFill>
                  <a:schemeClr val="tx2"/>
                </a:solidFill>
                <a:effectLst/>
                <a:latin typeface="Montserrat"/>
              </a:rPr>
              <a:t>Fill in the missing data with some value (best estimated guess).</a:t>
            </a:r>
          </a:p>
          <a:p>
            <a:pPr lvl="1"/>
            <a:r>
              <a:rPr lang="en-US" dirty="0">
                <a:solidFill>
                  <a:schemeClr val="tx2"/>
                </a:solidFill>
                <a:latin typeface="Montserrat"/>
              </a:rPr>
              <a:t>Drop the missing data (the entire row including the timestamp).</a:t>
            </a:r>
          </a:p>
          <a:p>
            <a:endParaRPr lang="en-US" dirty="0">
              <a:solidFill>
                <a:schemeClr val="tx2"/>
              </a:solidFill>
            </a:endParaRPr>
          </a:p>
        </p:txBody>
      </p:sp>
      <p:pic>
        <p:nvPicPr>
          <p:cNvPr id="5" name="Picture 4">
            <a:extLst>
              <a:ext uri="{FF2B5EF4-FFF2-40B4-BE49-F238E27FC236}">
                <a16:creationId xmlns:a16="http://schemas.microsoft.com/office/drawing/2014/main" id="{4EEEA34E-971A-4036-AEAC-F1D8B47E8515}"/>
              </a:ext>
            </a:extLst>
          </p:cNvPr>
          <p:cNvPicPr>
            <a:picLocks noChangeAspect="1"/>
          </p:cNvPicPr>
          <p:nvPr/>
        </p:nvPicPr>
        <p:blipFill rotWithShape="1">
          <a:blip r:embed="rId2"/>
          <a:srcRect l="11988" r="42551" b="-1"/>
          <a:stretch/>
        </p:blipFill>
        <p:spPr>
          <a:xfrm>
            <a:off x="7521283" y="10"/>
            <a:ext cx="4670717" cy="6857990"/>
          </a:xfrm>
          <a:prstGeom prst="rect">
            <a:avLst/>
          </a:prstGeom>
        </p:spPr>
      </p:pic>
    </p:spTree>
    <p:extLst>
      <p:ext uri="{BB962C8B-B14F-4D97-AF65-F5344CB8AC3E}">
        <p14:creationId xmlns:p14="http://schemas.microsoft.com/office/powerpoint/2010/main" val="3970773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B5DAF8-A36B-4393-9CCF-1A2A8EFA9CC7}"/>
              </a:ext>
            </a:extLst>
          </p:cNvPr>
          <p:cNvSpPr>
            <a:spLocks noGrp="1"/>
          </p:cNvSpPr>
          <p:nvPr>
            <p:ph type="title"/>
          </p:nvPr>
        </p:nvSpPr>
        <p:spPr>
          <a:xfrm>
            <a:off x="581192" y="1124999"/>
            <a:ext cx="4076149" cy="4608003"/>
          </a:xfrm>
        </p:spPr>
        <p:txBody>
          <a:bodyPr anchor="ctr">
            <a:normAutofit/>
          </a:bodyPr>
          <a:lstStyle/>
          <a:p>
            <a:r>
              <a:rPr lang="en-US" sz="4000">
                <a:solidFill>
                  <a:schemeClr val="accent1"/>
                </a:solidFill>
              </a:rPr>
              <a:t>Course Curriculum</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7E58DCF-233A-44CC-B52E-3C6037267B96}"/>
              </a:ext>
            </a:extLst>
          </p:cNvPr>
          <p:cNvSpPr>
            <a:spLocks noGrp="1"/>
          </p:cNvSpPr>
          <p:nvPr>
            <p:ph idx="1"/>
          </p:nvPr>
        </p:nvSpPr>
        <p:spPr>
          <a:xfrm>
            <a:off x="4948423" y="1043718"/>
            <a:ext cx="6952494" cy="4608003"/>
          </a:xfrm>
        </p:spPr>
        <p:txBody>
          <a:bodyPr>
            <a:normAutofit/>
          </a:bodyPr>
          <a:lstStyle/>
          <a:p>
            <a:r>
              <a:rPr lang="en-US" sz="2000" b="1" dirty="0"/>
              <a:t>NumPy Overview</a:t>
            </a:r>
          </a:p>
          <a:p>
            <a:r>
              <a:rPr lang="en-US" sz="2000" b="1" dirty="0"/>
              <a:t>Pandas Overview</a:t>
            </a:r>
          </a:p>
          <a:p>
            <a:r>
              <a:rPr lang="en-US" sz="2000" b="1" dirty="0"/>
              <a:t>Data Visualization</a:t>
            </a:r>
          </a:p>
          <a:p>
            <a:r>
              <a:rPr lang="en-US" sz="2000" b="1" dirty="0"/>
              <a:t>Time Series with Pandas</a:t>
            </a:r>
          </a:p>
          <a:p>
            <a:r>
              <a:rPr lang="en-US" sz="2000" b="1" dirty="0"/>
              <a:t>Time Series with Statsmodels</a:t>
            </a:r>
          </a:p>
          <a:p>
            <a:r>
              <a:rPr lang="en-US" sz="2000" b="1" dirty="0"/>
              <a:t>Different Forecasting models in Time Series Analysis</a:t>
            </a:r>
          </a:p>
          <a:p>
            <a:r>
              <a:rPr lang="en-US" sz="2000" b="1" dirty="0"/>
              <a:t>Facebook’s Prophet Library</a:t>
            </a:r>
          </a:p>
          <a:p>
            <a:r>
              <a:rPr lang="en-US" sz="2000" b="1" dirty="0"/>
              <a:t>Capstone Project</a:t>
            </a:r>
          </a:p>
        </p:txBody>
      </p:sp>
    </p:spTree>
    <p:extLst>
      <p:ext uri="{BB962C8B-B14F-4D97-AF65-F5344CB8AC3E}">
        <p14:creationId xmlns:p14="http://schemas.microsoft.com/office/powerpoint/2010/main" val="309694065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6B06B6-4B37-4AEF-B17A-B99A02AD5877}"/>
              </a:ext>
            </a:extLst>
          </p:cNvPr>
          <p:cNvSpPr>
            <a:spLocks noGrp="1"/>
          </p:cNvSpPr>
          <p:nvPr>
            <p:ph type="title"/>
          </p:nvPr>
        </p:nvSpPr>
        <p:spPr>
          <a:xfrm>
            <a:off x="746228" y="1037967"/>
            <a:ext cx="3054091" cy="4709131"/>
          </a:xfrm>
        </p:spPr>
        <p:txBody>
          <a:bodyPr anchor="ctr">
            <a:normAutofit/>
          </a:bodyPr>
          <a:lstStyle/>
          <a:p>
            <a:r>
              <a:rPr lang="en-US" dirty="0"/>
              <a:t>groupby</a:t>
            </a:r>
          </a:p>
        </p:txBody>
      </p:sp>
      <p:sp>
        <p:nvSpPr>
          <p:cNvPr id="11" name="Rectangle 10">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67533385-0A45-432B-BB4A-0D27BDB6654A}"/>
              </a:ext>
            </a:extLst>
          </p:cNvPr>
          <p:cNvGraphicFramePr>
            <a:graphicFrameLocks noGrp="1"/>
          </p:cNvGraphicFramePr>
          <p:nvPr>
            <p:ph idx="1"/>
            <p:extLst>
              <p:ext uri="{D42A27DB-BD31-4B8C-83A1-F6EECF244321}">
                <p14:modId xmlns:p14="http://schemas.microsoft.com/office/powerpoint/2010/main" val="3982320573"/>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9305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9" name="Rectangle 138">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140">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3" name="Rectangle 142">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81BC9A6-CF18-44AC-89CC-08494A8797B5}"/>
              </a:ext>
            </a:extLst>
          </p:cNvPr>
          <p:cNvSpPr>
            <a:spLocks noGrp="1"/>
          </p:cNvSpPr>
          <p:nvPr>
            <p:ph type="title"/>
          </p:nvPr>
        </p:nvSpPr>
        <p:spPr>
          <a:xfrm>
            <a:off x="601255" y="702155"/>
            <a:ext cx="3409783" cy="1300365"/>
          </a:xfrm>
        </p:spPr>
        <p:txBody>
          <a:bodyPr>
            <a:normAutofit/>
          </a:bodyPr>
          <a:lstStyle/>
          <a:p>
            <a:r>
              <a:rPr lang="en-US" dirty="0">
                <a:solidFill>
                  <a:srgbClr val="FFFFFF"/>
                </a:solidFill>
              </a:rPr>
              <a:t>Data input and output</a:t>
            </a:r>
          </a:p>
        </p:txBody>
      </p:sp>
      <p:sp>
        <p:nvSpPr>
          <p:cNvPr id="3" name="Content Placeholder 2">
            <a:extLst>
              <a:ext uri="{FF2B5EF4-FFF2-40B4-BE49-F238E27FC236}">
                <a16:creationId xmlns:a16="http://schemas.microsoft.com/office/drawing/2014/main" id="{37B87ACD-01BD-49BA-A476-5E4CEDC04B76}"/>
              </a:ext>
            </a:extLst>
          </p:cNvPr>
          <p:cNvSpPr>
            <a:spLocks noGrp="1"/>
          </p:cNvSpPr>
          <p:nvPr>
            <p:ph idx="1"/>
          </p:nvPr>
        </p:nvSpPr>
        <p:spPr>
          <a:xfrm>
            <a:off x="601255" y="2177142"/>
            <a:ext cx="3409782" cy="3823607"/>
          </a:xfrm>
        </p:spPr>
        <p:txBody>
          <a:bodyPr>
            <a:normAutofit/>
          </a:bodyPr>
          <a:lstStyle/>
          <a:p>
            <a:pPr rtl="0" fontAlgn="base">
              <a:spcBef>
                <a:spcPts val="0"/>
              </a:spcBef>
              <a:spcAft>
                <a:spcPts val="0"/>
              </a:spcAft>
              <a:buFont typeface="Arial" panose="020B0604020202020204" pitchFamily="34" charset="0"/>
              <a:buChar char="•"/>
            </a:pPr>
            <a:r>
              <a:rPr lang="en-US" b="0" i="0" u="none" strike="noStrike">
                <a:solidFill>
                  <a:srgbClr val="FFFFFF"/>
                </a:solidFill>
                <a:effectLst/>
                <a:latin typeface="Montserrat"/>
              </a:rPr>
              <a:t>Pandas can read a variety of tabular data formats.</a:t>
            </a:r>
          </a:p>
          <a:p>
            <a:pPr marL="0" indent="0" rtl="0" fontAlgn="base">
              <a:spcBef>
                <a:spcPts val="0"/>
              </a:spcBef>
              <a:spcAft>
                <a:spcPts val="0"/>
              </a:spcAft>
              <a:buNone/>
            </a:pPr>
            <a:endParaRPr lang="en-US" b="0" i="0" u="none" strike="noStrike">
              <a:solidFill>
                <a:srgbClr val="FFFFFF"/>
              </a:solidFill>
              <a:effectLst/>
              <a:latin typeface="Montserrat"/>
            </a:endParaRPr>
          </a:p>
          <a:p>
            <a:pPr rtl="0" fontAlgn="base">
              <a:spcBef>
                <a:spcPts val="0"/>
              </a:spcBef>
              <a:spcAft>
                <a:spcPts val="1600"/>
              </a:spcAft>
              <a:buFont typeface="Arial" panose="020B0604020202020204" pitchFamily="34" charset="0"/>
              <a:buChar char="•"/>
            </a:pPr>
            <a:r>
              <a:rPr lang="en-US" b="0" i="0" u="none" strike="noStrike">
                <a:solidFill>
                  <a:srgbClr val="FFFFFF"/>
                </a:solidFill>
                <a:effectLst/>
                <a:latin typeface="Montserrat"/>
              </a:rPr>
              <a:t>Keep in mind, for this course, we will provide all the data for you in CSV files.</a:t>
            </a:r>
          </a:p>
          <a:p>
            <a:endParaRPr lang="en-US">
              <a:solidFill>
                <a:srgbClr val="FFFFFF"/>
              </a:solidFill>
            </a:endParaRPr>
          </a:p>
        </p:txBody>
      </p:sp>
      <p:pic>
        <p:nvPicPr>
          <p:cNvPr id="1026" name="Picture 2">
            <a:extLst>
              <a:ext uri="{FF2B5EF4-FFF2-40B4-BE49-F238E27FC236}">
                <a16:creationId xmlns:a16="http://schemas.microsoft.com/office/drawing/2014/main" id="{31F8C853-5F19-421E-B892-06D1BD51705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92231" y="1797811"/>
            <a:ext cx="6831503" cy="3244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668045"/>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95081-AE21-48C3-898A-19E4A4C09B34}"/>
              </a:ext>
            </a:extLst>
          </p:cNvPr>
          <p:cNvSpPr>
            <a:spLocks noGrp="1"/>
          </p:cNvSpPr>
          <p:nvPr>
            <p:ph type="title"/>
          </p:nvPr>
        </p:nvSpPr>
        <p:spPr>
          <a:xfrm>
            <a:off x="581193" y="702156"/>
            <a:ext cx="6309003" cy="1013800"/>
          </a:xfrm>
        </p:spPr>
        <p:txBody>
          <a:bodyPr>
            <a:normAutofit/>
          </a:bodyPr>
          <a:lstStyle/>
          <a:p>
            <a:r>
              <a:rPr lang="en-US">
                <a:solidFill>
                  <a:schemeClr val="tx2"/>
                </a:solidFill>
              </a:rPr>
              <a:t>Pandas Visualization</a:t>
            </a:r>
          </a:p>
        </p:txBody>
      </p:sp>
      <p:sp>
        <p:nvSpPr>
          <p:cNvPr id="11" name="Rectangle 10">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1C42F4B-2577-4E02-A390-3DD326649F4E}"/>
              </a:ext>
            </a:extLst>
          </p:cNvPr>
          <p:cNvSpPr>
            <a:spLocks noGrp="1"/>
          </p:cNvSpPr>
          <p:nvPr>
            <p:ph idx="1"/>
          </p:nvPr>
        </p:nvSpPr>
        <p:spPr>
          <a:xfrm>
            <a:off x="581194" y="1896533"/>
            <a:ext cx="6309003" cy="3962266"/>
          </a:xfrm>
        </p:spPr>
        <p:txBody>
          <a:bodyPr>
            <a:normAutofit/>
          </a:bodyPr>
          <a:lstStyle/>
          <a:p>
            <a:r>
              <a:rPr lang="en-US" dirty="0">
                <a:solidFill>
                  <a:schemeClr val="tx2"/>
                </a:solidFill>
              </a:rPr>
              <a:t>Section Goals:</a:t>
            </a:r>
          </a:p>
          <a:p>
            <a:pPr lvl="1"/>
            <a:r>
              <a:rPr lang="en-US" dirty="0">
                <a:solidFill>
                  <a:schemeClr val="tx2"/>
                </a:solidFill>
              </a:rPr>
              <a:t>Learn various plot types available with pandas</a:t>
            </a:r>
          </a:p>
          <a:p>
            <a:pPr lvl="1"/>
            <a:r>
              <a:rPr lang="en-US" dirty="0">
                <a:solidFill>
                  <a:schemeClr val="tx2"/>
                </a:solidFill>
              </a:rPr>
              <a:t>Learn basics of customizing plots</a:t>
            </a:r>
          </a:p>
          <a:p>
            <a:pPr lvl="1"/>
            <a:r>
              <a:rPr lang="en-US" dirty="0">
                <a:solidFill>
                  <a:schemeClr val="tx2"/>
                </a:solidFill>
              </a:rPr>
              <a:t>Exercises</a:t>
            </a:r>
          </a:p>
          <a:p>
            <a:r>
              <a:rPr lang="en-US" dirty="0">
                <a:solidFill>
                  <a:schemeClr val="tx2"/>
                </a:solidFill>
              </a:rPr>
              <a:t>Pandas has built-in capabilities to visualize data held inside of a Series or DataFrame.</a:t>
            </a:r>
          </a:p>
          <a:p>
            <a:r>
              <a:rPr lang="en-US" dirty="0">
                <a:solidFill>
                  <a:schemeClr val="tx2"/>
                </a:solidFill>
              </a:rPr>
              <a:t>These capabilities are built directly off a library called Matplotlib.</a:t>
            </a:r>
          </a:p>
          <a:p>
            <a:r>
              <a:rPr lang="en-US" dirty="0">
                <a:solidFill>
                  <a:schemeClr val="tx2"/>
                </a:solidFill>
              </a:rPr>
              <a:t>Pandas makes creating plots simple one line segments of code.</a:t>
            </a:r>
          </a:p>
        </p:txBody>
      </p:sp>
      <p:pic>
        <p:nvPicPr>
          <p:cNvPr id="5" name="Picture 4">
            <a:extLst>
              <a:ext uri="{FF2B5EF4-FFF2-40B4-BE49-F238E27FC236}">
                <a16:creationId xmlns:a16="http://schemas.microsoft.com/office/drawing/2014/main" id="{15095563-69E9-4423-88D5-ABE41631B8A8}"/>
              </a:ext>
            </a:extLst>
          </p:cNvPr>
          <p:cNvPicPr>
            <a:picLocks noChangeAspect="1"/>
          </p:cNvPicPr>
          <p:nvPr/>
        </p:nvPicPr>
        <p:blipFill rotWithShape="1">
          <a:blip r:embed="rId2"/>
          <a:srcRect l="28986" r="25553" b="-1"/>
          <a:stretch/>
        </p:blipFill>
        <p:spPr>
          <a:xfrm>
            <a:off x="7521283" y="10"/>
            <a:ext cx="4670717" cy="6857990"/>
          </a:xfrm>
          <a:prstGeom prst="rect">
            <a:avLst/>
          </a:prstGeom>
        </p:spPr>
      </p:pic>
    </p:spTree>
    <p:extLst>
      <p:ext uri="{BB962C8B-B14F-4D97-AF65-F5344CB8AC3E}">
        <p14:creationId xmlns:p14="http://schemas.microsoft.com/office/powerpoint/2010/main" val="904618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C42F6F-9CAA-4A36-ABBE-2587FF52D594}"/>
              </a:ext>
            </a:extLst>
          </p:cNvPr>
          <p:cNvSpPr>
            <a:spLocks noGrp="1"/>
          </p:cNvSpPr>
          <p:nvPr>
            <p:ph type="title"/>
          </p:nvPr>
        </p:nvSpPr>
        <p:spPr>
          <a:xfrm>
            <a:off x="581192" y="702156"/>
            <a:ext cx="11029616" cy="1188720"/>
          </a:xfrm>
        </p:spPr>
        <p:txBody>
          <a:bodyPr>
            <a:normAutofit/>
          </a:bodyPr>
          <a:lstStyle/>
          <a:p>
            <a:r>
              <a:rPr lang="en-US" dirty="0"/>
              <a:t>Time series with python</a:t>
            </a:r>
          </a:p>
        </p:txBody>
      </p:sp>
      <p:sp>
        <p:nvSpPr>
          <p:cNvPr id="12" name="Rectangle 11">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Teacher">
            <a:extLst>
              <a:ext uri="{FF2B5EF4-FFF2-40B4-BE49-F238E27FC236}">
                <a16:creationId xmlns:a16="http://schemas.microsoft.com/office/drawing/2014/main" id="{293A2DDC-9A55-4FF7-A031-31A8E69A27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52372" y="2499053"/>
            <a:ext cx="3405393" cy="3405393"/>
          </a:xfrm>
          <a:prstGeom prst="rect">
            <a:avLst/>
          </a:prstGeom>
        </p:spPr>
      </p:pic>
      <p:sp>
        <p:nvSpPr>
          <p:cNvPr id="3" name="Content Placeholder 2">
            <a:extLst>
              <a:ext uri="{FF2B5EF4-FFF2-40B4-BE49-F238E27FC236}">
                <a16:creationId xmlns:a16="http://schemas.microsoft.com/office/drawing/2014/main" id="{EAD5EE96-36CC-4EAC-B693-552DFCE4707E}"/>
              </a:ext>
            </a:extLst>
          </p:cNvPr>
          <p:cNvSpPr>
            <a:spLocks noGrp="1"/>
          </p:cNvSpPr>
          <p:nvPr>
            <p:ph idx="1"/>
          </p:nvPr>
        </p:nvSpPr>
        <p:spPr>
          <a:xfrm>
            <a:off x="6335805" y="2180496"/>
            <a:ext cx="5275001" cy="4045683"/>
          </a:xfrm>
        </p:spPr>
        <p:txBody>
          <a:bodyPr>
            <a:normAutofit/>
          </a:bodyPr>
          <a:lstStyle/>
          <a:p>
            <a:pPr rtl="0" fontAlgn="base">
              <a:spcBef>
                <a:spcPts val="0"/>
              </a:spcBef>
              <a:spcAft>
                <a:spcPts val="0"/>
              </a:spcAft>
              <a:buFont typeface="Arial" panose="020B0604020202020204" pitchFamily="34" charset="0"/>
              <a:buChar char="•"/>
            </a:pPr>
            <a:r>
              <a:rPr lang="en-US" sz="2400" b="0" i="0" u="none" strike="noStrike" dirty="0">
                <a:effectLst/>
                <a:latin typeface="Montserrat"/>
              </a:rPr>
              <a:t>In this section we will discuss:</a:t>
            </a:r>
          </a:p>
          <a:p>
            <a:pPr marL="742950" lvl="1" indent="-285750" rtl="0" fontAlgn="base">
              <a:spcBef>
                <a:spcPts val="0"/>
              </a:spcBef>
              <a:spcAft>
                <a:spcPts val="0"/>
              </a:spcAft>
              <a:buFont typeface="Arial" panose="020B0604020202020204" pitchFamily="34" charset="0"/>
              <a:buChar char="•"/>
            </a:pPr>
            <a:r>
              <a:rPr lang="en-US" sz="2000" b="0" i="0" u="none" strike="noStrike" dirty="0">
                <a:effectLst/>
                <a:latin typeface="Montserrat"/>
              </a:rPr>
              <a:t>DateTime Index Basics</a:t>
            </a:r>
          </a:p>
          <a:p>
            <a:pPr marL="742950" lvl="1" indent="-285750" rtl="0" fontAlgn="base">
              <a:spcBef>
                <a:spcPts val="0"/>
              </a:spcBef>
              <a:spcAft>
                <a:spcPts val="0"/>
              </a:spcAft>
              <a:buFont typeface="Arial" panose="020B0604020202020204" pitchFamily="34" charset="0"/>
              <a:buChar char="•"/>
            </a:pPr>
            <a:r>
              <a:rPr lang="en-US" sz="2000" b="0" i="0" u="none" strike="noStrike" dirty="0">
                <a:effectLst/>
                <a:latin typeface="Montserrat"/>
              </a:rPr>
              <a:t>Time Resampling</a:t>
            </a:r>
          </a:p>
          <a:p>
            <a:pPr marL="742950" lvl="1" indent="-285750" rtl="0" fontAlgn="base">
              <a:spcBef>
                <a:spcPts val="0"/>
              </a:spcBef>
              <a:spcAft>
                <a:spcPts val="0"/>
              </a:spcAft>
              <a:buFont typeface="Arial" panose="020B0604020202020204" pitchFamily="34" charset="0"/>
              <a:buChar char="•"/>
            </a:pPr>
            <a:r>
              <a:rPr lang="en-US" sz="2000" b="0" i="0" u="none" strike="noStrike" dirty="0">
                <a:effectLst/>
                <a:latin typeface="Montserrat"/>
              </a:rPr>
              <a:t>Time Shifting</a:t>
            </a:r>
          </a:p>
          <a:p>
            <a:pPr marL="742950" lvl="1" indent="-285750" rtl="0" fontAlgn="base">
              <a:spcBef>
                <a:spcPts val="0"/>
              </a:spcBef>
              <a:spcAft>
                <a:spcPts val="0"/>
              </a:spcAft>
              <a:buFont typeface="Arial" panose="020B0604020202020204" pitchFamily="34" charset="0"/>
              <a:buChar char="•"/>
            </a:pPr>
            <a:r>
              <a:rPr lang="en-US" sz="2000" b="0" i="0" u="none" strike="noStrike" dirty="0">
                <a:effectLst/>
                <a:latin typeface="Montserrat"/>
              </a:rPr>
              <a:t>Rolling and Expanding</a:t>
            </a:r>
          </a:p>
          <a:p>
            <a:pPr marL="742950" lvl="1" indent="-285750" rtl="0" fontAlgn="base">
              <a:spcBef>
                <a:spcPts val="0"/>
              </a:spcBef>
              <a:spcAft>
                <a:spcPts val="1600"/>
              </a:spcAft>
              <a:buFont typeface="Arial" panose="020B0604020202020204" pitchFamily="34" charset="0"/>
              <a:buChar char="•"/>
            </a:pPr>
            <a:r>
              <a:rPr lang="en-US" sz="2000" b="0" i="0" u="none" strike="noStrike" dirty="0">
                <a:effectLst/>
                <a:latin typeface="Montserrat"/>
              </a:rPr>
              <a:t>Time Series Visualization and project exercise</a:t>
            </a:r>
          </a:p>
          <a:p>
            <a:endParaRPr lang="en-US" dirty="0"/>
          </a:p>
        </p:txBody>
      </p:sp>
    </p:spTree>
    <p:extLst>
      <p:ext uri="{BB962C8B-B14F-4D97-AF65-F5344CB8AC3E}">
        <p14:creationId xmlns:p14="http://schemas.microsoft.com/office/powerpoint/2010/main" val="2423070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0EA6E61-1F2F-4F5D-A4D4-2C8340E2CB20}"/>
              </a:ext>
            </a:extLst>
          </p:cNvPr>
          <p:cNvSpPr>
            <a:spLocks noGrp="1"/>
          </p:cNvSpPr>
          <p:nvPr>
            <p:ph type="title"/>
          </p:nvPr>
        </p:nvSpPr>
        <p:spPr>
          <a:xfrm>
            <a:off x="771148" y="1037967"/>
            <a:ext cx="3054091" cy="4709131"/>
          </a:xfrm>
        </p:spPr>
        <p:txBody>
          <a:bodyPr anchor="ctr">
            <a:normAutofit/>
          </a:bodyPr>
          <a:lstStyle/>
          <a:p>
            <a:r>
              <a:rPr lang="en-US" sz="3400">
                <a:solidFill>
                  <a:srgbClr val="FFFEFF"/>
                </a:solidFill>
              </a:rPr>
              <a:t>StatsModels</a:t>
            </a:r>
          </a:p>
        </p:txBody>
      </p:sp>
      <p:sp>
        <p:nvSpPr>
          <p:cNvPr id="3" name="Content Placeholder 2">
            <a:extLst>
              <a:ext uri="{FF2B5EF4-FFF2-40B4-BE49-F238E27FC236}">
                <a16:creationId xmlns:a16="http://schemas.microsoft.com/office/drawing/2014/main" id="{C65C128D-395C-4FEF-9E04-2A5BBA11E17F}"/>
              </a:ext>
            </a:extLst>
          </p:cNvPr>
          <p:cNvSpPr>
            <a:spLocks noGrp="1"/>
          </p:cNvSpPr>
          <p:nvPr>
            <p:ph idx="1"/>
          </p:nvPr>
        </p:nvSpPr>
        <p:spPr>
          <a:xfrm>
            <a:off x="4534935" y="1037968"/>
            <a:ext cx="6725899" cy="4820832"/>
          </a:xfrm>
        </p:spPr>
        <p:txBody>
          <a:bodyPr>
            <a:normAutofit/>
          </a:bodyPr>
          <a:lstStyle/>
          <a:p>
            <a:r>
              <a:rPr lang="en-US" b="0" i="0" u="none" strike="noStrike" dirty="0">
                <a:effectLst/>
                <a:latin typeface="Montserrat"/>
              </a:rPr>
              <a:t>Statsmodels is a Python module that provides classes and functions for the estimation of many different statistical models, as well as for conducting statistical tests, and statistical data exploration.</a:t>
            </a:r>
          </a:p>
          <a:p>
            <a:r>
              <a:rPr lang="en-US" dirty="0">
                <a:latin typeface="Montserrat"/>
              </a:rPr>
              <a:t>Section Goals:</a:t>
            </a:r>
          </a:p>
          <a:p>
            <a:pPr lvl="1"/>
            <a:r>
              <a:rPr lang="en-US" dirty="0">
                <a:latin typeface="Montserrat"/>
              </a:rPr>
              <a:t>Time Series Data components</a:t>
            </a:r>
          </a:p>
          <a:p>
            <a:pPr lvl="1"/>
            <a:r>
              <a:rPr lang="en-US" dirty="0">
                <a:latin typeface="Montserrat"/>
              </a:rPr>
              <a:t>ETS (Error-Trend-Seasonality) models</a:t>
            </a:r>
          </a:p>
          <a:p>
            <a:pPr lvl="1"/>
            <a:r>
              <a:rPr lang="en-US" dirty="0">
                <a:latin typeface="Montserrat"/>
              </a:rPr>
              <a:t>SMA (Simple Moving Average) model</a:t>
            </a:r>
          </a:p>
          <a:p>
            <a:pPr lvl="1"/>
            <a:r>
              <a:rPr lang="en-US" dirty="0">
                <a:latin typeface="Montserrat"/>
              </a:rPr>
              <a:t>EWMA (Exponentially Weighted Moving Average) model</a:t>
            </a:r>
          </a:p>
          <a:p>
            <a:pPr lvl="1"/>
            <a:r>
              <a:rPr lang="en-US" dirty="0">
                <a:latin typeface="Montserrat"/>
              </a:rPr>
              <a:t>Holt-Winter seasonal model</a:t>
            </a:r>
            <a:endParaRPr lang="en-US" dirty="0"/>
          </a:p>
          <a:p>
            <a:pPr lvl="1"/>
            <a:endParaRPr lang="en-US" dirty="0"/>
          </a:p>
        </p:txBody>
      </p:sp>
    </p:spTree>
    <p:extLst>
      <p:ext uri="{BB962C8B-B14F-4D97-AF65-F5344CB8AC3E}">
        <p14:creationId xmlns:p14="http://schemas.microsoft.com/office/powerpoint/2010/main" val="2322321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8B28449-7A1A-41F8-8053-01B22740E0E0}"/>
              </a:ext>
            </a:extLst>
          </p:cNvPr>
          <p:cNvSpPr>
            <a:spLocks noGrp="1"/>
          </p:cNvSpPr>
          <p:nvPr>
            <p:ph type="title"/>
          </p:nvPr>
        </p:nvSpPr>
        <p:spPr>
          <a:xfrm>
            <a:off x="601255" y="702155"/>
            <a:ext cx="3409783" cy="1300365"/>
          </a:xfrm>
        </p:spPr>
        <p:txBody>
          <a:bodyPr>
            <a:normAutofit/>
          </a:bodyPr>
          <a:lstStyle/>
          <a:p>
            <a:r>
              <a:rPr lang="en-US" sz="4100">
                <a:solidFill>
                  <a:srgbClr val="FFFFFF"/>
                </a:solidFill>
              </a:rPr>
              <a:t>Time Series Components</a:t>
            </a:r>
          </a:p>
        </p:txBody>
      </p:sp>
      <p:sp>
        <p:nvSpPr>
          <p:cNvPr id="3" name="Content Placeholder 2">
            <a:extLst>
              <a:ext uri="{FF2B5EF4-FFF2-40B4-BE49-F238E27FC236}">
                <a16:creationId xmlns:a16="http://schemas.microsoft.com/office/drawing/2014/main" id="{ED04F2DD-1497-4EEA-B8BC-0D32DACF5636}"/>
              </a:ext>
            </a:extLst>
          </p:cNvPr>
          <p:cNvSpPr>
            <a:spLocks noGrp="1"/>
          </p:cNvSpPr>
          <p:nvPr>
            <p:ph idx="1"/>
          </p:nvPr>
        </p:nvSpPr>
        <p:spPr>
          <a:xfrm>
            <a:off x="601255" y="2177142"/>
            <a:ext cx="3409782" cy="3823607"/>
          </a:xfrm>
        </p:spPr>
        <p:txBody>
          <a:bodyPr>
            <a:normAutofit/>
          </a:bodyPr>
          <a:lstStyle/>
          <a:p>
            <a:pPr marL="342900" indent="-342900">
              <a:buFont typeface="+mj-lt"/>
              <a:buAutoNum type="arabicPeriod"/>
            </a:pPr>
            <a:r>
              <a:rPr lang="en-US">
                <a:solidFill>
                  <a:srgbClr val="FFFFFF"/>
                </a:solidFill>
              </a:rPr>
              <a:t>Trend (Upward, Downward, Horizontal or stationary)</a:t>
            </a:r>
          </a:p>
          <a:p>
            <a:pPr marL="342900" indent="-342900">
              <a:buFont typeface="+mj-lt"/>
              <a:buAutoNum type="arabicPeriod"/>
            </a:pPr>
            <a:r>
              <a:rPr lang="en-US">
                <a:solidFill>
                  <a:srgbClr val="FFFFFF"/>
                </a:solidFill>
              </a:rPr>
              <a:t>Seasonality (Repeating trend over similar time stamp and it could be monthly, quarterly, annually)</a:t>
            </a:r>
          </a:p>
          <a:p>
            <a:pPr marL="342900" indent="-342900">
              <a:buFont typeface="+mj-lt"/>
              <a:buAutoNum type="arabicPeriod"/>
            </a:pPr>
            <a:r>
              <a:rPr lang="en-US">
                <a:solidFill>
                  <a:srgbClr val="FFFFFF"/>
                </a:solidFill>
              </a:rPr>
              <a:t>Cyclicity (Trends with no set of repetition)</a:t>
            </a:r>
          </a:p>
          <a:p>
            <a:pPr marL="342900" indent="-342900">
              <a:buFont typeface="+mj-lt"/>
              <a:buAutoNum type="arabicPeriod"/>
            </a:pPr>
            <a:r>
              <a:rPr lang="en-US">
                <a:solidFill>
                  <a:srgbClr val="FFFFFF"/>
                </a:solidFill>
              </a:rPr>
              <a:t>Irregularity (Short term fluctuation)</a:t>
            </a:r>
          </a:p>
        </p:txBody>
      </p:sp>
      <p:pic>
        <p:nvPicPr>
          <p:cNvPr id="5" name="Picture 4">
            <a:extLst>
              <a:ext uri="{FF2B5EF4-FFF2-40B4-BE49-F238E27FC236}">
                <a16:creationId xmlns:a16="http://schemas.microsoft.com/office/drawing/2014/main" id="{454775AC-D9A3-40C7-B89D-A7DD9E330A9F}"/>
              </a:ext>
            </a:extLst>
          </p:cNvPr>
          <p:cNvPicPr>
            <a:picLocks noChangeAspect="1"/>
          </p:cNvPicPr>
          <p:nvPr/>
        </p:nvPicPr>
        <p:blipFill>
          <a:blip r:embed="rId2"/>
          <a:stretch>
            <a:fillRect/>
          </a:stretch>
        </p:blipFill>
        <p:spPr>
          <a:xfrm>
            <a:off x="4592231" y="1729497"/>
            <a:ext cx="6831503" cy="3381593"/>
          </a:xfrm>
          <a:prstGeom prst="rect">
            <a:avLst/>
          </a:prstGeom>
        </p:spPr>
      </p:pic>
    </p:spTree>
    <p:extLst>
      <p:ext uri="{BB962C8B-B14F-4D97-AF65-F5344CB8AC3E}">
        <p14:creationId xmlns:p14="http://schemas.microsoft.com/office/powerpoint/2010/main" val="2886781996"/>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2DD15-9214-4F2C-9260-E01BB158F110}"/>
              </a:ext>
            </a:extLst>
          </p:cNvPr>
          <p:cNvSpPr>
            <a:spLocks noGrp="1"/>
          </p:cNvSpPr>
          <p:nvPr>
            <p:ph type="title"/>
          </p:nvPr>
        </p:nvSpPr>
        <p:spPr/>
        <p:txBody>
          <a:bodyPr>
            <a:normAutofit fontScale="90000"/>
          </a:bodyPr>
          <a:lstStyle/>
          <a:p>
            <a:r>
              <a:rPr lang="en-US" dirty="0"/>
              <a:t>How we can decompose the time series data into the components?</a:t>
            </a:r>
          </a:p>
        </p:txBody>
      </p:sp>
      <p:sp>
        <p:nvSpPr>
          <p:cNvPr id="3" name="Content Placeholder 2">
            <a:extLst>
              <a:ext uri="{FF2B5EF4-FFF2-40B4-BE49-F238E27FC236}">
                <a16:creationId xmlns:a16="http://schemas.microsoft.com/office/drawing/2014/main" id="{F209756B-1087-430A-BD9B-495D861EEBAE}"/>
              </a:ext>
            </a:extLst>
          </p:cNvPr>
          <p:cNvSpPr>
            <a:spLocks noGrp="1"/>
          </p:cNvSpPr>
          <p:nvPr>
            <p:ph idx="1"/>
          </p:nvPr>
        </p:nvSpPr>
        <p:spPr/>
        <p:txBody>
          <a:bodyPr/>
          <a:lstStyle/>
          <a:p>
            <a:r>
              <a:rPr lang="en-US" dirty="0"/>
              <a:t>Hodrick-Prescott filter: It can split the time series data into a trend and cyclical components. (We cannot see the seasonality component with this filter)</a:t>
            </a:r>
          </a:p>
          <a:p>
            <a:pPr lvl="1"/>
            <a:r>
              <a:rPr lang="en-US" dirty="0"/>
              <a:t>When analyzing quarterly data the default lambda value is 1600.</a:t>
            </a:r>
          </a:p>
          <a:p>
            <a:pPr lvl="1"/>
            <a:r>
              <a:rPr lang="en-US" dirty="0"/>
              <a:t>When analyzing monthly data the default lambda value is 129600.</a:t>
            </a:r>
          </a:p>
          <a:p>
            <a:pPr lvl="1"/>
            <a:r>
              <a:rPr lang="en-US" dirty="0"/>
              <a:t>When analyzing annual data the default lambda value is 1600.</a:t>
            </a:r>
          </a:p>
          <a:p>
            <a:r>
              <a:rPr lang="en-US" dirty="0"/>
              <a:t>Statsmodels provide a better way to filter out the time series components out of our data which can help us to capture the seasonality trend as well. </a:t>
            </a:r>
          </a:p>
          <a:p>
            <a:pPr marL="324000" lvl="1" indent="0">
              <a:buNone/>
            </a:pPr>
            <a:endParaRPr lang="en-US" dirty="0"/>
          </a:p>
        </p:txBody>
      </p:sp>
    </p:spTree>
    <p:extLst>
      <p:ext uri="{BB962C8B-B14F-4D97-AF65-F5344CB8AC3E}">
        <p14:creationId xmlns:p14="http://schemas.microsoft.com/office/powerpoint/2010/main" val="1372037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9BD6F-D4D9-4F02-B2A6-EDF4A560DA3E}"/>
              </a:ext>
            </a:extLst>
          </p:cNvPr>
          <p:cNvSpPr>
            <a:spLocks noGrp="1"/>
          </p:cNvSpPr>
          <p:nvPr>
            <p:ph type="title"/>
          </p:nvPr>
        </p:nvSpPr>
        <p:spPr/>
        <p:txBody>
          <a:bodyPr>
            <a:normAutofit fontScale="90000"/>
          </a:bodyPr>
          <a:lstStyle/>
          <a:p>
            <a:r>
              <a:rPr lang="en-US" dirty="0"/>
              <a:t>How we can decompose the time series data into the components?</a:t>
            </a:r>
          </a:p>
        </p:txBody>
      </p:sp>
      <p:sp>
        <p:nvSpPr>
          <p:cNvPr id="3" name="Content Placeholder 2">
            <a:extLst>
              <a:ext uri="{FF2B5EF4-FFF2-40B4-BE49-F238E27FC236}">
                <a16:creationId xmlns:a16="http://schemas.microsoft.com/office/drawing/2014/main" id="{E4E50FFA-0067-49E7-8A25-225FF28D1E56}"/>
              </a:ext>
            </a:extLst>
          </p:cNvPr>
          <p:cNvSpPr>
            <a:spLocks noGrp="1"/>
          </p:cNvSpPr>
          <p:nvPr>
            <p:ph idx="1"/>
          </p:nvPr>
        </p:nvSpPr>
        <p:spPr/>
        <p:txBody>
          <a:bodyPr/>
          <a:lstStyle/>
          <a:p>
            <a:r>
              <a:rPr lang="en-US" dirty="0"/>
              <a:t>ETS (Error-Trend-Seasonality) models:</a:t>
            </a:r>
          </a:p>
          <a:p>
            <a:pPr lvl="1"/>
            <a:r>
              <a:rPr lang="en-US" dirty="0"/>
              <a:t>Exponential Smoothing</a:t>
            </a:r>
          </a:p>
          <a:p>
            <a:pPr lvl="1"/>
            <a:r>
              <a:rPr lang="en-US" dirty="0"/>
              <a:t>Trend methods models</a:t>
            </a:r>
          </a:p>
          <a:p>
            <a:pPr lvl="1"/>
            <a:r>
              <a:rPr lang="en-US" dirty="0"/>
              <a:t>ETS decomposition (We are going to focus on it in this section)</a:t>
            </a:r>
          </a:p>
          <a:p>
            <a:r>
              <a:rPr lang="en-US" dirty="0"/>
              <a:t>ETS models will take each of these terms for smoothing the model, and may add them, multiply them, or even just leave some of them out. </a:t>
            </a:r>
          </a:p>
          <a:p>
            <a:r>
              <a:rPr lang="en-US" dirty="0"/>
              <a:t>Visualizing the data based off its ETS decomposition is a good way to understand data behavior. </a:t>
            </a:r>
          </a:p>
        </p:txBody>
      </p:sp>
    </p:spTree>
    <p:extLst>
      <p:ext uri="{BB962C8B-B14F-4D97-AF65-F5344CB8AC3E}">
        <p14:creationId xmlns:p14="http://schemas.microsoft.com/office/powerpoint/2010/main" val="4031348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23DAE92-9F1A-442D-A0C9-A673BA8AA9C1}"/>
              </a:ext>
            </a:extLst>
          </p:cNvPr>
          <p:cNvSpPr>
            <a:spLocks noGrp="1"/>
          </p:cNvSpPr>
          <p:nvPr>
            <p:ph type="title"/>
          </p:nvPr>
        </p:nvSpPr>
        <p:spPr>
          <a:xfrm>
            <a:off x="581192" y="702156"/>
            <a:ext cx="11029616" cy="1188720"/>
          </a:xfrm>
        </p:spPr>
        <p:txBody>
          <a:bodyPr>
            <a:normAutofit/>
          </a:bodyPr>
          <a:lstStyle/>
          <a:p>
            <a:r>
              <a:rPr lang="en-US" sz="3700">
                <a:solidFill>
                  <a:schemeClr val="tx1">
                    <a:lumMod val="85000"/>
                    <a:lumOff val="15000"/>
                  </a:schemeClr>
                </a:solidFill>
              </a:rPr>
              <a:t>There are two types of models available for ETS decomposition</a:t>
            </a:r>
          </a:p>
        </p:txBody>
      </p:sp>
      <p:sp>
        <p:nvSpPr>
          <p:cNvPr id="11" name="Rectangle 10">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403F7D7F-2ED2-4823-992D-016CDE5D9760}"/>
              </a:ext>
            </a:extLst>
          </p:cNvPr>
          <p:cNvGraphicFramePr>
            <a:graphicFrameLocks noGrp="1"/>
          </p:cNvGraphicFramePr>
          <p:nvPr>
            <p:ph idx="1"/>
            <p:extLst>
              <p:ext uri="{D42A27DB-BD31-4B8C-83A1-F6EECF244321}">
                <p14:modId xmlns:p14="http://schemas.microsoft.com/office/powerpoint/2010/main" val="2765161192"/>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421472"/>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13">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15">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85AF3F9-2095-4140-A735-FC0B47B22791}"/>
              </a:ext>
            </a:extLst>
          </p:cNvPr>
          <p:cNvSpPr>
            <a:spLocks noGrp="1"/>
          </p:cNvSpPr>
          <p:nvPr>
            <p:ph type="title"/>
          </p:nvPr>
        </p:nvSpPr>
        <p:spPr>
          <a:xfrm>
            <a:off x="601255" y="702155"/>
            <a:ext cx="3409783" cy="1300365"/>
          </a:xfrm>
        </p:spPr>
        <p:txBody>
          <a:bodyPr>
            <a:normAutofit/>
          </a:bodyPr>
          <a:lstStyle/>
          <a:p>
            <a:r>
              <a:rPr lang="en-US" sz="3400">
                <a:solidFill>
                  <a:srgbClr val="FFFFFF"/>
                </a:solidFill>
              </a:rPr>
              <a:t>Moving Average theory</a:t>
            </a:r>
          </a:p>
        </p:txBody>
      </p:sp>
      <p:sp>
        <p:nvSpPr>
          <p:cNvPr id="3" name="Content Placeholder 2">
            <a:extLst>
              <a:ext uri="{FF2B5EF4-FFF2-40B4-BE49-F238E27FC236}">
                <a16:creationId xmlns:a16="http://schemas.microsoft.com/office/drawing/2014/main" id="{71118117-62C1-4B23-8156-7E2919391587}"/>
              </a:ext>
            </a:extLst>
          </p:cNvPr>
          <p:cNvSpPr>
            <a:spLocks noGrp="1"/>
          </p:cNvSpPr>
          <p:nvPr>
            <p:ph idx="1"/>
          </p:nvPr>
        </p:nvSpPr>
        <p:spPr>
          <a:xfrm>
            <a:off x="601255" y="2177142"/>
            <a:ext cx="3409782" cy="3823607"/>
          </a:xfrm>
        </p:spPr>
        <p:txBody>
          <a:bodyPr>
            <a:normAutofit/>
          </a:bodyPr>
          <a:lstStyle/>
          <a:p>
            <a:pPr>
              <a:lnSpc>
                <a:spcPct val="110000"/>
              </a:lnSpc>
            </a:pPr>
            <a:r>
              <a:rPr lang="en-US" sz="1200">
                <a:solidFill>
                  <a:srgbClr val="FFFFFF"/>
                </a:solidFill>
              </a:rPr>
              <a:t>SMA (Simple Moving Average): In simple moving average the entire model will be constrained to the same window size. All variables have the same weight. </a:t>
            </a:r>
          </a:p>
          <a:p>
            <a:pPr>
              <a:lnSpc>
                <a:spcPct val="110000"/>
              </a:lnSpc>
            </a:pPr>
            <a:r>
              <a:rPr lang="en-US" sz="1200">
                <a:solidFill>
                  <a:srgbClr val="FFFFFF"/>
                </a:solidFill>
              </a:rPr>
              <a:t>EWMA Exponential Weighted Moving Average): In this model we could have most recent data be weighted more than older data. Also we can eliminate the lag effect from SMA by putting more weight on most recent data. </a:t>
            </a:r>
          </a:p>
          <a:p>
            <a:pPr>
              <a:lnSpc>
                <a:spcPct val="110000"/>
              </a:lnSpc>
            </a:pPr>
            <a:r>
              <a:rPr lang="en-US" sz="1200">
                <a:solidFill>
                  <a:srgbClr val="FFFFFF"/>
                </a:solidFill>
              </a:rPr>
              <a:t>We only apply one smoothing factor (Alpha) in EWMA which only can handle the irregularity component of time series data. This is failed to account for other contributing factors like trend and seasonality. </a:t>
            </a:r>
          </a:p>
        </p:txBody>
      </p:sp>
      <p:pic>
        <p:nvPicPr>
          <p:cNvPr id="5" name="Picture 4">
            <a:extLst>
              <a:ext uri="{FF2B5EF4-FFF2-40B4-BE49-F238E27FC236}">
                <a16:creationId xmlns:a16="http://schemas.microsoft.com/office/drawing/2014/main" id="{CE379386-050E-4605-BE1A-BB55CBFE2961}"/>
              </a:ext>
            </a:extLst>
          </p:cNvPr>
          <p:cNvPicPr>
            <a:picLocks noChangeAspect="1"/>
          </p:cNvPicPr>
          <p:nvPr/>
        </p:nvPicPr>
        <p:blipFill>
          <a:blip r:embed="rId2"/>
          <a:stretch>
            <a:fillRect/>
          </a:stretch>
        </p:blipFill>
        <p:spPr>
          <a:xfrm>
            <a:off x="4592231" y="1960060"/>
            <a:ext cx="6831503" cy="2920466"/>
          </a:xfrm>
          <a:prstGeom prst="rect">
            <a:avLst/>
          </a:prstGeom>
        </p:spPr>
      </p:pic>
    </p:spTree>
    <p:extLst>
      <p:ext uri="{BB962C8B-B14F-4D97-AF65-F5344CB8AC3E}">
        <p14:creationId xmlns:p14="http://schemas.microsoft.com/office/powerpoint/2010/main" val="175315631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4BF1BC-96FA-421F-AA11-DC0D79E0B4ED}"/>
              </a:ext>
            </a:extLst>
          </p:cNvPr>
          <p:cNvSpPr>
            <a:spLocks noGrp="1"/>
          </p:cNvSpPr>
          <p:nvPr>
            <p:ph type="title"/>
          </p:nvPr>
        </p:nvSpPr>
        <p:spPr>
          <a:xfrm>
            <a:off x="746228" y="1037967"/>
            <a:ext cx="3054091" cy="4709131"/>
          </a:xfrm>
        </p:spPr>
        <p:txBody>
          <a:bodyPr anchor="ctr">
            <a:normAutofit/>
          </a:bodyPr>
          <a:lstStyle/>
          <a:p>
            <a:r>
              <a:rPr lang="en-US"/>
              <a:t>Goals of this course</a:t>
            </a:r>
            <a:endParaRPr lang="en-US" dirty="0"/>
          </a:p>
        </p:txBody>
      </p:sp>
      <p:sp>
        <p:nvSpPr>
          <p:cNvPr id="18" name="Rectangle 10">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2">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0" name="Content Placeholder 2">
            <a:extLst>
              <a:ext uri="{FF2B5EF4-FFF2-40B4-BE49-F238E27FC236}">
                <a16:creationId xmlns:a16="http://schemas.microsoft.com/office/drawing/2014/main" id="{A55E604F-D71A-4CCB-B402-A5EC6B731A35}"/>
              </a:ext>
            </a:extLst>
          </p:cNvPr>
          <p:cNvGraphicFramePr>
            <a:graphicFrameLocks noGrp="1"/>
          </p:cNvGraphicFramePr>
          <p:nvPr>
            <p:ph idx="1"/>
            <p:extLst>
              <p:ext uri="{D42A27DB-BD31-4B8C-83A1-F6EECF244321}">
                <p14:modId xmlns:p14="http://schemas.microsoft.com/office/powerpoint/2010/main" val="1347012864"/>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7516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0BD2EC-6EE1-4C76-9B92-B6A09B95C48F}"/>
              </a:ext>
            </a:extLst>
          </p:cNvPr>
          <p:cNvSpPr>
            <a:spLocks noGrp="1"/>
          </p:cNvSpPr>
          <p:nvPr>
            <p:ph type="title"/>
          </p:nvPr>
        </p:nvSpPr>
        <p:spPr>
          <a:xfrm>
            <a:off x="581193" y="702156"/>
            <a:ext cx="6309003" cy="1013800"/>
          </a:xfrm>
        </p:spPr>
        <p:txBody>
          <a:bodyPr>
            <a:normAutofit/>
          </a:bodyPr>
          <a:lstStyle/>
          <a:p>
            <a:r>
              <a:rPr lang="en-US" dirty="0">
                <a:solidFill>
                  <a:schemeClr val="tx2"/>
                </a:solidFill>
              </a:rPr>
              <a:t>Holt-Winter model</a:t>
            </a:r>
          </a:p>
        </p:txBody>
      </p:sp>
      <p:sp>
        <p:nvSpPr>
          <p:cNvPr id="11" name="Rectangle 10">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64DBF29-094C-4ACB-8A63-ABEF32E45D12}"/>
              </a:ext>
            </a:extLst>
          </p:cNvPr>
          <p:cNvSpPr>
            <a:spLocks noGrp="1"/>
          </p:cNvSpPr>
          <p:nvPr>
            <p:ph idx="1"/>
          </p:nvPr>
        </p:nvSpPr>
        <p:spPr>
          <a:xfrm>
            <a:off x="581194" y="1896533"/>
            <a:ext cx="6309003" cy="3962266"/>
          </a:xfrm>
        </p:spPr>
        <p:txBody>
          <a:bodyPr>
            <a:normAutofit/>
          </a:bodyPr>
          <a:lstStyle/>
          <a:p>
            <a:r>
              <a:rPr lang="en-US" dirty="0">
                <a:solidFill>
                  <a:schemeClr val="tx2"/>
                </a:solidFill>
              </a:rPr>
              <a:t>In this model we are going to apply all tree factors correspond to the time series data components for having smoother model. </a:t>
            </a:r>
          </a:p>
          <a:p>
            <a:pPr lvl="1"/>
            <a:r>
              <a:rPr lang="en-US" dirty="0">
                <a:solidFill>
                  <a:schemeClr val="tx2"/>
                </a:solidFill>
              </a:rPr>
              <a:t>(Alpha) this factor will take care of short-term fluctuation (irregulating and cyclic components)</a:t>
            </a:r>
          </a:p>
          <a:p>
            <a:pPr lvl="1"/>
            <a:r>
              <a:rPr lang="en-US" dirty="0">
                <a:solidFill>
                  <a:schemeClr val="tx2"/>
                </a:solidFill>
              </a:rPr>
              <a:t>(Beta) this factor will take care of trend effect into our data</a:t>
            </a:r>
          </a:p>
          <a:p>
            <a:pPr lvl="1"/>
            <a:r>
              <a:rPr lang="en-US" dirty="0">
                <a:solidFill>
                  <a:schemeClr val="tx2"/>
                </a:solidFill>
              </a:rPr>
              <a:t>(Gamma) this factor will handle the seasonality impact into our data</a:t>
            </a:r>
          </a:p>
          <a:p>
            <a:r>
              <a:rPr lang="en-US" dirty="0">
                <a:solidFill>
                  <a:schemeClr val="tx2"/>
                </a:solidFill>
              </a:rPr>
              <a:t>We have two variation for this method that can differ in the nature of the seasonal components: </a:t>
            </a:r>
          </a:p>
          <a:p>
            <a:pPr lvl="1"/>
            <a:r>
              <a:rPr lang="en-US" dirty="0">
                <a:solidFill>
                  <a:schemeClr val="tx2"/>
                </a:solidFill>
              </a:rPr>
              <a:t>Additive model: Linear trend (seasonal variation is constant through the series)</a:t>
            </a:r>
          </a:p>
          <a:p>
            <a:pPr lvl="1"/>
            <a:r>
              <a:rPr lang="en-US" dirty="0">
                <a:solidFill>
                  <a:schemeClr val="tx2"/>
                </a:solidFill>
              </a:rPr>
              <a:t>Multiplicative model: Exponential trend (Seasonal variation are changing proportional to the level of series)</a:t>
            </a:r>
          </a:p>
        </p:txBody>
      </p:sp>
      <p:pic>
        <p:nvPicPr>
          <p:cNvPr id="5" name="Picture 4">
            <a:extLst>
              <a:ext uri="{FF2B5EF4-FFF2-40B4-BE49-F238E27FC236}">
                <a16:creationId xmlns:a16="http://schemas.microsoft.com/office/drawing/2014/main" id="{028B2B14-791C-43F3-8BB9-595F6724F3B4}"/>
              </a:ext>
            </a:extLst>
          </p:cNvPr>
          <p:cNvPicPr>
            <a:picLocks noChangeAspect="1"/>
          </p:cNvPicPr>
          <p:nvPr/>
        </p:nvPicPr>
        <p:blipFill rotWithShape="1">
          <a:blip r:embed="rId2"/>
          <a:srcRect l="31647" r="30043"/>
          <a:stretch/>
        </p:blipFill>
        <p:spPr>
          <a:xfrm>
            <a:off x="7521283" y="10"/>
            <a:ext cx="4670717" cy="6857990"/>
          </a:xfrm>
          <a:prstGeom prst="rect">
            <a:avLst/>
          </a:prstGeom>
        </p:spPr>
      </p:pic>
    </p:spTree>
    <p:extLst>
      <p:ext uri="{BB962C8B-B14F-4D97-AF65-F5344CB8AC3E}">
        <p14:creationId xmlns:p14="http://schemas.microsoft.com/office/powerpoint/2010/main" val="1704126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434BDB0-F8A4-4CDC-AF32-DA1F9C7F1B0E}"/>
              </a:ext>
            </a:extLst>
          </p:cNvPr>
          <p:cNvSpPr>
            <a:spLocks noGrp="1"/>
          </p:cNvSpPr>
          <p:nvPr>
            <p:ph type="title"/>
          </p:nvPr>
        </p:nvSpPr>
        <p:spPr>
          <a:xfrm>
            <a:off x="771148" y="1037967"/>
            <a:ext cx="3054091" cy="4709131"/>
          </a:xfrm>
        </p:spPr>
        <p:txBody>
          <a:bodyPr anchor="ctr">
            <a:normAutofit/>
          </a:bodyPr>
          <a:lstStyle/>
          <a:p>
            <a:r>
              <a:rPr lang="en-US" sz="3700">
                <a:solidFill>
                  <a:srgbClr val="FFFEFF"/>
                </a:solidFill>
              </a:rPr>
              <a:t>General time series forecasting models</a:t>
            </a:r>
          </a:p>
        </p:txBody>
      </p:sp>
      <p:sp>
        <p:nvSpPr>
          <p:cNvPr id="3" name="Content Placeholder 2">
            <a:extLst>
              <a:ext uri="{FF2B5EF4-FFF2-40B4-BE49-F238E27FC236}">
                <a16:creationId xmlns:a16="http://schemas.microsoft.com/office/drawing/2014/main" id="{96A7C2E4-F04E-4056-B41A-C4232C808ECF}"/>
              </a:ext>
            </a:extLst>
          </p:cNvPr>
          <p:cNvSpPr>
            <a:spLocks noGrp="1"/>
          </p:cNvSpPr>
          <p:nvPr>
            <p:ph idx="1"/>
          </p:nvPr>
        </p:nvSpPr>
        <p:spPr>
          <a:xfrm>
            <a:off x="4474468" y="1163803"/>
            <a:ext cx="6725899" cy="4820832"/>
          </a:xfrm>
        </p:spPr>
        <p:txBody>
          <a:bodyPr>
            <a:normAutofit lnSpcReduction="10000"/>
          </a:bodyPr>
          <a:lstStyle/>
          <a:p>
            <a:r>
              <a:rPr lang="en-US" b="1" dirty="0"/>
              <a:t>Section Overview</a:t>
            </a:r>
            <a:r>
              <a:rPr lang="en-US" dirty="0"/>
              <a:t>:</a:t>
            </a:r>
          </a:p>
          <a:p>
            <a:pPr lvl="1"/>
            <a:r>
              <a:rPr lang="en-US" dirty="0"/>
              <a:t>Introduction to Forecasting models into time series data</a:t>
            </a:r>
          </a:p>
          <a:p>
            <a:pPr lvl="1"/>
            <a:r>
              <a:rPr lang="en-US" dirty="0"/>
              <a:t>ACF and PACF plots</a:t>
            </a:r>
          </a:p>
          <a:p>
            <a:pPr lvl="1"/>
            <a:r>
              <a:rPr lang="en-US" dirty="0"/>
              <a:t>AutoRegression –AR</a:t>
            </a:r>
          </a:p>
          <a:p>
            <a:pPr lvl="1"/>
            <a:r>
              <a:rPr lang="en-US" dirty="0"/>
              <a:t>Descriptive Statistics and Tests</a:t>
            </a:r>
          </a:p>
          <a:p>
            <a:pPr lvl="1"/>
            <a:r>
              <a:rPr lang="en-US" dirty="0"/>
              <a:t>Choosing ARMA orders</a:t>
            </a:r>
          </a:p>
          <a:p>
            <a:pPr lvl="1"/>
            <a:r>
              <a:rPr lang="en-US" dirty="0"/>
              <a:t>ARIMA based models</a:t>
            </a:r>
          </a:p>
          <a:p>
            <a:r>
              <a:rPr lang="en-US" b="1" dirty="0"/>
              <a:t>Forecasting Procedure</a:t>
            </a:r>
            <a:r>
              <a:rPr lang="en-US" dirty="0"/>
              <a:t>:</a:t>
            </a:r>
          </a:p>
          <a:p>
            <a:pPr lvl="1"/>
            <a:r>
              <a:rPr lang="en-US" dirty="0"/>
              <a:t>Choose a Model</a:t>
            </a:r>
          </a:p>
          <a:p>
            <a:pPr lvl="1"/>
            <a:r>
              <a:rPr lang="en-US" dirty="0"/>
              <a:t>Split data into train and test sets</a:t>
            </a:r>
          </a:p>
          <a:p>
            <a:pPr lvl="1"/>
            <a:r>
              <a:rPr lang="en-US" dirty="0"/>
              <a:t>Fit model on training set</a:t>
            </a:r>
          </a:p>
          <a:p>
            <a:pPr lvl="1"/>
            <a:r>
              <a:rPr lang="en-US" dirty="0"/>
              <a:t>Evaluate model on test set</a:t>
            </a:r>
          </a:p>
          <a:p>
            <a:pPr lvl="1"/>
            <a:r>
              <a:rPr lang="en-US" dirty="0"/>
              <a:t>Re-fit model on entire data set</a:t>
            </a:r>
          </a:p>
          <a:p>
            <a:pPr lvl="1"/>
            <a:r>
              <a:rPr lang="en-US" dirty="0"/>
              <a:t>Forecast for future data</a:t>
            </a:r>
          </a:p>
          <a:p>
            <a:pPr lvl="1"/>
            <a:endParaRPr lang="en-US" dirty="0"/>
          </a:p>
        </p:txBody>
      </p:sp>
    </p:spTree>
    <p:extLst>
      <p:ext uri="{BB962C8B-B14F-4D97-AF65-F5344CB8AC3E}">
        <p14:creationId xmlns:p14="http://schemas.microsoft.com/office/powerpoint/2010/main" val="10098182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8BDAB-76BA-429D-873A-305849C1041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152E03F-DCE2-435B-87A1-99D4B9B2012A}"/>
              </a:ext>
            </a:extLst>
          </p:cNvPr>
          <p:cNvSpPr>
            <a:spLocks noGrp="1"/>
          </p:cNvSpPr>
          <p:nvPr>
            <p:ph idx="1"/>
          </p:nvPr>
        </p:nvSpPr>
        <p:spPr/>
        <p:txBody>
          <a:bodyPr>
            <a:normAutofit/>
          </a:bodyPr>
          <a:lstStyle/>
          <a:p>
            <a:r>
              <a:rPr lang="en-US" sz="3000" dirty="0">
                <a:solidFill>
                  <a:srgbClr val="434343"/>
                </a:solidFill>
                <a:latin typeface="Montserrat"/>
              </a:rPr>
              <a:t>ACF plot (</a:t>
            </a:r>
            <a:r>
              <a:rPr lang="en-US" sz="3000" dirty="0" err="1">
                <a:solidFill>
                  <a:srgbClr val="434343"/>
                </a:solidFill>
                <a:latin typeface="Montserrat"/>
              </a:rPr>
              <a:t>AutoCorrelation</a:t>
            </a:r>
            <a:r>
              <a:rPr lang="en-US" sz="3000" dirty="0">
                <a:solidFill>
                  <a:srgbClr val="434343"/>
                </a:solidFill>
                <a:latin typeface="Montserrat"/>
              </a:rPr>
              <a:t> Function Plot): </a:t>
            </a:r>
            <a:r>
              <a:rPr lang="en-US" dirty="0"/>
              <a:t>An autocorrelation plot (also known as a Correlogram ) shows the correlation of the series with itself, lagged by x time units.</a:t>
            </a:r>
          </a:p>
          <a:p>
            <a:pPr lvl="1" fontAlgn="base"/>
            <a:r>
              <a:rPr lang="en-US" dirty="0"/>
              <a:t>Imagine we had some sales data. We can compare the standard sales data against the sales data shifted by 1 time step. This answers the question, “How correlated are today’s sales to yesterday’s sales?</a:t>
            </a:r>
            <a:endParaRPr lang="en-US" sz="3000" dirty="0">
              <a:solidFill>
                <a:srgbClr val="434343"/>
              </a:solidFill>
              <a:latin typeface="Montserrat"/>
            </a:endParaRPr>
          </a:p>
          <a:p>
            <a:r>
              <a:rPr lang="en-US" sz="3000" b="0" i="0" u="none" strike="noStrike" dirty="0">
                <a:solidFill>
                  <a:srgbClr val="434343"/>
                </a:solidFill>
                <a:effectLst/>
                <a:latin typeface="Montserrat"/>
              </a:rPr>
              <a:t>PACF - Partial </a:t>
            </a:r>
            <a:r>
              <a:rPr lang="en-US" sz="3000" b="0" i="0" u="none" strike="noStrike" dirty="0" err="1">
                <a:solidFill>
                  <a:srgbClr val="434343"/>
                </a:solidFill>
                <a:effectLst/>
                <a:latin typeface="Montserrat"/>
              </a:rPr>
              <a:t>AutoCorrelation</a:t>
            </a:r>
            <a:r>
              <a:rPr lang="en-US" sz="3000" b="0" i="0" u="none" strike="noStrike" dirty="0">
                <a:solidFill>
                  <a:srgbClr val="434343"/>
                </a:solidFill>
                <a:effectLst/>
                <a:latin typeface="Montserrat"/>
              </a:rPr>
              <a:t> Function Plot: </a:t>
            </a:r>
            <a:r>
              <a:rPr lang="en-US" dirty="0"/>
              <a:t>The ACF describes the autocorrelation between an observation and another observation at a prior time step that includes direct and indirect dependence.</a:t>
            </a:r>
          </a:p>
        </p:txBody>
      </p:sp>
    </p:spTree>
    <p:extLst>
      <p:ext uri="{BB962C8B-B14F-4D97-AF65-F5344CB8AC3E}">
        <p14:creationId xmlns:p14="http://schemas.microsoft.com/office/powerpoint/2010/main" val="30866487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4FFBD2-EB22-401A-8496-D8C9381A570B}"/>
              </a:ext>
            </a:extLst>
          </p:cNvPr>
          <p:cNvSpPr>
            <a:spLocks noGrp="1"/>
          </p:cNvSpPr>
          <p:nvPr>
            <p:ph type="title"/>
          </p:nvPr>
        </p:nvSpPr>
        <p:spPr>
          <a:xfrm>
            <a:off x="581192" y="800930"/>
            <a:ext cx="3568661" cy="2256390"/>
          </a:xfrm>
        </p:spPr>
        <p:txBody>
          <a:bodyPr anchor="ctr">
            <a:normAutofit/>
          </a:bodyPr>
          <a:lstStyle/>
          <a:p>
            <a:r>
              <a:rPr lang="en-US" dirty="0"/>
              <a:t>Correlation</a:t>
            </a:r>
          </a:p>
        </p:txBody>
      </p:sp>
      <p:sp>
        <p:nvSpPr>
          <p:cNvPr id="12" name="Rectangle 11">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8BC0706-2B6A-4DBC-B872-7C83A8C84458}"/>
              </a:ext>
            </a:extLst>
          </p:cNvPr>
          <p:cNvSpPr>
            <a:spLocks noGrp="1"/>
          </p:cNvSpPr>
          <p:nvPr>
            <p:ph idx="1"/>
          </p:nvPr>
        </p:nvSpPr>
        <p:spPr>
          <a:xfrm>
            <a:off x="4561870" y="800930"/>
            <a:ext cx="7183597" cy="2256390"/>
          </a:xfrm>
        </p:spPr>
        <p:txBody>
          <a:bodyPr>
            <a:normAutofit fontScale="70000" lnSpcReduction="20000"/>
          </a:bodyPr>
          <a:lstStyle/>
          <a:p>
            <a:r>
              <a:rPr lang="en-US" sz="2800" b="0" i="0" u="none" strike="noStrike" dirty="0">
                <a:solidFill>
                  <a:srgbClr val="434343"/>
                </a:solidFill>
                <a:effectLst/>
                <a:latin typeface="Montserrat"/>
              </a:rPr>
              <a:t>To understand these plots, we first need to understand correlation:</a:t>
            </a:r>
          </a:p>
          <a:p>
            <a:r>
              <a:rPr lang="en-US" sz="1700" b="0" i="0" u="none" strike="noStrike" dirty="0">
                <a:solidFill>
                  <a:srgbClr val="434343"/>
                </a:solidFill>
                <a:effectLst/>
                <a:latin typeface="Montserrat"/>
              </a:rPr>
              <a:t>Correlation is a measure of the strength of the linear relationship between two variables.</a:t>
            </a:r>
            <a:endParaRPr lang="en-US" sz="2700" b="0" i="0" u="none" strike="noStrike" dirty="0">
              <a:solidFill>
                <a:srgbClr val="434343"/>
              </a:solidFill>
              <a:effectLst/>
              <a:latin typeface="Montserrat"/>
            </a:endParaRPr>
          </a:p>
          <a:p>
            <a:pPr rtl="0" fontAlgn="base">
              <a:spcBef>
                <a:spcPts val="0"/>
              </a:spcBef>
              <a:spcAft>
                <a:spcPts val="0"/>
              </a:spcAft>
              <a:buFont typeface="Arial" panose="020B0604020202020204" pitchFamily="34" charset="0"/>
              <a:buChar char="•"/>
            </a:pPr>
            <a:endParaRPr lang="en-US" b="0" i="0" u="none" strike="noStrike" dirty="0">
              <a:effectLst/>
              <a:latin typeface="Montserrat"/>
            </a:endParaRPr>
          </a:p>
          <a:p>
            <a:pPr marL="342900" indent="-342900" rtl="0" fontAlgn="base">
              <a:spcBef>
                <a:spcPts val="0"/>
              </a:spcBef>
              <a:spcAft>
                <a:spcPts val="0"/>
              </a:spcAft>
              <a:buFont typeface="+mj-lt"/>
              <a:buAutoNum type="arabicPeriod"/>
            </a:pPr>
            <a:r>
              <a:rPr lang="en-US" b="0" i="0" u="none" strike="noStrike" dirty="0">
                <a:effectLst/>
                <a:latin typeface="Montserrat"/>
              </a:rPr>
              <a:t>The closer the correlation is to +1, the stronger the positive linear relationship </a:t>
            </a:r>
          </a:p>
          <a:p>
            <a:pPr marL="342900" indent="-342900" fontAlgn="base">
              <a:spcBef>
                <a:spcPts val="0"/>
              </a:spcBef>
              <a:spcAft>
                <a:spcPts val="1600"/>
              </a:spcAft>
              <a:buFont typeface="+mj-lt"/>
              <a:buAutoNum type="arabicPeriod"/>
            </a:pPr>
            <a:r>
              <a:rPr lang="en-US" b="0" i="0" u="none" strike="noStrike" dirty="0">
                <a:effectLst/>
                <a:latin typeface="Montserrat"/>
              </a:rPr>
              <a:t>The closer the correlation is to -1, the </a:t>
            </a:r>
            <a:r>
              <a:rPr lang="en-US" dirty="0">
                <a:latin typeface="Montserrat"/>
              </a:rPr>
              <a:t>stronger the negative linear relationship.</a:t>
            </a:r>
          </a:p>
          <a:p>
            <a:pPr marL="342900" indent="-342900" fontAlgn="base">
              <a:spcBef>
                <a:spcPts val="0"/>
              </a:spcBef>
              <a:spcAft>
                <a:spcPts val="1600"/>
              </a:spcAft>
              <a:buFont typeface="+mj-lt"/>
              <a:buAutoNum type="arabicPeriod"/>
            </a:pPr>
            <a:r>
              <a:rPr lang="en-US" dirty="0">
                <a:latin typeface="Montserrat"/>
              </a:rPr>
              <a:t>And the closer the correlation is to zero, the weaker the </a:t>
            </a:r>
            <a:r>
              <a:rPr lang="en-US" b="0" i="0" u="none" strike="noStrike" dirty="0">
                <a:effectLst/>
                <a:latin typeface="Montserrat"/>
              </a:rPr>
              <a:t>linear relationship or association.</a:t>
            </a:r>
          </a:p>
          <a:p>
            <a:endParaRPr lang="en-US" dirty="0"/>
          </a:p>
        </p:txBody>
      </p:sp>
      <p:pic>
        <p:nvPicPr>
          <p:cNvPr id="5" name="Picture 4">
            <a:extLst>
              <a:ext uri="{FF2B5EF4-FFF2-40B4-BE49-F238E27FC236}">
                <a16:creationId xmlns:a16="http://schemas.microsoft.com/office/drawing/2014/main" id="{A3097BCC-4059-4578-812B-67AA3E381C25}"/>
              </a:ext>
            </a:extLst>
          </p:cNvPr>
          <p:cNvPicPr>
            <a:picLocks noChangeAspect="1"/>
          </p:cNvPicPr>
          <p:nvPr/>
        </p:nvPicPr>
        <p:blipFill>
          <a:blip r:embed="rId2"/>
          <a:stretch>
            <a:fillRect/>
          </a:stretch>
        </p:blipFill>
        <p:spPr>
          <a:xfrm>
            <a:off x="1335910" y="3261798"/>
            <a:ext cx="9521645" cy="3046926"/>
          </a:xfrm>
          <a:prstGeom prst="rect">
            <a:avLst/>
          </a:prstGeom>
        </p:spPr>
      </p:pic>
    </p:spTree>
    <p:extLst>
      <p:ext uri="{BB962C8B-B14F-4D97-AF65-F5344CB8AC3E}">
        <p14:creationId xmlns:p14="http://schemas.microsoft.com/office/powerpoint/2010/main" val="1397945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8F28-02B2-4672-9837-AD0EA183734E}"/>
              </a:ext>
            </a:extLst>
          </p:cNvPr>
          <p:cNvSpPr>
            <a:spLocks noGrp="1"/>
          </p:cNvSpPr>
          <p:nvPr>
            <p:ph type="title"/>
          </p:nvPr>
        </p:nvSpPr>
        <p:spPr/>
        <p:txBody>
          <a:bodyPr/>
          <a:lstStyle/>
          <a:p>
            <a:r>
              <a:rPr lang="en-US" dirty="0"/>
              <a:t>Why these two plots are important</a:t>
            </a:r>
          </a:p>
        </p:txBody>
      </p:sp>
      <p:sp>
        <p:nvSpPr>
          <p:cNvPr id="3" name="Content Placeholder 2">
            <a:extLst>
              <a:ext uri="{FF2B5EF4-FFF2-40B4-BE49-F238E27FC236}">
                <a16:creationId xmlns:a16="http://schemas.microsoft.com/office/drawing/2014/main" id="{F8BDCFBB-D184-4783-B8EC-65644F4A996F}"/>
              </a:ext>
            </a:extLst>
          </p:cNvPr>
          <p:cNvSpPr>
            <a:spLocks noGrp="1"/>
          </p:cNvSpPr>
          <p:nvPr>
            <p:ph idx="1"/>
          </p:nvPr>
        </p:nvSpPr>
        <p:spPr/>
        <p:txBody>
          <a:bodyPr/>
          <a:lstStyle/>
          <a:p>
            <a:pPr marL="0" indent="0" rtl="0" fontAlgn="base">
              <a:spcBef>
                <a:spcPts val="0"/>
              </a:spcBef>
              <a:spcAft>
                <a:spcPts val="1600"/>
              </a:spcAft>
              <a:buNone/>
            </a:pPr>
            <a:r>
              <a:rPr lang="en-US" sz="1800" b="0" i="0" u="none" strike="noStrike" dirty="0">
                <a:solidFill>
                  <a:srgbClr val="434343"/>
                </a:solidFill>
                <a:effectLst/>
                <a:latin typeface="Montserrat"/>
              </a:rPr>
              <a:t>These two plots can help choose order parameters for  ARIMA based models. Later on, we will see that it is usually much easier to perform a grid search of the parameter values, rather than attempt to read plots directly. </a:t>
            </a:r>
          </a:p>
          <a:p>
            <a:endParaRPr lang="en-US" dirty="0"/>
          </a:p>
        </p:txBody>
      </p:sp>
    </p:spTree>
    <p:extLst>
      <p:ext uri="{BB962C8B-B14F-4D97-AF65-F5344CB8AC3E}">
        <p14:creationId xmlns:p14="http://schemas.microsoft.com/office/powerpoint/2010/main" val="31759560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FCB86-ADD8-4959-A50D-2896BE6540B3}"/>
              </a:ext>
            </a:extLst>
          </p:cNvPr>
          <p:cNvSpPr>
            <a:spLocks noGrp="1"/>
          </p:cNvSpPr>
          <p:nvPr>
            <p:ph type="title"/>
          </p:nvPr>
        </p:nvSpPr>
        <p:spPr/>
        <p:txBody>
          <a:bodyPr/>
          <a:lstStyle/>
          <a:p>
            <a:r>
              <a:rPr lang="en-US" dirty="0"/>
              <a:t>ARIMA MODELS</a:t>
            </a:r>
          </a:p>
        </p:txBody>
      </p:sp>
      <p:sp>
        <p:nvSpPr>
          <p:cNvPr id="3" name="Content Placeholder 2">
            <a:extLst>
              <a:ext uri="{FF2B5EF4-FFF2-40B4-BE49-F238E27FC236}">
                <a16:creationId xmlns:a16="http://schemas.microsoft.com/office/drawing/2014/main" id="{735ABD70-BC85-4AF2-8792-4E58061A2D9B}"/>
              </a:ext>
            </a:extLst>
          </p:cNvPr>
          <p:cNvSpPr>
            <a:spLocks noGrp="1"/>
          </p:cNvSpPr>
          <p:nvPr>
            <p:ph idx="1"/>
          </p:nvPr>
        </p:nvSpPr>
        <p:spPr/>
        <p:txBody>
          <a:bodyPr/>
          <a:lstStyle/>
          <a:p>
            <a:pPr marL="0" indent="0" rtl="0" fontAlgn="base">
              <a:spcBef>
                <a:spcPts val="0"/>
              </a:spcBef>
              <a:spcAft>
                <a:spcPts val="1600"/>
              </a:spcAft>
              <a:buNone/>
            </a:pPr>
            <a:r>
              <a:rPr lang="en-US" sz="1800" b="0" i="0" u="none" strike="noStrike" dirty="0">
                <a:solidFill>
                  <a:srgbClr val="434343"/>
                </a:solidFill>
                <a:effectLst/>
                <a:latin typeface="Montserrat"/>
              </a:rPr>
              <a:t>ARIMA (Auto Regression Moving Average models)</a:t>
            </a:r>
          </a:p>
          <a:p>
            <a:pPr rtl="0" fontAlgn="base">
              <a:spcBef>
                <a:spcPts val="0"/>
              </a:spcBef>
              <a:spcAft>
                <a:spcPts val="1600"/>
              </a:spcAft>
              <a:buFont typeface="Arial" panose="020B0604020202020204" pitchFamily="34" charset="0"/>
              <a:buChar char="•"/>
            </a:pPr>
            <a:r>
              <a:rPr lang="en-US" sz="1800" b="0" i="0" u="none" strike="noStrike" dirty="0">
                <a:solidFill>
                  <a:srgbClr val="434343"/>
                </a:solidFill>
                <a:effectLst/>
                <a:latin typeface="Montserrat"/>
              </a:rPr>
              <a:t>It is important to understand that ARIMA is not capable of perfectly predicting any time series data.</a:t>
            </a:r>
          </a:p>
          <a:p>
            <a:pPr rtl="0" fontAlgn="base">
              <a:spcBef>
                <a:spcPts val="0"/>
              </a:spcBef>
              <a:spcAft>
                <a:spcPts val="0"/>
              </a:spcAft>
              <a:buFont typeface="Arial" panose="020B0604020202020204" pitchFamily="34" charset="0"/>
              <a:buChar char="•"/>
            </a:pPr>
            <a:r>
              <a:rPr lang="en-US" sz="1800" b="0" i="0" u="none" strike="noStrike" dirty="0">
                <a:solidFill>
                  <a:srgbClr val="434343"/>
                </a:solidFill>
                <a:effectLst/>
                <a:latin typeface="Montserrat"/>
              </a:rPr>
              <a:t>Beginner students often want to directly apply ARIMA to time series data that is not directly a function of time, such as stock data.</a:t>
            </a:r>
          </a:p>
          <a:p>
            <a:pPr rtl="0" fontAlgn="base">
              <a:spcBef>
                <a:spcPts val="0"/>
              </a:spcBef>
              <a:spcAft>
                <a:spcPts val="1600"/>
              </a:spcAft>
              <a:buFont typeface="Arial" panose="020B0604020202020204" pitchFamily="34" charset="0"/>
              <a:buChar char="•"/>
            </a:pPr>
            <a:r>
              <a:rPr lang="en-US" sz="1800" b="0" i="0" u="none" strike="noStrike" dirty="0">
                <a:solidFill>
                  <a:srgbClr val="434343"/>
                </a:solidFill>
                <a:effectLst/>
                <a:latin typeface="Montserrat"/>
              </a:rPr>
              <a:t>ARIMA performs very well when working with a time series where the data is directly related to the time stamp, such as the airline passenger data set. </a:t>
            </a:r>
          </a:p>
          <a:p>
            <a:pPr rtl="0" fontAlgn="base">
              <a:spcBef>
                <a:spcPts val="0"/>
              </a:spcBef>
              <a:spcAft>
                <a:spcPts val="0"/>
              </a:spcAft>
              <a:buFont typeface="Arial" panose="020B0604020202020204" pitchFamily="34" charset="0"/>
              <a:buChar char="•"/>
            </a:pPr>
            <a:endParaRPr lang="en-US" sz="1800" b="0" i="0" u="none" strike="noStrike" dirty="0">
              <a:solidFill>
                <a:srgbClr val="434343"/>
              </a:solidFill>
              <a:effectLst/>
              <a:latin typeface="Montserrat"/>
            </a:endParaRPr>
          </a:p>
          <a:p>
            <a:endParaRPr lang="en-US" dirty="0"/>
          </a:p>
        </p:txBody>
      </p:sp>
    </p:spTree>
    <p:extLst>
      <p:ext uri="{BB962C8B-B14F-4D97-AF65-F5344CB8AC3E}">
        <p14:creationId xmlns:p14="http://schemas.microsoft.com/office/powerpoint/2010/main" val="34974923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14162-4DFE-4FFD-AF3D-8516FDF1A168}"/>
              </a:ext>
            </a:extLst>
          </p:cNvPr>
          <p:cNvSpPr>
            <a:spLocks noGrp="1"/>
          </p:cNvSpPr>
          <p:nvPr>
            <p:ph type="title"/>
          </p:nvPr>
        </p:nvSpPr>
        <p:spPr/>
        <p:txBody>
          <a:bodyPr/>
          <a:lstStyle/>
          <a:p>
            <a:r>
              <a:rPr lang="en-US" dirty="0" err="1"/>
              <a:t>Arimas</a:t>
            </a:r>
            <a:r>
              <a:rPr lang="en-US" dirty="0"/>
              <a:t> models</a:t>
            </a:r>
          </a:p>
        </p:txBody>
      </p:sp>
      <p:sp>
        <p:nvSpPr>
          <p:cNvPr id="3" name="Content Placeholder 2">
            <a:extLst>
              <a:ext uri="{FF2B5EF4-FFF2-40B4-BE49-F238E27FC236}">
                <a16:creationId xmlns:a16="http://schemas.microsoft.com/office/drawing/2014/main" id="{E0E614E9-83C1-4A32-A356-2C5BB6CDAE6E}"/>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3000" b="0" i="0" u="none" strike="noStrike" dirty="0">
                <a:solidFill>
                  <a:srgbClr val="434343"/>
                </a:solidFill>
                <a:effectLst/>
                <a:latin typeface="Montserrat"/>
              </a:rPr>
              <a:t>ARIMA (Autoregressive Integrated Moving Averages)</a:t>
            </a:r>
          </a:p>
          <a:p>
            <a:pPr marL="742950" lvl="1" indent="-285750" rtl="0" fontAlgn="base">
              <a:spcBef>
                <a:spcPts val="0"/>
              </a:spcBef>
              <a:spcAft>
                <a:spcPts val="0"/>
              </a:spcAft>
              <a:buFont typeface="Arial" panose="020B0604020202020204" pitchFamily="34" charset="0"/>
              <a:buChar char="•"/>
            </a:pPr>
            <a:r>
              <a:rPr lang="en-US" sz="3000" b="0" i="0" u="none" strike="noStrike" dirty="0">
                <a:solidFill>
                  <a:srgbClr val="434343"/>
                </a:solidFill>
                <a:effectLst/>
                <a:latin typeface="Montserrat"/>
              </a:rPr>
              <a:t>Non-seasonal ARIMA</a:t>
            </a:r>
          </a:p>
          <a:p>
            <a:pPr marL="742950" lvl="1" indent="-285750" rtl="0" fontAlgn="base">
              <a:spcBef>
                <a:spcPts val="0"/>
              </a:spcBef>
              <a:spcAft>
                <a:spcPts val="1600"/>
              </a:spcAft>
              <a:buFont typeface="Arial" panose="020B0604020202020204" pitchFamily="34" charset="0"/>
              <a:buChar char="•"/>
            </a:pPr>
            <a:r>
              <a:rPr lang="en-US" sz="3000" b="0" i="0" u="none" strike="noStrike" dirty="0">
                <a:solidFill>
                  <a:srgbClr val="434343"/>
                </a:solidFill>
                <a:effectLst/>
                <a:latin typeface="Montserrat"/>
              </a:rPr>
              <a:t>Seasonal ARIMA (SARIMA)</a:t>
            </a:r>
          </a:p>
          <a:p>
            <a:pPr marL="457200" rtl="0" fontAlgn="base">
              <a:spcBef>
                <a:spcPts val="0"/>
              </a:spcBef>
              <a:spcAft>
                <a:spcPts val="0"/>
              </a:spcAft>
              <a:buFont typeface="Arial" panose="020B0604020202020204" pitchFamily="34" charset="0"/>
              <a:buChar char="•"/>
            </a:pPr>
            <a:r>
              <a:rPr lang="en-US" sz="3000" b="0" i="0" u="none" strike="noStrike" dirty="0">
                <a:solidFill>
                  <a:srgbClr val="434343"/>
                </a:solidFill>
                <a:effectLst/>
                <a:latin typeface="Montserrat"/>
              </a:rPr>
              <a:t>Also understanding SARIMA with exogenous variables, such as SARIMAX.</a:t>
            </a:r>
          </a:p>
          <a:p>
            <a:endParaRPr lang="en-US" dirty="0"/>
          </a:p>
        </p:txBody>
      </p:sp>
    </p:spTree>
    <p:extLst>
      <p:ext uri="{BB962C8B-B14F-4D97-AF65-F5344CB8AC3E}">
        <p14:creationId xmlns:p14="http://schemas.microsoft.com/office/powerpoint/2010/main" val="14132479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DA225-6EB1-408B-85E2-DBDC7CAC23A6}"/>
              </a:ext>
            </a:extLst>
          </p:cNvPr>
          <p:cNvSpPr>
            <a:spLocks noGrp="1"/>
          </p:cNvSpPr>
          <p:nvPr>
            <p:ph type="title"/>
          </p:nvPr>
        </p:nvSpPr>
        <p:spPr/>
        <p:txBody>
          <a:bodyPr/>
          <a:lstStyle/>
          <a:p>
            <a:r>
              <a:rPr lang="en-US" dirty="0"/>
              <a:t>Parts of </a:t>
            </a:r>
            <a:r>
              <a:rPr lang="en-US" dirty="0" err="1"/>
              <a:t>arima</a:t>
            </a:r>
            <a:endParaRPr lang="en-US" dirty="0"/>
          </a:p>
        </p:txBody>
      </p:sp>
      <p:sp>
        <p:nvSpPr>
          <p:cNvPr id="3" name="Content Placeholder 2">
            <a:extLst>
              <a:ext uri="{FF2B5EF4-FFF2-40B4-BE49-F238E27FC236}">
                <a16:creationId xmlns:a16="http://schemas.microsoft.com/office/drawing/2014/main" id="{07FAE21D-D5FD-4876-8EAE-18013695D4EE}"/>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3000" b="0" i="0" u="none" strike="noStrike" dirty="0">
                <a:solidFill>
                  <a:srgbClr val="434343"/>
                </a:solidFill>
                <a:effectLst/>
                <a:latin typeface="Montserrat"/>
              </a:rPr>
              <a:t>Parts of ARIMA model</a:t>
            </a:r>
          </a:p>
          <a:p>
            <a:pPr rtl="0" fontAlgn="base">
              <a:spcBef>
                <a:spcPts val="0"/>
              </a:spcBef>
              <a:spcAft>
                <a:spcPts val="1600"/>
              </a:spcAft>
              <a:buFont typeface="Arial" panose="020B0604020202020204" pitchFamily="34" charset="0"/>
              <a:buChar char="•"/>
            </a:pPr>
            <a:r>
              <a:rPr lang="en-US" sz="3000" b="0" i="0" u="none" strike="noStrike" dirty="0">
                <a:solidFill>
                  <a:srgbClr val="434343"/>
                </a:solidFill>
                <a:effectLst/>
                <a:latin typeface="Montserrat"/>
              </a:rPr>
              <a:t>AR (p): Autoregression </a:t>
            </a:r>
          </a:p>
          <a:p>
            <a:pPr marL="742950" lvl="1" indent="-285750" rtl="0" fontAlgn="base">
              <a:spcBef>
                <a:spcPts val="0"/>
              </a:spcBef>
              <a:spcAft>
                <a:spcPts val="0"/>
              </a:spcAft>
              <a:buFont typeface="Arial" panose="020B0604020202020204" pitchFamily="34" charset="0"/>
              <a:buChar char="•"/>
            </a:pPr>
            <a:r>
              <a:rPr lang="en-US" sz="3000" b="0" i="0" u="none" strike="noStrike" dirty="0">
                <a:solidFill>
                  <a:srgbClr val="434343"/>
                </a:solidFill>
                <a:effectLst/>
                <a:latin typeface="Montserrat"/>
              </a:rPr>
              <a:t> A regression model that utilizes the dependent relationship between a current observation and observation over previous period.</a:t>
            </a:r>
          </a:p>
          <a:p>
            <a:endParaRPr lang="en-US" dirty="0"/>
          </a:p>
        </p:txBody>
      </p:sp>
    </p:spTree>
    <p:extLst>
      <p:ext uri="{BB962C8B-B14F-4D97-AF65-F5344CB8AC3E}">
        <p14:creationId xmlns:p14="http://schemas.microsoft.com/office/powerpoint/2010/main" val="23257903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BCA1-EE4B-44BD-A38D-B6DE7BFD5C09}"/>
              </a:ext>
            </a:extLst>
          </p:cNvPr>
          <p:cNvSpPr>
            <a:spLocks noGrp="1"/>
          </p:cNvSpPr>
          <p:nvPr>
            <p:ph type="title"/>
          </p:nvPr>
        </p:nvSpPr>
        <p:spPr/>
        <p:txBody>
          <a:bodyPr/>
          <a:lstStyle/>
          <a:p>
            <a:r>
              <a:rPr lang="en-US" dirty="0"/>
              <a:t>Parts of </a:t>
            </a:r>
            <a:r>
              <a:rPr lang="en-US" dirty="0" err="1"/>
              <a:t>arima</a:t>
            </a:r>
            <a:endParaRPr lang="en-US" dirty="0"/>
          </a:p>
        </p:txBody>
      </p:sp>
      <p:sp>
        <p:nvSpPr>
          <p:cNvPr id="3" name="Content Placeholder 2">
            <a:extLst>
              <a:ext uri="{FF2B5EF4-FFF2-40B4-BE49-F238E27FC236}">
                <a16:creationId xmlns:a16="http://schemas.microsoft.com/office/drawing/2014/main" id="{9A778189-F706-447D-B91E-BDC92980B8A3}"/>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3000" b="0" i="0" u="none" strike="noStrike" dirty="0">
                <a:solidFill>
                  <a:srgbClr val="434343"/>
                </a:solidFill>
                <a:effectLst/>
                <a:latin typeface="Montserrat"/>
              </a:rPr>
              <a:t>Parts of ARIMA model</a:t>
            </a:r>
          </a:p>
          <a:p>
            <a:pPr rtl="0" fontAlgn="base">
              <a:spcBef>
                <a:spcPts val="0"/>
              </a:spcBef>
              <a:spcAft>
                <a:spcPts val="1600"/>
              </a:spcAft>
              <a:buFont typeface="Arial" panose="020B0604020202020204" pitchFamily="34" charset="0"/>
              <a:buChar char="•"/>
            </a:pPr>
            <a:r>
              <a:rPr lang="en-US" sz="3000" b="0" i="0" u="none" strike="noStrike" dirty="0">
                <a:solidFill>
                  <a:srgbClr val="434343"/>
                </a:solidFill>
                <a:effectLst/>
                <a:latin typeface="Montserrat"/>
              </a:rPr>
              <a:t>I (d): Integrated. </a:t>
            </a:r>
          </a:p>
          <a:p>
            <a:pPr marL="742950" lvl="1" indent="-285750" rtl="0" fontAlgn="base">
              <a:spcBef>
                <a:spcPts val="0"/>
              </a:spcBef>
              <a:spcAft>
                <a:spcPts val="0"/>
              </a:spcAft>
              <a:buFont typeface="Arial" panose="020B0604020202020204" pitchFamily="34" charset="0"/>
              <a:buChar char="•"/>
            </a:pPr>
            <a:r>
              <a:rPr lang="en-US" sz="3000" b="0" i="0" u="none" strike="noStrike" dirty="0">
                <a:solidFill>
                  <a:srgbClr val="434343"/>
                </a:solidFill>
                <a:effectLst/>
                <a:latin typeface="Montserrat"/>
              </a:rPr>
              <a:t>Differencing of observations (subtracting an observation from an observation at the previous time step) in order to make the time series stationary. </a:t>
            </a:r>
          </a:p>
          <a:p>
            <a:endParaRPr lang="en-US" dirty="0"/>
          </a:p>
        </p:txBody>
      </p:sp>
    </p:spTree>
    <p:extLst>
      <p:ext uri="{BB962C8B-B14F-4D97-AF65-F5344CB8AC3E}">
        <p14:creationId xmlns:p14="http://schemas.microsoft.com/office/powerpoint/2010/main" val="41155471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E213A-6ED5-42C9-A47A-09C3D239BB7E}"/>
              </a:ext>
            </a:extLst>
          </p:cNvPr>
          <p:cNvSpPr>
            <a:spLocks noGrp="1"/>
          </p:cNvSpPr>
          <p:nvPr>
            <p:ph type="title"/>
          </p:nvPr>
        </p:nvSpPr>
        <p:spPr/>
        <p:txBody>
          <a:bodyPr/>
          <a:lstStyle/>
          <a:p>
            <a:r>
              <a:rPr lang="en-US" dirty="0"/>
              <a:t>Parts of </a:t>
            </a:r>
            <a:r>
              <a:rPr lang="en-US" dirty="0" err="1"/>
              <a:t>arima</a:t>
            </a:r>
            <a:endParaRPr lang="en-US" dirty="0"/>
          </a:p>
        </p:txBody>
      </p:sp>
      <p:sp>
        <p:nvSpPr>
          <p:cNvPr id="3" name="Content Placeholder 2">
            <a:extLst>
              <a:ext uri="{FF2B5EF4-FFF2-40B4-BE49-F238E27FC236}">
                <a16:creationId xmlns:a16="http://schemas.microsoft.com/office/drawing/2014/main" id="{D82BB5A9-90A3-4AA7-84F6-57D7FB696D9A}"/>
              </a:ext>
            </a:extLst>
          </p:cNvPr>
          <p:cNvSpPr>
            <a:spLocks noGrp="1"/>
          </p:cNvSpPr>
          <p:nvPr>
            <p:ph idx="1"/>
          </p:nvPr>
        </p:nvSpPr>
        <p:spPr/>
        <p:txBody>
          <a:bodyPr/>
          <a:lstStyle/>
          <a:p>
            <a:pPr rtl="0" fontAlgn="base">
              <a:spcBef>
                <a:spcPts val="0"/>
              </a:spcBef>
              <a:spcAft>
                <a:spcPts val="1600"/>
              </a:spcAft>
              <a:buFont typeface="Arial" panose="020B0604020202020204" pitchFamily="34" charset="0"/>
              <a:buChar char="•"/>
            </a:pPr>
            <a:r>
              <a:rPr lang="en-US" sz="3000" b="0" i="0" u="none" strike="noStrike" dirty="0">
                <a:solidFill>
                  <a:srgbClr val="434343"/>
                </a:solidFill>
                <a:effectLst/>
                <a:latin typeface="Montserrat"/>
              </a:rPr>
              <a:t>MA (q): Moving Average.</a:t>
            </a:r>
          </a:p>
          <a:p>
            <a:pPr marL="742950" lvl="1" indent="-285750" rtl="0" fontAlgn="base">
              <a:spcBef>
                <a:spcPts val="0"/>
              </a:spcBef>
              <a:spcAft>
                <a:spcPts val="0"/>
              </a:spcAft>
              <a:buFont typeface="Arial" panose="020B0604020202020204" pitchFamily="34" charset="0"/>
              <a:buChar char="•"/>
            </a:pPr>
            <a:r>
              <a:rPr lang="en-US" sz="3000" b="0" i="0" u="none" strike="noStrike" dirty="0">
                <a:solidFill>
                  <a:srgbClr val="434343"/>
                </a:solidFill>
                <a:effectLst/>
                <a:latin typeface="Montserrat"/>
              </a:rPr>
              <a:t> A model that uses the dependency between an observation and a residual error from a moving average model applied to lagged observation.</a:t>
            </a:r>
          </a:p>
          <a:p>
            <a:endParaRPr lang="en-US" dirty="0"/>
          </a:p>
        </p:txBody>
      </p:sp>
    </p:spTree>
    <p:extLst>
      <p:ext uri="{BB962C8B-B14F-4D97-AF65-F5344CB8AC3E}">
        <p14:creationId xmlns:p14="http://schemas.microsoft.com/office/powerpoint/2010/main" val="2019367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A81FA6-172B-44CC-9478-B9128347BC74}"/>
              </a:ext>
            </a:extLst>
          </p:cNvPr>
          <p:cNvSpPr>
            <a:spLocks noGrp="1"/>
          </p:cNvSpPr>
          <p:nvPr>
            <p:ph type="title"/>
          </p:nvPr>
        </p:nvSpPr>
        <p:spPr>
          <a:xfrm>
            <a:off x="746228" y="1037967"/>
            <a:ext cx="3054091" cy="4709131"/>
          </a:xfrm>
        </p:spPr>
        <p:txBody>
          <a:bodyPr anchor="ctr">
            <a:normAutofit/>
          </a:bodyPr>
          <a:lstStyle/>
          <a:p>
            <a:r>
              <a:rPr lang="en-US"/>
              <a:t>NumPy Basics</a:t>
            </a:r>
          </a:p>
        </p:txBody>
      </p:sp>
      <p:sp>
        <p:nvSpPr>
          <p:cNvPr id="22" name="Rectangle 21">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C7F49AF4-17ED-4C7F-B426-BA0673709FDB}"/>
              </a:ext>
            </a:extLst>
          </p:cNvPr>
          <p:cNvGraphicFramePr>
            <a:graphicFrameLocks noGrp="1"/>
          </p:cNvGraphicFramePr>
          <p:nvPr>
            <p:ph idx="1"/>
            <p:extLst>
              <p:ext uri="{D42A27DB-BD31-4B8C-83A1-F6EECF244321}">
                <p14:modId xmlns:p14="http://schemas.microsoft.com/office/powerpoint/2010/main" val="2600861616"/>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77716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87DA7-D77F-473B-83A2-31AE03BC59AD}"/>
              </a:ext>
            </a:extLst>
          </p:cNvPr>
          <p:cNvSpPr>
            <a:spLocks noGrp="1"/>
          </p:cNvSpPr>
          <p:nvPr>
            <p:ph type="title"/>
          </p:nvPr>
        </p:nvSpPr>
        <p:spPr/>
        <p:txBody>
          <a:bodyPr/>
          <a:lstStyle/>
          <a:p>
            <a:r>
              <a:rPr lang="en-US" dirty="0"/>
              <a:t>STATIONARITY </a:t>
            </a:r>
            <a:r>
              <a:rPr lang="en-US" sz="4400" b="0" i="0" u="none" strike="noStrike" dirty="0">
                <a:solidFill>
                  <a:srgbClr val="434343"/>
                </a:solidFill>
                <a:effectLst/>
                <a:latin typeface="Montserrat"/>
              </a:rPr>
              <a:t>vs Non-Stationary Data</a:t>
            </a:r>
            <a:endParaRPr lang="en-US" dirty="0"/>
          </a:p>
        </p:txBody>
      </p:sp>
      <p:sp>
        <p:nvSpPr>
          <p:cNvPr id="3" name="Content Placeholder 2">
            <a:extLst>
              <a:ext uri="{FF2B5EF4-FFF2-40B4-BE49-F238E27FC236}">
                <a16:creationId xmlns:a16="http://schemas.microsoft.com/office/drawing/2014/main" id="{69CDEB28-F487-4DEF-BB62-2E3E2BC9D1E2}"/>
              </a:ext>
            </a:extLst>
          </p:cNvPr>
          <p:cNvSpPr>
            <a:spLocks noGrp="1"/>
          </p:cNvSpPr>
          <p:nvPr>
            <p:ph idx="1"/>
          </p:nvPr>
        </p:nvSpPr>
        <p:spPr/>
        <p:txBody>
          <a:bodyPr>
            <a:normAutofit/>
          </a:bodyPr>
          <a:lstStyle/>
          <a:p>
            <a:r>
              <a:rPr lang="en-US" sz="2400" dirty="0">
                <a:solidFill>
                  <a:srgbClr val="434343"/>
                </a:solidFill>
                <a:latin typeface="Montserrat"/>
              </a:rPr>
              <a:t>ARIMA models are applied in some cases where data show evidence of non-stationarity, where an initial differencing step (corresponding to the "integrated" part of the model) can be applied one or more times to eliminate the non-stationarity</a:t>
            </a:r>
            <a:r>
              <a:rPr lang="en-US" sz="1600" b="0" i="0" u="none" strike="noStrike" dirty="0">
                <a:solidFill>
                  <a:srgbClr val="434343"/>
                </a:solidFill>
                <a:effectLst/>
                <a:latin typeface="Montserrat"/>
              </a:rPr>
              <a:t>.</a:t>
            </a:r>
          </a:p>
          <a:p>
            <a:pPr rtl="0" fontAlgn="base">
              <a:spcBef>
                <a:spcPts val="0"/>
              </a:spcBef>
              <a:spcAft>
                <a:spcPts val="0"/>
              </a:spcAft>
              <a:buFont typeface="Arial" panose="020B0604020202020204" pitchFamily="34" charset="0"/>
              <a:buChar char="•"/>
            </a:pPr>
            <a:r>
              <a:rPr lang="en-US" sz="2400" b="0" i="0" u="none" strike="noStrike" dirty="0">
                <a:solidFill>
                  <a:srgbClr val="434343"/>
                </a:solidFill>
                <a:effectLst/>
                <a:latin typeface="Montserrat"/>
              </a:rPr>
              <a:t>Stationary vs Non-Stationary Data</a:t>
            </a:r>
          </a:p>
          <a:p>
            <a:pPr marL="742950" lvl="1" indent="-285750" rtl="0" fontAlgn="base">
              <a:spcBef>
                <a:spcPts val="0"/>
              </a:spcBef>
              <a:spcAft>
                <a:spcPts val="0"/>
              </a:spcAft>
              <a:buFont typeface="Arial" panose="020B0604020202020204" pitchFamily="34" charset="0"/>
              <a:buChar char="•"/>
            </a:pPr>
            <a:r>
              <a:rPr lang="en-US" sz="2000" b="0" i="0" u="none" strike="noStrike" dirty="0">
                <a:solidFill>
                  <a:srgbClr val="434343"/>
                </a:solidFill>
                <a:effectLst/>
                <a:latin typeface="Montserrat"/>
              </a:rPr>
              <a:t>To effectively use ARIMA, we need to understand Stationarity in our data.</a:t>
            </a:r>
          </a:p>
          <a:p>
            <a:pPr marL="742950" lvl="1" indent="-285750" rtl="0" fontAlgn="base">
              <a:spcBef>
                <a:spcPts val="0"/>
              </a:spcBef>
              <a:spcAft>
                <a:spcPts val="1600"/>
              </a:spcAft>
              <a:buFont typeface="Arial" panose="020B0604020202020204" pitchFamily="34" charset="0"/>
              <a:buChar char="•"/>
            </a:pPr>
            <a:r>
              <a:rPr lang="en-US" sz="2000" b="0" i="0" u="none" strike="noStrike" dirty="0">
                <a:solidFill>
                  <a:srgbClr val="434343"/>
                </a:solidFill>
                <a:effectLst/>
                <a:latin typeface="Montserrat"/>
              </a:rPr>
              <a:t>So what makes a data set Stationary?</a:t>
            </a:r>
          </a:p>
          <a:p>
            <a:pPr marL="1143000" lvl="2" indent="-228600" rtl="0" fontAlgn="base">
              <a:spcBef>
                <a:spcPts val="0"/>
              </a:spcBef>
              <a:spcAft>
                <a:spcPts val="0"/>
              </a:spcAft>
              <a:buFont typeface="Arial" panose="020B0604020202020204" pitchFamily="34" charset="0"/>
              <a:buChar char="•"/>
            </a:pPr>
            <a:r>
              <a:rPr lang="en-US" sz="2000" b="0" i="0" u="none" strike="noStrike" dirty="0">
                <a:solidFill>
                  <a:srgbClr val="434343"/>
                </a:solidFill>
                <a:effectLst/>
                <a:latin typeface="Montserrat"/>
              </a:rPr>
              <a:t>A Stationary series has constant mean and variance over time. </a:t>
            </a:r>
          </a:p>
        </p:txBody>
      </p:sp>
    </p:spTree>
    <p:extLst>
      <p:ext uri="{BB962C8B-B14F-4D97-AF65-F5344CB8AC3E}">
        <p14:creationId xmlns:p14="http://schemas.microsoft.com/office/powerpoint/2010/main" val="30488137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3EA49883-1434-4158-AB2D-014C46FC4448}"/>
              </a:ext>
            </a:extLst>
          </p:cNvPr>
          <p:cNvPicPr>
            <a:picLocks noChangeAspect="1"/>
          </p:cNvPicPr>
          <p:nvPr/>
        </p:nvPicPr>
        <p:blipFill>
          <a:blip r:embed="rId2"/>
          <a:stretch>
            <a:fillRect/>
          </a:stretch>
        </p:blipFill>
        <p:spPr>
          <a:xfrm>
            <a:off x="1947193" y="541064"/>
            <a:ext cx="3825426" cy="3435892"/>
          </a:xfrm>
          <a:prstGeom prst="rect">
            <a:avLst/>
          </a:prstGeom>
        </p:spPr>
      </p:pic>
      <p:cxnSp>
        <p:nvCxnSpPr>
          <p:cNvPr id="45" name="Straight Connector 44">
            <a:extLst>
              <a:ext uri="{FF2B5EF4-FFF2-40B4-BE49-F238E27FC236}">
                <a16:creationId xmlns:a16="http://schemas.microsoft.com/office/drawing/2014/main" id="{EEE3F140-02CB-4BBC-ABC0-8BF046C9D1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36050"/>
            <a:ext cx="0" cy="1645920"/>
          </a:xfrm>
          <a:prstGeom prst="line">
            <a:avLst/>
          </a:prstGeom>
          <a:ln w="19050">
            <a:solidFill>
              <a:srgbClr val="465359"/>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4B2A9A8-656F-48CE-BFA0-CD03C28B0AB0}"/>
              </a:ext>
            </a:extLst>
          </p:cNvPr>
          <p:cNvPicPr>
            <a:picLocks noChangeAspect="1"/>
          </p:cNvPicPr>
          <p:nvPr/>
        </p:nvPicPr>
        <p:blipFill>
          <a:blip r:embed="rId3"/>
          <a:stretch>
            <a:fillRect/>
          </a:stretch>
        </p:blipFill>
        <p:spPr>
          <a:xfrm>
            <a:off x="6417735" y="541064"/>
            <a:ext cx="3631113" cy="3435892"/>
          </a:xfrm>
          <a:prstGeom prst="rect">
            <a:avLst/>
          </a:prstGeom>
        </p:spPr>
      </p:pic>
      <p:sp>
        <p:nvSpPr>
          <p:cNvPr id="47" name="Rectangle 46">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48">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0F44E8C-A07D-4E79-84B2-4F02313352F5}"/>
              </a:ext>
            </a:extLst>
          </p:cNvPr>
          <p:cNvSpPr>
            <a:spLocks noGrp="1"/>
          </p:cNvSpPr>
          <p:nvPr>
            <p:ph type="title"/>
          </p:nvPr>
        </p:nvSpPr>
        <p:spPr>
          <a:xfrm>
            <a:off x="679600" y="4596992"/>
            <a:ext cx="3353432" cy="1607013"/>
          </a:xfrm>
        </p:spPr>
        <p:txBody>
          <a:bodyPr anchor="ctr">
            <a:normAutofit/>
          </a:bodyPr>
          <a:lstStyle/>
          <a:p>
            <a:r>
              <a:rPr lang="en-US" sz="3400">
                <a:solidFill>
                  <a:srgbClr val="FFFFFF"/>
                </a:solidFill>
              </a:rPr>
              <a:t>STATIONARITY </a:t>
            </a:r>
            <a:r>
              <a:rPr lang="en-US" sz="3400" b="0" i="0" u="none" strike="noStrike">
                <a:solidFill>
                  <a:srgbClr val="FFFFFF"/>
                </a:solidFill>
                <a:effectLst/>
                <a:latin typeface="Montserrat"/>
              </a:rPr>
              <a:t>vs Non-Stationary Data</a:t>
            </a:r>
            <a:endParaRPr lang="en-US" sz="3400">
              <a:solidFill>
                <a:srgbClr val="FFFFFF"/>
              </a:solidFill>
            </a:endParaRPr>
          </a:p>
        </p:txBody>
      </p:sp>
      <p:sp>
        <p:nvSpPr>
          <p:cNvPr id="3" name="Content Placeholder 2">
            <a:extLst>
              <a:ext uri="{FF2B5EF4-FFF2-40B4-BE49-F238E27FC236}">
                <a16:creationId xmlns:a16="http://schemas.microsoft.com/office/drawing/2014/main" id="{9F711D5F-BE5C-4AAA-8A33-6672293B0727}"/>
              </a:ext>
            </a:extLst>
          </p:cNvPr>
          <p:cNvSpPr>
            <a:spLocks noGrp="1"/>
          </p:cNvSpPr>
          <p:nvPr>
            <p:ph idx="1"/>
          </p:nvPr>
        </p:nvSpPr>
        <p:spPr>
          <a:xfrm>
            <a:off x="4271491" y="4596992"/>
            <a:ext cx="7240909" cy="1607012"/>
          </a:xfrm>
        </p:spPr>
        <p:txBody>
          <a:bodyPr>
            <a:normAutofit/>
          </a:bodyPr>
          <a:lstStyle/>
          <a:p>
            <a:r>
              <a:rPr lang="en-US" b="0" i="0" u="none" strike="noStrike" dirty="0">
                <a:solidFill>
                  <a:srgbClr val="FFFFFF"/>
                </a:solidFill>
                <a:effectLst/>
                <a:latin typeface="Montserrat"/>
              </a:rPr>
              <a:t>A Stationary data set will allow our model to predict that the mean and variance will be the same in future periods.</a:t>
            </a:r>
          </a:p>
          <a:p>
            <a:pPr lvl="1"/>
            <a:r>
              <a:rPr lang="en-US" dirty="0">
                <a:solidFill>
                  <a:srgbClr val="FFFFFF"/>
                </a:solidFill>
                <a:latin typeface="Montserrat"/>
              </a:rPr>
              <a:t>Mean needs to be constant</a:t>
            </a:r>
          </a:p>
          <a:p>
            <a:pPr lvl="1"/>
            <a:r>
              <a:rPr lang="en-US" dirty="0">
                <a:solidFill>
                  <a:srgbClr val="FFFFFF"/>
                </a:solidFill>
                <a:latin typeface="Montserrat"/>
              </a:rPr>
              <a:t>Variance should not be a function of time.</a:t>
            </a:r>
          </a:p>
        </p:txBody>
      </p:sp>
    </p:spTree>
    <p:extLst>
      <p:ext uri="{BB962C8B-B14F-4D97-AF65-F5344CB8AC3E}">
        <p14:creationId xmlns:p14="http://schemas.microsoft.com/office/powerpoint/2010/main" val="34386669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5B764-3CC6-40C5-9A6F-440068C36560}"/>
              </a:ext>
            </a:extLst>
          </p:cNvPr>
          <p:cNvSpPr>
            <a:spLocks noGrp="1"/>
          </p:cNvSpPr>
          <p:nvPr>
            <p:ph type="title"/>
          </p:nvPr>
        </p:nvSpPr>
        <p:spPr/>
        <p:txBody>
          <a:bodyPr/>
          <a:lstStyle/>
          <a:p>
            <a:r>
              <a:rPr lang="en-US" dirty="0"/>
              <a:t>How to check stationarity of the data</a:t>
            </a:r>
          </a:p>
        </p:txBody>
      </p:sp>
      <p:sp>
        <p:nvSpPr>
          <p:cNvPr id="3" name="Content Placeholder 2">
            <a:extLst>
              <a:ext uri="{FF2B5EF4-FFF2-40B4-BE49-F238E27FC236}">
                <a16:creationId xmlns:a16="http://schemas.microsoft.com/office/drawing/2014/main" id="{72FDA1E9-0199-4316-A38F-5D9FDD626765}"/>
              </a:ext>
            </a:extLst>
          </p:cNvPr>
          <p:cNvSpPr>
            <a:spLocks noGrp="1"/>
          </p:cNvSpPr>
          <p:nvPr>
            <p:ph idx="1"/>
          </p:nvPr>
        </p:nvSpPr>
        <p:spPr/>
        <p:txBody>
          <a:bodyPr/>
          <a:lstStyle/>
          <a:p>
            <a:pPr rtl="0" fontAlgn="base">
              <a:spcBef>
                <a:spcPts val="0"/>
              </a:spcBef>
              <a:spcAft>
                <a:spcPts val="1600"/>
              </a:spcAft>
              <a:buFont typeface="Arial" panose="020B0604020202020204" pitchFamily="34" charset="0"/>
              <a:buChar char="•"/>
            </a:pPr>
            <a:r>
              <a:rPr lang="en-US" sz="2800" b="1" i="0" u="none" strike="noStrike" dirty="0">
                <a:solidFill>
                  <a:srgbClr val="434343"/>
                </a:solidFill>
                <a:effectLst/>
                <a:latin typeface="Montserrat"/>
              </a:rPr>
              <a:t>There are also mathematical tests you can use to test for stationarity in your data.</a:t>
            </a:r>
          </a:p>
          <a:p>
            <a:pPr rtl="0" fontAlgn="base">
              <a:spcBef>
                <a:spcPts val="0"/>
              </a:spcBef>
              <a:spcAft>
                <a:spcPts val="0"/>
              </a:spcAft>
              <a:buFont typeface="Arial" panose="020B0604020202020204" pitchFamily="34" charset="0"/>
              <a:buChar char="•"/>
            </a:pPr>
            <a:r>
              <a:rPr lang="en-US" sz="2800" b="1" i="0" u="none" strike="noStrike" dirty="0">
                <a:solidFill>
                  <a:srgbClr val="434343"/>
                </a:solidFill>
                <a:effectLst/>
                <a:latin typeface="Montserrat"/>
              </a:rPr>
              <a:t>A common one is the Augmented Dickey–Fuller test (we will see how to use this with python stats models. </a:t>
            </a:r>
          </a:p>
          <a:p>
            <a:endParaRPr lang="en-US" dirty="0"/>
          </a:p>
        </p:txBody>
      </p:sp>
    </p:spTree>
    <p:extLst>
      <p:ext uri="{BB962C8B-B14F-4D97-AF65-F5344CB8AC3E}">
        <p14:creationId xmlns:p14="http://schemas.microsoft.com/office/powerpoint/2010/main" val="4231696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B8AD991-514C-4625-8AA9-84DE24252FE4}"/>
              </a:ext>
            </a:extLst>
          </p:cNvPr>
          <p:cNvSpPr>
            <a:spLocks noGrp="1"/>
          </p:cNvSpPr>
          <p:nvPr>
            <p:ph type="title"/>
          </p:nvPr>
        </p:nvSpPr>
        <p:spPr>
          <a:xfrm>
            <a:off x="672280" y="944752"/>
            <a:ext cx="3259016" cy="1462692"/>
          </a:xfrm>
        </p:spPr>
        <p:txBody>
          <a:bodyPr>
            <a:normAutofit/>
          </a:bodyPr>
          <a:lstStyle/>
          <a:p>
            <a:r>
              <a:rPr lang="en-US">
                <a:solidFill>
                  <a:srgbClr val="FFFFFF"/>
                </a:solidFill>
              </a:rPr>
              <a:t>Pandas Basics</a:t>
            </a:r>
          </a:p>
        </p:txBody>
      </p:sp>
      <p:sp>
        <p:nvSpPr>
          <p:cNvPr id="42" name="Rectangle 41">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46" name="Rectangle 45">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2977696-9995-4A87-B3FF-C0A7E8283153}"/>
              </a:ext>
            </a:extLst>
          </p:cNvPr>
          <p:cNvSpPr>
            <a:spLocks noGrp="1"/>
          </p:cNvSpPr>
          <p:nvPr>
            <p:ph idx="1"/>
          </p:nvPr>
        </p:nvSpPr>
        <p:spPr>
          <a:xfrm>
            <a:off x="671513" y="2536031"/>
            <a:ext cx="3123783" cy="3671936"/>
          </a:xfrm>
        </p:spPr>
        <p:txBody>
          <a:bodyPr anchor="t">
            <a:normAutofit/>
          </a:bodyPr>
          <a:lstStyle/>
          <a:p>
            <a:r>
              <a:rPr lang="en-US">
                <a:solidFill>
                  <a:srgbClr val="FFFFFF"/>
                </a:solidFill>
              </a:rPr>
              <a:t>Pandas is used for data analysis and data exploration.</a:t>
            </a:r>
          </a:p>
          <a:p>
            <a:r>
              <a:rPr lang="en-US">
                <a:solidFill>
                  <a:srgbClr val="FFFFFF"/>
                </a:solidFill>
              </a:rPr>
              <a:t>We will learn how to use this library since its fundamental to handling our data source</a:t>
            </a:r>
          </a:p>
        </p:txBody>
      </p:sp>
      <p:pic>
        <p:nvPicPr>
          <p:cNvPr id="9" name="Picture 8">
            <a:extLst>
              <a:ext uri="{FF2B5EF4-FFF2-40B4-BE49-F238E27FC236}">
                <a16:creationId xmlns:a16="http://schemas.microsoft.com/office/drawing/2014/main" id="{3763DB44-50BF-427D-9C2B-D94446C9838A}"/>
              </a:ext>
            </a:extLst>
          </p:cNvPr>
          <p:cNvPicPr>
            <a:picLocks noChangeAspect="1"/>
          </p:cNvPicPr>
          <p:nvPr/>
        </p:nvPicPr>
        <p:blipFill rotWithShape="1">
          <a:blip r:embed="rId2"/>
          <a:srcRect l="11648" r="11559" b="1"/>
          <a:stretch/>
        </p:blipFill>
        <p:spPr>
          <a:xfrm>
            <a:off x="4241830" y="601200"/>
            <a:ext cx="7503636" cy="5789365"/>
          </a:xfrm>
          <a:prstGeom prst="rect">
            <a:avLst/>
          </a:prstGeom>
        </p:spPr>
      </p:pic>
    </p:spTree>
    <p:extLst>
      <p:ext uri="{BB962C8B-B14F-4D97-AF65-F5344CB8AC3E}">
        <p14:creationId xmlns:p14="http://schemas.microsoft.com/office/powerpoint/2010/main" val="216169965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22">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4">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6">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8">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30">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2F85F2A-255B-417C-A4B9-477F4078130D}"/>
              </a:ext>
            </a:extLst>
          </p:cNvPr>
          <p:cNvSpPr>
            <a:spLocks noGrp="1"/>
          </p:cNvSpPr>
          <p:nvPr>
            <p:ph type="title"/>
          </p:nvPr>
        </p:nvSpPr>
        <p:spPr>
          <a:xfrm>
            <a:off x="601255" y="702155"/>
            <a:ext cx="3409783" cy="1300365"/>
          </a:xfrm>
        </p:spPr>
        <p:txBody>
          <a:bodyPr>
            <a:normAutofit/>
          </a:bodyPr>
          <a:lstStyle/>
          <a:p>
            <a:r>
              <a:rPr lang="en-US" sz="3700">
                <a:solidFill>
                  <a:srgbClr val="FFFFFF"/>
                </a:solidFill>
              </a:rPr>
              <a:t>Pandas Visualization</a:t>
            </a:r>
          </a:p>
        </p:txBody>
      </p:sp>
      <p:sp>
        <p:nvSpPr>
          <p:cNvPr id="3" name="Content Placeholder 2">
            <a:extLst>
              <a:ext uri="{FF2B5EF4-FFF2-40B4-BE49-F238E27FC236}">
                <a16:creationId xmlns:a16="http://schemas.microsoft.com/office/drawing/2014/main" id="{22B03D39-2A2F-4816-BCBC-130FE4D2989C}"/>
              </a:ext>
            </a:extLst>
          </p:cNvPr>
          <p:cNvSpPr>
            <a:spLocks noGrp="1"/>
          </p:cNvSpPr>
          <p:nvPr>
            <p:ph idx="1"/>
          </p:nvPr>
        </p:nvSpPr>
        <p:spPr>
          <a:xfrm>
            <a:off x="601255" y="2177142"/>
            <a:ext cx="3409782" cy="3823607"/>
          </a:xfrm>
        </p:spPr>
        <p:txBody>
          <a:bodyPr>
            <a:normAutofit/>
          </a:bodyPr>
          <a:lstStyle/>
          <a:p>
            <a:r>
              <a:rPr lang="en-US" sz="2000" dirty="0">
                <a:solidFill>
                  <a:srgbClr val="FFFFFF"/>
                </a:solidFill>
              </a:rPr>
              <a:t>Pandas also comes with a lot of built in visualization tools which we will explore to quickly view time series data on a chart!</a:t>
            </a:r>
          </a:p>
          <a:p>
            <a:endParaRPr lang="en-US" dirty="0">
              <a:solidFill>
                <a:srgbClr val="FFFFFF"/>
              </a:solidFill>
            </a:endParaRPr>
          </a:p>
        </p:txBody>
      </p:sp>
      <p:pic>
        <p:nvPicPr>
          <p:cNvPr id="5" name="Picture 4">
            <a:extLst>
              <a:ext uri="{FF2B5EF4-FFF2-40B4-BE49-F238E27FC236}">
                <a16:creationId xmlns:a16="http://schemas.microsoft.com/office/drawing/2014/main" id="{7FDDD370-6A78-4859-B1A7-8248CC1C202B}"/>
              </a:ext>
            </a:extLst>
          </p:cNvPr>
          <p:cNvPicPr>
            <a:picLocks noChangeAspect="1"/>
          </p:cNvPicPr>
          <p:nvPr/>
        </p:nvPicPr>
        <p:blipFill>
          <a:blip r:embed="rId2"/>
          <a:stretch>
            <a:fillRect/>
          </a:stretch>
        </p:blipFill>
        <p:spPr>
          <a:xfrm>
            <a:off x="4592231" y="1635563"/>
            <a:ext cx="6831503" cy="3569460"/>
          </a:xfrm>
          <a:prstGeom prst="rect">
            <a:avLst/>
          </a:prstGeom>
        </p:spPr>
      </p:pic>
    </p:spTree>
    <p:extLst>
      <p:ext uri="{BB962C8B-B14F-4D97-AF65-F5344CB8AC3E}">
        <p14:creationId xmlns:p14="http://schemas.microsoft.com/office/powerpoint/2010/main" val="351679315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EC0CA8C-5F1C-4EE5-88B1-9F7F8535591D}"/>
              </a:ext>
            </a:extLst>
          </p:cNvPr>
          <p:cNvSpPr>
            <a:spLocks noGrp="1"/>
          </p:cNvSpPr>
          <p:nvPr>
            <p:ph type="title"/>
          </p:nvPr>
        </p:nvSpPr>
        <p:spPr>
          <a:xfrm>
            <a:off x="601255" y="702155"/>
            <a:ext cx="3409783" cy="1300365"/>
          </a:xfrm>
        </p:spPr>
        <p:txBody>
          <a:bodyPr>
            <a:normAutofit/>
          </a:bodyPr>
          <a:lstStyle/>
          <a:p>
            <a:r>
              <a:rPr lang="en-US" sz="4100">
                <a:solidFill>
                  <a:srgbClr val="FFFFFF"/>
                </a:solidFill>
              </a:rPr>
              <a:t>Time Series with Pandas</a:t>
            </a:r>
          </a:p>
        </p:txBody>
      </p:sp>
      <p:sp>
        <p:nvSpPr>
          <p:cNvPr id="3" name="Content Placeholder 2">
            <a:extLst>
              <a:ext uri="{FF2B5EF4-FFF2-40B4-BE49-F238E27FC236}">
                <a16:creationId xmlns:a16="http://schemas.microsoft.com/office/drawing/2014/main" id="{E05DD56B-6B4C-4C8F-8A04-6AA1EDB62F48}"/>
              </a:ext>
            </a:extLst>
          </p:cNvPr>
          <p:cNvSpPr>
            <a:spLocks noGrp="1"/>
          </p:cNvSpPr>
          <p:nvPr>
            <p:ph idx="1"/>
          </p:nvPr>
        </p:nvSpPr>
        <p:spPr>
          <a:xfrm>
            <a:off x="601255" y="2177142"/>
            <a:ext cx="3409782" cy="3823607"/>
          </a:xfrm>
        </p:spPr>
        <p:txBody>
          <a:bodyPr>
            <a:normAutofit/>
          </a:bodyPr>
          <a:lstStyle/>
          <a:p>
            <a:r>
              <a:rPr lang="en-US" sz="1800" dirty="0">
                <a:solidFill>
                  <a:srgbClr val="FFFFFF"/>
                </a:solidFill>
              </a:rPr>
              <a:t>After reviewing the Pandas fundamentals, we will focus on specialized tools within pandas specifically designed to work with time stamped data.</a:t>
            </a:r>
          </a:p>
          <a:p>
            <a:endParaRPr lang="en-US" dirty="0">
              <a:solidFill>
                <a:srgbClr val="FFFFFF"/>
              </a:solidFill>
            </a:endParaRPr>
          </a:p>
        </p:txBody>
      </p:sp>
      <p:pic>
        <p:nvPicPr>
          <p:cNvPr id="5" name="Picture 4">
            <a:extLst>
              <a:ext uri="{FF2B5EF4-FFF2-40B4-BE49-F238E27FC236}">
                <a16:creationId xmlns:a16="http://schemas.microsoft.com/office/drawing/2014/main" id="{1BFD349D-AFF2-4EF5-AF1E-0132B99C05B9}"/>
              </a:ext>
            </a:extLst>
          </p:cNvPr>
          <p:cNvPicPr>
            <a:picLocks noChangeAspect="1"/>
          </p:cNvPicPr>
          <p:nvPr/>
        </p:nvPicPr>
        <p:blipFill>
          <a:blip r:embed="rId2"/>
          <a:stretch>
            <a:fillRect/>
          </a:stretch>
        </p:blipFill>
        <p:spPr>
          <a:xfrm>
            <a:off x="4592231" y="1464776"/>
            <a:ext cx="6831503" cy="3911034"/>
          </a:xfrm>
          <a:prstGeom prst="rect">
            <a:avLst/>
          </a:prstGeom>
        </p:spPr>
      </p:pic>
    </p:spTree>
    <p:extLst>
      <p:ext uri="{BB962C8B-B14F-4D97-AF65-F5344CB8AC3E}">
        <p14:creationId xmlns:p14="http://schemas.microsoft.com/office/powerpoint/2010/main" val="223364258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296051CD-2410-40C1-A90E-8FFB6CB92281}"/>
              </a:ext>
            </a:extLst>
          </p:cNvPr>
          <p:cNvSpPr>
            <a:spLocks noGrp="1"/>
          </p:cNvSpPr>
          <p:nvPr>
            <p:ph type="title"/>
          </p:nvPr>
        </p:nvSpPr>
        <p:spPr>
          <a:xfrm>
            <a:off x="581192" y="702156"/>
            <a:ext cx="11029616" cy="1188720"/>
          </a:xfrm>
        </p:spPr>
        <p:txBody>
          <a:bodyPr>
            <a:normAutofit/>
          </a:bodyPr>
          <a:lstStyle/>
          <a:p>
            <a:r>
              <a:rPr lang="en-US" dirty="0">
                <a:solidFill>
                  <a:schemeClr val="tx1">
                    <a:lumMod val="85000"/>
                    <a:lumOff val="15000"/>
                  </a:schemeClr>
                </a:solidFill>
              </a:rPr>
              <a:t>Time series analysis with statsmodels</a:t>
            </a:r>
          </a:p>
        </p:txBody>
      </p:sp>
      <p:sp>
        <p:nvSpPr>
          <p:cNvPr id="11" name="Rectangle 10">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129EAA3B-B281-431E-B219-F72DE88D1588}"/>
              </a:ext>
            </a:extLst>
          </p:cNvPr>
          <p:cNvGraphicFramePr>
            <a:graphicFrameLocks noGrp="1"/>
          </p:cNvGraphicFramePr>
          <p:nvPr>
            <p:ph idx="1"/>
            <p:extLst>
              <p:ext uri="{D42A27DB-BD31-4B8C-83A1-F6EECF244321}">
                <p14:modId xmlns:p14="http://schemas.microsoft.com/office/powerpoint/2010/main" val="784964763"/>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860787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13">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5">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17">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6566C31-19D1-4470-B142-AB3622D939F2}"/>
              </a:ext>
            </a:extLst>
          </p:cNvPr>
          <p:cNvSpPr>
            <a:spLocks noGrp="1"/>
          </p:cNvSpPr>
          <p:nvPr>
            <p:ph type="title"/>
          </p:nvPr>
        </p:nvSpPr>
        <p:spPr>
          <a:xfrm>
            <a:off x="601255" y="702155"/>
            <a:ext cx="3409783" cy="1300365"/>
          </a:xfrm>
        </p:spPr>
        <p:txBody>
          <a:bodyPr>
            <a:normAutofit/>
          </a:bodyPr>
          <a:lstStyle/>
          <a:p>
            <a:r>
              <a:rPr lang="en-US" sz="2800">
                <a:solidFill>
                  <a:srgbClr val="FFFFFF"/>
                </a:solidFill>
              </a:rPr>
              <a:t>Time Series Forecasting models </a:t>
            </a:r>
          </a:p>
        </p:txBody>
      </p:sp>
      <p:sp>
        <p:nvSpPr>
          <p:cNvPr id="3" name="Content Placeholder 2">
            <a:extLst>
              <a:ext uri="{FF2B5EF4-FFF2-40B4-BE49-F238E27FC236}">
                <a16:creationId xmlns:a16="http://schemas.microsoft.com/office/drawing/2014/main" id="{602C20BD-F37B-4AC2-AD0E-4D402BF9B55D}"/>
              </a:ext>
            </a:extLst>
          </p:cNvPr>
          <p:cNvSpPr>
            <a:spLocks noGrp="1"/>
          </p:cNvSpPr>
          <p:nvPr>
            <p:ph idx="1"/>
          </p:nvPr>
        </p:nvSpPr>
        <p:spPr>
          <a:xfrm>
            <a:off x="601255" y="2177142"/>
            <a:ext cx="3409782" cy="3823607"/>
          </a:xfrm>
        </p:spPr>
        <p:txBody>
          <a:bodyPr>
            <a:normAutofit/>
          </a:bodyPr>
          <a:lstStyle/>
          <a:p>
            <a:r>
              <a:rPr lang="en-US" sz="2200" dirty="0">
                <a:solidFill>
                  <a:srgbClr val="FFFFFF"/>
                </a:solidFill>
              </a:rPr>
              <a:t>In this section we will dive deep into various forecasting models based on ARIMA (AutoRegressive Integrated Moving Average) </a:t>
            </a:r>
          </a:p>
        </p:txBody>
      </p:sp>
      <p:pic>
        <p:nvPicPr>
          <p:cNvPr id="5" name="Picture 4">
            <a:extLst>
              <a:ext uri="{FF2B5EF4-FFF2-40B4-BE49-F238E27FC236}">
                <a16:creationId xmlns:a16="http://schemas.microsoft.com/office/drawing/2014/main" id="{79FCB1BD-B481-4BD7-B868-9DE093F6A49B}"/>
              </a:ext>
            </a:extLst>
          </p:cNvPr>
          <p:cNvPicPr>
            <a:picLocks noChangeAspect="1"/>
          </p:cNvPicPr>
          <p:nvPr/>
        </p:nvPicPr>
        <p:blipFill>
          <a:blip r:embed="rId2"/>
          <a:stretch>
            <a:fillRect/>
          </a:stretch>
        </p:blipFill>
        <p:spPr>
          <a:xfrm>
            <a:off x="4592231" y="1405000"/>
            <a:ext cx="6831503" cy="4030586"/>
          </a:xfrm>
          <a:prstGeom prst="rect">
            <a:avLst/>
          </a:prstGeom>
        </p:spPr>
      </p:pic>
    </p:spTree>
    <p:extLst>
      <p:ext uri="{BB962C8B-B14F-4D97-AF65-F5344CB8AC3E}">
        <p14:creationId xmlns:p14="http://schemas.microsoft.com/office/powerpoint/2010/main" val="50452455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243341"/>
      </a:dk2>
      <a:lt2>
        <a:srgbClr val="E2E8E3"/>
      </a:lt2>
      <a:accent1>
        <a:srgbClr val="C34DB4"/>
      </a:accent1>
      <a:accent2>
        <a:srgbClr val="903BB1"/>
      </a:accent2>
      <a:accent3>
        <a:srgbClr val="704DC3"/>
      </a:accent3>
      <a:accent4>
        <a:srgbClr val="4A57B7"/>
      </a:accent4>
      <a:accent5>
        <a:srgbClr val="4D8CC3"/>
      </a:accent5>
      <a:accent6>
        <a:srgbClr val="3BACB1"/>
      </a:accent6>
      <a:hlink>
        <a:srgbClr val="507BC4"/>
      </a:hlink>
      <a:folHlink>
        <a:srgbClr val="7F7F7F"/>
      </a:folHlink>
    </a:clrScheme>
    <a:fontScheme name="Dividend">
      <a:majorFont>
        <a:latin typeface="Univers Condensed"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Univers"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9</TotalTime>
  <Words>2329</Words>
  <Application>Microsoft Office PowerPoint</Application>
  <PresentationFormat>Widescreen</PresentationFormat>
  <Paragraphs>228</Paragraphs>
  <Slides>42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Gill Sans MT</vt:lpstr>
      <vt:lpstr>Helvetica Neue</vt:lpstr>
      <vt:lpstr>Lato</vt:lpstr>
      <vt:lpstr>Montserrat</vt:lpstr>
      <vt:lpstr>Univers</vt:lpstr>
      <vt:lpstr>Univers Condensed</vt:lpstr>
      <vt:lpstr>Wingdings 2</vt:lpstr>
      <vt:lpstr>DividendVTI</vt:lpstr>
      <vt:lpstr>Time Series Analysis with Python</vt:lpstr>
      <vt:lpstr>Course Curriculum</vt:lpstr>
      <vt:lpstr>Goals of this course</vt:lpstr>
      <vt:lpstr>NumPy Basics</vt:lpstr>
      <vt:lpstr>Pandas Basics</vt:lpstr>
      <vt:lpstr>Pandas Visualization</vt:lpstr>
      <vt:lpstr>Time Series with Pandas</vt:lpstr>
      <vt:lpstr>Time series analysis with statsmodels</vt:lpstr>
      <vt:lpstr>Time Series Forecasting models </vt:lpstr>
      <vt:lpstr>FACEBOOK’S PROPHET LIBRARY</vt:lpstr>
      <vt:lpstr>Capstone project</vt:lpstr>
      <vt:lpstr>NumPy library</vt:lpstr>
      <vt:lpstr>NumPy Arrays</vt:lpstr>
      <vt:lpstr>NumPy indexing and selection</vt:lpstr>
      <vt:lpstr>NumPy Operations</vt:lpstr>
      <vt:lpstr>Introduction to Pandas</vt:lpstr>
      <vt:lpstr>Series</vt:lpstr>
      <vt:lpstr>Dataframes</vt:lpstr>
      <vt:lpstr>MISSING DATA</vt:lpstr>
      <vt:lpstr>groupby</vt:lpstr>
      <vt:lpstr>Data input and output</vt:lpstr>
      <vt:lpstr>Pandas Visualization</vt:lpstr>
      <vt:lpstr>Time series with python</vt:lpstr>
      <vt:lpstr>StatsModels</vt:lpstr>
      <vt:lpstr>Time Series Components</vt:lpstr>
      <vt:lpstr>How we can decompose the time series data into the components?</vt:lpstr>
      <vt:lpstr>How we can decompose the time series data into the components?</vt:lpstr>
      <vt:lpstr>There are two types of models available for ETS decomposition</vt:lpstr>
      <vt:lpstr>Moving Average theory</vt:lpstr>
      <vt:lpstr>Holt-Winter model</vt:lpstr>
      <vt:lpstr>General time series forecasting models</vt:lpstr>
      <vt:lpstr>PowerPoint Presentation</vt:lpstr>
      <vt:lpstr>Correlation</vt:lpstr>
      <vt:lpstr>Why these two plots are important</vt:lpstr>
      <vt:lpstr>ARIMA MODELS</vt:lpstr>
      <vt:lpstr>Arimas models</vt:lpstr>
      <vt:lpstr>Parts of arima</vt:lpstr>
      <vt:lpstr>Parts of arima</vt:lpstr>
      <vt:lpstr>Parts of arima</vt:lpstr>
      <vt:lpstr>STATIONARITY vs Non-Stationary Data</vt:lpstr>
      <vt:lpstr>STATIONARITY vs Non-Stationary Data</vt:lpstr>
      <vt:lpstr>How to check stationarity of the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Analysis with Python</dc:title>
  <dc:creator>Amir</dc:creator>
  <cp:lastModifiedBy>Amir</cp:lastModifiedBy>
  <cp:revision>2</cp:revision>
  <dcterms:created xsi:type="dcterms:W3CDTF">2020-09-03T16:29:24Z</dcterms:created>
  <dcterms:modified xsi:type="dcterms:W3CDTF">2020-09-03T16:38:31Z</dcterms:modified>
</cp:coreProperties>
</file>