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98" r:id="rId3"/>
    <p:sldId id="297" r:id="rId4"/>
    <p:sldId id="305" r:id="rId5"/>
    <p:sldId id="330" r:id="rId6"/>
    <p:sldId id="316" r:id="rId7"/>
    <p:sldId id="331" r:id="rId8"/>
    <p:sldId id="317" r:id="rId9"/>
    <p:sldId id="332" r:id="rId10"/>
    <p:sldId id="318" r:id="rId11"/>
    <p:sldId id="333" r:id="rId12"/>
    <p:sldId id="334" r:id="rId13"/>
    <p:sldId id="336" r:id="rId14"/>
    <p:sldId id="337" r:id="rId15"/>
    <p:sldId id="338" r:id="rId16"/>
    <p:sldId id="339" r:id="rId17"/>
    <p:sldId id="335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B61-F200-41E5-9EB3-82865192B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3B23-FA4A-41AB-AD4B-82E38777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FD91-6EDF-46B1-808C-42353CF1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FC28-E46D-4655-A37C-1D296B1D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1CB6-2EF2-4314-865D-4B97665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55A2-8CA4-44A5-80F5-85072D54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1E63-F47D-45FD-A281-AA023079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EC03-2B65-42E9-B36C-0750B476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A7FC4-9AC4-472B-9AD9-135398CF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3DB0-0954-4CDA-9978-EDB3E0C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B02A9-2378-484B-A7C8-EB38B930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6F56F-DA50-4FDD-87C9-30626A774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14C1-0C46-427B-8349-AB22E607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E97F-07E0-4776-8E23-C6194A20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597E-1FDE-4A19-BF14-96B91F52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1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ide 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55235" y="0"/>
            <a:ext cx="9236765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301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63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1343863" y="6366379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47457" y="6379631"/>
            <a:ext cx="87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PAGE //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0577" y="1047104"/>
            <a:ext cx="67600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2B4-BA7F-40C0-942B-AC28A5E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D1F0-8094-4454-9673-B0893DEE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8DFD6-4A25-4792-9C92-C74CEE87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7404-73DF-4907-A52C-784A8147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5403-5DFB-4FA1-8425-E596A2D0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0312-1B03-4727-844E-454C2979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4A1A-D1ED-4DBD-86B8-2F810EA2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2A39-A09D-44C0-8F41-A629A854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FF5E-F08C-4BAD-8BA6-D0256660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5FFB-4862-480A-98EC-06A1C401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01FB-BE52-41D2-AACC-89C4E0C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A9AA-F4E6-452F-B130-658562339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76064-F1D1-45B5-A202-5F3AD8939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2F819-345C-4742-A0A7-09A064E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69FB-39DB-4870-87D4-5E112A5B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E91A-1773-4134-BFA1-58C9B75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A2AD-DF9A-4961-A3DD-1C322849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01874-D233-4FCC-AB57-7596628A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1D16C-1BF1-4A2A-8D8E-B7F70E4A4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48764-6407-4FE0-8617-CEAC190A1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7796B-D147-4079-994B-8DE62162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8E57A-EF2F-4060-9FD6-5AEB5984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BC0FF-8DD0-4B09-A99E-DD72ED67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64A19-54D0-4FDF-A649-90777A47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FB51-011F-4A90-807A-744C859B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AAF24-74DA-41B2-8F55-5C0AB74A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F83A-EE36-4C77-9241-DDAFABC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EE9E2-DC80-4EBD-BE1B-45DE003A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5F01-5C04-4E01-9474-68052B08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4B7E8-3CAD-4C01-BB41-96C200CA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D6694-E646-4DDF-BBC7-991418D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6EDD-F834-4FAA-B3A1-44298BB8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4F18-12F9-4A9C-AFA2-78DE8F24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7C04-51B2-4A7D-9460-0EF9BEC42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C3C59-3AC3-4B59-B1E7-7F4E3E09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24CA-A0E6-422C-9EB9-267B4189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A8BC-E52C-4905-8D37-6978197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87B4-DD1F-4807-AD40-0AE6D652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8E740-5948-4C5B-AFE5-1676763C0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89FC-1D4B-41FE-A7CA-EDBD39235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BFA8-C7CC-4178-9C8B-E722BF22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FE00-D306-4686-87B7-BF4299C5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0A72-DA16-4959-AB34-5311815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4E30-4FF9-40B9-9E29-CE724DB8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234BC-41A3-4FE6-AB3A-61AA9A7D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9C9C-6502-45A0-AA62-18C5C089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7670-6EC1-4EB4-B2EA-755125C77D4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0C81-D717-4A4E-BEE0-D689D158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3E6C-9A72-48E5-B978-BF31FE5E8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6067-491A-4C21-AC83-000BFC32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B98448C-944A-475C-B10F-3BE29E36A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4" y="0"/>
            <a:ext cx="9138406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53594" y="0"/>
            <a:ext cx="9138406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0020" y="524618"/>
            <a:ext cx="2011851" cy="3061736"/>
            <a:chOff x="721448" y="4271860"/>
            <a:chExt cx="2439038" cy="3061736"/>
          </a:xfrm>
        </p:grpSpPr>
        <p:sp>
          <p:nvSpPr>
            <p:cNvPr id="9" name="TextBox 8"/>
            <p:cNvSpPr txBox="1"/>
            <p:nvPr/>
          </p:nvSpPr>
          <p:spPr>
            <a:xfrm>
              <a:off x="721448" y="4271860"/>
              <a:ext cx="2439038" cy="306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800" dirty="0" err="1">
                  <a:latin typeface="+mj-lt"/>
                </a:rPr>
                <a:t>Hệ</a:t>
              </a:r>
              <a:r>
                <a:rPr lang="en-US" sz="4800" dirty="0">
                  <a:latin typeface="+mj-lt"/>
                </a:rPr>
                <a:t> </a:t>
              </a:r>
              <a:r>
                <a:rPr lang="en-US" sz="4800" dirty="0" err="1">
                  <a:latin typeface="+mj-lt"/>
                </a:rPr>
                <a:t>quản</a:t>
              </a:r>
              <a:r>
                <a:rPr lang="en-US" sz="4800" dirty="0">
                  <a:latin typeface="+mj-lt"/>
                </a:rPr>
                <a:t> </a:t>
              </a:r>
              <a:r>
                <a:rPr lang="en-US" sz="4800" dirty="0" err="1">
                  <a:latin typeface="+mj-lt"/>
                </a:rPr>
                <a:t>trị</a:t>
              </a:r>
              <a:r>
                <a:rPr lang="en-US" sz="4800" dirty="0">
                  <a:latin typeface="+mj-lt"/>
                </a:rPr>
                <a:t> c</a:t>
              </a:r>
              <a:r>
                <a:rPr lang="vi-VN" sz="4800" dirty="0">
                  <a:latin typeface="+mj-lt"/>
                </a:rPr>
                <a:t>ơ</a:t>
              </a:r>
              <a:r>
                <a:rPr lang="en-US" sz="4800" dirty="0">
                  <a:latin typeface="+mj-lt"/>
                </a:rPr>
                <a:t> </a:t>
              </a:r>
              <a:r>
                <a:rPr lang="en-US" sz="4800" dirty="0" err="1">
                  <a:latin typeface="+mj-lt"/>
                </a:rPr>
                <a:t>sở</a:t>
              </a:r>
              <a:r>
                <a:rPr lang="en-US" sz="4800" dirty="0">
                  <a:latin typeface="+mj-lt"/>
                </a:rPr>
                <a:t> </a:t>
              </a:r>
              <a:r>
                <a:rPr lang="en-US" sz="4800" dirty="0" err="1">
                  <a:latin typeface="+mj-lt"/>
                </a:rPr>
                <a:t>dữ</a:t>
              </a:r>
              <a:r>
                <a:rPr lang="en-US" sz="4800" dirty="0">
                  <a:latin typeface="+mj-lt"/>
                </a:rPr>
                <a:t> </a:t>
              </a:r>
              <a:r>
                <a:rPr lang="en-US" sz="4800" dirty="0" err="1">
                  <a:latin typeface="+mj-lt"/>
                </a:rPr>
                <a:t>liệu</a:t>
              </a:r>
              <a:endParaRPr lang="id-ID" sz="4800" dirty="0">
                <a:latin typeface="+mj-lt"/>
              </a:endParaRPr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834362" y="7282034"/>
              <a:ext cx="1836208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5266689" y="3534792"/>
            <a:ext cx="6256682" cy="1737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600" b="1" dirty="0" err="1">
                <a:solidFill>
                  <a:schemeClr val="bg1"/>
                </a:solidFill>
              </a:rPr>
              <a:t>Báo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Cáo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Đề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Tài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6600" b="1" dirty="0" err="1">
                <a:solidFill>
                  <a:schemeClr val="accent2">
                    <a:lumMod val="75000"/>
                  </a:schemeClr>
                </a:solidFill>
              </a:rPr>
              <a:t>Quản</a:t>
            </a: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accent2">
                    <a:lumMod val="75000"/>
                  </a:schemeClr>
                </a:solidFill>
              </a:rPr>
              <a:t>Lý</a:t>
            </a: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accent2">
                    <a:lumMod val="75000"/>
                  </a:schemeClr>
                </a:solidFill>
              </a:rPr>
              <a:t>Nhân</a:t>
            </a: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accent2">
                    <a:lumMod val="75000"/>
                  </a:schemeClr>
                </a:solidFill>
              </a:rPr>
              <a:t>Sự</a:t>
            </a:r>
            <a:endParaRPr lang="id-ID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A4F98-A51B-4FAD-87BC-9D40DC98A3EA}"/>
              </a:ext>
            </a:extLst>
          </p:cNvPr>
          <p:cNvSpPr/>
          <p:nvPr/>
        </p:nvSpPr>
        <p:spPr>
          <a:xfrm>
            <a:off x="78297" y="4610792"/>
            <a:ext cx="34450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Thành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viên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nhóm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Nguyễn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 Minh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Thạnh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 17110229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Diệp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 Gia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Hữu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	17110158</a:t>
            </a:r>
          </a:p>
        </p:txBody>
      </p:sp>
    </p:spTree>
    <p:extLst>
      <p:ext uri="{BB962C8B-B14F-4D97-AF65-F5344CB8AC3E}">
        <p14:creationId xmlns:p14="http://schemas.microsoft.com/office/powerpoint/2010/main" val="267938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784C-32DC-46D0-9264-A60BB807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6389B-8BF0-4F75-825B-77DBD23D46EF}"/>
              </a:ext>
            </a:extLst>
          </p:cNvPr>
          <p:cNvSpPr/>
          <p:nvPr/>
        </p:nvSpPr>
        <p:spPr>
          <a:xfrm>
            <a:off x="7384110" y="458073"/>
            <a:ext cx="4807890" cy="458073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42C50-10F2-48E2-A528-A325703D77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9" y="1195183"/>
            <a:ext cx="11003693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046" y="580606"/>
            <a:ext cx="5953124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5. </a:t>
            </a:r>
            <a:r>
              <a:rPr lang="en-US" sz="4800" dirty="0" err="1">
                <a:solidFill>
                  <a:schemeClr val="bg1"/>
                </a:solidFill>
              </a:rPr>
              <a:t>Đối</a:t>
            </a:r>
            <a:r>
              <a:rPr lang="en-US" sz="4800" dirty="0">
                <a:solidFill>
                  <a:schemeClr val="bg1"/>
                </a:solidFill>
              </a:rPr>
              <a:t> t</a:t>
            </a:r>
            <a:r>
              <a:rPr lang="vi-VN" sz="4800" dirty="0">
                <a:solidFill>
                  <a:schemeClr val="bg1"/>
                </a:solidFill>
              </a:rPr>
              <a:t>ư</a:t>
            </a:r>
            <a:r>
              <a:rPr lang="en-US" sz="4800" dirty="0" err="1">
                <a:solidFill>
                  <a:schemeClr val="bg1"/>
                </a:solidFill>
              </a:rPr>
              <a:t>ợng</a:t>
            </a:r>
            <a:r>
              <a:rPr lang="en-US" sz="4800" dirty="0">
                <a:solidFill>
                  <a:schemeClr val="bg1"/>
                </a:solidFill>
              </a:rPr>
              <a:t> ng</a:t>
            </a:r>
            <a:r>
              <a:rPr lang="vi-VN" sz="4800" dirty="0">
                <a:solidFill>
                  <a:schemeClr val="bg1"/>
                </a:solidFill>
              </a:rPr>
              <a:t>ư</a:t>
            </a:r>
            <a:r>
              <a:rPr lang="en-US" sz="4800" dirty="0" err="1">
                <a:solidFill>
                  <a:schemeClr val="bg1"/>
                </a:solidFill>
              </a:rPr>
              <a:t>ời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dùng</a:t>
            </a:r>
            <a:endParaRPr lang="id-ID" sz="4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15124-490B-438E-B2F3-452475614977}"/>
              </a:ext>
            </a:extLst>
          </p:cNvPr>
          <p:cNvSpPr/>
          <p:nvPr/>
        </p:nvSpPr>
        <p:spPr>
          <a:xfrm>
            <a:off x="1592857" y="2249128"/>
            <a:ext cx="6768548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Ban </a:t>
            </a:r>
            <a:r>
              <a:rPr lang="en-US" sz="3600" dirty="0" err="1">
                <a:solidFill>
                  <a:schemeClr val="bg1"/>
                </a:solidFill>
              </a:rPr>
              <a:t>quản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trị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công</a:t>
            </a:r>
            <a:r>
              <a:rPr lang="en-US" sz="3600" dirty="0">
                <a:solidFill>
                  <a:schemeClr val="bg1"/>
                </a:solidFill>
              </a:rPr>
              <a:t> ty.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</a:rPr>
              <a:t>Nhân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viên</a:t>
            </a:r>
            <a:endParaRPr lang="id-ID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9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371" y="2508261"/>
            <a:ext cx="5953124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6. </a:t>
            </a:r>
            <a:r>
              <a:rPr lang="en-US" sz="4800" dirty="0" err="1">
                <a:solidFill>
                  <a:schemeClr val="bg1"/>
                </a:solidFill>
              </a:rPr>
              <a:t>Giao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diện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3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80098E0-ACF7-4371-9C61-D4715A6EE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308398-6C65-44C5-AEF8-1D339E95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4" y="578709"/>
            <a:ext cx="7867135" cy="57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AE2268C-EF86-43BC-B64A-F768E72A59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b="8013"/>
          <a:stretch>
            <a:fillRect/>
          </a:stretch>
        </p:blipFill>
        <p:spPr>
          <a:xfrm>
            <a:off x="477795" y="358346"/>
            <a:ext cx="10917882" cy="6141308"/>
          </a:xfrm>
        </p:spPr>
      </p:pic>
    </p:spTree>
    <p:extLst>
      <p:ext uri="{BB962C8B-B14F-4D97-AF65-F5344CB8AC3E}">
        <p14:creationId xmlns:p14="http://schemas.microsoft.com/office/powerpoint/2010/main" val="80216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61269B2-B4AC-45F0-B8CD-1AAB2B3DF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r="5903"/>
          <a:stretch>
            <a:fillRect/>
          </a:stretch>
        </p:blipFill>
        <p:spPr>
          <a:xfrm>
            <a:off x="1959689" y="955589"/>
            <a:ext cx="9087251" cy="5111578"/>
          </a:xfrm>
        </p:spPr>
      </p:pic>
    </p:spTree>
    <p:extLst>
      <p:ext uri="{BB962C8B-B14F-4D97-AF65-F5344CB8AC3E}">
        <p14:creationId xmlns:p14="http://schemas.microsoft.com/office/powerpoint/2010/main" val="110993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81E89D4-77B9-4FC3-87E3-F6522F3637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b="1390"/>
          <a:stretch>
            <a:fillRect/>
          </a:stretch>
        </p:blipFill>
        <p:spPr>
          <a:xfrm>
            <a:off x="906163" y="472648"/>
            <a:ext cx="10165491" cy="5718087"/>
          </a:xfrm>
        </p:spPr>
      </p:pic>
    </p:spTree>
    <p:extLst>
      <p:ext uri="{BB962C8B-B14F-4D97-AF65-F5344CB8AC3E}">
        <p14:creationId xmlns:p14="http://schemas.microsoft.com/office/powerpoint/2010/main" val="42868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371" y="2508261"/>
            <a:ext cx="5953124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7. </a:t>
            </a:r>
            <a:r>
              <a:rPr lang="en-US" sz="4800" dirty="0" err="1">
                <a:solidFill>
                  <a:schemeClr val="bg1"/>
                </a:solidFill>
              </a:rPr>
              <a:t>Tổng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Kết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6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9A4D-2FA2-4582-822E-7C0C3AF3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4A517-E7CF-47DE-8BAC-00C8D29C6EE3}"/>
              </a:ext>
            </a:extLst>
          </p:cNvPr>
          <p:cNvSpPr/>
          <p:nvPr/>
        </p:nvSpPr>
        <p:spPr>
          <a:xfrm>
            <a:off x="7285050" y="458073"/>
            <a:ext cx="4906950" cy="458073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F1080-7665-4168-844E-F612C324FE75}"/>
              </a:ext>
            </a:extLst>
          </p:cNvPr>
          <p:cNvSpPr/>
          <p:nvPr/>
        </p:nvSpPr>
        <p:spPr>
          <a:xfrm>
            <a:off x="1189050" y="1404715"/>
            <a:ext cx="9050582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Đầy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đủ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năng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ng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ời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,</a:t>
            </a:r>
            <a:r>
              <a:rPr lang="en-US" dirty="0" err="1">
                <a:latin typeface="Calibri (Body)"/>
              </a:rPr>
              <a:t>giao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dễ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nhìn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dễ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tự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cập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nhật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về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số</a:t>
            </a:r>
            <a:r>
              <a:rPr lang="en-US" dirty="0">
                <a:latin typeface="Calibri (Body)"/>
              </a:rPr>
              <a:t> l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ợng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tính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động</a:t>
            </a:r>
            <a:r>
              <a:rPr lang="en-US" dirty="0">
                <a:latin typeface="Calibri (Body)"/>
              </a:rPr>
              <a:t>: </a:t>
            </a:r>
            <a:r>
              <a:rPr lang="en-US" dirty="0" err="1">
                <a:latin typeface="Calibri (Body)"/>
              </a:rPr>
              <a:t>tự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thêm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bản</a:t>
            </a:r>
            <a:r>
              <a:rPr lang="en-US" dirty="0">
                <a:latin typeface="Calibri (Body)"/>
              </a:rPr>
              <a:t> l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ơng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tài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khoản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nhân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viên</a:t>
            </a:r>
            <a:r>
              <a:rPr lang="en-US" dirty="0">
                <a:latin typeface="Calibri (Body)"/>
              </a:rPr>
              <a:t> đ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ợc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thêm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vào</a:t>
            </a:r>
            <a:r>
              <a:rPr lang="en-US" dirty="0">
                <a:latin typeface="Calibri (Body)"/>
              </a:rPr>
              <a:t>,…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thiện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hàng</a:t>
            </a:r>
            <a:r>
              <a:rPr lang="en-US" dirty="0"/>
              <a:t> </a:t>
            </a:r>
            <a:r>
              <a:rPr lang="en-US" dirty="0" err="1"/>
              <a:t>loạt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chóng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chính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 (Body)"/>
              </a:rPr>
              <a:t>Nh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ợc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điểm</a:t>
            </a:r>
            <a:r>
              <a:rPr lang="en-US" dirty="0">
                <a:latin typeface="Calibri (Body)"/>
              </a:rPr>
              <a:t>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58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Rectangle 39"/>
          <p:cNvSpPr/>
          <p:nvPr/>
        </p:nvSpPr>
        <p:spPr>
          <a:xfrm>
            <a:off x="-28866" y="-42737"/>
            <a:ext cx="4140805" cy="6900736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568002" y="2087092"/>
            <a:ext cx="7507941" cy="91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7200" dirty="0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7200" dirty="0">
                <a:solidFill>
                  <a:schemeClr val="bg1"/>
                </a:solidFill>
                <a:latin typeface="+mj-lt"/>
              </a:rPr>
              <a:t> Dung</a:t>
            </a:r>
            <a:endParaRPr lang="id-ID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1938" y="-42738"/>
            <a:ext cx="8080061" cy="6900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6644341" y="329733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Lý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do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xây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dựng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phần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mềm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44341" y="1307047"/>
            <a:ext cx="42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Mục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tiêu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phần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mềm</a:t>
            </a:r>
            <a:endParaRPr lang="en-US" sz="3200" dirty="0">
              <a:solidFill>
                <a:schemeClr val="bg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4341" y="2178448"/>
            <a:ext cx="5221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Chức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năng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nhiệm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vụ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c</a:t>
            </a:r>
            <a:r>
              <a:rPr lang="vi-VN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bản</a:t>
            </a:r>
            <a:endParaRPr lang="en-US" sz="3200" dirty="0">
              <a:solidFill>
                <a:schemeClr val="bg1"/>
              </a:solidFill>
              <a:latin typeface="+mj-lt"/>
              <a:ea typeface="Montserrat" charset="0"/>
              <a:cs typeface="Montserra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155141" y="3817257"/>
            <a:ext cx="0" cy="304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4800" y="3817257"/>
            <a:ext cx="0" cy="304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54">
            <a:extLst>
              <a:ext uri="{FF2B5EF4-FFF2-40B4-BE49-F238E27FC236}">
                <a16:creationId xmlns:a16="http://schemas.microsoft.com/office/drawing/2014/main" id="{3246E6C3-A472-42E3-A11C-9CD4C0D5CE0A}"/>
              </a:ext>
            </a:extLst>
          </p:cNvPr>
          <p:cNvSpPr/>
          <p:nvPr/>
        </p:nvSpPr>
        <p:spPr>
          <a:xfrm>
            <a:off x="5884053" y="388035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18B9AF-F812-49E1-8C4F-E16B6CBA73F5}"/>
              </a:ext>
            </a:extLst>
          </p:cNvPr>
          <p:cNvSpPr/>
          <p:nvPr/>
        </p:nvSpPr>
        <p:spPr>
          <a:xfrm>
            <a:off x="5901471" y="489162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44" name="Rounded Rectangle 54">
            <a:extLst>
              <a:ext uri="{FF2B5EF4-FFF2-40B4-BE49-F238E27FC236}">
                <a16:creationId xmlns:a16="http://schemas.microsoft.com/office/drawing/2014/main" id="{F79270CD-A423-4DBD-9E2E-1AEBFBF9D324}"/>
              </a:ext>
            </a:extLst>
          </p:cNvPr>
          <p:cNvSpPr/>
          <p:nvPr/>
        </p:nvSpPr>
        <p:spPr>
          <a:xfrm>
            <a:off x="5876731" y="1306262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D8AE90-3A2C-4503-8BFC-D0003D21D848}"/>
              </a:ext>
            </a:extLst>
          </p:cNvPr>
          <p:cNvSpPr/>
          <p:nvPr/>
        </p:nvSpPr>
        <p:spPr>
          <a:xfrm>
            <a:off x="5901471" y="1408614"/>
            <a:ext cx="505909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6" name="Rounded Rectangle 54">
            <a:extLst>
              <a:ext uri="{FF2B5EF4-FFF2-40B4-BE49-F238E27FC236}">
                <a16:creationId xmlns:a16="http://schemas.microsoft.com/office/drawing/2014/main" id="{1067AF07-0444-4A5A-86E5-70617AA1FF92}"/>
              </a:ext>
            </a:extLst>
          </p:cNvPr>
          <p:cNvSpPr/>
          <p:nvPr/>
        </p:nvSpPr>
        <p:spPr>
          <a:xfrm>
            <a:off x="5871162" y="2224693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7E50DD-256D-4FEA-A28D-2EB08F7077D5}"/>
              </a:ext>
            </a:extLst>
          </p:cNvPr>
          <p:cNvSpPr/>
          <p:nvPr/>
        </p:nvSpPr>
        <p:spPr>
          <a:xfrm>
            <a:off x="5904609" y="2325820"/>
            <a:ext cx="505909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17" name="Rounded Rectangle 54">
            <a:extLst>
              <a:ext uri="{FF2B5EF4-FFF2-40B4-BE49-F238E27FC236}">
                <a16:creationId xmlns:a16="http://schemas.microsoft.com/office/drawing/2014/main" id="{89FE7C6D-37F0-49D4-8BE3-9F3653A6CFC4}"/>
              </a:ext>
            </a:extLst>
          </p:cNvPr>
          <p:cNvSpPr/>
          <p:nvPr/>
        </p:nvSpPr>
        <p:spPr>
          <a:xfrm>
            <a:off x="5884053" y="3084999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5DD0B-34F1-47DE-BCEC-5249E517D0C8}"/>
              </a:ext>
            </a:extLst>
          </p:cNvPr>
          <p:cNvSpPr/>
          <p:nvPr/>
        </p:nvSpPr>
        <p:spPr>
          <a:xfrm>
            <a:off x="5917500" y="3186126"/>
            <a:ext cx="505909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19" name="Rounded Rectangle 54">
            <a:extLst>
              <a:ext uri="{FF2B5EF4-FFF2-40B4-BE49-F238E27FC236}">
                <a16:creationId xmlns:a16="http://schemas.microsoft.com/office/drawing/2014/main" id="{CA6C7B47-D58F-45ED-812C-0FF5A49A7222}"/>
              </a:ext>
            </a:extLst>
          </p:cNvPr>
          <p:cNvSpPr/>
          <p:nvPr/>
        </p:nvSpPr>
        <p:spPr>
          <a:xfrm>
            <a:off x="5892762" y="4086546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F95AD5-C7B1-4119-8E51-23AEF7B65236}"/>
              </a:ext>
            </a:extLst>
          </p:cNvPr>
          <p:cNvSpPr/>
          <p:nvPr/>
        </p:nvSpPr>
        <p:spPr>
          <a:xfrm>
            <a:off x="5926209" y="4187673"/>
            <a:ext cx="505909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05091-5BD9-4798-AB46-32F6AFF6DDE4}"/>
              </a:ext>
            </a:extLst>
          </p:cNvPr>
          <p:cNvSpPr/>
          <p:nvPr/>
        </p:nvSpPr>
        <p:spPr>
          <a:xfrm>
            <a:off x="6644341" y="3165903"/>
            <a:ext cx="2329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Mô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hình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ERD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CD85F-490A-4DE1-B1E6-AF58552B33E2}"/>
              </a:ext>
            </a:extLst>
          </p:cNvPr>
          <p:cNvSpPr/>
          <p:nvPr/>
        </p:nvSpPr>
        <p:spPr>
          <a:xfrm>
            <a:off x="6644341" y="4114879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Đối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t</a:t>
            </a:r>
            <a:r>
              <a:rPr lang="vi-VN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ợng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ng</a:t>
            </a:r>
            <a:r>
              <a:rPr lang="vi-VN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ời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dùng</a:t>
            </a:r>
            <a:endParaRPr lang="en-US" sz="3200" dirty="0">
              <a:solidFill>
                <a:schemeClr val="bg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25" name="Rounded Rectangle 54">
            <a:extLst>
              <a:ext uri="{FF2B5EF4-FFF2-40B4-BE49-F238E27FC236}">
                <a16:creationId xmlns:a16="http://schemas.microsoft.com/office/drawing/2014/main" id="{654B1452-ECEA-4599-8D99-EB204CB76463}"/>
              </a:ext>
            </a:extLst>
          </p:cNvPr>
          <p:cNvSpPr/>
          <p:nvPr/>
        </p:nvSpPr>
        <p:spPr>
          <a:xfrm>
            <a:off x="5892762" y="5049750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A2E47-32E7-4C72-9841-41376F1AC565}"/>
              </a:ext>
            </a:extLst>
          </p:cNvPr>
          <p:cNvSpPr/>
          <p:nvPr/>
        </p:nvSpPr>
        <p:spPr>
          <a:xfrm>
            <a:off x="5926209" y="5150877"/>
            <a:ext cx="505909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B5FB9A-45C9-4E8A-9C44-2E389AE484E2}"/>
              </a:ext>
            </a:extLst>
          </p:cNvPr>
          <p:cNvSpPr/>
          <p:nvPr/>
        </p:nvSpPr>
        <p:spPr>
          <a:xfrm>
            <a:off x="6707573" y="5082306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Giao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diện</a:t>
            </a:r>
            <a:endParaRPr lang="en-US" sz="3200" dirty="0">
              <a:solidFill>
                <a:schemeClr val="bg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28" name="Rounded Rectangle 54">
            <a:extLst>
              <a:ext uri="{FF2B5EF4-FFF2-40B4-BE49-F238E27FC236}">
                <a16:creationId xmlns:a16="http://schemas.microsoft.com/office/drawing/2014/main" id="{A447DA21-0302-4CF5-A7DC-9B4115B8F68A}"/>
              </a:ext>
            </a:extLst>
          </p:cNvPr>
          <p:cNvSpPr/>
          <p:nvPr/>
        </p:nvSpPr>
        <p:spPr>
          <a:xfrm>
            <a:off x="5908711" y="5975909"/>
            <a:ext cx="555387" cy="550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F74A4A-8F51-4B36-B29A-2A66E1DC78C4}"/>
              </a:ext>
            </a:extLst>
          </p:cNvPr>
          <p:cNvSpPr/>
          <p:nvPr/>
        </p:nvSpPr>
        <p:spPr>
          <a:xfrm>
            <a:off x="5942158" y="6077036"/>
            <a:ext cx="505909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00A33-42D3-4709-B5EF-0E6E45061E4B}"/>
              </a:ext>
            </a:extLst>
          </p:cNvPr>
          <p:cNvSpPr/>
          <p:nvPr/>
        </p:nvSpPr>
        <p:spPr>
          <a:xfrm>
            <a:off x="6778105" y="5980838"/>
            <a:ext cx="161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Tổng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kết</a:t>
            </a:r>
            <a:endParaRPr lang="en-US" sz="3200" dirty="0">
              <a:solidFill>
                <a:schemeClr val="bg1"/>
              </a:solidFill>
              <a:latin typeface="+mj-lt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6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371" y="2508261"/>
            <a:ext cx="5953124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1. </a:t>
            </a:r>
            <a:r>
              <a:rPr lang="en-US" sz="4800" dirty="0" err="1">
                <a:solidFill>
                  <a:schemeClr val="bg1"/>
                </a:solidFill>
              </a:rPr>
              <a:t>Lý</a:t>
            </a:r>
            <a:r>
              <a:rPr lang="en-US" sz="4800" dirty="0">
                <a:solidFill>
                  <a:schemeClr val="bg1"/>
                </a:solidFill>
              </a:rPr>
              <a:t> do </a:t>
            </a:r>
            <a:r>
              <a:rPr lang="en-US" sz="4800" dirty="0" err="1">
                <a:solidFill>
                  <a:schemeClr val="bg1"/>
                </a:solidFill>
              </a:rPr>
              <a:t>xây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dựng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phần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mềm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8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id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C81BBB-FBA4-4C75-B706-6134C9C6AD72}"/>
              </a:ext>
            </a:extLst>
          </p:cNvPr>
          <p:cNvSpPr/>
          <p:nvPr/>
        </p:nvSpPr>
        <p:spPr>
          <a:xfrm>
            <a:off x="7059826" y="474247"/>
            <a:ext cx="5132173" cy="458073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D0475-01F1-45C1-A3A3-30C660DB6BE9}"/>
              </a:ext>
            </a:extLst>
          </p:cNvPr>
          <p:cNvSpPr/>
          <p:nvPr/>
        </p:nvSpPr>
        <p:spPr>
          <a:xfrm>
            <a:off x="470454" y="1524171"/>
            <a:ext cx="10683577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 algn="just">
              <a:lnSpc>
                <a:spcPct val="150000"/>
              </a:lnSpc>
              <a:spcAft>
                <a:spcPts val="0"/>
              </a:spcAf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ty, do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tiễn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323D4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371" y="2508261"/>
            <a:ext cx="5953124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2. </a:t>
            </a:r>
            <a:r>
              <a:rPr lang="en-US" sz="4800" dirty="0" err="1">
                <a:solidFill>
                  <a:schemeClr val="bg1"/>
                </a:solidFill>
              </a:rPr>
              <a:t>Mục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tiêu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của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phần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mềm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72-96AC-494C-B705-BD9B0F0C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154AA-4D0C-471E-B5E6-F79AF3932FBD}"/>
              </a:ext>
            </a:extLst>
          </p:cNvPr>
          <p:cNvSpPr/>
          <p:nvPr/>
        </p:nvSpPr>
        <p:spPr>
          <a:xfrm>
            <a:off x="7504670" y="458073"/>
            <a:ext cx="4687330" cy="458073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3A191-161E-49C9-B140-AB6FB18281EA}"/>
              </a:ext>
            </a:extLst>
          </p:cNvPr>
          <p:cNvSpPr/>
          <p:nvPr/>
        </p:nvSpPr>
        <p:spPr>
          <a:xfrm>
            <a:off x="470455" y="1311754"/>
            <a:ext cx="10996615" cy="544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nay, do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phận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kỷ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 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	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78535" algn="l"/>
                <a:tab pos="1122045" algn="l"/>
              </a:tabLs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phiếu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hiểm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ty…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371" y="2508261"/>
            <a:ext cx="5953124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3. </a:t>
            </a:r>
            <a:r>
              <a:rPr lang="en-US" sz="4800" dirty="0" err="1">
                <a:solidFill>
                  <a:schemeClr val="bg1"/>
                </a:solidFill>
              </a:rPr>
              <a:t>Chức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năng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và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nhiệm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vụ</a:t>
            </a:r>
            <a:r>
              <a:rPr lang="en-US" sz="4800" dirty="0">
                <a:solidFill>
                  <a:schemeClr val="bg1"/>
                </a:solidFill>
              </a:rPr>
              <a:t> c</a:t>
            </a:r>
            <a:r>
              <a:rPr lang="vi-VN" sz="4800" dirty="0">
                <a:solidFill>
                  <a:schemeClr val="bg1"/>
                </a:solidFill>
              </a:rPr>
              <a:t>ơ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bản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0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08A7-01FA-4EDB-AB41-06A7919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20253-5EF3-4998-9C38-912CEBCC7686}"/>
              </a:ext>
            </a:extLst>
          </p:cNvPr>
          <p:cNvSpPr/>
          <p:nvPr/>
        </p:nvSpPr>
        <p:spPr>
          <a:xfrm>
            <a:off x="8880388" y="458073"/>
            <a:ext cx="3311611" cy="458073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93082-3DE0-47BC-A5B8-6F7965C7C734}"/>
              </a:ext>
            </a:extLst>
          </p:cNvPr>
          <p:cNvSpPr/>
          <p:nvPr/>
        </p:nvSpPr>
        <p:spPr>
          <a:xfrm>
            <a:off x="395415" y="1638767"/>
            <a:ext cx="10124303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(hay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menu con,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menu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xoá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6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669FB4-55F8-47C2-9EE7-9CB69013C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0371" y="2508261"/>
            <a:ext cx="5953124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</a:rPr>
              <a:t>4. </a:t>
            </a:r>
            <a:r>
              <a:rPr lang="en-US" sz="4800" dirty="0" err="1">
                <a:solidFill>
                  <a:schemeClr val="bg1"/>
                </a:solidFill>
              </a:rPr>
              <a:t>Mô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hình</a:t>
            </a:r>
            <a:r>
              <a:rPr lang="en-US" sz="4800" dirty="0">
                <a:solidFill>
                  <a:schemeClr val="bg1"/>
                </a:solidFill>
              </a:rPr>
              <a:t> ERD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762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1. Lý do xây dựng phần mềm</vt:lpstr>
      <vt:lpstr>PowerPoint Presentation</vt:lpstr>
      <vt:lpstr>2. Mục tiêu của phần mềm</vt:lpstr>
      <vt:lpstr>PowerPoint Presentation</vt:lpstr>
      <vt:lpstr>3. Chức năng và nhiệm vụ cơ bản</vt:lpstr>
      <vt:lpstr>PowerPoint Presentation</vt:lpstr>
      <vt:lpstr>4. Mô hình 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</dc:creator>
  <cp:lastModifiedBy>thanh nguyen</cp:lastModifiedBy>
  <cp:revision>20</cp:revision>
  <dcterms:created xsi:type="dcterms:W3CDTF">2019-12-05T13:12:30Z</dcterms:created>
  <dcterms:modified xsi:type="dcterms:W3CDTF">2019-12-08T22:42:21Z</dcterms:modified>
</cp:coreProperties>
</file>